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Economica"/>
      <p:regular r:id="rId7"/>
      <p:bold r:id="rId8"/>
      <p:italic r:id="rId9"/>
      <p:boldItalic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Economica-boldItalic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italic.fntdata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Economica-regular.fntdata"/><Relationship Id="rId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1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4294967295" type="title"/>
          </p:nvPr>
        </p:nvSpPr>
        <p:spPr>
          <a:xfrm>
            <a:off x="311700" y="546000"/>
            <a:ext cx="40218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Executive Summary</a:t>
            </a:r>
            <a:endParaRPr b="1" sz="3800"/>
          </a:p>
        </p:txBody>
      </p:sp>
      <p:sp>
        <p:nvSpPr>
          <p:cNvPr id="63" name="Google Shape;63;p13"/>
          <p:cNvSpPr txBox="1"/>
          <p:nvPr>
            <p:ph idx="4294967295" type="title"/>
          </p:nvPr>
        </p:nvSpPr>
        <p:spPr>
          <a:xfrm>
            <a:off x="5623350" y="927900"/>
            <a:ext cx="15414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Complication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64" name="Google Shape;64;p13"/>
          <p:cNvSpPr txBox="1"/>
          <p:nvPr>
            <p:ph idx="4294967295" type="body"/>
          </p:nvPr>
        </p:nvSpPr>
        <p:spPr>
          <a:xfrm>
            <a:off x="5623350" y="1272600"/>
            <a:ext cx="28026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latin typeface="Economica"/>
                <a:ea typeface="Economica"/>
                <a:cs typeface="Economica"/>
                <a:sym typeface="Economica"/>
              </a:rPr>
              <a:t>Current acquisition strategies lack precision, leading to missed revenue.</a:t>
            </a:r>
            <a:endParaRPr sz="11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5" name="Google Shape;65;p13"/>
          <p:cNvSpPr txBox="1"/>
          <p:nvPr>
            <p:ph idx="4294967295" type="title"/>
          </p:nvPr>
        </p:nvSpPr>
        <p:spPr>
          <a:xfrm>
            <a:off x="311700" y="927900"/>
            <a:ext cx="10569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Situation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66" name="Google Shape;66;p13"/>
          <p:cNvSpPr txBox="1"/>
          <p:nvPr>
            <p:ph idx="4294967295" type="body"/>
          </p:nvPr>
        </p:nvSpPr>
        <p:spPr>
          <a:xfrm>
            <a:off x="311700" y="1272600"/>
            <a:ext cx="28026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latin typeface="Economica"/>
                <a:ea typeface="Economica"/>
                <a:cs typeface="Economica"/>
                <a:sym typeface="Economica"/>
              </a:rPr>
              <a:t>PowerCo seeks to optimize SME customer targeting to boost sales &amp; profitability.</a:t>
            </a:r>
            <a:endParaRPr sz="11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7" name="Google Shape;67;p13"/>
          <p:cNvSpPr txBox="1"/>
          <p:nvPr>
            <p:ph idx="4294967295" type="title"/>
          </p:nvPr>
        </p:nvSpPr>
        <p:spPr>
          <a:xfrm>
            <a:off x="311700" y="2354375"/>
            <a:ext cx="17883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Key Question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68" name="Google Shape;68;p13"/>
          <p:cNvSpPr txBox="1"/>
          <p:nvPr>
            <p:ph idx="4294967295" type="body"/>
          </p:nvPr>
        </p:nvSpPr>
        <p:spPr>
          <a:xfrm>
            <a:off x="311700" y="2699075"/>
            <a:ext cx="28026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latin typeface="Economica"/>
                <a:ea typeface="Economica"/>
                <a:cs typeface="Economica"/>
                <a:sym typeface="Economica"/>
              </a:rPr>
              <a:t>How can PowerCo improve SME targeting to maximize revenue?</a:t>
            </a:r>
            <a:endParaRPr sz="11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9" name="Google Shape;69;p13"/>
          <p:cNvSpPr txBox="1"/>
          <p:nvPr>
            <p:ph idx="4294967295" type="title"/>
          </p:nvPr>
        </p:nvSpPr>
        <p:spPr>
          <a:xfrm>
            <a:off x="311700" y="3686475"/>
            <a:ext cx="17883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Bottom-line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70" name="Google Shape;70;p13"/>
          <p:cNvSpPr txBox="1"/>
          <p:nvPr>
            <p:ph idx="4294967295" type="body"/>
          </p:nvPr>
        </p:nvSpPr>
        <p:spPr>
          <a:xfrm>
            <a:off x="311700" y="4031175"/>
            <a:ext cx="28026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latin typeface="Economica"/>
                <a:ea typeface="Economica"/>
                <a:cs typeface="Economica"/>
                <a:sym typeface="Economica"/>
              </a:rPr>
              <a:t>Data-driven SME targeting = higher revenue + optimized marketing spend.</a:t>
            </a:r>
            <a:endParaRPr sz="11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1" name="Google Shape;71;p13"/>
          <p:cNvSpPr txBox="1"/>
          <p:nvPr>
            <p:ph idx="4294967295" type="title"/>
          </p:nvPr>
        </p:nvSpPr>
        <p:spPr>
          <a:xfrm>
            <a:off x="5623350" y="2354375"/>
            <a:ext cx="32481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Findings and Recommendations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72" name="Google Shape;72;p13"/>
          <p:cNvSpPr txBox="1"/>
          <p:nvPr>
            <p:ph idx="4294967295" type="body"/>
          </p:nvPr>
        </p:nvSpPr>
        <p:spPr>
          <a:xfrm>
            <a:off x="5623350" y="2699075"/>
            <a:ext cx="2802600" cy="18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Economica"/>
                <a:ea typeface="Economica"/>
                <a:cs typeface="Economica"/>
                <a:sym typeface="Economica"/>
              </a:rPr>
              <a:t>✔ 20% of customers generate 80% of revenue – focus on similar profiles.</a:t>
            </a:r>
            <a:endParaRPr sz="11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Economica"/>
                <a:ea typeface="Economica"/>
                <a:cs typeface="Economica"/>
                <a:sym typeface="Economica"/>
              </a:rPr>
              <a:t>✔ 85% model accuracy in identifying high-value SMEs.</a:t>
            </a:r>
            <a:endParaRPr sz="11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Economica"/>
                <a:ea typeface="Economica"/>
                <a:cs typeface="Economica"/>
                <a:sym typeface="Economica"/>
              </a:rPr>
              <a:t>✔ Targeted approach can increase conversion by 15-20%.</a:t>
            </a:r>
            <a:endParaRPr sz="11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latin typeface="Economica"/>
                <a:ea typeface="Economica"/>
                <a:cs typeface="Economica"/>
                <a:sym typeface="Economica"/>
              </a:rPr>
              <a:t>✔ Implement model, refine strategy, and track impact.</a:t>
            </a:r>
            <a:endParaRPr sz="11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