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380" y="397213"/>
            <a:ext cx="1966913" cy="1209675"/>
            <a:chOff x="519112" y="457200"/>
            <a:chExt cx="1966913" cy="1209675"/>
          </a:xfrm>
        </p:grpSpPr>
        <p:sp>
          <p:nvSpPr>
            <p:cNvPr id="3" name="object 3"/>
            <p:cNvSpPr/>
            <p:nvPr/>
          </p:nvSpPr>
          <p:spPr>
            <a:xfrm>
              <a:off x="519112" y="45720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438400" y="3535035"/>
            <a:ext cx="14417508" cy="1308735"/>
          </a:xfrm>
          <a:prstGeom prst="rect">
            <a:avLst/>
          </a:prstGeom>
        </p:spPr>
        <p:txBody>
          <a:bodyPr vert="horz" wrap="square" lIns="0" tIns="16510" rIns="0" bIns="0" rtlCol="0">
            <a:spAutoFit/>
          </a:bodyPr>
          <a:lstStyle/>
          <a:p>
            <a:pPr marL="3213735">
              <a:lnSpc>
                <a:spcPct val="100000"/>
              </a:lnSpc>
              <a:spcBef>
                <a:spcPts val="130"/>
              </a:spcBef>
            </a:pPr>
            <a:r>
              <a:rPr lang="en-IN" sz="2800" spc="15" dirty="0" smtClean="0"/>
              <a:t>STUDENT NAME </a:t>
            </a:r>
            <a:r>
              <a:rPr lang="en-IN" sz="2800" spc="15" dirty="0"/>
              <a:t>– Joshua Paul.M</a:t>
            </a:r>
            <a:br>
              <a:rPr lang="en-IN" sz="2800" spc="15" dirty="0"/>
            </a:br>
            <a:r>
              <a:rPr lang="en-IN" sz="2800" spc="15" dirty="0" smtClean="0"/>
              <a:t>REGISTER NO – 711721243307</a:t>
            </a:r>
            <a:br>
              <a:rPr lang="en-IN" sz="2800" spc="15" dirty="0"/>
            </a:br>
            <a:r>
              <a:rPr lang="en-IN" sz="2800" spc="15" dirty="0" smtClean="0"/>
              <a:t>DEPARTMENT </a:t>
            </a:r>
            <a:r>
              <a:rPr lang="en-IN" sz="2800" spc="15" dirty="0"/>
              <a:t>– </a:t>
            </a:r>
            <a:r>
              <a:rPr lang="en-IN" sz="2800" spc="15" dirty="0" err="1"/>
              <a:t>B.Tech</a:t>
            </a:r>
            <a:r>
              <a:rPr lang="en-IN" sz="2800" spc="15" dirty="0"/>
              <a:t> Artificial Intelligence and Data Science </a:t>
            </a:r>
            <a:endParaRPr sz="2800"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4" name="Text Box 3"/>
          <p:cNvSpPr txBox="1"/>
          <p:nvPr/>
        </p:nvSpPr>
        <p:spPr>
          <a:xfrm>
            <a:off x="757555" y="1524000"/>
            <a:ext cx="10901045" cy="3322955"/>
          </a:xfrm>
          <a:prstGeom prst="rect">
            <a:avLst/>
          </a:prstGeom>
          <a:noFill/>
        </p:spPr>
        <p:txBody>
          <a:bodyPr wrap="square" rtlCol="0">
            <a:spAutoFit/>
          </a:bodyPr>
          <a:p>
            <a:r>
              <a:rPr lang="en-US" sz="1500" b="1"/>
              <a:t>Hardware Acceleration:</a:t>
            </a:r>
            <a:r>
              <a:rPr lang="en-US" sz="1500"/>
              <a:t> Hardware acceleration techniques such as GPU utilization or specialized hardware (e.g., TPUs, FPGAs) may be employed to further enhance the inference speed of the model, enabling real-time performance.</a:t>
            </a:r>
            <a:endParaRPr lang="en-US" sz="1500"/>
          </a:p>
          <a:p>
            <a:endParaRPr lang="en-US" sz="1500"/>
          </a:p>
          <a:p>
            <a:r>
              <a:rPr lang="en-US" sz="1500" b="1"/>
              <a:t>Inference:</a:t>
            </a:r>
            <a:r>
              <a:rPr lang="en-US" sz="1500"/>
              <a:t> During inference, the trained and optimized model is deployed to detect objects in real-time. Input data is fed into the model, and object detection results are obtained efficiently and accurately.</a:t>
            </a:r>
            <a:endParaRPr lang="en-US" sz="1500"/>
          </a:p>
          <a:p>
            <a:endParaRPr lang="en-US" sz="1500"/>
          </a:p>
          <a:p>
            <a:r>
              <a:rPr lang="en-US" sz="1500" b="1"/>
              <a:t>Post-processing:</a:t>
            </a:r>
            <a:r>
              <a:rPr lang="en-US" sz="1500"/>
              <a:t> Post-processing techniques may be applied to refine the detected objects, filter out false positives, and improve the overall quality of detections. Non-maximum suppression (NMS) and bounding box refinement are common post-processing steps.</a:t>
            </a:r>
            <a:endParaRPr lang="en-US" sz="1500"/>
          </a:p>
          <a:p>
            <a:endParaRPr lang="en-US" sz="1500"/>
          </a:p>
          <a:p>
            <a:r>
              <a:rPr lang="en-US" sz="1500" b="1"/>
              <a:t>Output:</a:t>
            </a:r>
            <a:r>
              <a:rPr lang="en-US" sz="1500"/>
              <a:t> The final output of the system includes the detected objects along with their corresponding bounding boxes and confidence scores. This output can be visualized, logged, or further processed depending on the specific application requirements.</a:t>
            </a:r>
            <a:endParaRPr lang="en-US" sz="1500"/>
          </a:p>
          <a:p>
            <a:endParaRPr lang="en-US" sz="1500"/>
          </a:p>
          <a:p>
            <a:r>
              <a:rPr lang="en-US" sz="1500" b="1"/>
              <a:t>Evaluation:</a:t>
            </a:r>
            <a:r>
              <a:rPr lang="en-US" sz="1500"/>
              <a:t> The performance of the system is evaluated using metrics such as precision, recall, mean Average Precision (mAP), and inference speed to ensure that it meets the desired criteria for real-time object detection with high accuracy and efficiency</a:t>
            </a:r>
            <a:endParaRPr lang="en-US" sz="15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3" name="Content Placeholder 2"/>
          <p:cNvPicPr>
            <a:picLocks noChangeAspect="1"/>
          </p:cNvPicPr>
          <p:nvPr>
            <p:ph sz="half" idx="2"/>
          </p:nvPr>
        </p:nvPicPr>
        <p:blipFill>
          <a:blip r:embed="rId2"/>
          <a:stretch>
            <a:fillRect/>
          </a:stretch>
        </p:blipFill>
        <p:spPr>
          <a:xfrm>
            <a:off x="1066800" y="1447800"/>
            <a:ext cx="7895590" cy="4527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TextBox 2"/>
          <p:cNvSpPr txBox="1"/>
          <p:nvPr/>
        </p:nvSpPr>
        <p:spPr>
          <a:xfrm>
            <a:off x="609917" y="1600200"/>
            <a:ext cx="10750868" cy="2861310"/>
          </a:xfrm>
          <a:prstGeom prst="rect">
            <a:avLst/>
          </a:prstGeom>
          <a:noFill/>
        </p:spPr>
        <p:txBody>
          <a:bodyPr wrap="square" rtlCol="0">
            <a:spAutoFit/>
          </a:bodyPr>
          <a:lstStyle/>
          <a:p>
            <a:r>
              <a:rPr lang="en-US" dirty="0" smtClean="0"/>
              <a:t> In conclusion, the real-time object detection system using Convolutional Neural Networks (CNNs) presents a powerful solution for a wide range of applications requiring timely and accurate detection of objects. By leveraging advanced CNN architectures, optimization techniques, and hardware acceleration, the system achieves impressive performance in terms of speed, accuracy, efficiency, and robustness.</a:t>
            </a:r>
            <a:endParaRPr lang="en-US" dirty="0" smtClean="0"/>
          </a:p>
          <a:p>
            <a:endParaRPr lang="en-US" dirty="0" smtClean="0"/>
          </a:p>
          <a:p>
            <a:r>
              <a:rPr lang="en-US" dirty="0"/>
              <a:t>In summary, this system represents a significant advancement in computer vision technology, with potential applications spanning from improving road safety to enhancing security and efficiency in various domains. As technology continues to evolve, further optimizations and advancements in CNN architectures and hardware acceleration will continue to push the boundaries of real-time object detection, opening up new opportunities for innovation and impact.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15911" y="2451567"/>
            <a:ext cx="1000442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 </a:t>
            </a:r>
            <a:r>
              <a:rPr lang="en-IN" sz="4250" spc="25" dirty="0" smtClean="0"/>
              <a:t>Real time object detection using </a:t>
            </a:r>
            <a:r>
              <a:rPr lang="en-IN" sz="4250" spc="25" dirty="0"/>
              <a:t>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743200" y="1752600"/>
            <a:ext cx="7942303" cy="4031873"/>
          </a:xfrm>
          <a:prstGeom prst="rect">
            <a:avLst/>
          </a:prstGeom>
          <a:noFill/>
        </p:spPr>
        <p:txBody>
          <a:bodyPr wrap="square" rtlCol="0">
            <a:spAutoFit/>
          </a:bodyPr>
          <a:lstStyle/>
          <a:p>
            <a:pPr marL="742950" indent="-742950">
              <a:buFont typeface="+mj-lt"/>
              <a:buAutoNum type="arabicPeriod"/>
            </a:pPr>
            <a:r>
              <a:rPr lang="en-IN" sz="3200" dirty="0"/>
              <a:t>Problem Statement</a:t>
            </a:r>
            <a:endParaRPr lang="en-IN" sz="3200" dirty="0"/>
          </a:p>
          <a:p>
            <a:pPr marL="742950" indent="-742950">
              <a:buFont typeface="+mj-lt"/>
              <a:buAutoNum type="arabicPeriod"/>
            </a:pPr>
            <a:r>
              <a:rPr lang="en-IN" sz="3200" dirty="0"/>
              <a:t>Project Overview</a:t>
            </a:r>
            <a:endParaRPr lang="en-IN" sz="3200" dirty="0"/>
          </a:p>
          <a:p>
            <a:pPr marL="742950" indent="-742950">
              <a:buFont typeface="+mj-lt"/>
              <a:buAutoNum type="arabicPeriod"/>
            </a:pPr>
            <a:r>
              <a:rPr lang="en-IN" sz="3200" dirty="0"/>
              <a:t>End Users</a:t>
            </a:r>
            <a:endParaRPr lang="en-IN" sz="3200" dirty="0"/>
          </a:p>
          <a:p>
            <a:pPr marL="742950" indent="-742950">
              <a:buFont typeface="+mj-lt"/>
              <a:buAutoNum type="arabicPeriod"/>
            </a:pPr>
            <a:r>
              <a:rPr lang="en-IN" sz="3200" dirty="0"/>
              <a:t>Our solution and Proposition</a:t>
            </a:r>
            <a:endParaRPr lang="en-IN" sz="3200" dirty="0"/>
          </a:p>
          <a:p>
            <a:pPr marL="742950" indent="-742950">
              <a:buFont typeface="+mj-lt"/>
              <a:buAutoNum type="arabicPeriod"/>
            </a:pPr>
            <a:r>
              <a:rPr lang="en-IN" sz="3200" dirty="0"/>
              <a:t>Key Features</a:t>
            </a:r>
            <a:endParaRPr lang="en-IN" sz="3200" dirty="0"/>
          </a:p>
          <a:p>
            <a:pPr marL="742950" indent="-742950">
              <a:buFont typeface="+mj-lt"/>
              <a:buAutoNum type="arabicPeriod"/>
            </a:pPr>
            <a:r>
              <a:rPr lang="en-IN" sz="3200" dirty="0"/>
              <a:t>Modelling Approach</a:t>
            </a:r>
            <a:endParaRPr lang="en-IN" sz="3200" dirty="0"/>
          </a:p>
          <a:p>
            <a:pPr marL="742950" indent="-742950">
              <a:buFont typeface="+mj-lt"/>
              <a:buAutoNum type="arabicPeriod"/>
            </a:pPr>
            <a:r>
              <a:rPr lang="en-IN" sz="3200" dirty="0"/>
              <a:t>Results and Evaluation</a:t>
            </a:r>
            <a:endParaRPr lang="en-IN" sz="3200" dirty="0"/>
          </a:p>
          <a:p>
            <a:pPr marL="742950" indent="-742950">
              <a:buFont typeface="+mj-lt"/>
              <a:buAutoNum type="arabicPeriod"/>
            </a:pPr>
            <a:r>
              <a:rPr lang="en-IN" sz="3200" dirty="0"/>
              <a:t>Conclusion</a:t>
            </a:r>
            <a:endParaRPr lang="en-IN" sz="3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019810" y="1808480"/>
            <a:ext cx="10384790" cy="2861310"/>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t> To develop </a:t>
            </a:r>
            <a:r>
              <a:rPr lang="en-US" sz="2000" dirty="0"/>
              <a:t>a efficient real-time object detection system utilizing Convolutional Neural Networks (CNNs).</a:t>
            </a:r>
            <a:endParaRPr lang="en-US" sz="2000" dirty="0"/>
          </a:p>
          <a:p>
            <a:pPr indent="0">
              <a:buFont typeface="Arial" panose="020B0604020202020204" pitchFamily="34" charset="0"/>
              <a:buNone/>
            </a:pPr>
            <a:endParaRPr lang="en-US" sz="2000" dirty="0"/>
          </a:p>
          <a:p>
            <a:pPr marL="457200" indent="-457200">
              <a:buFont typeface="Arial" panose="020B0604020202020204" pitchFamily="34" charset="0"/>
              <a:buChar char="•"/>
            </a:pPr>
            <a:r>
              <a:rPr lang="en-US" sz="2000" i="0" dirty="0" smtClean="0">
                <a:solidFill>
                  <a:srgbClr val="0D0D0D"/>
                </a:solidFill>
                <a:effectLst/>
                <a:highlight>
                  <a:srgbClr val="FFFFFF"/>
                </a:highlight>
                <a:latin typeface="+mj-ea"/>
                <a:cs typeface="+mj-ea"/>
              </a:rPr>
              <a:t>Object detection is a fundamental task in computer vision with numerous applications such as autonomous driving, surveillance, augmented reality, and robotics</a:t>
            </a:r>
            <a:endParaRPr lang="en-US" sz="2000" i="0" dirty="0" smtClean="0">
              <a:solidFill>
                <a:srgbClr val="0D0D0D"/>
              </a:solidFill>
              <a:effectLst/>
              <a:highlight>
                <a:srgbClr val="FFFFFF"/>
              </a:highlight>
              <a:latin typeface="+mj-ea"/>
              <a:cs typeface="+mj-ea"/>
            </a:endParaRPr>
          </a:p>
          <a:p>
            <a:pPr indent="0">
              <a:buFont typeface="Arial" panose="020B0604020202020204" pitchFamily="34" charset="0"/>
              <a:buNone/>
            </a:pPr>
            <a:endParaRPr lang="en-US" sz="2000" i="0" dirty="0" smtClean="0">
              <a:solidFill>
                <a:srgbClr val="0D0D0D"/>
              </a:solidFill>
              <a:effectLst/>
              <a:highlight>
                <a:srgbClr val="FFFFFF"/>
              </a:highlight>
              <a:latin typeface="+mj-ea"/>
              <a:cs typeface="+mj-ea"/>
            </a:endParaRPr>
          </a:p>
          <a:p>
            <a:pPr marL="457200" indent="-457200">
              <a:buFont typeface="Arial" panose="020B0604020202020204" pitchFamily="34" charset="0"/>
              <a:buChar char="•"/>
            </a:pPr>
            <a:r>
              <a:rPr lang="en-US" sz="2000" i="0" dirty="0" smtClean="0">
                <a:solidFill>
                  <a:srgbClr val="0D0D0D"/>
                </a:solidFill>
                <a:effectLst/>
                <a:highlight>
                  <a:srgbClr val="FFFFFF"/>
                </a:highlight>
                <a:latin typeface="+mj-ea"/>
                <a:cs typeface="+mj-ea"/>
              </a:rPr>
              <a:t>Real-time object detection is particularly crucial for applications where timely responses are necessary, such as in autonomous vehicles to avoid collisions or in surveillance systems to detect potential threats swiftly.</a:t>
            </a:r>
            <a:endParaRPr lang="en-US" sz="2000" i="0" dirty="0" smtClean="0">
              <a:solidFill>
                <a:srgbClr val="0D0D0D"/>
              </a:solidFill>
              <a:effectLst/>
              <a:highlight>
                <a:srgbClr val="FFFFFF"/>
              </a:highlight>
              <a:latin typeface="+mj-ea"/>
              <a:cs typeface="+mj-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65785" y="46056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381000" y="1905000"/>
            <a:ext cx="9982200" cy="4092575"/>
          </a:xfrm>
          <a:prstGeom prst="rect">
            <a:avLst/>
          </a:prstGeom>
          <a:noFill/>
        </p:spPr>
        <p:txBody>
          <a:bodyPr wrap="square" rtlCol="0">
            <a:spAutoFit/>
          </a:bodyPr>
          <a:lstStyle/>
          <a:p>
            <a:pPr marL="457200" indent="-457200" algn="l">
              <a:buFont typeface="Arial" panose="020B0604020202020204" pitchFamily="34" charset="0"/>
              <a:buChar char="•"/>
            </a:pPr>
            <a:r>
              <a:rPr lang="en-US" sz="2000" b="0" i="0" dirty="0">
                <a:solidFill>
                  <a:srgbClr val="0D0D0D"/>
                </a:solidFill>
                <a:effectLst/>
                <a:highlight>
                  <a:srgbClr val="FFFFFF"/>
                </a:highlight>
                <a:cs typeface="+mn-lt"/>
              </a:rPr>
              <a:t>Brief overview of the project, highlighting the importance of real-time object detection and the challenges associated with it.</a:t>
            </a:r>
            <a:endParaRPr lang="en-US" sz="2000" b="0" i="0" dirty="0">
              <a:solidFill>
                <a:srgbClr val="0D0D0D"/>
              </a:solidFill>
              <a:effectLst/>
              <a:highlight>
                <a:srgbClr val="FFFFFF"/>
              </a:highlight>
              <a:cs typeface="+mn-lt"/>
            </a:endParaRPr>
          </a:p>
          <a:p>
            <a:pPr marL="457200" indent="-457200" algn="l">
              <a:buFont typeface="Arial" panose="020B0604020202020204" pitchFamily="34" charset="0"/>
              <a:buChar char="•"/>
            </a:pPr>
            <a:endParaRPr lang="en-US" sz="2000" b="0" i="0" dirty="0">
              <a:solidFill>
                <a:srgbClr val="0D0D0D"/>
              </a:solidFill>
              <a:effectLst/>
              <a:highlight>
                <a:srgbClr val="FFFFFF"/>
              </a:highlight>
              <a:cs typeface="+mn-lt"/>
            </a:endParaRPr>
          </a:p>
          <a:p>
            <a:pPr marL="457200" indent="-457200" algn="l">
              <a:buFont typeface="Arial" panose="020B0604020202020204" pitchFamily="34" charset="0"/>
              <a:buChar char="•"/>
            </a:pPr>
            <a:r>
              <a:rPr lang="en-US" sz="2000" dirty="0">
                <a:cs typeface="+mn-lt"/>
              </a:rPr>
              <a:t>A</a:t>
            </a:r>
            <a:r>
              <a:rPr lang="en-US" sz="2000" dirty="0" smtClean="0">
                <a:cs typeface="+mn-lt"/>
              </a:rPr>
              <a:t> </a:t>
            </a:r>
            <a:r>
              <a:rPr lang="en-US" sz="2000" dirty="0">
                <a:cs typeface="+mn-lt"/>
              </a:rPr>
              <a:t>real-time object detection system using CNNs can be </a:t>
            </a:r>
            <a:r>
              <a:rPr lang="en-US" sz="2000" dirty="0" smtClean="0">
                <a:cs typeface="+mn-lt"/>
              </a:rPr>
              <a:t>implemented</a:t>
            </a:r>
            <a:r>
              <a:rPr lang="en-US" sz="2000" dirty="0">
                <a:solidFill>
                  <a:srgbClr val="0D0D0D"/>
                </a:solidFill>
                <a:highlight>
                  <a:srgbClr val="FFFFFF"/>
                </a:highlight>
                <a:cs typeface="+mn-lt"/>
              </a:rPr>
              <a:t> </a:t>
            </a:r>
            <a:r>
              <a:rPr lang="en-US" sz="2000" dirty="0" smtClean="0">
                <a:solidFill>
                  <a:srgbClr val="0D0D0D"/>
                </a:solidFill>
                <a:highlight>
                  <a:srgbClr val="FFFFFF"/>
                </a:highlight>
                <a:cs typeface="+mn-lt"/>
              </a:rPr>
              <a:t>in </a:t>
            </a:r>
            <a:r>
              <a:rPr lang="en-IN" sz="2000" dirty="0" smtClean="0">
                <a:cs typeface="+mn-lt"/>
              </a:rPr>
              <a:t>Autonomous Vehicles,</a:t>
            </a:r>
            <a:r>
              <a:rPr lang="en-IN" sz="2000" b="1" dirty="0">
                <a:cs typeface="+mn-lt"/>
              </a:rPr>
              <a:t> </a:t>
            </a:r>
            <a:r>
              <a:rPr lang="en-IN" sz="2000" dirty="0" smtClean="0">
                <a:cs typeface="+mn-lt"/>
              </a:rPr>
              <a:t>Advanced Driver-Assistance Systems (ADAS),</a:t>
            </a:r>
            <a:r>
              <a:rPr lang="en-IN" sz="2000" b="1" dirty="0">
                <a:cs typeface="+mn-lt"/>
              </a:rPr>
              <a:t> </a:t>
            </a:r>
            <a:r>
              <a:rPr lang="en-IN" sz="2000" dirty="0">
                <a:cs typeface="+mn-lt"/>
              </a:rPr>
              <a:t>Smart Surveillance </a:t>
            </a:r>
            <a:r>
              <a:rPr lang="en-IN" sz="2000" dirty="0" smtClean="0">
                <a:cs typeface="+mn-lt"/>
              </a:rPr>
              <a:t>Systems,</a:t>
            </a:r>
            <a:r>
              <a:rPr lang="en-IN" sz="2000" b="1" dirty="0">
                <a:cs typeface="+mn-lt"/>
              </a:rPr>
              <a:t> </a:t>
            </a:r>
            <a:r>
              <a:rPr lang="en-IN" sz="2000" dirty="0">
                <a:cs typeface="+mn-lt"/>
              </a:rPr>
              <a:t>Industrial Automation and </a:t>
            </a:r>
            <a:r>
              <a:rPr lang="en-IN" sz="2000" dirty="0" smtClean="0">
                <a:cs typeface="+mn-lt"/>
              </a:rPr>
              <a:t>Robotic and in may other fields.</a:t>
            </a:r>
            <a:endParaRPr lang="en-US" sz="2000" i="0" dirty="0" smtClean="0">
              <a:solidFill>
                <a:srgbClr val="0D0D0D"/>
              </a:solidFill>
              <a:effectLst/>
              <a:highlight>
                <a:srgbClr val="FFFFFF"/>
              </a:highlight>
              <a:cs typeface="+mn-lt"/>
            </a:endParaRPr>
          </a:p>
          <a:p>
            <a:pPr algn="l"/>
            <a:endParaRPr lang="en-US" sz="2000" b="0" i="0" dirty="0">
              <a:solidFill>
                <a:srgbClr val="0D0D0D"/>
              </a:solidFill>
              <a:effectLst/>
              <a:highlight>
                <a:srgbClr val="FFFFFF"/>
              </a:highlight>
              <a:cs typeface="+mn-lt"/>
            </a:endParaRPr>
          </a:p>
          <a:p>
            <a:pPr marL="457200" indent="-457200">
              <a:buFont typeface="Arial" panose="020B0604020202020204" pitchFamily="34" charset="0"/>
              <a:buChar char="•"/>
            </a:pPr>
            <a:r>
              <a:rPr lang="en-US" sz="2000" dirty="0">
                <a:cs typeface="+mn-lt"/>
              </a:rPr>
              <a:t>Introduction to Convolutional Neural Networks (CNNs) and their relevance in object detection tasks.</a:t>
            </a:r>
            <a:endParaRPr lang="en-US" sz="2000" dirty="0">
              <a:cs typeface="+mn-lt"/>
            </a:endParaRPr>
          </a:p>
          <a:p>
            <a:pPr marL="457200" indent="-457200">
              <a:buFont typeface="Arial" panose="020B0604020202020204" pitchFamily="34" charset="0"/>
              <a:buChar char="•"/>
            </a:pPr>
            <a:endParaRPr lang="en-US" sz="2000" dirty="0">
              <a:cs typeface="+mn-lt"/>
            </a:endParaRPr>
          </a:p>
          <a:p>
            <a:pPr marL="342900" indent="-342900">
              <a:buFont typeface="Arial" panose="020B0604020202020204" pitchFamily="34" charset="0"/>
              <a:buChar char="•"/>
            </a:pPr>
            <a:r>
              <a:rPr lang="en-US" sz="2000" dirty="0" smtClean="0">
                <a:solidFill>
                  <a:srgbClr val="0D0D0D"/>
                </a:solidFill>
                <a:highlight>
                  <a:srgbClr val="FFFFFF"/>
                </a:highlight>
                <a:cs typeface="+mn-lt"/>
              </a:rPr>
              <a:t>As we use </a:t>
            </a:r>
            <a:r>
              <a:rPr lang="en-US" sz="2000" dirty="0" smtClean="0">
                <a:cs typeface="+mn-lt"/>
              </a:rPr>
              <a:t>CNNs it  minimizes </a:t>
            </a:r>
            <a:r>
              <a:rPr lang="en-US" sz="2000" dirty="0">
                <a:cs typeface="+mn-lt"/>
              </a:rPr>
              <a:t>errors in object detection, leading to more reliable systems.</a:t>
            </a:r>
            <a:endParaRPr lang="en-US" sz="2000" b="0" i="0" dirty="0">
              <a:solidFill>
                <a:srgbClr val="0D0D0D"/>
              </a:solidFill>
              <a:effectLst/>
              <a:highlight>
                <a:srgbClr val="FFFFFF"/>
              </a:highlight>
              <a:cs typeface="+mn-lt"/>
            </a:endParaRPr>
          </a:p>
          <a:p>
            <a:br>
              <a:rPr lang="en-US" sz="2000" dirty="0">
                <a:cs typeface="+mn-lt"/>
              </a:rPr>
            </a:br>
            <a:endParaRPr lang="en-US" sz="2000" b="0" i="0" dirty="0">
              <a:solidFill>
                <a:srgbClr val="0D0D0D"/>
              </a:solidFill>
              <a:effectLst/>
              <a:cs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397827"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606595" y="1367002"/>
            <a:ext cx="8844393" cy="3784600"/>
          </a:xfrm>
          <a:prstGeom prst="rect">
            <a:avLst/>
          </a:prstGeom>
          <a:noFill/>
        </p:spPr>
        <p:txBody>
          <a:bodyPr wrap="square" rtlCol="0">
            <a:spAutoFit/>
          </a:bodyPr>
          <a:lstStyle/>
          <a:p>
            <a:r>
              <a:rPr lang="en-IN" sz="2400" dirty="0" smtClean="0"/>
              <a:t>.</a:t>
            </a:r>
            <a:endParaRPr lang="en-IN" sz="2400" dirty="0" smtClean="0"/>
          </a:p>
          <a:p>
            <a:r>
              <a:rPr lang="en-IN" sz="2400" dirty="0" smtClean="0"/>
              <a:t>                         </a:t>
            </a:r>
            <a:r>
              <a:rPr lang="en-IN" sz="2400" dirty="0"/>
              <a:t>Autonomous Vehicle Manufacturers</a:t>
            </a:r>
            <a:endParaRPr lang="en-IN" sz="2400" dirty="0"/>
          </a:p>
          <a:p>
            <a:r>
              <a:rPr lang="en-IN" sz="2400" dirty="0"/>
              <a:t>                         Surveillance and Security Companies</a:t>
            </a:r>
            <a:endParaRPr lang="en-IN" sz="2400" dirty="0"/>
          </a:p>
          <a:p>
            <a:pPr marL="1371600" lvl="3" indent="457200"/>
            <a:r>
              <a:rPr lang="en-IN" sz="2400" dirty="0"/>
              <a:t>Retail and Inventory Management</a:t>
            </a:r>
            <a:endParaRPr lang="en-IN" sz="2400" dirty="0"/>
          </a:p>
          <a:p>
            <a:pPr marL="1371600" lvl="3" indent="457200"/>
            <a:r>
              <a:rPr lang="en-IN" sz="2400" dirty="0"/>
              <a:t>Healthcare Providers</a:t>
            </a:r>
            <a:endParaRPr lang="en-IN" sz="2400" dirty="0"/>
          </a:p>
          <a:p>
            <a:pPr marL="1371600" lvl="3" indent="457200"/>
            <a:r>
              <a:rPr lang="en-IN" sz="2400" dirty="0"/>
              <a:t>Smart Cities and Urban Planning</a:t>
            </a:r>
            <a:endParaRPr lang="en-IN" sz="2400" dirty="0"/>
          </a:p>
          <a:p>
            <a:pPr marL="1371600" lvl="3" indent="457200"/>
            <a:r>
              <a:rPr lang="en-IN" sz="2400" dirty="0"/>
              <a:t>Augmented Reality and Gaming</a:t>
            </a:r>
            <a:endParaRPr lang="en-IN" sz="2400" dirty="0"/>
          </a:p>
          <a:p>
            <a:pPr marL="1371600" lvl="3" indent="457200"/>
            <a:r>
              <a:rPr lang="en-IN" sz="2400" dirty="0"/>
              <a:t>Industrial Automation</a:t>
            </a:r>
            <a:endParaRPr lang="en-IN" sz="2400" dirty="0"/>
          </a:p>
          <a:p>
            <a:endParaRPr lang="en-US" sz="2400" dirty="0" smtClean="0"/>
          </a:p>
          <a:p>
            <a:endParaRPr lang="en-US" sz="2400" dirty="0"/>
          </a:p>
        </p:txBody>
      </p:sp>
      <p:sp>
        <p:nvSpPr>
          <p:cNvPr id="3" name="Bevel 2"/>
          <p:cNvSpPr/>
          <p:nvPr/>
        </p:nvSpPr>
        <p:spPr>
          <a:xfrm>
            <a:off x="3200400" y="1981200"/>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Bevel 9"/>
          <p:cNvSpPr/>
          <p:nvPr/>
        </p:nvSpPr>
        <p:spPr>
          <a:xfrm>
            <a:off x="3206293" y="2343054"/>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Bevel 10"/>
          <p:cNvSpPr/>
          <p:nvPr/>
        </p:nvSpPr>
        <p:spPr>
          <a:xfrm>
            <a:off x="3206293" y="268495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Bevel 11"/>
          <p:cNvSpPr/>
          <p:nvPr/>
        </p:nvSpPr>
        <p:spPr>
          <a:xfrm>
            <a:off x="3195407" y="305661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Bevel 12"/>
          <p:cNvSpPr/>
          <p:nvPr/>
        </p:nvSpPr>
        <p:spPr>
          <a:xfrm>
            <a:off x="3206292" y="3393049"/>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Bevel 13"/>
          <p:cNvSpPr/>
          <p:nvPr/>
        </p:nvSpPr>
        <p:spPr>
          <a:xfrm>
            <a:off x="3206292" y="3760378"/>
            <a:ext cx="64135" cy="76200"/>
          </a:xfrm>
          <a:prstGeom prst="beve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Bevel 14"/>
          <p:cNvSpPr/>
          <p:nvPr/>
        </p:nvSpPr>
        <p:spPr>
          <a:xfrm>
            <a:off x="3206292" y="4128043"/>
            <a:ext cx="64135" cy="76200"/>
          </a:xfrm>
          <a:prstGeom prst="bevel">
            <a:avLst>
              <a:gd name="adj" fmla="val 12595"/>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1143000" cy="962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1524000" y="1750060"/>
            <a:ext cx="10058400" cy="439991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The proposed solution is a real-time object detection system leveraging Convolutional Neural Networks (CNNs)</a:t>
            </a:r>
            <a:endParaRPr lang="en-US" sz="2000" dirty="0" smtClean="0"/>
          </a:p>
          <a:p>
            <a:pPr indent="0">
              <a:buFont typeface="Arial" panose="020B0604020202020204" pitchFamily="34" charset="0"/>
              <a:buNone/>
            </a:pPr>
            <a:endParaRPr lang="en-US" sz="2000" dirty="0" smtClean="0"/>
          </a:p>
          <a:p>
            <a:pPr marL="342900" indent="-342900">
              <a:buFont typeface="Arial" panose="020B0604020202020204" pitchFamily="34" charset="0"/>
              <a:buChar char="•"/>
            </a:pPr>
            <a:r>
              <a:rPr lang="en-US" sz="2000" dirty="0"/>
              <a:t> This system incorporates advanced CNN architectures, optimization techniques, and hardware acceleration to achieve high-speed and accurate object detection in various applications.</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Real-Time Performance: Our solution offers real-time object detection capabilities, ensuring high frame rates even in complex scenarios. This allows for timely responses in critical applications such as autonomous driving and surveillance.</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Efficiency: We prioritize efficiency in terms of computational resources, memory footprint, and power consumption. Our system is optimized to run efficiently on resource-constrained devices, making it suitable for deployment in diverse hardware environments.</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0" y="1476375"/>
            <a:ext cx="1152525" cy="17716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752600" y="2057400"/>
            <a:ext cx="9600818" cy="3784600"/>
          </a:xfrm>
          <a:prstGeom prst="rect">
            <a:avLst/>
          </a:prstGeom>
          <a:noFill/>
        </p:spPr>
        <p:txBody>
          <a:bodyPr wrap="square" rtlCol="0">
            <a:spAutoFit/>
          </a:bodyPr>
          <a:lstStyle/>
          <a:p>
            <a:pPr marL="342900" indent="-342900">
              <a:buFont typeface="Arial" panose="020B0604020202020204" pitchFamily="34" charset="0"/>
              <a:buChar char="•"/>
            </a:pPr>
            <a:r>
              <a:rPr lang="en-US" sz="2000" dirty="0"/>
              <a:t>Achieves real-time performance with high accuracy</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Optimized for efficiency and robustness</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sz="2000" dirty="0"/>
              <a:t>Scalable and flexible for diverse applications</a:t>
            </a:r>
            <a:endParaRPr sz="2000" dirty="0"/>
          </a:p>
          <a:p>
            <a:pPr marL="342900" indent="-342900">
              <a:buFont typeface="Arial" panose="020B0604020202020204" pitchFamily="34" charset="0"/>
              <a:buChar char="•"/>
            </a:pPr>
            <a:endParaRPr sz="2000" dirty="0"/>
          </a:p>
          <a:p>
            <a:pPr marL="342900" indent="-342900">
              <a:buFont typeface="Arial" panose="020B0604020202020204" pitchFamily="34" charset="0"/>
              <a:buChar char="•"/>
            </a:pPr>
            <a:r>
              <a:rPr lang="en-US" sz="2000" dirty="0"/>
              <a:t>Enhances safety and security with timely detection</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 name="Text Box 4"/>
          <p:cNvSpPr txBox="1"/>
          <p:nvPr/>
        </p:nvSpPr>
        <p:spPr>
          <a:xfrm>
            <a:off x="748665" y="1303020"/>
            <a:ext cx="10757535" cy="4384675"/>
          </a:xfrm>
          <a:prstGeom prst="rect">
            <a:avLst/>
          </a:prstGeom>
          <a:noFill/>
        </p:spPr>
        <p:txBody>
          <a:bodyPr wrap="square" rtlCol="0">
            <a:spAutoFit/>
          </a:bodyPr>
          <a:p>
            <a:endParaRPr lang="en-US"/>
          </a:p>
          <a:p>
            <a:r>
              <a:rPr lang="en-US"/>
              <a:t>Modeling for the Real-Time Object Detection System Using CNNs:</a:t>
            </a:r>
            <a:endParaRPr lang="en-US"/>
          </a:p>
          <a:p>
            <a:endParaRPr lang="en-US"/>
          </a:p>
          <a:p>
            <a:r>
              <a:rPr lang="en-US" sz="1500" b="1"/>
              <a:t>Input Data:</a:t>
            </a:r>
            <a:r>
              <a:rPr lang="en-US" sz="1500"/>
              <a:t> The system takes input images or video frames from various sources such as cameras, sensors, or pre-recorded video files.</a:t>
            </a:r>
            <a:endParaRPr lang="en-US" sz="1500"/>
          </a:p>
          <a:p>
            <a:endParaRPr lang="en-US" sz="1500"/>
          </a:p>
          <a:p>
            <a:r>
              <a:rPr lang="en-US" sz="1500" b="1"/>
              <a:t>Preprocessing:</a:t>
            </a:r>
            <a:r>
              <a:rPr lang="en-US" sz="1500"/>
              <a:t> Preprocessing techniques are applied to the input data to enhance its quality and prepare it for input to the CNN model. This may include resizing, normalization, and data augmentation to improve robustness.</a:t>
            </a:r>
            <a:endParaRPr lang="en-US" sz="1500"/>
          </a:p>
          <a:p>
            <a:endParaRPr lang="en-US" sz="1500"/>
          </a:p>
          <a:p>
            <a:r>
              <a:rPr lang="en-US" sz="1500" b="1"/>
              <a:t>Convolutional Neural Network (CNN) Architecture:</a:t>
            </a:r>
            <a:r>
              <a:rPr lang="en-US" sz="1500"/>
              <a:t> The core of the system is the CNN model responsible for detecting objects in the input data. The CNN architecture consists of multiple layers including convolutional layers, pooling layers, and fully connected layers. State-of-the-art architectures such as Faster R-CNN, SSD, or YOLO may be used.</a:t>
            </a:r>
            <a:endParaRPr lang="en-US" sz="1500"/>
          </a:p>
          <a:p>
            <a:endParaRPr lang="en-US" sz="1500"/>
          </a:p>
          <a:p>
            <a:r>
              <a:rPr lang="en-US" sz="1500" b="1"/>
              <a:t>Training:</a:t>
            </a:r>
            <a:r>
              <a:rPr lang="en-US" sz="1500"/>
              <a:t> The CNN model is trained using labeled training data, where the ground truth annotations for object locations are provided. Training involves optimizing the model parameters to minimize the detection errors using techniques like backpropagation and stochastic gradient descent.</a:t>
            </a:r>
            <a:endParaRPr lang="en-US" sz="1500"/>
          </a:p>
          <a:p>
            <a:endParaRPr lang="en-US" sz="1500"/>
          </a:p>
          <a:p>
            <a:r>
              <a:rPr lang="en-US" sz="1500" b="1"/>
              <a:t>Optimization:</a:t>
            </a:r>
            <a:r>
              <a:rPr lang="en-US" sz="1500"/>
              <a:t> Once trained, the model may undergo optimization techniques to improve its efficiency and speed. This may include model pruning, quantization, and architectural modifications to reduce computational complexity.</a:t>
            </a:r>
            <a:endParaRPr lang="en-US" sz="15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6301</Words>
  <Application>WPS Presentation</Application>
  <PresentationFormat>Widescreen</PresentationFormat>
  <Paragraphs>150</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Söhne</vt:lpstr>
      <vt:lpstr>Calibri</vt:lpstr>
      <vt:lpstr>Microsoft YaHei</vt:lpstr>
      <vt:lpstr>Arial Unicode MS</vt:lpstr>
      <vt:lpstr>Segoe Print</vt:lpstr>
      <vt:lpstr>Office Theme</vt:lpstr>
      <vt:lpstr>STUDENT NAME – Mark Jackson .J REGISTER NO – 711721243059 DEPARTMENT – B.Tech Artificial Intelligence and Data Science </vt:lpstr>
      <vt:lpstr>PROJECT TITLE : Real time object detection using CNN</vt:lpstr>
      <vt:lpstr>AGENDA</vt:lpstr>
      <vt:lpstr>PROBLEM	STATEMENT</vt:lpstr>
      <vt:lpstr>PROJECT	OVERVIEW</vt:lpstr>
      <vt:lpstr>WHO ARE THE END USERS?</vt:lpstr>
      <vt:lpstr>YOUR SOLUTION AND ITS VALUE PROPOSITION</vt:lpstr>
      <vt:lpstr>THE WOW IN YOUR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Lithikhaa K</dc:title>
  <dc:creator>Afreen Taj</dc:creator>
  <cp:lastModifiedBy>Mark Jackson J</cp:lastModifiedBy>
  <cp:revision>20</cp:revision>
  <dcterms:created xsi:type="dcterms:W3CDTF">2024-04-03T05:17:00Z</dcterms:created>
  <dcterms:modified xsi:type="dcterms:W3CDTF">2024-04-05T15:42:19Z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2024-04-03T11:00:00Z</vt:filetime>
  </property>
  <property fmtid="{D5CDD505-2E9C-101B-9397-08002B2CF9AE}" pid="4" name="ICV">
    <vt:lpwstr>5D522BC3130E46DBA43DD3D81BF94E30_13</vt:lpwstr>
  </property>
  <property fmtid="{D5CDD505-2E9C-101B-9397-08002B2CF9AE}" pid="5" name="KSOProductBuildVer">
    <vt:lpwstr>1033-12.2.0.13489</vt:lpwstr>
  </property>
</Properties>
</file>