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roxima Nov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a9758b3e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a9758b3e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https://www.kaggle.com/code/pavankumar4757/credit-card-fraud-detection/notebook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a812f100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a812f100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a812f100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a812f100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Standard Scaler</a:t>
            </a:r>
            <a:r>
              <a:rPr lang="en">
                <a:solidFill>
                  <a:schemeClr val="dk1"/>
                </a:solidFill>
              </a:rPr>
              <a:t> involves standardizing your data so that each numerical feature has a mean of zero and a standard deviation of one.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b4347ff7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b4347ff7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b47cbe17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b47cbe17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Techniques tried:</a:t>
            </a:r>
            <a:endParaRPr/>
          </a:p>
          <a:p>
            <a:pPr indent="0" lvl="0" marL="0" rtl="0" algn="l">
              <a:spcBef>
                <a:spcPts val="0"/>
              </a:spcBef>
              <a:spcAft>
                <a:spcPts val="0"/>
              </a:spcAft>
              <a:buNone/>
            </a:pPr>
            <a:r>
              <a:rPr lang="en"/>
              <a:t>SMOTE to rebalance the dataset</a:t>
            </a:r>
            <a:endParaRPr/>
          </a:p>
          <a:p>
            <a:pPr indent="0" lvl="0" marL="0" rtl="0" algn="l">
              <a:spcBef>
                <a:spcPts val="0"/>
              </a:spcBef>
              <a:spcAft>
                <a:spcPts val="0"/>
              </a:spcAft>
              <a:buNone/>
            </a:pPr>
            <a:br>
              <a:rPr lang="en"/>
            </a:br>
            <a:r>
              <a:rPr lang="en"/>
              <a:t>Parameter adjustment Finding the Optimal </a:t>
            </a:r>
            <a:r>
              <a:rPr lang="en"/>
              <a:t>Threshold by plotting the ROC curve</a:t>
            </a:r>
            <a:endParaRPr/>
          </a:p>
          <a:p>
            <a:pPr indent="0" lvl="0" marL="0" rtl="0" algn="l">
              <a:spcBef>
                <a:spcPts val="0"/>
              </a:spcBef>
              <a:spcAft>
                <a:spcPts val="0"/>
              </a:spcAft>
              <a:buNone/>
            </a:pPr>
            <a:r>
              <a:rPr lang="en"/>
              <a:t>Feature Engineering:</a:t>
            </a:r>
            <a:endParaRPr/>
          </a:p>
          <a:p>
            <a:pPr indent="0" lvl="0" marL="457200" rtl="0" algn="l">
              <a:spcBef>
                <a:spcPts val="0"/>
              </a:spcBef>
              <a:spcAft>
                <a:spcPts val="0"/>
              </a:spcAft>
              <a:buNone/>
            </a:pPr>
            <a:r>
              <a:rPr lang="en"/>
              <a:t>Removing cc_num and the zip codes from the numerical features</a:t>
            </a:r>
            <a:endParaRPr/>
          </a:p>
          <a:p>
            <a:pPr indent="0" lvl="0" marL="457200" rtl="0" algn="l">
              <a:spcBef>
                <a:spcPts val="0"/>
              </a:spcBef>
              <a:spcAft>
                <a:spcPts val="0"/>
              </a:spcAft>
              <a:buNone/>
            </a:pPr>
            <a:r>
              <a:rPr lang="en"/>
              <a:t>Removing Street from the categorical features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b47cbe17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b47cbe17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knew that we were heading in the right direction when we tried a Decision Tree model, and subsequently a Random Forest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b47cbe17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b47cbe17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is a linear model at its core—it assumes a linear relationship between the input features and the log-odds of the target. In contrast, ensemble methods (like random forests or gradient boosted trees) naturally capture non-linear relationships and complex feature interactions.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Ensemble Methods provide:</a:t>
            </a:r>
            <a:endParaRPr/>
          </a:p>
          <a:p>
            <a:pPr indent="0" lvl="0" marL="0" rtl="0" algn="l">
              <a:spcBef>
                <a:spcPts val="0"/>
              </a:spcBef>
              <a:spcAft>
                <a:spcPts val="0"/>
              </a:spcAft>
              <a:buNone/>
            </a:pPr>
            <a:r>
              <a:rPr lang="en"/>
              <a:t>Better Generalization on Complex, Imbalanced Data</a:t>
            </a:r>
            <a:endParaRPr/>
          </a:p>
          <a:p>
            <a:pPr indent="0" lvl="0" marL="0" rtl="0" algn="l">
              <a:spcBef>
                <a:spcPts val="0"/>
              </a:spcBef>
              <a:spcAft>
                <a:spcPts val="0"/>
              </a:spcAft>
              <a:buClr>
                <a:schemeClr val="dk1"/>
              </a:buClr>
              <a:buSzPts val="1100"/>
              <a:buFont typeface="Arial"/>
              <a:buNone/>
            </a:pPr>
            <a:r>
              <a:rPr b="1" lang="en">
                <a:solidFill>
                  <a:schemeClr val="dk1"/>
                </a:solidFill>
              </a:rPr>
              <a:t>Adaptive and Iterative Refinement (Boosting):</a:t>
            </a:r>
            <a:endParaRPr b="1">
              <a:solidFill>
                <a:schemeClr val="dk1"/>
              </a:solidFill>
            </a:endParaRPr>
          </a:p>
          <a:p>
            <a:pPr indent="457200" lvl="0" marL="0" rtl="0" algn="l">
              <a:spcBef>
                <a:spcPts val="0"/>
              </a:spcBef>
              <a:spcAft>
                <a:spcPts val="0"/>
              </a:spcAft>
              <a:buNone/>
            </a:pPr>
            <a:r>
              <a:rPr lang="en">
                <a:solidFill>
                  <a:schemeClr val="dk1"/>
                </a:solidFill>
              </a:rPr>
              <a:t>Boosting algorithms iteratively improve their predictions by focusing on the most challenging examples.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Robustness Against Outliers and Noise:</a:t>
            </a:r>
            <a:endParaRPr b="1">
              <a:solidFill>
                <a:schemeClr val="dk1"/>
              </a:solidFill>
            </a:endParaRPr>
          </a:p>
          <a:p>
            <a:pPr indent="457200" lvl="0" marL="0" rtl="0" algn="l">
              <a:spcBef>
                <a:spcPts val="0"/>
              </a:spcBef>
              <a:spcAft>
                <a:spcPts val="0"/>
              </a:spcAft>
              <a:buNone/>
            </a:pPr>
            <a:r>
              <a:rPr lang="en">
                <a:solidFill>
                  <a:schemeClr val="dk1"/>
                </a:solidFill>
              </a:rPr>
              <a:t>Real-world credit card transaction data can be messy, with outliers, missing values, and noisy patterns.</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b47cbe17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1b47cbe17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c81add4a5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c81add4a5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c81add4a5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c81add4a5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a812f10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a812f10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Describe the problem with current classifier models and the lack of feature engineering in anonymized dataset.</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c81add4a5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c81add4a5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a812f100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1a812f100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1c81add4a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1c81add4a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1c81add4a5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1c81add4a5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a812f100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a812f100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a812f100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a812f100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 we are working with a fairly large dataset. 1.3 millions records and 23 features.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transaction time, </a:t>
            </a:r>
            <a:endParaRPr/>
          </a:p>
          <a:p>
            <a:pPr indent="0" lvl="0" marL="0" rtl="0" algn="l">
              <a:spcBef>
                <a:spcPts val="0"/>
              </a:spcBef>
              <a:spcAft>
                <a:spcPts val="0"/>
              </a:spcAft>
              <a:buClr>
                <a:schemeClr val="dk1"/>
              </a:buClr>
              <a:buSzPts val="1100"/>
              <a:buFont typeface="Arial"/>
              <a:buNone/>
            </a:pPr>
            <a:r>
              <a:rPr lang="en"/>
              <a:t>credit card numbers,  merchant name, category, transaction amount, and some card holder information</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1a9758b3e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1a9758b3e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First we needed to see what kind of data we're working with, as you can tell it is heavily skewed in the non-fraud case. </a:t>
            </a:r>
            <a:endParaRPr/>
          </a:p>
          <a:p>
            <a:pPr indent="0" lvl="0" marL="0" rtl="0" algn="l">
              <a:spcBef>
                <a:spcPts val="0"/>
              </a:spcBef>
              <a:spcAft>
                <a:spcPts val="0"/>
              </a:spcAft>
              <a:buClr>
                <a:schemeClr val="dk1"/>
              </a:buClr>
              <a:buSzPts val="1100"/>
              <a:buFont typeface="Arial"/>
              <a:buNone/>
            </a:pPr>
            <a:r>
              <a:rPr lang="en"/>
              <a:t>This means that accuracy isn't the best metric to go by for this case, because if we take a baseline model of just returning non-frraud, it's accuracy would be over 99%, but have terrible metrics for the fraud case. </a:t>
            </a:r>
            <a:endParaRPr/>
          </a:p>
          <a:p>
            <a:pPr indent="0" lvl="0" marL="0" rtl="0" algn="l">
              <a:spcBef>
                <a:spcPts val="0"/>
              </a:spcBef>
              <a:spcAft>
                <a:spcPts val="0"/>
              </a:spcAft>
              <a:buNone/>
            </a:pPr>
            <a:r>
              <a:rPr lang="en"/>
              <a:t>There are some techniques to balance the data when training the model, but we'll provide some more details on those techniques later.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66c1e7d6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66c1e7d6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is a map of the locations of the fraud cases. </a:t>
            </a:r>
            <a:endParaRPr/>
          </a:p>
          <a:p>
            <a:pPr indent="0" lvl="0" marL="0" rtl="0" algn="l">
              <a:spcBef>
                <a:spcPts val="0"/>
              </a:spcBef>
              <a:spcAft>
                <a:spcPts val="0"/>
              </a:spcAft>
              <a:buNone/>
            </a:pPr>
            <a:r>
              <a:rPr lang="en"/>
              <a:t>Because the dataset had longitude and latitue we wanted to see where the data was generally taken from. I thought maybe there could have been a location bias, but that's not really seen, additionally we mitigate that potential in our feature engineer by changing the location to be the distance between cardholder and merchant.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a9758b3e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a9758b3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next slide we looked at the gender and age distribution on the data set, it's a fairly even split between male and female, and the bar graph shows a fairly regular distribution.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a9758b3e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a9758b3e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slide looks at the Category breakdown of the fraudulent case. </a:t>
            </a:r>
            <a:endParaRPr/>
          </a:p>
          <a:p>
            <a:pPr indent="0" lvl="0" marL="0" rtl="0" algn="l">
              <a:spcBef>
                <a:spcPts val="0"/>
              </a:spcBef>
              <a:spcAft>
                <a:spcPts val="0"/>
              </a:spcAft>
              <a:buNone/>
            </a:pPr>
            <a:r>
              <a:rPr lang="en"/>
              <a:t>The bar graph looks at gender distribution per category.  The pie chart on the right show the percentage of the fraud cases per category. You can see the top one is grocery point of sale, online shopping and general shopping point of sale.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66c1e7d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66c1e7d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 for this one i wanted to see if there was a pattern in when the fraudulent transactions occurred.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There are 8 bar graphs, the ones on the left, look at the fraud cases, and the ones on the right are of the non-fraud cases.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first one looks at number of transactions per month.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second one looks at the hour time of day. You can see majority of the fraud cases occur between 11pm and 3 am. For the non-frraud transaction you can see that there are more transactions in the afternoon.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third one looks at day of the week, it's a fairly similar distribution as the non-fraud case though. </a:t>
            </a:r>
            <a:endParaRPr/>
          </a:p>
          <a:p>
            <a:pPr indent="0" lvl="0" marL="0" rtl="0" algn="l">
              <a:spcBef>
                <a:spcPts val="0"/>
              </a:spcBef>
              <a:spcAft>
                <a:spcPts val="0"/>
              </a:spcAft>
              <a:buClr>
                <a:schemeClr val="dk1"/>
              </a:buClr>
              <a:buSzPts val="1100"/>
              <a:buFont typeface="Arial"/>
              <a:buNone/>
            </a:pPr>
            <a:r>
              <a:rPr lang="en"/>
              <a:t>The last one is day of the month, nothing too interesting on that one.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 3d scatter plot on the right shows hour, day, month of the fraud transactions. Again you can see they it is much more dense around 11pm and midnight as well you can see it's more </a:t>
            </a:r>
            <a:r>
              <a:rPr lang="en"/>
              <a:t>densely</a:t>
            </a:r>
            <a:r>
              <a:rPr lang="en"/>
              <a:t> populated bottom left side of the cube.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4.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Credit Card Transactions &amp; ML Classifier Models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Emma Spradbrow</a:t>
            </a:r>
            <a:endParaRPr/>
          </a:p>
          <a:p>
            <a:pPr indent="0" lvl="0" marL="0" rtl="0" algn="l">
              <a:spcBef>
                <a:spcPts val="0"/>
              </a:spcBef>
              <a:spcAft>
                <a:spcPts val="0"/>
              </a:spcAft>
              <a:buNone/>
            </a:pPr>
            <a:r>
              <a:rPr lang="en"/>
              <a:t>Joshua</a:t>
            </a:r>
            <a:r>
              <a:rPr lang="en"/>
              <a:t> Penny</a:t>
            </a:r>
            <a:endParaRPr/>
          </a:p>
          <a:p>
            <a:pPr indent="0" lvl="0" marL="0" rtl="0" algn="l">
              <a:spcBef>
                <a:spcPts val="0"/>
              </a:spcBef>
              <a:spcAft>
                <a:spcPts val="0"/>
              </a:spcAft>
              <a:buNone/>
            </a:pPr>
            <a:r>
              <a:rPr lang="en"/>
              <a:t>Andres Geronimo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Colab Notebook Overview</a:t>
            </a:r>
            <a:endParaRPr/>
          </a:p>
          <a:p>
            <a:pPr indent="0" lvl="0" marL="0" rtl="0" algn="l">
              <a:spcBef>
                <a:spcPts val="0"/>
              </a:spcBef>
              <a:spcAft>
                <a:spcPts val="0"/>
              </a:spcAft>
              <a:buNone/>
            </a:pPr>
            <a:r>
              <a:t/>
            </a:r>
            <a:endParaRPr/>
          </a:p>
        </p:txBody>
      </p:sp>
      <p:pic>
        <p:nvPicPr>
          <p:cNvPr id="121" name="Google Shape;121;p22"/>
          <p:cNvPicPr preferRelativeResize="0"/>
          <p:nvPr/>
        </p:nvPicPr>
        <p:blipFill rotWithShape="1">
          <a:blip r:embed="rId3">
            <a:alphaModFix/>
          </a:blip>
          <a:srcRect b="0" l="0" r="0" t="47756"/>
          <a:stretch/>
        </p:blipFill>
        <p:spPr>
          <a:xfrm>
            <a:off x="393813" y="1850525"/>
            <a:ext cx="7924375" cy="1526100"/>
          </a:xfrm>
          <a:prstGeom prst="rect">
            <a:avLst/>
          </a:prstGeom>
          <a:noFill/>
          <a:ln>
            <a:noFill/>
          </a:ln>
        </p:spPr>
      </p:pic>
      <p:sp>
        <p:nvSpPr>
          <p:cNvPr id="122" name="Google Shape;122;p22"/>
          <p:cNvSpPr txBox="1"/>
          <p:nvPr/>
        </p:nvSpPr>
        <p:spPr>
          <a:xfrm>
            <a:off x="311700" y="1147775"/>
            <a:ext cx="8088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Pavan Kumar’s Notebook working with the Credit Card Transaction Dataset</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Colab </a:t>
            </a:r>
            <a:r>
              <a:rPr lang="en"/>
              <a:t>Notebook Overview</a:t>
            </a:r>
            <a:endParaRPr/>
          </a:p>
        </p:txBody>
      </p:sp>
      <p:sp>
        <p:nvSpPr>
          <p:cNvPr id="128" name="Google Shape;128;p2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Scores with </a:t>
            </a:r>
            <a:r>
              <a:rPr lang="en">
                <a:solidFill>
                  <a:schemeClr val="dk2"/>
                </a:solidFill>
              </a:rPr>
              <a:t>imbalanced</a:t>
            </a:r>
            <a:r>
              <a:rPr lang="en">
                <a:solidFill>
                  <a:schemeClr val="dk2"/>
                </a:solidFill>
              </a:rPr>
              <a:t> dataset</a:t>
            </a:r>
            <a:endParaRPr>
              <a:solidFill>
                <a:schemeClr val="dk2"/>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29" name="Google Shape;129;p23"/>
          <p:cNvSpPr txBox="1"/>
          <p:nvPr>
            <p:ph idx="1" type="body"/>
          </p:nvPr>
        </p:nvSpPr>
        <p:spPr>
          <a:xfrm>
            <a:off x="4643775"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Scores After SMOTE</a:t>
            </a:r>
            <a:endParaRPr>
              <a:solidFill>
                <a:schemeClr val="dk2"/>
              </a:solidFill>
            </a:endParaRPr>
          </a:p>
        </p:txBody>
      </p:sp>
      <p:pic>
        <p:nvPicPr>
          <p:cNvPr id="130" name="Google Shape;130;p23"/>
          <p:cNvPicPr preferRelativeResize="0"/>
          <p:nvPr/>
        </p:nvPicPr>
        <p:blipFill>
          <a:blip r:embed="rId3">
            <a:alphaModFix/>
          </a:blip>
          <a:stretch>
            <a:fillRect/>
          </a:stretch>
        </p:blipFill>
        <p:spPr>
          <a:xfrm>
            <a:off x="274975" y="1788248"/>
            <a:ext cx="4297025" cy="2656741"/>
          </a:xfrm>
          <a:prstGeom prst="rect">
            <a:avLst/>
          </a:prstGeom>
          <a:noFill/>
          <a:ln>
            <a:noFill/>
          </a:ln>
        </p:spPr>
      </p:pic>
      <p:pic>
        <p:nvPicPr>
          <p:cNvPr id="131" name="Google Shape;131;p23"/>
          <p:cNvPicPr preferRelativeResize="0"/>
          <p:nvPr/>
        </p:nvPicPr>
        <p:blipFill>
          <a:blip r:embed="rId4">
            <a:alphaModFix/>
          </a:blip>
          <a:stretch>
            <a:fillRect/>
          </a:stretch>
        </p:blipFill>
        <p:spPr>
          <a:xfrm>
            <a:off x="4909000" y="1712050"/>
            <a:ext cx="3995075" cy="263021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Colab </a:t>
            </a:r>
            <a:r>
              <a:rPr lang="en"/>
              <a:t>Notebook Analysis - </a:t>
            </a:r>
            <a:r>
              <a:rPr lang="en"/>
              <a:t>Feature Engineering Errors</a:t>
            </a:r>
            <a:endParaRPr/>
          </a:p>
        </p:txBody>
      </p:sp>
      <p:sp>
        <p:nvSpPr>
          <p:cNvPr id="137" name="Google Shape;137;p24"/>
          <p:cNvSpPr txBox="1"/>
          <p:nvPr>
            <p:ph idx="1" type="body"/>
          </p:nvPr>
        </p:nvSpPr>
        <p:spPr>
          <a:xfrm>
            <a:off x="311700" y="1152475"/>
            <a:ext cx="8520600" cy="384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8" name="Google Shape;138;p24"/>
          <p:cNvPicPr preferRelativeResize="0"/>
          <p:nvPr/>
        </p:nvPicPr>
        <p:blipFill>
          <a:blip r:embed="rId3">
            <a:alphaModFix/>
          </a:blip>
          <a:stretch>
            <a:fillRect/>
          </a:stretch>
        </p:blipFill>
        <p:spPr>
          <a:xfrm>
            <a:off x="2649650" y="1213500"/>
            <a:ext cx="6014900" cy="863225"/>
          </a:xfrm>
          <a:prstGeom prst="rect">
            <a:avLst/>
          </a:prstGeom>
          <a:noFill/>
          <a:ln>
            <a:noFill/>
          </a:ln>
        </p:spPr>
      </p:pic>
      <p:pic>
        <p:nvPicPr>
          <p:cNvPr id="139" name="Google Shape;139;p24"/>
          <p:cNvPicPr preferRelativeResize="0"/>
          <p:nvPr/>
        </p:nvPicPr>
        <p:blipFill>
          <a:blip r:embed="rId4">
            <a:alphaModFix/>
          </a:blip>
          <a:stretch>
            <a:fillRect/>
          </a:stretch>
        </p:blipFill>
        <p:spPr>
          <a:xfrm>
            <a:off x="2649638" y="2272500"/>
            <a:ext cx="3892125" cy="1150250"/>
          </a:xfrm>
          <a:prstGeom prst="rect">
            <a:avLst/>
          </a:prstGeom>
          <a:noFill/>
          <a:ln>
            <a:noFill/>
          </a:ln>
        </p:spPr>
      </p:pic>
      <p:sp>
        <p:nvSpPr>
          <p:cNvPr id="140" name="Google Shape;140;p24"/>
          <p:cNvSpPr txBox="1"/>
          <p:nvPr/>
        </p:nvSpPr>
        <p:spPr>
          <a:xfrm>
            <a:off x="311700" y="1213500"/>
            <a:ext cx="2214000" cy="12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Splits data types between categorical and numerical</a:t>
            </a:r>
            <a:endParaRPr sz="1600">
              <a:solidFill>
                <a:schemeClr val="dk2"/>
              </a:solidFill>
            </a:endParaRPr>
          </a:p>
        </p:txBody>
      </p:sp>
      <p:sp>
        <p:nvSpPr>
          <p:cNvPr id="141" name="Google Shape;141;p24"/>
          <p:cNvSpPr txBox="1"/>
          <p:nvPr/>
        </p:nvSpPr>
        <p:spPr>
          <a:xfrm>
            <a:off x="311700" y="2272500"/>
            <a:ext cx="2214000" cy="10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Standardizes </a:t>
            </a:r>
            <a:r>
              <a:rPr b="1" lang="en" sz="1600">
                <a:solidFill>
                  <a:schemeClr val="dk2"/>
                </a:solidFill>
              </a:rPr>
              <a:t>all</a:t>
            </a:r>
            <a:r>
              <a:rPr lang="en" sz="1600">
                <a:solidFill>
                  <a:schemeClr val="dk2"/>
                </a:solidFill>
              </a:rPr>
              <a:t> numerical features</a:t>
            </a:r>
            <a:r>
              <a:rPr lang="en" sz="1800">
                <a:solidFill>
                  <a:schemeClr val="dk2"/>
                </a:solidFill>
              </a:rPr>
              <a:t> </a:t>
            </a:r>
            <a:endParaRPr sz="1800">
              <a:solidFill>
                <a:schemeClr val="dk2"/>
              </a:solidFill>
            </a:endParaRPr>
          </a:p>
        </p:txBody>
      </p:sp>
      <p:sp>
        <p:nvSpPr>
          <p:cNvPr id="142" name="Google Shape;142;p24"/>
          <p:cNvSpPr txBox="1"/>
          <p:nvPr/>
        </p:nvSpPr>
        <p:spPr>
          <a:xfrm>
            <a:off x="311700" y="3618525"/>
            <a:ext cx="2214000" cy="14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Transforms categorical features into a one-hot encoded array.</a:t>
            </a:r>
            <a:endParaRPr sz="1600">
              <a:solidFill>
                <a:schemeClr val="dk2"/>
              </a:solidFill>
            </a:endParaRPr>
          </a:p>
        </p:txBody>
      </p:sp>
      <p:pic>
        <p:nvPicPr>
          <p:cNvPr id="143" name="Google Shape;143;p24"/>
          <p:cNvPicPr preferRelativeResize="0"/>
          <p:nvPr/>
        </p:nvPicPr>
        <p:blipFill>
          <a:blip r:embed="rId5">
            <a:alphaModFix/>
          </a:blip>
          <a:stretch>
            <a:fillRect/>
          </a:stretch>
        </p:blipFill>
        <p:spPr>
          <a:xfrm>
            <a:off x="2649650" y="3618525"/>
            <a:ext cx="6014900" cy="12338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Colab Notebook Analysis - Feature Engineering Errors</a:t>
            </a:r>
            <a:endParaRPr/>
          </a:p>
        </p:txBody>
      </p:sp>
      <p:sp>
        <p:nvSpPr>
          <p:cNvPr id="149" name="Google Shape;149;p25"/>
          <p:cNvSpPr txBox="1"/>
          <p:nvPr>
            <p:ph idx="1" type="body"/>
          </p:nvPr>
        </p:nvSpPr>
        <p:spPr>
          <a:xfrm>
            <a:off x="311700" y="1152475"/>
            <a:ext cx="2800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Numerical and Categorical features that should not be standardized or encoded</a:t>
            </a:r>
            <a:endParaRPr>
              <a:solidFill>
                <a:schemeClr val="dk2"/>
              </a:solidFill>
            </a:endParaRPr>
          </a:p>
          <a:p>
            <a:pPr indent="0" lvl="0" marL="0" rtl="0" algn="l">
              <a:spcBef>
                <a:spcPts val="1200"/>
              </a:spcBef>
              <a:spcAft>
                <a:spcPts val="1200"/>
              </a:spcAft>
              <a:buNone/>
            </a:pPr>
            <a:r>
              <a:t/>
            </a:r>
            <a:endParaRPr/>
          </a:p>
        </p:txBody>
      </p:sp>
      <p:pic>
        <p:nvPicPr>
          <p:cNvPr id="150" name="Google Shape;150;p25"/>
          <p:cNvPicPr preferRelativeResize="0"/>
          <p:nvPr/>
        </p:nvPicPr>
        <p:blipFill>
          <a:blip r:embed="rId3">
            <a:alphaModFix/>
          </a:blip>
          <a:stretch>
            <a:fillRect/>
          </a:stretch>
        </p:blipFill>
        <p:spPr>
          <a:xfrm>
            <a:off x="3867850" y="1017725"/>
            <a:ext cx="3191375" cy="4029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Model Comparison</a:t>
            </a:r>
            <a:endParaRPr/>
          </a:p>
        </p:txBody>
      </p:sp>
      <p:sp>
        <p:nvSpPr>
          <p:cNvPr id="156" name="Google Shape;156;p2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Pavan’s Original Score</a:t>
            </a:r>
            <a:endParaRPr>
              <a:solidFill>
                <a:schemeClr val="dk2"/>
              </a:solidFill>
            </a:endParaRPr>
          </a:p>
        </p:txBody>
      </p:sp>
      <p:sp>
        <p:nvSpPr>
          <p:cNvPr id="157" name="Google Shape;157;p26"/>
          <p:cNvSpPr txBox="1"/>
          <p:nvPr>
            <p:ph idx="1" type="body"/>
          </p:nvPr>
        </p:nvSpPr>
        <p:spPr>
          <a:xfrm>
            <a:off x="4572000" y="1152475"/>
            <a:ext cx="4260300" cy="34164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solidFill>
                  <a:schemeClr val="dk2"/>
                </a:solidFill>
              </a:rPr>
              <a:t>Score After Feature Engineering</a:t>
            </a:r>
            <a:endParaRPr>
              <a:solidFill>
                <a:schemeClr val="dk2"/>
              </a:solidFill>
            </a:endParaRPr>
          </a:p>
        </p:txBody>
      </p:sp>
      <p:pic>
        <p:nvPicPr>
          <p:cNvPr id="158" name="Google Shape;158;p26"/>
          <p:cNvPicPr preferRelativeResize="0"/>
          <p:nvPr/>
        </p:nvPicPr>
        <p:blipFill>
          <a:blip r:embed="rId3">
            <a:alphaModFix/>
          </a:blip>
          <a:stretch>
            <a:fillRect/>
          </a:stretch>
        </p:blipFill>
        <p:spPr>
          <a:xfrm>
            <a:off x="311700" y="1648775"/>
            <a:ext cx="3840638" cy="2528525"/>
          </a:xfrm>
          <a:prstGeom prst="rect">
            <a:avLst/>
          </a:prstGeom>
          <a:noFill/>
          <a:ln>
            <a:noFill/>
          </a:ln>
        </p:spPr>
      </p:pic>
      <p:pic>
        <p:nvPicPr>
          <p:cNvPr id="159" name="Google Shape;159;p26"/>
          <p:cNvPicPr preferRelativeResize="0"/>
          <p:nvPr/>
        </p:nvPicPr>
        <p:blipFill rotWithShape="1">
          <a:blip r:embed="rId4">
            <a:alphaModFix/>
          </a:blip>
          <a:srcRect b="0" l="0" r="0" t="24749"/>
          <a:stretch/>
        </p:blipFill>
        <p:spPr>
          <a:xfrm>
            <a:off x="4490650" y="2571750"/>
            <a:ext cx="3785625" cy="1551325"/>
          </a:xfrm>
          <a:prstGeom prst="rect">
            <a:avLst/>
          </a:prstGeom>
          <a:noFill/>
          <a:ln>
            <a:noFill/>
          </a:ln>
        </p:spPr>
      </p:pic>
      <p:pic>
        <p:nvPicPr>
          <p:cNvPr id="160" name="Google Shape;160;p26"/>
          <p:cNvPicPr preferRelativeResize="0"/>
          <p:nvPr/>
        </p:nvPicPr>
        <p:blipFill rotWithShape="1">
          <a:blip r:embed="rId5">
            <a:alphaModFix/>
          </a:blip>
          <a:srcRect b="0" l="0" r="0" t="8315"/>
          <a:stretch/>
        </p:blipFill>
        <p:spPr>
          <a:xfrm>
            <a:off x="4572000" y="1696425"/>
            <a:ext cx="1395575" cy="525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and Random Forest Models</a:t>
            </a:r>
            <a:endParaRPr/>
          </a:p>
        </p:txBody>
      </p:sp>
      <p:sp>
        <p:nvSpPr>
          <p:cNvPr id="166" name="Google Shape;166;p2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Decision Tree</a:t>
            </a:r>
            <a:endParaRPr>
              <a:solidFill>
                <a:schemeClr val="dk2"/>
              </a:solidFill>
            </a:endParaRPr>
          </a:p>
          <a:p>
            <a:pPr indent="0" lvl="0" marL="0" rtl="0" algn="l">
              <a:spcBef>
                <a:spcPts val="1200"/>
              </a:spcBef>
              <a:spcAft>
                <a:spcPts val="1200"/>
              </a:spcAft>
              <a:buNone/>
            </a:pPr>
            <a:r>
              <a:t/>
            </a:r>
            <a:endParaRPr/>
          </a:p>
        </p:txBody>
      </p:sp>
      <p:sp>
        <p:nvSpPr>
          <p:cNvPr id="167" name="Google Shape;167;p27"/>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Random Forest</a:t>
            </a:r>
            <a:endParaRPr>
              <a:solidFill>
                <a:schemeClr val="dk2"/>
              </a:solidFill>
            </a:endParaRPr>
          </a:p>
        </p:txBody>
      </p:sp>
      <p:pic>
        <p:nvPicPr>
          <p:cNvPr id="168" name="Google Shape;168;p27"/>
          <p:cNvPicPr preferRelativeResize="0"/>
          <p:nvPr/>
        </p:nvPicPr>
        <p:blipFill>
          <a:blip r:embed="rId3">
            <a:alphaModFix/>
          </a:blip>
          <a:stretch>
            <a:fillRect/>
          </a:stretch>
        </p:blipFill>
        <p:spPr>
          <a:xfrm>
            <a:off x="4572000" y="1655125"/>
            <a:ext cx="4161399" cy="2051619"/>
          </a:xfrm>
          <a:prstGeom prst="rect">
            <a:avLst/>
          </a:prstGeom>
          <a:noFill/>
          <a:ln>
            <a:noFill/>
          </a:ln>
        </p:spPr>
      </p:pic>
      <p:pic>
        <p:nvPicPr>
          <p:cNvPr id="169" name="Google Shape;169;p27"/>
          <p:cNvPicPr preferRelativeResize="0"/>
          <p:nvPr/>
        </p:nvPicPr>
        <p:blipFill rotWithShape="1">
          <a:blip r:embed="rId4">
            <a:alphaModFix/>
          </a:blip>
          <a:srcRect b="4177" l="0" r="0" t="0"/>
          <a:stretch/>
        </p:blipFill>
        <p:spPr>
          <a:xfrm>
            <a:off x="410600" y="1655125"/>
            <a:ext cx="4161400" cy="2051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vs Ensemble Methods</a:t>
            </a:r>
            <a:endParaRPr/>
          </a:p>
        </p:txBody>
      </p:sp>
      <p:pic>
        <p:nvPicPr>
          <p:cNvPr id="175" name="Google Shape;175;p28"/>
          <p:cNvPicPr preferRelativeResize="0"/>
          <p:nvPr/>
        </p:nvPicPr>
        <p:blipFill>
          <a:blip r:embed="rId3">
            <a:alphaModFix/>
          </a:blip>
          <a:stretch>
            <a:fillRect/>
          </a:stretch>
        </p:blipFill>
        <p:spPr>
          <a:xfrm>
            <a:off x="152400" y="1551125"/>
            <a:ext cx="2869825" cy="2424600"/>
          </a:xfrm>
          <a:prstGeom prst="rect">
            <a:avLst/>
          </a:prstGeom>
          <a:noFill/>
          <a:ln>
            <a:noFill/>
          </a:ln>
        </p:spPr>
      </p:pic>
      <p:pic>
        <p:nvPicPr>
          <p:cNvPr id="176" name="Google Shape;176;p28"/>
          <p:cNvPicPr preferRelativeResize="0"/>
          <p:nvPr/>
        </p:nvPicPr>
        <p:blipFill>
          <a:blip r:embed="rId4">
            <a:alphaModFix/>
          </a:blip>
          <a:stretch>
            <a:fillRect/>
          </a:stretch>
        </p:blipFill>
        <p:spPr>
          <a:xfrm>
            <a:off x="3064750" y="1589200"/>
            <a:ext cx="2962873" cy="2424600"/>
          </a:xfrm>
          <a:prstGeom prst="rect">
            <a:avLst/>
          </a:prstGeom>
          <a:noFill/>
          <a:ln>
            <a:noFill/>
          </a:ln>
        </p:spPr>
      </p:pic>
      <p:pic>
        <p:nvPicPr>
          <p:cNvPr id="177" name="Google Shape;177;p28"/>
          <p:cNvPicPr preferRelativeResize="0"/>
          <p:nvPr/>
        </p:nvPicPr>
        <p:blipFill>
          <a:blip r:embed="rId5">
            <a:alphaModFix/>
          </a:blip>
          <a:stretch>
            <a:fillRect/>
          </a:stretch>
        </p:blipFill>
        <p:spPr>
          <a:xfrm>
            <a:off x="6180025" y="1551125"/>
            <a:ext cx="2869825" cy="2417469"/>
          </a:xfrm>
          <a:prstGeom prst="rect">
            <a:avLst/>
          </a:prstGeom>
          <a:noFill/>
          <a:ln>
            <a:noFill/>
          </a:ln>
        </p:spPr>
      </p:pic>
      <p:sp>
        <p:nvSpPr>
          <p:cNvPr id="178" name="Google Shape;178;p28"/>
          <p:cNvSpPr txBox="1"/>
          <p:nvPr/>
        </p:nvSpPr>
        <p:spPr>
          <a:xfrm>
            <a:off x="391800" y="1072600"/>
            <a:ext cx="7810200" cy="5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Illustration of different models and their decision boundaries</a:t>
            </a:r>
            <a:endParaRPr sz="1800">
              <a:solidFill>
                <a:schemeClr val="dk2"/>
              </a:solidFill>
              <a:latin typeface="Proxima Nova"/>
              <a:ea typeface="Proxima Nova"/>
              <a:cs typeface="Proxima Nova"/>
              <a:sym typeface="Proxima Nova"/>
            </a:endParaRPr>
          </a:p>
        </p:txBody>
      </p:sp>
      <p:sp>
        <p:nvSpPr>
          <p:cNvPr id="179" name="Google Shape;179;p28"/>
          <p:cNvSpPr txBox="1"/>
          <p:nvPr/>
        </p:nvSpPr>
        <p:spPr>
          <a:xfrm>
            <a:off x="391800" y="4452925"/>
            <a:ext cx="8599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Proxima Nova"/>
                <a:ea typeface="Proxima Nova"/>
                <a:cs typeface="Proxima Nova"/>
                <a:sym typeface="Proxima Nova"/>
              </a:rPr>
              <a:t>Yehoshua, R. (2023, August 9). Introduction to ensemble methods - towards AI. Medium. https://pub.towardsai.net/introduction-to-ensemble-methods-226a5a421687</a:t>
            </a:r>
            <a:endParaRPr>
              <a:solidFill>
                <a:schemeClr val="accent3"/>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Model Performance</a:t>
            </a:r>
            <a:endParaRPr/>
          </a:p>
        </p:txBody>
      </p:sp>
      <p:sp>
        <p:nvSpPr>
          <p:cNvPr id="185" name="Google Shape;18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eXtreme Gradient Boosting</a:t>
            </a:r>
            <a:endParaRPr/>
          </a:p>
          <a:p>
            <a:pPr indent="0" lvl="0" marL="0" rtl="0" algn="l">
              <a:spcBef>
                <a:spcPts val="1200"/>
              </a:spcBef>
              <a:spcAft>
                <a:spcPts val="0"/>
              </a:spcAft>
              <a:buNone/>
            </a:pPr>
            <a:r>
              <a:rPr lang="en"/>
              <a:t>Precision: 0.9</a:t>
            </a:r>
            <a:endParaRPr/>
          </a:p>
          <a:p>
            <a:pPr indent="0" lvl="0" marL="0" rtl="0" algn="l">
              <a:spcBef>
                <a:spcPts val="1200"/>
              </a:spcBef>
              <a:spcAft>
                <a:spcPts val="0"/>
              </a:spcAft>
              <a:buNone/>
            </a:pPr>
            <a:r>
              <a:rPr lang="en"/>
              <a:t>Recall: 0.83</a:t>
            </a:r>
            <a:endParaRPr/>
          </a:p>
          <a:p>
            <a:pPr indent="0" lvl="0" marL="0" rtl="0" algn="l">
              <a:spcBef>
                <a:spcPts val="1200"/>
              </a:spcBef>
              <a:spcAft>
                <a:spcPts val="1200"/>
              </a:spcAft>
              <a:buNone/>
            </a:pPr>
            <a:r>
              <a:rPr lang="en"/>
              <a:t>F1: 0.86</a:t>
            </a:r>
            <a:endParaRPr/>
          </a:p>
        </p:txBody>
      </p:sp>
      <p:pic>
        <p:nvPicPr>
          <p:cNvPr id="186" name="Google Shape;186;p29"/>
          <p:cNvPicPr preferRelativeResize="0"/>
          <p:nvPr/>
        </p:nvPicPr>
        <p:blipFill>
          <a:blip r:embed="rId3">
            <a:alphaModFix/>
          </a:blip>
          <a:stretch>
            <a:fillRect/>
          </a:stretch>
        </p:blipFill>
        <p:spPr>
          <a:xfrm>
            <a:off x="3246225" y="926225"/>
            <a:ext cx="5485424" cy="4114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Model Performance</a:t>
            </a:r>
            <a:endParaRPr/>
          </a:p>
        </p:txBody>
      </p:sp>
      <p:sp>
        <p:nvSpPr>
          <p:cNvPr id="192" name="Google Shape;19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eXtreme Gradient Boosting</a:t>
            </a:r>
            <a:endParaRPr/>
          </a:p>
          <a:p>
            <a:pPr indent="0" lvl="0" marL="0" rtl="0" algn="l">
              <a:spcBef>
                <a:spcPts val="1200"/>
              </a:spcBef>
              <a:spcAft>
                <a:spcPts val="0"/>
              </a:spcAft>
              <a:buNone/>
            </a:pPr>
            <a:r>
              <a:rPr lang="en"/>
              <a:t>Precision: 0.9</a:t>
            </a:r>
            <a:endParaRPr/>
          </a:p>
          <a:p>
            <a:pPr indent="0" lvl="0" marL="0" rtl="0" algn="l">
              <a:spcBef>
                <a:spcPts val="1200"/>
              </a:spcBef>
              <a:spcAft>
                <a:spcPts val="0"/>
              </a:spcAft>
              <a:buNone/>
            </a:pPr>
            <a:r>
              <a:rPr lang="en"/>
              <a:t>Recall: 0.83</a:t>
            </a:r>
            <a:endParaRPr/>
          </a:p>
          <a:p>
            <a:pPr indent="0" lvl="0" marL="0" rtl="0" algn="l">
              <a:spcBef>
                <a:spcPts val="1200"/>
              </a:spcBef>
              <a:spcAft>
                <a:spcPts val="1200"/>
              </a:spcAft>
              <a:buNone/>
            </a:pPr>
            <a:r>
              <a:rPr lang="en"/>
              <a:t>F1: 0.86</a:t>
            </a:r>
            <a:endParaRPr/>
          </a:p>
        </p:txBody>
      </p:sp>
      <p:pic>
        <p:nvPicPr>
          <p:cNvPr id="193" name="Google Shape;193;p30"/>
          <p:cNvPicPr preferRelativeResize="0"/>
          <p:nvPr/>
        </p:nvPicPr>
        <p:blipFill>
          <a:blip r:embed="rId3">
            <a:alphaModFix/>
          </a:blip>
          <a:stretch>
            <a:fillRect/>
          </a:stretch>
        </p:blipFill>
        <p:spPr>
          <a:xfrm>
            <a:off x="3680500" y="987075"/>
            <a:ext cx="3990000" cy="3990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Model Performance</a:t>
            </a:r>
            <a:endParaRPr/>
          </a:p>
        </p:txBody>
      </p:sp>
      <p:sp>
        <p:nvSpPr>
          <p:cNvPr id="199" name="Google Shape;19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eXtreme Gradient Boosting</a:t>
            </a:r>
            <a:endParaRPr/>
          </a:p>
          <a:p>
            <a:pPr indent="0" lvl="0" marL="0" rtl="0" algn="l">
              <a:spcBef>
                <a:spcPts val="1200"/>
              </a:spcBef>
              <a:spcAft>
                <a:spcPts val="0"/>
              </a:spcAft>
              <a:buNone/>
            </a:pPr>
            <a:r>
              <a:rPr lang="en"/>
              <a:t>Precision: 0.9</a:t>
            </a:r>
            <a:endParaRPr/>
          </a:p>
          <a:p>
            <a:pPr indent="0" lvl="0" marL="0" rtl="0" algn="l">
              <a:spcBef>
                <a:spcPts val="1200"/>
              </a:spcBef>
              <a:spcAft>
                <a:spcPts val="0"/>
              </a:spcAft>
              <a:buNone/>
            </a:pPr>
            <a:r>
              <a:rPr lang="en"/>
              <a:t>Recall: 0.83</a:t>
            </a:r>
            <a:endParaRPr/>
          </a:p>
          <a:p>
            <a:pPr indent="0" lvl="0" marL="0" rtl="0" algn="l">
              <a:spcBef>
                <a:spcPts val="1200"/>
              </a:spcBef>
              <a:spcAft>
                <a:spcPts val="1200"/>
              </a:spcAft>
              <a:buNone/>
            </a:pPr>
            <a:r>
              <a:rPr lang="en"/>
              <a:t>F1: 0.86</a:t>
            </a:r>
            <a:endParaRPr/>
          </a:p>
        </p:txBody>
      </p:sp>
      <p:pic>
        <p:nvPicPr>
          <p:cNvPr id="200" name="Google Shape;200;p31"/>
          <p:cNvPicPr preferRelativeResize="0"/>
          <p:nvPr/>
        </p:nvPicPr>
        <p:blipFill>
          <a:blip r:embed="rId3">
            <a:alphaModFix/>
          </a:blip>
          <a:stretch>
            <a:fillRect/>
          </a:stretch>
        </p:blipFill>
        <p:spPr>
          <a:xfrm>
            <a:off x="3541850" y="1152475"/>
            <a:ext cx="5011100" cy="3758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with anonymized datasets</a:t>
            </a:r>
            <a:endParaRPr/>
          </a:p>
        </p:txBody>
      </p:sp>
      <p:pic>
        <p:nvPicPr>
          <p:cNvPr id="66" name="Google Shape;66;p14"/>
          <p:cNvPicPr preferRelativeResize="0"/>
          <p:nvPr/>
        </p:nvPicPr>
        <p:blipFill>
          <a:blip r:embed="rId3">
            <a:alphaModFix/>
          </a:blip>
          <a:stretch>
            <a:fillRect/>
          </a:stretch>
        </p:blipFill>
        <p:spPr>
          <a:xfrm>
            <a:off x="1189612" y="1451123"/>
            <a:ext cx="6764764" cy="3416400"/>
          </a:xfrm>
          <a:prstGeom prst="rect">
            <a:avLst/>
          </a:prstGeom>
          <a:noFill/>
          <a:ln>
            <a:noFill/>
          </a:ln>
        </p:spPr>
      </p:pic>
      <p:sp>
        <p:nvSpPr>
          <p:cNvPr id="67" name="Google Shape;67;p14"/>
          <p:cNvSpPr txBox="1"/>
          <p:nvPr/>
        </p:nvSpPr>
        <p:spPr>
          <a:xfrm>
            <a:off x="311700" y="945725"/>
            <a:ext cx="6946800" cy="4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Models found in Colab work with anonymized datasets</a:t>
            </a:r>
            <a:endParaRPr sz="18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Model Performance</a:t>
            </a:r>
            <a:endParaRPr/>
          </a:p>
        </p:txBody>
      </p:sp>
      <p:sp>
        <p:nvSpPr>
          <p:cNvPr id="206" name="Google Shape;20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eXtreme Gradient Boosting</a:t>
            </a:r>
            <a:endParaRPr/>
          </a:p>
          <a:p>
            <a:pPr indent="0" lvl="0" marL="0" rtl="0" algn="l">
              <a:spcBef>
                <a:spcPts val="1200"/>
              </a:spcBef>
              <a:spcAft>
                <a:spcPts val="0"/>
              </a:spcAft>
              <a:buNone/>
            </a:pPr>
            <a:r>
              <a:rPr lang="en"/>
              <a:t>Precision: 0.9</a:t>
            </a:r>
            <a:endParaRPr/>
          </a:p>
          <a:p>
            <a:pPr indent="0" lvl="0" marL="0" rtl="0" algn="l">
              <a:spcBef>
                <a:spcPts val="1200"/>
              </a:spcBef>
              <a:spcAft>
                <a:spcPts val="0"/>
              </a:spcAft>
              <a:buNone/>
            </a:pPr>
            <a:r>
              <a:rPr lang="en"/>
              <a:t>Recall: 0.83</a:t>
            </a:r>
            <a:endParaRPr/>
          </a:p>
          <a:p>
            <a:pPr indent="0" lvl="0" marL="0" rtl="0" algn="l">
              <a:spcBef>
                <a:spcPts val="1200"/>
              </a:spcBef>
              <a:spcAft>
                <a:spcPts val="1200"/>
              </a:spcAft>
              <a:buNone/>
            </a:pPr>
            <a:r>
              <a:rPr lang="en"/>
              <a:t>F1: 0.86</a:t>
            </a:r>
            <a:endParaRPr/>
          </a:p>
        </p:txBody>
      </p:sp>
      <p:pic>
        <p:nvPicPr>
          <p:cNvPr id="207" name="Google Shape;207;p32"/>
          <p:cNvPicPr preferRelativeResize="0"/>
          <p:nvPr/>
        </p:nvPicPr>
        <p:blipFill>
          <a:blip r:embed="rId3">
            <a:alphaModFix/>
          </a:blip>
          <a:stretch>
            <a:fillRect/>
          </a:stretch>
        </p:blipFill>
        <p:spPr>
          <a:xfrm>
            <a:off x="3424775" y="923428"/>
            <a:ext cx="5166026" cy="3874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
        <p:nvSpPr>
          <p:cNvPr id="213" name="Google Shape;213;p33"/>
          <p:cNvSpPr txBox="1"/>
          <p:nvPr>
            <p:ph idx="1" type="body"/>
          </p:nvPr>
        </p:nvSpPr>
        <p:spPr>
          <a:xfrm>
            <a:off x="311700" y="1152475"/>
            <a:ext cx="4358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Dropped </a:t>
            </a:r>
            <a:r>
              <a:rPr lang="en" sz="1500"/>
              <a:t>unnecessary</a:t>
            </a:r>
            <a:r>
              <a:rPr lang="en" sz="1500"/>
              <a:t> features</a:t>
            </a:r>
            <a:endParaRPr sz="1500"/>
          </a:p>
          <a:p>
            <a:pPr indent="0" lvl="0" marL="0" rtl="0" algn="l">
              <a:spcBef>
                <a:spcPts val="1200"/>
              </a:spcBef>
              <a:spcAft>
                <a:spcPts val="0"/>
              </a:spcAft>
              <a:buNone/>
            </a:pPr>
            <a:r>
              <a:rPr lang="en" sz="1500"/>
              <a:t>Extracted hour/day/month/day-of-week</a:t>
            </a:r>
            <a:endParaRPr sz="1500"/>
          </a:p>
          <a:p>
            <a:pPr indent="0" lvl="0" marL="0" rtl="0" algn="l">
              <a:spcBef>
                <a:spcPts val="1200"/>
              </a:spcBef>
              <a:spcAft>
                <a:spcPts val="0"/>
              </a:spcAft>
              <a:buNone/>
            </a:pPr>
            <a:r>
              <a:rPr lang="en" sz="1500"/>
              <a:t>Calculated age</a:t>
            </a:r>
            <a:endParaRPr sz="1500"/>
          </a:p>
          <a:p>
            <a:pPr indent="0" lvl="0" marL="0" rtl="0" algn="l">
              <a:spcBef>
                <a:spcPts val="1200"/>
              </a:spcBef>
              <a:spcAft>
                <a:spcPts val="0"/>
              </a:spcAft>
              <a:buNone/>
            </a:pPr>
            <a:r>
              <a:rPr lang="en" sz="1500"/>
              <a:t>Dropped dob and trans_date_time</a:t>
            </a:r>
            <a:endParaRPr sz="1500"/>
          </a:p>
          <a:p>
            <a:pPr indent="0" lvl="0" marL="0" rtl="0" algn="l">
              <a:spcBef>
                <a:spcPts val="1200"/>
              </a:spcBef>
              <a:spcAft>
                <a:spcPts val="0"/>
              </a:spcAft>
              <a:buNone/>
            </a:pPr>
            <a:r>
              <a:rPr lang="en" sz="1500"/>
              <a:t>Hashed cc_num</a:t>
            </a:r>
            <a:endParaRPr sz="1500"/>
          </a:p>
          <a:p>
            <a:pPr indent="0" lvl="0" marL="0" rtl="0" algn="l">
              <a:spcBef>
                <a:spcPts val="1200"/>
              </a:spcBef>
              <a:spcAft>
                <a:spcPts val="1200"/>
              </a:spcAft>
              <a:buNone/>
            </a:pPr>
            <a:r>
              <a:rPr lang="en" sz="1500"/>
              <a:t>Calculated transaction count per credit card</a:t>
            </a:r>
            <a:endParaRPr sz="1500"/>
          </a:p>
        </p:txBody>
      </p:sp>
      <p:pic>
        <p:nvPicPr>
          <p:cNvPr id="214" name="Google Shape;214;p33"/>
          <p:cNvPicPr preferRelativeResize="0"/>
          <p:nvPr/>
        </p:nvPicPr>
        <p:blipFill rotWithShape="1">
          <a:blip r:embed="rId3">
            <a:alphaModFix/>
          </a:blip>
          <a:srcRect b="1056" l="0" r="0" t="1124"/>
          <a:stretch/>
        </p:blipFill>
        <p:spPr>
          <a:xfrm>
            <a:off x="4572000" y="287950"/>
            <a:ext cx="4044599" cy="4567600"/>
          </a:xfrm>
          <a:prstGeom prst="rect">
            <a:avLst/>
          </a:prstGeom>
          <a:noFill/>
          <a:ln>
            <a:noFill/>
          </a:ln>
        </p:spPr>
      </p:pic>
      <p:cxnSp>
        <p:nvCxnSpPr>
          <p:cNvPr id="215" name="Google Shape;215;p33"/>
          <p:cNvCxnSpPr/>
          <p:nvPr/>
        </p:nvCxnSpPr>
        <p:spPr>
          <a:xfrm>
            <a:off x="4745775" y="1661550"/>
            <a:ext cx="3321900" cy="6300"/>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33"/>
          <p:cNvCxnSpPr/>
          <p:nvPr/>
        </p:nvCxnSpPr>
        <p:spPr>
          <a:xfrm>
            <a:off x="4745775" y="1839150"/>
            <a:ext cx="3321900" cy="630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33"/>
          <p:cNvCxnSpPr/>
          <p:nvPr/>
        </p:nvCxnSpPr>
        <p:spPr>
          <a:xfrm>
            <a:off x="4745775" y="3851025"/>
            <a:ext cx="3321900" cy="63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33"/>
          <p:cNvCxnSpPr/>
          <p:nvPr/>
        </p:nvCxnSpPr>
        <p:spPr>
          <a:xfrm>
            <a:off x="4745775" y="4022350"/>
            <a:ext cx="3321900" cy="630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33"/>
          <p:cNvCxnSpPr/>
          <p:nvPr/>
        </p:nvCxnSpPr>
        <p:spPr>
          <a:xfrm>
            <a:off x="4745775" y="2208125"/>
            <a:ext cx="3321900" cy="6300"/>
          </a:xfrm>
          <a:prstGeom prst="straightConnector1">
            <a:avLst/>
          </a:prstGeom>
          <a:noFill/>
          <a:ln cap="flat" cmpd="sng" w="9525">
            <a:solidFill>
              <a:schemeClr val="dk2"/>
            </a:solidFill>
            <a:prstDash val="solid"/>
            <a:round/>
            <a:headEnd len="med" w="med" type="none"/>
            <a:tailEnd len="med" w="med" type="none"/>
          </a:ln>
        </p:spPr>
      </p:cxnSp>
      <p:cxnSp>
        <p:nvCxnSpPr>
          <p:cNvPr id="220" name="Google Shape;220;p33"/>
          <p:cNvCxnSpPr/>
          <p:nvPr/>
        </p:nvCxnSpPr>
        <p:spPr>
          <a:xfrm>
            <a:off x="4745775" y="2756288"/>
            <a:ext cx="3321900" cy="6300"/>
          </a:xfrm>
          <a:prstGeom prst="straightConnector1">
            <a:avLst/>
          </a:prstGeom>
          <a:noFill/>
          <a:ln cap="flat" cmpd="sng" w="9525">
            <a:solidFill>
              <a:schemeClr val="dk2"/>
            </a:solidFill>
            <a:prstDash val="solid"/>
            <a:round/>
            <a:headEnd len="med" w="med" type="none"/>
            <a:tailEnd len="med" w="med" type="none"/>
          </a:ln>
        </p:spPr>
      </p:cxnSp>
      <p:cxnSp>
        <p:nvCxnSpPr>
          <p:cNvPr id="221" name="Google Shape;221;p33"/>
          <p:cNvCxnSpPr/>
          <p:nvPr/>
        </p:nvCxnSpPr>
        <p:spPr>
          <a:xfrm>
            <a:off x="4745775" y="4763200"/>
            <a:ext cx="3321900" cy="6300"/>
          </a:xfrm>
          <a:prstGeom prst="straightConnector1">
            <a:avLst/>
          </a:prstGeom>
          <a:noFill/>
          <a:ln cap="flat" cmpd="sng" w="9525">
            <a:solidFill>
              <a:schemeClr val="dk2"/>
            </a:solidFill>
            <a:prstDash val="solid"/>
            <a:round/>
            <a:headEnd len="med" w="med" type="none"/>
            <a:tailEnd len="med" w="med" type="none"/>
          </a:ln>
        </p:spPr>
      </p:cxnSp>
      <p:cxnSp>
        <p:nvCxnSpPr>
          <p:cNvPr id="222" name="Google Shape;222;p33"/>
          <p:cNvCxnSpPr/>
          <p:nvPr/>
        </p:nvCxnSpPr>
        <p:spPr>
          <a:xfrm>
            <a:off x="4745775" y="3485650"/>
            <a:ext cx="3321900" cy="6300"/>
          </a:xfrm>
          <a:prstGeom prst="straightConnector1">
            <a:avLst/>
          </a:prstGeom>
          <a:noFill/>
          <a:ln cap="flat" cmpd="sng" w="9525">
            <a:solidFill>
              <a:schemeClr val="dk2"/>
            </a:solidFill>
            <a:prstDash val="solid"/>
            <a:round/>
            <a:headEnd len="med" w="med" type="none"/>
            <a:tailEnd len="med" w="med" type="none"/>
          </a:ln>
        </p:spPr>
      </p:cxnSp>
      <p:cxnSp>
        <p:nvCxnSpPr>
          <p:cNvPr id="223" name="Google Shape;223;p33"/>
          <p:cNvCxnSpPr/>
          <p:nvPr/>
        </p:nvCxnSpPr>
        <p:spPr>
          <a:xfrm>
            <a:off x="4745775" y="2399238"/>
            <a:ext cx="3321900" cy="6300"/>
          </a:xfrm>
          <a:prstGeom prst="straightConnector1">
            <a:avLst/>
          </a:prstGeom>
          <a:noFill/>
          <a:ln cap="flat" cmpd="sng" w="9525">
            <a:solidFill>
              <a:schemeClr val="dk2"/>
            </a:solidFill>
            <a:prstDash val="solid"/>
            <a:round/>
            <a:headEnd len="med" w="med" type="none"/>
            <a:tailEnd len="med" w="med" type="none"/>
          </a:ln>
        </p:spPr>
      </p:cxnSp>
      <p:cxnSp>
        <p:nvCxnSpPr>
          <p:cNvPr id="224" name="Google Shape;224;p33"/>
          <p:cNvCxnSpPr/>
          <p:nvPr/>
        </p:nvCxnSpPr>
        <p:spPr>
          <a:xfrm>
            <a:off x="4745775" y="1114963"/>
            <a:ext cx="3321900" cy="6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
        <p:nvSpPr>
          <p:cNvPr id="230" name="Google Shape;230;p34"/>
          <p:cNvSpPr txBox="1"/>
          <p:nvPr>
            <p:ph idx="1" type="body"/>
          </p:nvPr>
        </p:nvSpPr>
        <p:spPr>
          <a:xfrm>
            <a:off x="311700" y="1152475"/>
            <a:ext cx="4358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Used the vectorized Haversine formula</a:t>
            </a:r>
            <a:endParaRPr sz="1500"/>
          </a:p>
          <a:p>
            <a:pPr indent="0" lvl="0" marL="0" rtl="0" algn="l">
              <a:spcBef>
                <a:spcPts val="1200"/>
              </a:spcBef>
              <a:spcAft>
                <a:spcPts val="0"/>
              </a:spcAft>
              <a:buNone/>
            </a:pPr>
            <a:r>
              <a:rPr lang="en" sz="1500"/>
              <a:t>Dropped original lat/long</a:t>
            </a:r>
            <a:endParaRPr sz="1500"/>
          </a:p>
          <a:p>
            <a:pPr indent="0" lvl="0" marL="0" rtl="0" algn="l">
              <a:spcBef>
                <a:spcPts val="1200"/>
              </a:spcBef>
              <a:spcAft>
                <a:spcPts val="0"/>
              </a:spcAft>
              <a:buNone/>
            </a:pPr>
            <a:r>
              <a:rPr lang="en" sz="1500"/>
              <a:t>Limited categories and state to top 10</a:t>
            </a:r>
            <a:endParaRPr sz="1500"/>
          </a:p>
          <a:p>
            <a:pPr indent="0" lvl="0" marL="0" rtl="0" algn="l">
              <a:spcBef>
                <a:spcPts val="1200"/>
              </a:spcBef>
              <a:spcAft>
                <a:spcPts val="0"/>
              </a:spcAft>
              <a:buNone/>
            </a:pPr>
            <a:r>
              <a:rPr lang="en" sz="1500"/>
              <a:t>Binned city_pop into sizes</a:t>
            </a:r>
            <a:endParaRPr sz="1500"/>
          </a:p>
          <a:p>
            <a:pPr indent="0" lvl="0" marL="0" rtl="0" algn="l">
              <a:spcBef>
                <a:spcPts val="1200"/>
              </a:spcBef>
              <a:spcAft>
                <a:spcPts val="0"/>
              </a:spcAft>
              <a:buNone/>
            </a:pPr>
            <a:r>
              <a:rPr lang="en" sz="1500"/>
              <a:t>Used standard scaling</a:t>
            </a:r>
            <a:endParaRPr sz="1500"/>
          </a:p>
          <a:p>
            <a:pPr indent="0" lvl="0" marL="0" rtl="0" algn="l">
              <a:spcBef>
                <a:spcPts val="1200"/>
              </a:spcBef>
              <a:spcAft>
                <a:spcPts val="1200"/>
              </a:spcAft>
              <a:buNone/>
            </a:pPr>
            <a:r>
              <a:t/>
            </a:r>
            <a:endParaRPr sz="1500"/>
          </a:p>
        </p:txBody>
      </p:sp>
      <p:pic>
        <p:nvPicPr>
          <p:cNvPr id="231" name="Google Shape;231;p34"/>
          <p:cNvPicPr preferRelativeResize="0"/>
          <p:nvPr/>
        </p:nvPicPr>
        <p:blipFill>
          <a:blip r:embed="rId3">
            <a:alphaModFix/>
          </a:blip>
          <a:stretch>
            <a:fillRect/>
          </a:stretch>
        </p:blipFill>
        <p:spPr>
          <a:xfrm>
            <a:off x="4571989" y="1295025"/>
            <a:ext cx="4508286" cy="2025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pic>
        <p:nvPicPr>
          <p:cNvPr id="237" name="Google Shape;237;p35"/>
          <p:cNvPicPr preferRelativeResize="0"/>
          <p:nvPr/>
        </p:nvPicPr>
        <p:blipFill>
          <a:blip r:embed="rId3">
            <a:alphaModFix/>
          </a:blip>
          <a:stretch>
            <a:fillRect/>
          </a:stretch>
        </p:blipFill>
        <p:spPr>
          <a:xfrm>
            <a:off x="1962975" y="1017725"/>
            <a:ext cx="5218050" cy="3913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Credit Card Transactions Dataset Overview</a:t>
            </a:r>
            <a:endParaRPr/>
          </a:p>
        </p:txBody>
      </p:sp>
      <p:pic>
        <p:nvPicPr>
          <p:cNvPr id="73" name="Google Shape;73;p15"/>
          <p:cNvPicPr preferRelativeResize="0"/>
          <p:nvPr/>
        </p:nvPicPr>
        <p:blipFill>
          <a:blip r:embed="rId3">
            <a:alphaModFix/>
          </a:blip>
          <a:stretch>
            <a:fillRect/>
          </a:stretch>
        </p:blipFill>
        <p:spPr>
          <a:xfrm>
            <a:off x="409012" y="1430550"/>
            <a:ext cx="7129876" cy="3404475"/>
          </a:xfrm>
          <a:prstGeom prst="rect">
            <a:avLst/>
          </a:prstGeom>
          <a:noFill/>
          <a:ln>
            <a:noFill/>
          </a:ln>
        </p:spPr>
      </p:pic>
      <p:sp>
        <p:nvSpPr>
          <p:cNvPr id="74" name="Google Shape;74;p15"/>
          <p:cNvSpPr txBox="1"/>
          <p:nvPr/>
        </p:nvSpPr>
        <p:spPr>
          <a:xfrm>
            <a:off x="1144800" y="4724000"/>
            <a:ext cx="6854400" cy="4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https://www.kaggle.com/datasets/priyamchoksi/credit-card-transactions-dataset/data</a:t>
            </a:r>
            <a:endParaRPr>
              <a:solidFill>
                <a:schemeClr val="dk2"/>
              </a:solidFill>
            </a:endParaRPr>
          </a:p>
        </p:txBody>
      </p:sp>
      <p:sp>
        <p:nvSpPr>
          <p:cNvPr id="75" name="Google Shape;75;p15"/>
          <p:cNvSpPr txBox="1"/>
          <p:nvPr/>
        </p:nvSpPr>
        <p:spPr>
          <a:xfrm>
            <a:off x="311700" y="1017725"/>
            <a:ext cx="73245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If we could manipulate the features, what would we do differently?</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pic>
        <p:nvPicPr>
          <p:cNvPr id="81" name="Google Shape;81;p16"/>
          <p:cNvPicPr preferRelativeResize="0"/>
          <p:nvPr/>
        </p:nvPicPr>
        <p:blipFill rotWithShape="1">
          <a:blip r:embed="rId3">
            <a:alphaModFix/>
          </a:blip>
          <a:srcRect b="1056" l="0" r="0" t="1124"/>
          <a:stretch/>
        </p:blipFill>
        <p:spPr>
          <a:xfrm>
            <a:off x="3906200" y="497750"/>
            <a:ext cx="4007925" cy="4526175"/>
          </a:xfrm>
          <a:prstGeom prst="rect">
            <a:avLst/>
          </a:prstGeom>
          <a:noFill/>
          <a:ln>
            <a:noFill/>
          </a:ln>
        </p:spPr>
      </p:pic>
      <p:sp>
        <p:nvSpPr>
          <p:cNvPr id="82" name="Google Shape;82;p16"/>
          <p:cNvSpPr txBox="1"/>
          <p:nvPr/>
        </p:nvSpPr>
        <p:spPr>
          <a:xfrm>
            <a:off x="311700" y="1017725"/>
            <a:ext cx="3039300" cy="2406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1.3 million records</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23 features</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0" lvl="0" marL="457200" rtl="0" algn="l">
              <a:spcBef>
                <a:spcPts val="0"/>
              </a:spcBef>
              <a:spcAft>
                <a:spcPts val="0"/>
              </a:spcAft>
              <a:buNone/>
            </a:pPr>
            <a:r>
              <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Imbalance - Fraud vs Non-Fraud</a:t>
            </a:r>
            <a:endParaRPr/>
          </a:p>
        </p:txBody>
      </p:sp>
      <p:pic>
        <p:nvPicPr>
          <p:cNvPr id="88" name="Google Shape;88;p17"/>
          <p:cNvPicPr preferRelativeResize="0"/>
          <p:nvPr/>
        </p:nvPicPr>
        <p:blipFill>
          <a:blip r:embed="rId3">
            <a:alphaModFix/>
          </a:blip>
          <a:stretch>
            <a:fillRect/>
          </a:stretch>
        </p:blipFill>
        <p:spPr>
          <a:xfrm>
            <a:off x="2056238" y="1248750"/>
            <a:ext cx="5031514"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 </a:t>
            </a:r>
            <a:endParaRPr/>
          </a:p>
        </p:txBody>
      </p:sp>
      <p:pic>
        <p:nvPicPr>
          <p:cNvPr id="94" name="Google Shape;94;p18"/>
          <p:cNvPicPr preferRelativeResize="0"/>
          <p:nvPr/>
        </p:nvPicPr>
        <p:blipFill>
          <a:blip r:embed="rId3">
            <a:alphaModFix/>
          </a:blip>
          <a:stretch>
            <a:fillRect/>
          </a:stretch>
        </p:blipFill>
        <p:spPr>
          <a:xfrm>
            <a:off x="1906225" y="1130800"/>
            <a:ext cx="5810250" cy="3676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154400" y="98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 - Gender Distribution</a:t>
            </a:r>
            <a:endParaRPr/>
          </a:p>
        </p:txBody>
      </p:sp>
      <p:pic>
        <p:nvPicPr>
          <p:cNvPr id="100" name="Google Shape;100;p19"/>
          <p:cNvPicPr preferRelativeResize="0"/>
          <p:nvPr/>
        </p:nvPicPr>
        <p:blipFill>
          <a:blip r:embed="rId3">
            <a:alphaModFix/>
          </a:blip>
          <a:stretch>
            <a:fillRect/>
          </a:stretch>
        </p:blipFill>
        <p:spPr>
          <a:xfrm>
            <a:off x="815850" y="721850"/>
            <a:ext cx="7512294" cy="4167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0" y="67575"/>
            <a:ext cx="8520600" cy="56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 - Top Categories of Fraud Transactions</a:t>
            </a:r>
            <a:endParaRPr/>
          </a:p>
          <a:p>
            <a:pPr indent="0" lvl="0" marL="0" rtl="0" algn="l">
              <a:spcBef>
                <a:spcPts val="0"/>
              </a:spcBef>
              <a:spcAft>
                <a:spcPts val="0"/>
              </a:spcAft>
              <a:buNone/>
            </a:pPr>
            <a:r>
              <a:t/>
            </a:r>
            <a:endParaRPr/>
          </a:p>
        </p:txBody>
      </p:sp>
      <p:pic>
        <p:nvPicPr>
          <p:cNvPr id="106" name="Google Shape;106;p20"/>
          <p:cNvPicPr preferRelativeResize="0"/>
          <p:nvPr/>
        </p:nvPicPr>
        <p:blipFill>
          <a:blip r:embed="rId3">
            <a:alphaModFix/>
          </a:blip>
          <a:stretch>
            <a:fillRect/>
          </a:stretch>
        </p:blipFill>
        <p:spPr>
          <a:xfrm>
            <a:off x="5326025" y="976688"/>
            <a:ext cx="3817974" cy="3190125"/>
          </a:xfrm>
          <a:prstGeom prst="rect">
            <a:avLst/>
          </a:prstGeom>
          <a:noFill/>
          <a:ln>
            <a:noFill/>
          </a:ln>
        </p:spPr>
      </p:pic>
      <p:pic>
        <p:nvPicPr>
          <p:cNvPr id="107" name="Google Shape;107;p20"/>
          <p:cNvPicPr preferRelativeResize="0"/>
          <p:nvPr/>
        </p:nvPicPr>
        <p:blipFill>
          <a:blip r:embed="rId4">
            <a:alphaModFix/>
          </a:blip>
          <a:stretch>
            <a:fillRect/>
          </a:stretch>
        </p:blipFill>
        <p:spPr>
          <a:xfrm>
            <a:off x="42300" y="1143350"/>
            <a:ext cx="5061201" cy="3056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154400" y="98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 - Fraud Transactions over Time</a:t>
            </a:r>
            <a:endParaRPr/>
          </a:p>
        </p:txBody>
      </p:sp>
      <p:pic>
        <p:nvPicPr>
          <p:cNvPr id="113" name="Google Shape;113;p21"/>
          <p:cNvPicPr preferRelativeResize="0"/>
          <p:nvPr/>
        </p:nvPicPr>
        <p:blipFill>
          <a:blip r:embed="rId3">
            <a:alphaModFix/>
          </a:blip>
          <a:stretch>
            <a:fillRect/>
          </a:stretch>
        </p:blipFill>
        <p:spPr>
          <a:xfrm>
            <a:off x="359601" y="545650"/>
            <a:ext cx="2869851" cy="2109572"/>
          </a:xfrm>
          <a:prstGeom prst="rect">
            <a:avLst/>
          </a:prstGeom>
          <a:noFill/>
          <a:ln>
            <a:noFill/>
          </a:ln>
        </p:spPr>
      </p:pic>
      <p:pic>
        <p:nvPicPr>
          <p:cNvPr id="114" name="Google Shape;114;p21"/>
          <p:cNvPicPr preferRelativeResize="0"/>
          <p:nvPr/>
        </p:nvPicPr>
        <p:blipFill>
          <a:blip r:embed="rId4">
            <a:alphaModFix/>
          </a:blip>
          <a:stretch>
            <a:fillRect/>
          </a:stretch>
        </p:blipFill>
        <p:spPr>
          <a:xfrm>
            <a:off x="180925" y="2728260"/>
            <a:ext cx="3048525" cy="2205089"/>
          </a:xfrm>
          <a:prstGeom prst="rect">
            <a:avLst/>
          </a:prstGeom>
          <a:noFill/>
          <a:ln>
            <a:noFill/>
          </a:ln>
        </p:spPr>
      </p:pic>
      <p:pic>
        <p:nvPicPr>
          <p:cNvPr id="115" name="Google Shape;115;p21"/>
          <p:cNvPicPr preferRelativeResize="0"/>
          <p:nvPr/>
        </p:nvPicPr>
        <p:blipFill>
          <a:blip r:embed="rId5">
            <a:alphaModFix/>
          </a:blip>
          <a:stretch>
            <a:fillRect/>
          </a:stretch>
        </p:blipFill>
        <p:spPr>
          <a:xfrm>
            <a:off x="4477975" y="671675"/>
            <a:ext cx="4124066" cy="416702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