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240F74-EA83-4FC7-B405-1773BC9BF639}">
  <a:tblStyle styleId="{D8240F74-EA83-4FC7-B405-1773BC9BF6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c7c73f9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c7c73f9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5fda0f2f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5fda0f2f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60969ae70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60969ae70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60969ae70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60969ae70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c5a2160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c5a216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5fda0f2f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5fda0f2f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5fda0f2f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5fda0f2f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5fda0f2f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5fda0f2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5fda0f2f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5fda0f2f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5fda0f2f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5fda0f2f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c42c56e6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c42c56e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5fda0f2f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5fda0f2f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5fda0f2f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5fda0f2f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5fda0f2f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5fda0f2f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oin.slack.com/t/gsudatascienc-2cp1426/shared_invite/zt-3e29bsar7-I0lsBoRp1i8J1o6TkleC3w" TargetMode="External"/><Relationship Id="rId4" Type="http://schemas.openxmlformats.org/officeDocument/2006/relationships/hyperlink" Target="https://www.notion.so/Quick-Links-and-Overview-Capstone-2025-Burglary-Risk-Prediction-27f054e466be80b18b73ec862545c5ed?source=copy_link" TargetMode="External"/><Relationship Id="rId5" Type="http://schemas.openxmlformats.org/officeDocument/2006/relationships/hyperlink" Target="https://github.com/gsu-ds/campus-burglary-risk-prediction" TargetMode="External"/><Relationship Id="rId6" Type="http://schemas.openxmlformats.org/officeDocument/2006/relationships/hyperlink" Target="https://drive.google.com/drive/folders/1dYm1BG9t2Ah-jAVDn6VQCJ11P3_9P-fS?usp=drive_li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tlantapd.org/community/crime-statistics/crime-maps" TargetMode="External"/><Relationship Id="rId4" Type="http://schemas.openxmlformats.org/officeDocument/2006/relationships/hyperlink" Target="https://opendata.atlantapd.org/" TargetMode="External"/><Relationship Id="rId5" Type="http://schemas.openxmlformats.org/officeDocument/2006/relationships/hyperlink" Target="https://police.gatech.edu/crime-logs-and-map" TargetMode="External"/><Relationship Id="rId6" Type="http://schemas.openxmlformats.org/officeDocument/2006/relationships/hyperlink" Target="https://ope.ed.gov/campussafety/?utm_source=lebronjames#/customdata/dataselected" TargetMode="External"/><Relationship Id="rId7" Type="http://schemas.openxmlformats.org/officeDocument/2006/relationships/hyperlink" Target="https://ope.ed.gov/campussafety/?utm_source=michaeljordan#/compare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1F2328"/>
                </a:solidFill>
              </a:rPr>
              <a:t>Predictive Analysis for Campus Safety: Modeling Burglary Risk at Atlanta’s Major Universities : </a:t>
            </a:r>
            <a:r>
              <a:rPr lang="en" sz="2900">
                <a:solidFill>
                  <a:schemeClr val="accent3"/>
                </a:solidFill>
              </a:rPr>
              <a:t>Checkpoint 1 </a:t>
            </a:r>
            <a:endParaRPr sz="2900">
              <a:solidFill>
                <a:schemeClr val="accent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Alphabetically: Gunn Madan, Harini Mohan, Joshua Piña, Yuntian Wu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One-Mile Radius of Each Campuses.</a:t>
            </a: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2377">
                <a:solidFill>
                  <a:schemeClr val="lt2"/>
                </a:solidFill>
              </a:rPr>
              <a:t>Part </a:t>
            </a:r>
            <a:r>
              <a:rPr lang="en" sz="2377">
                <a:solidFill>
                  <a:schemeClr val="lt2"/>
                </a:solidFill>
              </a:rPr>
              <a:t>3 </a:t>
            </a:r>
            <a:r>
              <a:rPr lang="en" sz="2300">
                <a:solidFill>
                  <a:schemeClr val="lt2"/>
                </a:solidFill>
                <a:highlight>
                  <a:schemeClr val="lt1"/>
                </a:highlight>
              </a:rPr>
              <a:t>Business &amp; Data Understanding</a:t>
            </a:r>
            <a:endParaRPr sz="2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335425"/>
            <a:ext cx="7688700" cy="20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3" name="Google Shape;143;p22" title="ee0d6f434c80dbd92d7c0680bb8fdc5b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0" y="2209750"/>
            <a:ext cx="2130276" cy="213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 title="f59fa42610858dd8502bad88092b5f46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488" y="2209774"/>
            <a:ext cx="2130274" cy="213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 title="2211ba2231f585ed7fd2923f815acc06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825" y="2209775"/>
            <a:ext cx="2130274" cy="213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 title="ff2b18c7dcb4c8b11bf846538e7ce21b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3575" y="2209775"/>
            <a:ext cx="2130275" cy="21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663300" y="70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2377">
                <a:solidFill>
                  <a:schemeClr val="lt2"/>
                </a:solidFill>
              </a:rPr>
              <a:t>Part 3 </a:t>
            </a:r>
            <a:r>
              <a:rPr lang="en" sz="2300">
                <a:solidFill>
                  <a:schemeClr val="lt2"/>
                </a:solidFill>
                <a:highlight>
                  <a:srgbClr val="FFFFFF"/>
                </a:highlight>
              </a:rPr>
              <a:t>Business &amp; Data Understanding</a:t>
            </a:r>
            <a:endParaRPr/>
          </a:p>
        </p:txBody>
      </p:sp>
      <p:pic>
        <p:nvPicPr>
          <p:cNvPr id="152" name="Google Shape;152;p23" title="IncidentsByHou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97" y="1611025"/>
            <a:ext cx="7765450" cy="31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3786025" y="4846800"/>
            <a:ext cx="1742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Based on APD data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636775" y="64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2377">
                <a:solidFill>
                  <a:schemeClr val="lt2"/>
                </a:solidFill>
              </a:rPr>
              <a:t>Part 3 </a:t>
            </a:r>
            <a:r>
              <a:rPr lang="en" sz="2300">
                <a:solidFill>
                  <a:schemeClr val="lt2"/>
                </a:solidFill>
                <a:highlight>
                  <a:srgbClr val="FFFFFF"/>
                </a:highlight>
              </a:rPr>
              <a:t>Business &amp; Data Understanding</a:t>
            </a:r>
            <a:endParaRPr/>
          </a:p>
        </p:txBody>
      </p:sp>
      <p:pic>
        <p:nvPicPr>
          <p:cNvPr id="159" name="Google Shape;159;p24" title="IncidentsByDayofWee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75" y="1459450"/>
            <a:ext cx="6586850" cy="32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3786025" y="4846800"/>
            <a:ext cx="1742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Based on APD data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36775" y="64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2377">
                <a:solidFill>
                  <a:schemeClr val="lt2"/>
                </a:solidFill>
              </a:rPr>
              <a:t>Part 3 </a:t>
            </a:r>
            <a:r>
              <a:rPr lang="en" sz="2300">
                <a:solidFill>
                  <a:schemeClr val="lt2"/>
                </a:solidFill>
                <a:highlight>
                  <a:srgbClr val="FFFFFF"/>
                </a:highlight>
              </a:rPr>
              <a:t>Business &amp; Data Understanding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786025" y="4846800"/>
            <a:ext cx="1742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Based on APD data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5" title="Screenshot 2025-10-14 at 1.29.1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5325"/>
            <a:ext cx="8839204" cy="309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7650" y="64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Report</a:t>
            </a:r>
            <a:endParaRPr/>
          </a:p>
        </p:txBody>
      </p:sp>
      <p:graphicFrame>
        <p:nvGraphicFramePr>
          <p:cNvPr id="173" name="Google Shape;173;p26"/>
          <p:cNvGraphicFramePr/>
          <p:nvPr/>
        </p:nvGraphicFramePr>
        <p:xfrm>
          <a:off x="1566600" y="135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{D8240F74-EA83-4FC7-B405-1773BC9BF639}</a:tableStyleId>
              </a:tblPr>
              <a:tblGrid>
                <a:gridCol w="2003600"/>
                <a:gridCol w="2003600"/>
                <a:gridCol w="2003600"/>
              </a:tblGrid>
              <a:tr h="21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Check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Issue Found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Action Taken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Missing value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Some rows missing </a:t>
                      </a:r>
                      <a:r>
                        <a:rPr lang="en" sz="900"/>
                        <a:t>coordinates</a:t>
                      </a:r>
                      <a:r>
                        <a:rPr lang="en" sz="900"/>
                        <a:t>, dates, or campus fields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Dropped incomplete rows; verified remaining entries </a:t>
                      </a:r>
                      <a:r>
                        <a:rPr lang="en" sz="900"/>
                        <a:t>align</a:t>
                      </a:r>
                      <a:r>
                        <a:rPr lang="en" sz="900"/>
                        <a:t> with APD and DOE records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Irrelevant Fields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DOE dataset contained non-crime categories (disciplinary, hate, fire, VAWA)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Removed all unrelated fields and kept only Criminal Offenses and Arrests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Duplicates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Repeated APD incidents with same ID and timestamp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Deduplicated based on report_number, offense_date, and location.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Formatting Differences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Columns, date formats, and field names inconsistent between APD and DOE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Renamed columns and standardized date format 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Out-of-Bounds Data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Some APD coordinates outside Atlanta or invalid (0,0)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Filtered to points within Atlanta city boundary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Temporal Range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DOE data annual; APD data daily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Aggregated APD to yearly totals for alignment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6"/>
          <p:cNvSpPr txBox="1"/>
          <p:nvPr/>
        </p:nvSpPr>
        <p:spPr>
          <a:xfrm>
            <a:off x="4782050" y="824800"/>
            <a:ext cx="4278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5C7C5"/>
                </a:solidFill>
                <a:latin typeface="Lato"/>
                <a:ea typeface="Lato"/>
                <a:cs typeface="Lato"/>
                <a:sym typeface="Lato"/>
              </a:rPr>
              <a:t>DOE data differs from APD data, </a:t>
            </a:r>
            <a:r>
              <a:rPr lang="en" sz="1000">
                <a:solidFill>
                  <a:srgbClr val="C5C7C5"/>
                </a:solidFill>
                <a:latin typeface="Lato"/>
                <a:ea typeface="Lato"/>
                <a:cs typeface="Lato"/>
                <a:sym typeface="Lato"/>
              </a:rPr>
              <a:t>further</a:t>
            </a:r>
            <a:r>
              <a:rPr lang="en" sz="1000">
                <a:solidFill>
                  <a:srgbClr val="C5C7C5"/>
                </a:solidFill>
                <a:latin typeface="Lato"/>
                <a:ea typeface="Lato"/>
                <a:cs typeface="Lato"/>
                <a:sym typeface="Lato"/>
              </a:rPr>
              <a:t> emphasizing the need for the distinction between the two.</a:t>
            </a:r>
            <a:endParaRPr sz="1000">
              <a:solidFill>
                <a:srgbClr val="C5C7C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Findings </a:t>
            </a: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2377">
                <a:solidFill>
                  <a:schemeClr val="lt2"/>
                </a:solidFill>
              </a:rPr>
              <a:t>Part 3 </a:t>
            </a:r>
            <a:r>
              <a:rPr lang="en" sz="2300">
                <a:solidFill>
                  <a:schemeClr val="lt2"/>
                </a:solidFill>
                <a:highlight>
                  <a:srgbClr val="FFFFFF"/>
                </a:highlight>
              </a:rPr>
              <a:t>Business &amp; Data Understanding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Crime Concentration</a:t>
            </a:r>
            <a:r>
              <a:rPr lang="en"/>
              <a:t>- Georgia State University and Georgia Tech show the highest </a:t>
            </a:r>
            <a:r>
              <a:rPr lang="en"/>
              <a:t>volume</a:t>
            </a:r>
            <a:r>
              <a:rPr lang="en"/>
              <a:t> of burglary and arrest incidents within a 1-mile radius, while Spelman and Clark Atlanta remain consistently lower.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Temporal Trend</a:t>
            </a:r>
            <a:r>
              <a:rPr lang="en"/>
              <a:t>- Burglary incidents dipped in 2022 but rose again in 2023, aligning with DOE’s </a:t>
            </a:r>
            <a:r>
              <a:rPr lang="en"/>
              <a:t>annual</a:t>
            </a:r>
            <a:r>
              <a:rPr lang="en"/>
              <a:t> reports- likely linked to post-COVID campus repopulation.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Time + Day Patterns</a:t>
            </a:r>
            <a:r>
              <a:rPr lang="en"/>
              <a:t>- Most incidents occur (Tue-Thu) and between 10 AM- 4 PM, suggesting daytime, opportunity-based offenses near student housing and campus centers.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Spatial Hotspots</a:t>
            </a:r>
            <a:r>
              <a:rPr lang="en"/>
              <a:t>- APD data clusters heavily in downtown Atlanta, overlapping the GSU and Georgia Tech zones, validating the need for localized predictive modeling.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263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trying to solve? </a:t>
            </a:r>
            <a:r>
              <a:rPr lang="en">
                <a:solidFill>
                  <a:srgbClr val="E9EDEE"/>
                </a:solidFill>
              </a:rPr>
              <a:t>- </a:t>
            </a:r>
            <a:r>
              <a:rPr lang="en" sz="2377">
                <a:solidFill>
                  <a:srgbClr val="E9EDEE"/>
                </a:solidFill>
              </a:rPr>
              <a:t>Part 1 </a:t>
            </a:r>
            <a:r>
              <a:rPr lang="en" sz="2300">
                <a:solidFill>
                  <a:srgbClr val="E9EDEE"/>
                </a:solidFill>
                <a:highlight>
                  <a:srgbClr val="FFFFFF"/>
                </a:highlight>
              </a:rPr>
              <a:t>Project Introduction/Scoping</a:t>
            </a:r>
            <a:endParaRPr sz="2300">
              <a:solidFill>
                <a:srgbClr val="E9EDEE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289100"/>
            <a:ext cx="76887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Burglary related crimes frequently occur near college campuses, posing safety risks to students.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However, </a:t>
            </a:r>
            <a:r>
              <a:rPr b="1" lang="en">
                <a:solidFill>
                  <a:schemeClr val="dk2"/>
                </a:solidFill>
              </a:rPr>
              <a:t>universities currently lack predictive tools</a:t>
            </a:r>
            <a:r>
              <a:rPr lang="en">
                <a:solidFill>
                  <a:schemeClr val="dk2"/>
                </a:solidFill>
              </a:rPr>
              <a:t> to anticipate high-risk periods and emerging crime hotspots.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This project addresses that gap by building a data driven solution focused on Atlanta’s major campuses.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exactly is our goal?</a:t>
            </a: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2377">
                <a:solidFill>
                  <a:schemeClr val="lt2"/>
                </a:solidFill>
              </a:rPr>
              <a:t>Part 1 </a:t>
            </a:r>
            <a:r>
              <a:rPr lang="en" sz="2300">
                <a:solidFill>
                  <a:schemeClr val="lt2"/>
                </a:solidFill>
                <a:highlight>
                  <a:srgbClr val="FFFFFF"/>
                </a:highlight>
              </a:rPr>
              <a:t>Project Introduction/Scoping</a:t>
            </a:r>
            <a:endParaRPr sz="2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335425"/>
            <a:ext cx="7688700" cy="20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 design and implement a predictive modeling and visualization system that: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Forecasts </a:t>
            </a:r>
            <a:r>
              <a:rPr b="1" lang="en">
                <a:solidFill>
                  <a:schemeClr val="dk2"/>
                </a:solidFill>
              </a:rPr>
              <a:t>weekly burglary risk</a:t>
            </a:r>
            <a:r>
              <a:rPr lang="en">
                <a:solidFill>
                  <a:schemeClr val="dk2"/>
                </a:solidFill>
              </a:rPr>
              <a:t> around major Atlanta campuses.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Identifies </a:t>
            </a:r>
            <a:r>
              <a:rPr b="1" lang="en">
                <a:solidFill>
                  <a:schemeClr val="dk2"/>
                </a:solidFill>
              </a:rPr>
              <a:t>spatial crime hotspots</a:t>
            </a:r>
            <a:r>
              <a:rPr lang="en">
                <a:solidFill>
                  <a:schemeClr val="dk2"/>
                </a:solidFill>
              </a:rPr>
              <a:t> within a one-mile radius of each campus.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Delivers actionable insights through an </a:t>
            </a:r>
            <a:r>
              <a:rPr b="1" lang="en">
                <a:solidFill>
                  <a:schemeClr val="dk2"/>
                </a:solidFill>
              </a:rPr>
              <a:t>interactive dashboard</a:t>
            </a:r>
            <a:r>
              <a:rPr lang="en">
                <a:solidFill>
                  <a:schemeClr val="dk2"/>
                </a:solidFill>
              </a:rPr>
              <a:t> to support proactive safety strategies.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we know we have reached our goal?</a:t>
            </a: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2377">
                <a:solidFill>
                  <a:schemeClr val="lt2"/>
                </a:solidFill>
              </a:rPr>
              <a:t>Part 1 </a:t>
            </a:r>
            <a:r>
              <a:rPr lang="en" sz="2300">
                <a:solidFill>
                  <a:schemeClr val="lt2"/>
                </a:solidFill>
                <a:highlight>
                  <a:srgbClr val="FFFFFF"/>
                </a:highlight>
              </a:rPr>
              <a:t>Project Introduction/Scoping</a:t>
            </a:r>
            <a:endParaRPr sz="2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400300"/>
            <a:ext cx="7688700" cy="19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 ≥70% of actual incidents within predicted hotspot zones.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 ≥70% accuracy in predicting high-risk weeks.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MAPE (Mean absolute percentage errors) below 15% for weekly burglary forecasts.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120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Tools?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2377">
                <a:solidFill>
                  <a:schemeClr val="lt2"/>
                </a:solidFill>
              </a:rPr>
              <a:t>Part 2 </a:t>
            </a:r>
            <a:r>
              <a:rPr lang="en" sz="2300">
                <a:solidFill>
                  <a:schemeClr val="lt2"/>
                </a:solidFill>
                <a:highlight>
                  <a:srgbClr val="FFFFFF"/>
                </a:highlight>
              </a:rPr>
              <a:t>Infrastructure &amp; Tool Setup</a:t>
            </a:r>
            <a:endParaRPr sz="2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858600" y="19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{D8240F74-EA83-4FC7-B405-1773BC9BF639}</a:tableStyleId>
              </a:tblPr>
              <a:tblGrid>
                <a:gridCol w="2475600"/>
                <a:gridCol w="2475600"/>
                <a:gridCol w="2475600"/>
              </a:tblGrid>
              <a:tr h="2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Component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Tool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Why?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4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Communication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3"/>
                        </a:rPr>
                        <a:t>Slack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Slack allows for easy integration of external apps.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Project Management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4"/>
                        </a:rPr>
                        <a:t>Notion</a:t>
                      </a:r>
                      <a:r>
                        <a:rPr lang="en" sz="900"/>
                        <a:t>/GitHub Projects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Notion - overall organization,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GHP - to quickly raise issues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Version Control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Git/</a:t>
                      </a:r>
                      <a:r>
                        <a:rPr lang="en" sz="900" u="sng">
                          <a:solidFill>
                            <a:schemeClr val="hlink"/>
                          </a:solidFill>
                          <a:hlinkClick r:id="rId5"/>
                        </a:rPr>
                        <a:t>GitHub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Repository hosted on GitHub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Documentation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6"/>
                        </a:rPr>
                        <a:t>Google Drive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Easy to utilize online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Experiment Tracking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W&amp;B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Professor Rec.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Database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PostGreSQL w/ PostGIS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Best dbms for our data and GIS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Frontend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Streamlit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Easy application setup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Backend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FastAPI w/Pydantic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Postgres &amp; Streamlit integration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120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Tools?</a:t>
            </a:r>
            <a:r>
              <a:rPr lang="en">
                <a:solidFill>
                  <a:schemeClr val="lt2"/>
                </a:solidFill>
              </a:rPr>
              <a:t> - </a:t>
            </a:r>
            <a:r>
              <a:rPr lang="en" sz="2377">
                <a:solidFill>
                  <a:schemeClr val="lt2"/>
                </a:solidFill>
              </a:rPr>
              <a:t>Part 2 </a:t>
            </a:r>
            <a:r>
              <a:rPr lang="en" sz="2300">
                <a:solidFill>
                  <a:schemeClr val="lt2"/>
                </a:solidFill>
                <a:highlight>
                  <a:srgbClr val="FFFFFF"/>
                </a:highlight>
              </a:rPr>
              <a:t>Infrastructure &amp; Tool Setup</a:t>
            </a:r>
            <a:endParaRPr sz="2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007525" y="2078575"/>
            <a:ext cx="7408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Additionally,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Architecture: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LAMBDA: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Batching for training with a streaming layer to maintain an evergreen state.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Render to host the application; Render Cron + Prefect for scheduling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GitHub Pages serving as a static site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Python Libraries Utilized: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[Std] Pandas, Numpy, MatPlotLib, Seaborn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[ML] Scikit-Learn, Pytorch, XGBoost, StatsModels, Imblearn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[Spec] GeoPandas, Pandera, SQLAlchemy, GeoAlchemy2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 </a:t>
            </a: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2377">
                <a:solidFill>
                  <a:schemeClr val="lt2"/>
                </a:solidFill>
              </a:rPr>
              <a:t>Part 3 </a:t>
            </a:r>
            <a:r>
              <a:rPr lang="en" sz="2300">
                <a:solidFill>
                  <a:schemeClr val="lt2"/>
                </a:solidFill>
                <a:highlight>
                  <a:srgbClr val="FFFFFF"/>
                </a:highlight>
              </a:rPr>
              <a:t>Business &amp; Data Understanding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7650" y="2254975"/>
            <a:ext cx="7688700" cy="2261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Objective : Predict </a:t>
            </a:r>
            <a:r>
              <a:rPr lang="en">
                <a:solidFill>
                  <a:srgbClr val="000000"/>
                </a:solidFill>
              </a:rPr>
              <a:t>Burglary</a:t>
            </a:r>
            <a:r>
              <a:rPr lang="en">
                <a:solidFill>
                  <a:srgbClr val="000000"/>
                </a:solidFill>
              </a:rPr>
              <a:t> related crime risk around Atlanta’s major college campuses (Georgia State, Georgia Tech, Spelman, and Clark Atlanta) by forecasting weekly incident counts and </a:t>
            </a:r>
            <a:r>
              <a:rPr lang="en">
                <a:solidFill>
                  <a:srgbClr val="000000"/>
                </a:solidFill>
              </a:rPr>
              <a:t>identifying</a:t>
            </a:r>
            <a:r>
              <a:rPr lang="en">
                <a:solidFill>
                  <a:srgbClr val="000000"/>
                </a:solidFill>
              </a:rPr>
              <a:t> spatial hotspots.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DS Goals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Ingest, clean, and transform APD crime data.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Forecast weekly burglary counts per campus using ML models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Detect and visualize hotspot areas using spatial clustering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Classify “high-risk” weeks based on incident history.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555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  </a:t>
            </a: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2377">
                <a:solidFill>
                  <a:schemeClr val="lt2"/>
                </a:solidFill>
              </a:rPr>
              <a:t>Part 3 </a:t>
            </a:r>
            <a:r>
              <a:rPr lang="en" sz="2300">
                <a:solidFill>
                  <a:schemeClr val="lt2"/>
                </a:solidFill>
                <a:highlight>
                  <a:srgbClr val="FFFFFF"/>
                </a:highlight>
              </a:rPr>
              <a:t>Business &amp; Data Understanding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199800" y="144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{D8240F74-EA83-4FC7-B405-1773BC9BF639}</a:tableStyleId>
              </a:tblPr>
              <a:tblGrid>
                <a:gridCol w="4406275"/>
                <a:gridCol w="4406275"/>
              </a:tblGrid>
              <a:tr h="150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1 : Business Understanding &amp; EDA</a:t>
                      </a:r>
                      <a:endParaRPr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Define objectives and success criteria.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Collect APD crime data and perform exploratory analysis time period.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Compare DOE data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Deliverables: EDA report +  modeling plan.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C7C5"/>
                        </a:buClr>
                        <a:buSzPts val="1100"/>
                        <a:buChar char="-"/>
                      </a:pPr>
                      <a:r>
                        <a:rPr lang="en" sz="1100">
                          <a:solidFill>
                            <a:srgbClr val="C5C7C5"/>
                          </a:solidFill>
                        </a:rPr>
                        <a:t>Business &amp; Data Understanding</a:t>
                      </a:r>
                      <a:endParaRPr sz="1100">
                        <a:solidFill>
                          <a:srgbClr val="C5C7C5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5C7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2 : Data Prep &amp; Feature Engineering</a:t>
                      </a:r>
                      <a:endParaRPr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Clean and preprocess data (offense categories, dates, missing values).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Filter to 1-mile campus zones and engineer temporal/spatial features.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Deliverable: Final dataset and feature set for modeling.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C7C5"/>
                        </a:buClr>
                        <a:buSzPts val="1100"/>
                        <a:buChar char="-"/>
                      </a:pPr>
                      <a:r>
                        <a:rPr lang="en" sz="1100">
                          <a:solidFill>
                            <a:srgbClr val="C5C7C5"/>
                          </a:solidFill>
                        </a:rPr>
                        <a:t>Data Prep</a:t>
                      </a:r>
                      <a:endParaRPr sz="1100">
                        <a:solidFill>
                          <a:srgbClr val="C5C7C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5C7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5C7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5C7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5C7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3 : Modeling &amp; Evaluation</a:t>
                      </a:r>
                      <a:endParaRPr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Forecast weekly crime counts near each campus using past data and trends.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Classify “high-risk weeks” by predicting whether burglary levels will exceed a set threshold.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Identify hotspot areas on a map using clustering and heatmaps.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Deliverable: Predictive models, hotspot maps, and evaluation results.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C7C5"/>
                        </a:buClr>
                        <a:buSzPts val="1100"/>
                        <a:buChar char="-"/>
                      </a:pPr>
                      <a:r>
                        <a:rPr lang="en" sz="1100">
                          <a:solidFill>
                            <a:srgbClr val="C5C7C5"/>
                          </a:solidFill>
                        </a:rPr>
                        <a:t>Modeling &amp; Evaluation</a:t>
                      </a:r>
                      <a:endParaRPr sz="1100">
                        <a:solidFill>
                          <a:srgbClr val="C5C7C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4 : Deployment &amp; Dashboards</a:t>
                      </a:r>
                      <a:endParaRPr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Develop dashboard with forecasts, hotspots, and risk probabilities.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Document workflow and prepare final presentation.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" sz="1100"/>
                        <a:t>Deliverable: Dashboard, GitHub repo, final report.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C7C5"/>
                        </a:buClr>
                        <a:buSzPts val="1100"/>
                        <a:buChar char="-"/>
                      </a:pPr>
                      <a:r>
                        <a:rPr lang="en" sz="1100">
                          <a:solidFill>
                            <a:srgbClr val="C5C7C5"/>
                          </a:solidFill>
                        </a:rPr>
                        <a:t>Deployment</a:t>
                      </a:r>
                      <a:endParaRPr sz="1100">
                        <a:solidFill>
                          <a:srgbClr val="C5C7C5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C5C7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2377">
                <a:solidFill>
                  <a:schemeClr val="lt2"/>
                </a:solidFill>
              </a:rPr>
              <a:t>Part 3 </a:t>
            </a:r>
            <a:r>
              <a:rPr lang="en" sz="2300">
                <a:solidFill>
                  <a:schemeClr val="lt2"/>
                </a:solidFill>
                <a:highlight>
                  <a:srgbClr val="FFFFFF"/>
                </a:highlight>
              </a:rPr>
              <a:t>Business &amp; Data Understanding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302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Primary Data Sources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Atlanta Police Department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 Department of Education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University Annual 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853650" y="2078875"/>
            <a:ext cx="610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Atlanta Police Department (APD) - Crime Maps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Atlanta Police Department - Open Data Portal (APD-ODP)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GT Police Department - Crime Logs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US Department of Education - Campus Safety &amp; Security (CSS)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US Department of Education - CSS (Comparison Tool)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