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charts/chart1.xml" ContentType="application/vnd.openxmlformats-officedocument.drawingml.chart+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charts/chart2.xml" ContentType="application/vnd.openxmlformats-officedocument.drawingml.chart+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9" r:id="rId4"/>
    <p:sldId id="316" r:id="rId5"/>
    <p:sldId id="307" r:id="rId6"/>
    <p:sldId id="267" r:id="rId7"/>
    <p:sldId id="321" r:id="rId8"/>
    <p:sldId id="308" r:id="rId9"/>
    <p:sldId id="309" r:id="rId10"/>
    <p:sldId id="310" r:id="rId11"/>
    <p:sldId id="311" r:id="rId12"/>
    <p:sldId id="312" r:id="rId13"/>
    <p:sldId id="292" r:id="rId14"/>
    <p:sldId id="317" r:id="rId15"/>
    <p:sldId id="313" r:id="rId16"/>
    <p:sldId id="314" r:id="rId17"/>
    <p:sldId id="315" r:id="rId18"/>
    <p:sldId id="318" r:id="rId19"/>
    <p:sldId id="319" r:id="rId20"/>
    <p:sldId id="320" r:id="rId21"/>
    <p:sldId id="291" r:id="rId22"/>
    <p:sldId id="322" r:id="rId23"/>
    <p:sldId id="293" r:id="rId24"/>
    <p:sldId id="277" r:id="rId25"/>
    <p:sldId id="298" r:id="rId26"/>
    <p:sldId id="294" r:id="rId27"/>
    <p:sldId id="270" r:id="rId28"/>
    <p:sldId id="272" r:id="rId29"/>
    <p:sldId id="299" r:id="rId30"/>
    <p:sldId id="300" r:id="rId31"/>
    <p:sldId id="301" r:id="rId32"/>
    <p:sldId id="302" r:id="rId33"/>
    <p:sldId id="303" r:id="rId34"/>
    <p:sldId id="304" r:id="rId35"/>
    <p:sldId id="295" r:id="rId36"/>
    <p:sldId id="296" r:id="rId37"/>
    <p:sldId id="305" r:id="rId38"/>
    <p:sldId id="306" r:id="rId39"/>
    <p:sldId id="290" r:id="rId40"/>
    <p:sldId id="273" r:id="rId41"/>
    <p:sldId id="274" r:id="rId42"/>
    <p:sldId id="275" r:id="rId43"/>
    <p:sldId id="276" r:id="rId44"/>
    <p:sldId id="297" r:id="rId45"/>
    <p:sldId id="278" r:id="rId46"/>
    <p:sldId id="279" r:id="rId47"/>
    <p:sldId id="280" r:id="rId48"/>
    <p:sldId id="268" r:id="rId49"/>
    <p:sldId id="281" r:id="rId50"/>
    <p:sldId id="282" r:id="rId51"/>
    <p:sldId id="283" r:id="rId52"/>
    <p:sldId id="284" r:id="rId53"/>
    <p:sldId id="285" r:id="rId54"/>
    <p:sldId id="269" r:id="rId55"/>
    <p:sldId id="286" r:id="rId56"/>
    <p:sldId id="287" r:id="rId57"/>
    <p:sldId id="288" r:id="rId58"/>
    <p:sldId id="289" r:id="rId59"/>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3" autoAdjust="0"/>
    <p:restoredTop sz="95317" autoAdjust="0"/>
  </p:normalViewPr>
  <p:slideViewPr>
    <p:cSldViewPr snapToGrid="0" showGuides="1">
      <p:cViewPr varScale="1">
        <p:scale>
          <a:sx n="82" d="100"/>
          <a:sy n="82" d="100"/>
        </p:scale>
        <p:origin x="586"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65.png"/><Relationship Id="rId1" Type="http://schemas.openxmlformats.org/officeDocument/2006/relationships/image" Target="../media/image64.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71.png"/><Relationship Id="rId1" Type="http://schemas.openxmlformats.org/officeDocument/2006/relationships/image" Target="../media/image70.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gradFill flip="none" rotWithShape="1">
                <a:gsLst>
                  <a:gs pos="0">
                    <a:schemeClr val="accent1">
                      <a:lumMod val="20000"/>
                      <a:lumOff val="80000"/>
                    </a:schemeClr>
                  </a:gs>
                  <a:gs pos="93000">
                    <a:schemeClr val="accent1"/>
                  </a:gs>
                  <a:gs pos="100000">
                    <a:schemeClr val="accent2"/>
                  </a:gs>
                </a:gsLst>
                <a:lin ang="0" scaled="1"/>
                <a:tileRect/>
              </a:gradFill>
              <a:round/>
            </a:ln>
            <a:effectLst>
              <a:outerShdw blurRad="279400" dist="139700" dir="2700000" algn="tl" rotWithShape="0">
                <a:schemeClr val="bg2">
                  <a:lumMod val="50000"/>
                  <a:alpha val="40000"/>
                </a:schemeClr>
              </a:outerShdw>
            </a:effectLst>
          </c:spPr>
          <c:marker>
            <c:symbol val="picture"/>
            <c:spPr>
              <a:blipFill>
                <a:blip xmlns:r="http://schemas.openxmlformats.org/officeDocument/2006/relationships" r:embed="rId1"/>
                <a:stretch>
                  <a:fillRect/>
                </a:stretch>
              </a:blipFill>
              <a:ln w="25400">
                <a:noFill/>
              </a:ln>
              <a:effectLst>
                <a:outerShdw blurRad="279400" dist="139700" dir="2700000" algn="tl" rotWithShape="0">
                  <a:schemeClr val="bg2">
                    <a:lumMod val="50000"/>
                    <a:alpha val="40000"/>
                  </a:schemeClr>
                </a:outerShdw>
              </a:effectLst>
            </c:spPr>
          </c:marker>
          <c:dPt>
            <c:idx val="11"/>
            <c:marker>
              <c:spPr>
                <a:blipFill>
                  <a:blip xmlns:r="http://schemas.openxmlformats.org/officeDocument/2006/relationships" r:embed="rId2"/>
                  <a:stretch>
                    <a:fillRect/>
                  </a:stretch>
                </a:blipFill>
                <a:ln w="25400">
                  <a:noFill/>
                </a:ln>
                <a:effectLst>
                  <a:outerShdw blurRad="279400" dist="139700" dir="2700000" algn="tl" rotWithShape="0">
                    <a:schemeClr val="bg2">
                      <a:lumMod val="50000"/>
                      <a:alpha val="40000"/>
                    </a:schemeClr>
                  </a:outerShdw>
                </a:effectLst>
              </c:spPr>
            </c:marker>
            <c:bubble3D val="0"/>
            <c:extLst>
              <c:ext xmlns:c16="http://schemas.microsoft.com/office/drawing/2014/chart" uri="{C3380CC4-5D6E-409C-BE32-E72D297353CC}">
                <c16:uniqueId val="{00000000-E72E-43D1-9184-0A6A929A9A6A}"/>
              </c:ext>
            </c:extLst>
          </c:dPt>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2E-43D1-9184-0A6A929A9A6A}"/>
                </c:ext>
              </c:extLst>
            </c:dLbl>
            <c:spPr>
              <a:noFill/>
              <a:ln>
                <a:noFill/>
              </a:ln>
              <a:effectLst/>
            </c:spPr>
            <c:txPr>
              <a:bodyPr wrap="square" lIns="38100" tIns="19050" rIns="38100" bIns="19050" anchor="ctr">
                <a:spAutoFit/>
              </a:bodyPr>
              <a:lstStyle/>
              <a:p>
                <a:pPr>
                  <a:defRPr sz="1600">
                    <a:solidFill>
                      <a:schemeClr val="accent2"/>
                    </a:solidFill>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5.2</c:v>
                </c:pt>
              </c:numCache>
            </c:numRef>
          </c:val>
          <c:smooth val="1"/>
          <c:extLst>
            <c:ext xmlns:c16="http://schemas.microsoft.com/office/drawing/2014/chart" uri="{C3380CC4-5D6E-409C-BE32-E72D297353CC}">
              <c16:uniqueId val="{00000001-E72E-43D1-9184-0A6A929A9A6A}"/>
            </c:ext>
          </c:extLst>
        </c:ser>
        <c:dLbls>
          <c:showLegendKey val="0"/>
          <c:showVal val="0"/>
          <c:showCatName val="0"/>
          <c:showSerName val="0"/>
          <c:showPercent val="0"/>
          <c:showBubbleSize val="0"/>
        </c:dLbls>
        <c:marker val="1"/>
        <c:smooth val="0"/>
        <c:axId val="247795424"/>
        <c:axId val="251364864"/>
      </c:lineChart>
      <c:catAx>
        <c:axId val="247795424"/>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51364864"/>
        <c:crosses val="autoZero"/>
        <c:auto val="1"/>
        <c:lblAlgn val="ctr"/>
        <c:lblOffset val="100"/>
        <c:noMultiLvlLbl val="0"/>
      </c:catAx>
      <c:valAx>
        <c:axId val="251364864"/>
        <c:scaling>
          <c:orientation val="minMax"/>
        </c:scaling>
        <c:delete val="0"/>
        <c:axPos val="l"/>
        <c:majorGridlines>
          <c:spPr>
            <a:ln w="6350" cap="flat" cmpd="sng" algn="ctr">
              <a:solidFill>
                <a:schemeClr val="tx1">
                  <a:lumMod val="15000"/>
                  <a:lumOff val="85000"/>
                </a:schemeClr>
              </a:solidFill>
              <a:prstDash val="dash"/>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4779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flip="none" rotWithShape="1">
              <a:gsLst>
                <a:gs pos="0">
                  <a:schemeClr val="accent1"/>
                </a:gs>
                <a:gs pos="36000">
                  <a:schemeClr val="accent1"/>
                </a:gs>
                <a:gs pos="100000">
                  <a:schemeClr val="accent1">
                    <a:lumMod val="75000"/>
                  </a:schemeClr>
                </a:gs>
              </a:gsLst>
              <a:lin ang="16200000" scaled="1"/>
              <a:tileRect/>
            </a:gradFill>
            <a:ln>
              <a:noFill/>
            </a:ln>
            <a:effectLst/>
          </c:spPr>
          <c:invertIfNegative val="0"/>
          <c:dPt>
            <c:idx val="0"/>
            <c:invertIfNegative val="0"/>
            <c:bubble3D val="0"/>
            <c:extLst>
              <c:ext xmlns:c16="http://schemas.microsoft.com/office/drawing/2014/chart" uri="{C3380CC4-5D6E-409C-BE32-E72D297353CC}">
                <c16:uniqueId val="{00000000-5BE6-456E-865B-89EA8EADCE29}"/>
              </c:ext>
            </c:extLst>
          </c:dPt>
          <c:dPt>
            <c:idx val="1"/>
            <c:invertIfNegative val="0"/>
            <c:bubble3D val="0"/>
            <c:extLst>
              <c:ext xmlns:c16="http://schemas.microsoft.com/office/drawing/2014/chart" uri="{C3380CC4-5D6E-409C-BE32-E72D297353CC}">
                <c16:uniqueId val="{00000001-5BE6-456E-865B-89EA8EADCE29}"/>
              </c:ext>
            </c:extLst>
          </c:dPt>
          <c:dPt>
            <c:idx val="2"/>
            <c:invertIfNegative val="0"/>
            <c:bubble3D val="0"/>
            <c:extLst>
              <c:ext xmlns:c16="http://schemas.microsoft.com/office/drawing/2014/chart" uri="{C3380CC4-5D6E-409C-BE32-E72D297353CC}">
                <c16:uniqueId val="{00000002-5BE6-456E-865B-89EA8EADCE29}"/>
              </c:ext>
            </c:extLst>
          </c:dPt>
          <c:dPt>
            <c:idx val="3"/>
            <c:invertIfNegative val="0"/>
            <c:bubble3D val="0"/>
            <c:extLst>
              <c:ext xmlns:c16="http://schemas.microsoft.com/office/drawing/2014/chart" uri="{C3380CC4-5D6E-409C-BE32-E72D297353CC}">
                <c16:uniqueId val="{00000003-5BE6-456E-865B-89EA8EADCE29}"/>
              </c:ext>
            </c:extLst>
          </c:dPt>
          <c:dPt>
            <c:idx val="4"/>
            <c:invertIfNegative val="0"/>
            <c:bubble3D val="0"/>
            <c:extLst>
              <c:ext xmlns:c16="http://schemas.microsoft.com/office/drawing/2014/chart" uri="{C3380CC4-5D6E-409C-BE32-E72D297353CC}">
                <c16:uniqueId val="{00000004-5BE6-456E-865B-89EA8EADCE29}"/>
              </c:ext>
            </c:extLst>
          </c:dPt>
          <c:dPt>
            <c:idx val="5"/>
            <c:invertIfNegative val="0"/>
            <c:bubble3D val="0"/>
            <c:extLst>
              <c:ext xmlns:c16="http://schemas.microsoft.com/office/drawing/2014/chart" uri="{C3380CC4-5D6E-409C-BE32-E72D297353CC}">
                <c16:uniqueId val="{00000005-5BE6-456E-865B-89EA8EADCE29}"/>
              </c:ext>
            </c:extLst>
          </c:dPt>
          <c:dPt>
            <c:idx val="6"/>
            <c:invertIfNegative val="0"/>
            <c:bubble3D val="0"/>
            <c:extLst>
              <c:ext xmlns:c16="http://schemas.microsoft.com/office/drawing/2014/chart" uri="{C3380CC4-5D6E-409C-BE32-E72D297353CC}">
                <c16:uniqueId val="{00000006-5BE6-456E-865B-89EA8EADCE29}"/>
              </c:ext>
            </c:extLst>
          </c:dPt>
          <c:dPt>
            <c:idx val="7"/>
            <c:invertIfNegative val="0"/>
            <c:bubble3D val="0"/>
            <c:spPr>
              <a:gradFill>
                <a:gsLst>
                  <a:gs pos="0">
                    <a:schemeClr val="accent2"/>
                  </a:gs>
                  <a:gs pos="100000">
                    <a:schemeClr val="accent2">
                      <a:lumMod val="75000"/>
                    </a:schemeClr>
                  </a:gs>
                </a:gsLst>
                <a:lin ang="16200000" scaled="1"/>
              </a:gradFill>
              <a:ln>
                <a:noFill/>
              </a:ln>
              <a:effectLst/>
            </c:spPr>
            <c:extLst>
              <c:ext xmlns:c16="http://schemas.microsoft.com/office/drawing/2014/chart" uri="{C3380CC4-5D6E-409C-BE32-E72D297353CC}">
                <c16:uniqueId val="{00000008-5BE6-456E-865B-89EA8EADCE29}"/>
              </c:ext>
            </c:extLst>
          </c:dPt>
          <c:dPt>
            <c:idx val="8"/>
            <c:invertIfNegative val="0"/>
            <c:bubble3D val="0"/>
            <c:extLst>
              <c:ext xmlns:c16="http://schemas.microsoft.com/office/drawing/2014/chart" uri="{C3380CC4-5D6E-409C-BE32-E72D297353CC}">
                <c16:uniqueId val="{00000009-5BE6-456E-865B-89EA8EADCE29}"/>
              </c:ext>
            </c:extLst>
          </c:dPt>
          <c:dPt>
            <c:idx val="9"/>
            <c:invertIfNegative val="0"/>
            <c:bubble3D val="0"/>
            <c:extLst>
              <c:ext xmlns:c16="http://schemas.microsoft.com/office/drawing/2014/chart" uri="{C3380CC4-5D6E-409C-BE32-E72D297353CC}">
                <c16:uniqueId val="{0000000A-5BE6-456E-865B-89EA8EADCE29}"/>
              </c:ext>
            </c:extLst>
          </c:dPt>
          <c:dPt>
            <c:idx val="10"/>
            <c:invertIfNegative val="0"/>
            <c:bubble3D val="0"/>
            <c:extLst>
              <c:ext xmlns:c16="http://schemas.microsoft.com/office/drawing/2014/chart" uri="{C3380CC4-5D6E-409C-BE32-E72D297353CC}">
                <c16:uniqueId val="{0000000B-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Sheet1!$B$2:$B$12</c:f>
              <c:numCache>
                <c:formatCode>General</c:formatCode>
                <c:ptCount val="11"/>
                <c:pt idx="0">
                  <c:v>4.3</c:v>
                </c:pt>
                <c:pt idx="1">
                  <c:v>2.5</c:v>
                </c:pt>
                <c:pt idx="2">
                  <c:v>3.5</c:v>
                </c:pt>
                <c:pt idx="3">
                  <c:v>4.5</c:v>
                </c:pt>
                <c:pt idx="4">
                  <c:v>3.7</c:v>
                </c:pt>
                <c:pt idx="5">
                  <c:v>4.0999999999999996</c:v>
                </c:pt>
                <c:pt idx="6">
                  <c:v>2.5</c:v>
                </c:pt>
                <c:pt idx="7">
                  <c:v>6.1</c:v>
                </c:pt>
                <c:pt idx="8">
                  <c:v>5.2</c:v>
                </c:pt>
                <c:pt idx="9">
                  <c:v>4</c:v>
                </c:pt>
                <c:pt idx="10">
                  <c:v>1.8</c:v>
                </c:pt>
              </c:numCache>
            </c:numRef>
          </c:val>
          <c:extLst>
            <c:ext xmlns:c16="http://schemas.microsoft.com/office/drawing/2014/chart" uri="{C3380CC4-5D6E-409C-BE32-E72D297353CC}">
              <c16:uniqueId val="{0000000C-5BE6-456E-865B-89EA8EADCE29}"/>
            </c:ext>
          </c:extLst>
        </c:ser>
        <c:dLbls>
          <c:showLegendKey val="0"/>
          <c:showVal val="0"/>
          <c:showCatName val="0"/>
          <c:showSerName val="0"/>
          <c:showPercent val="0"/>
          <c:showBubbleSize val="0"/>
        </c:dLbls>
        <c:gapWidth val="500"/>
        <c:overlap val="-27"/>
        <c:axId val="247791504"/>
        <c:axId val="248401024"/>
      </c:barChart>
      <c:lineChart>
        <c:grouping val="standard"/>
        <c:varyColors val="0"/>
        <c:ser>
          <c:idx val="1"/>
          <c:order val="1"/>
          <c:tx>
            <c:strRef>
              <c:f>Sheet1!$C$1</c:f>
              <c:strCache>
                <c:ptCount val="1"/>
                <c:pt idx="0">
                  <c:v>系列 2</c:v>
                </c:pt>
              </c:strCache>
            </c:strRef>
          </c:tx>
          <c:spPr>
            <a:ln w="15875" cap="rnd">
              <a:gradFill flip="none" rotWithShape="1">
                <a:gsLst>
                  <a:gs pos="0">
                    <a:schemeClr val="accent1">
                      <a:lumMod val="40000"/>
                      <a:lumOff val="60000"/>
                    </a:schemeClr>
                  </a:gs>
                  <a:gs pos="69000">
                    <a:schemeClr val="accent2"/>
                  </a:gs>
                  <a:gs pos="35500">
                    <a:schemeClr val="accent1"/>
                  </a:gs>
                  <a:gs pos="100000">
                    <a:schemeClr val="accent1"/>
                  </a:gs>
                </a:gsLst>
                <a:lin ang="0" scaled="1"/>
                <a:tileRect/>
              </a:gradFill>
              <a:round/>
            </a:ln>
            <a:effectLst>
              <a:outerShdw blurRad="304800" dist="127000" dir="2700000" algn="tl" rotWithShape="0">
                <a:prstClr val="black">
                  <a:alpha val="40000"/>
                </a:prstClr>
              </a:outerShdw>
            </a:effectLst>
          </c:spPr>
          <c:marker>
            <c:symbol val="picture"/>
            <c:spPr>
              <a:blipFill>
                <a:blip xmlns:r="http://schemas.openxmlformats.org/officeDocument/2006/relationships" r:embed="rId1"/>
                <a:stretch>
                  <a:fillRect/>
                </a:stretch>
              </a:blipFill>
              <a:ln w="25400">
                <a:noFill/>
              </a:ln>
              <a:effectLst>
                <a:outerShdw blurRad="304800" dist="127000" dir="2700000" algn="tl" rotWithShape="0">
                  <a:prstClr val="black">
                    <a:alpha val="40000"/>
                  </a:prstClr>
                </a:outerShdw>
              </a:effectLst>
            </c:spPr>
          </c:marker>
          <c:dPt>
            <c:idx val="7"/>
            <c:marker>
              <c:spPr>
                <a:blipFill>
                  <a:blip xmlns:r="http://schemas.openxmlformats.org/officeDocument/2006/relationships" r:embed="rId2"/>
                  <a:stretch>
                    <a:fillRect/>
                  </a:stretch>
                </a:blipFill>
                <a:ln w="25400">
                  <a:noFill/>
                </a:ln>
                <a:effectLst>
                  <a:outerShdw blurRad="304800" dist="127000" dir="2700000" algn="tl" rotWithShape="0">
                    <a:prstClr val="black">
                      <a:alpha val="40000"/>
                    </a:prstClr>
                  </a:outerShdw>
                </a:effectLst>
              </c:spPr>
            </c:marker>
            <c:bubble3D val="0"/>
            <c:extLst>
              <c:ext xmlns:c16="http://schemas.microsoft.com/office/drawing/2014/chart" uri="{C3380CC4-5D6E-409C-BE32-E72D297353CC}">
                <c16:uniqueId val="{0000000D-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Sheet1!$C$2:$C$12</c:f>
              <c:numCache>
                <c:formatCode>General</c:formatCode>
                <c:ptCount val="11"/>
                <c:pt idx="0">
                  <c:v>2.4</c:v>
                </c:pt>
                <c:pt idx="1">
                  <c:v>4.4000000000000004</c:v>
                </c:pt>
                <c:pt idx="2">
                  <c:v>1.8</c:v>
                </c:pt>
                <c:pt idx="3">
                  <c:v>2.8</c:v>
                </c:pt>
                <c:pt idx="4">
                  <c:v>2</c:v>
                </c:pt>
                <c:pt idx="5">
                  <c:v>2</c:v>
                </c:pt>
                <c:pt idx="6">
                  <c:v>3</c:v>
                </c:pt>
                <c:pt idx="7">
                  <c:v>5</c:v>
                </c:pt>
                <c:pt idx="8">
                  <c:v>3.5</c:v>
                </c:pt>
                <c:pt idx="9">
                  <c:v>2.8</c:v>
                </c:pt>
                <c:pt idx="10">
                  <c:v>4.5</c:v>
                </c:pt>
              </c:numCache>
            </c:numRef>
          </c:val>
          <c:smooth val="0"/>
          <c:extLst>
            <c:ext xmlns:c16="http://schemas.microsoft.com/office/drawing/2014/chart" uri="{C3380CC4-5D6E-409C-BE32-E72D297353CC}">
              <c16:uniqueId val="{0000000E-5BE6-456E-865B-89EA8EADCE29}"/>
            </c:ext>
          </c:extLst>
        </c:ser>
        <c:dLbls>
          <c:showLegendKey val="0"/>
          <c:showVal val="0"/>
          <c:showCatName val="0"/>
          <c:showSerName val="0"/>
          <c:showPercent val="0"/>
          <c:showBubbleSize val="0"/>
        </c:dLbls>
        <c:marker val="1"/>
        <c:smooth val="0"/>
        <c:axId val="247791504"/>
        <c:axId val="248401024"/>
      </c:lineChart>
      <c:catAx>
        <c:axId val="247791504"/>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zh-CN"/>
          </a:p>
        </c:txPr>
        <c:crossAx val="248401024"/>
        <c:crosses val="autoZero"/>
        <c:auto val="1"/>
        <c:lblAlgn val="ctr"/>
        <c:lblOffset val="0"/>
        <c:tickLblSkip val="1"/>
        <c:tickMarkSkip val="1"/>
        <c:noMultiLvlLbl val="0"/>
      </c:catAx>
      <c:valAx>
        <c:axId val="248401024"/>
        <c:scaling>
          <c:orientation val="minMax"/>
          <c:max val="6.5"/>
          <c:min val="0"/>
        </c:scaling>
        <c:delete val="0"/>
        <c:axPos val="l"/>
        <c:numFmt formatCode="General" sourceLinked="1"/>
        <c:majorTickMark val="none"/>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47791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7354095786445"/>
          <c:y val="2.4928061931512605E-2"/>
          <c:w val="0.63342842187908921"/>
          <c:h val="0.95014387613697482"/>
        </c:manualLayout>
      </c:layout>
      <c:pieChart>
        <c:varyColors val="1"/>
        <c:ser>
          <c:idx val="1"/>
          <c:order val="1"/>
          <c:tx>
            <c:strRef>
              <c:f>Sheet1!$C$1</c:f>
              <c:strCache>
                <c:ptCount val="1"/>
                <c:pt idx="0">
                  <c:v>辅助1</c:v>
                </c:pt>
              </c:strCache>
            </c:strRef>
          </c:tx>
          <c:spPr>
            <a:ln w="6350">
              <a:solidFill>
                <a:schemeClr val="bg1">
                  <a:lumMod val="65000"/>
                </a:schemeClr>
              </a:solidFill>
              <a:prstDash val="dash"/>
            </a:ln>
          </c:spPr>
          <c:dPt>
            <c:idx val="0"/>
            <c:bubble3D val="0"/>
            <c:spPr>
              <a:solidFill>
                <a:schemeClr val="accent1"/>
              </a:solidFill>
              <a:ln w="6350">
                <a:noFill/>
                <a:prstDash val="dash"/>
              </a:ln>
              <a:effectLst/>
            </c:spPr>
            <c:extLst>
              <c:ext xmlns:c16="http://schemas.microsoft.com/office/drawing/2014/chart" uri="{C3380CC4-5D6E-409C-BE32-E72D297353CC}">
                <c16:uniqueId val="{00000001-F5CC-4727-845A-17C085848779}"/>
              </c:ext>
            </c:extLst>
          </c:dPt>
          <c:dPt>
            <c:idx val="1"/>
            <c:bubble3D val="0"/>
            <c:spPr>
              <a:noFill/>
              <a:ln w="12700">
                <a:solidFill>
                  <a:schemeClr val="accent2">
                    <a:lumMod val="60000"/>
                    <a:lumOff val="40000"/>
                  </a:schemeClr>
                </a:solidFill>
                <a:prstDash val="dash"/>
              </a:ln>
              <a:effectLst/>
            </c:spPr>
            <c:extLst>
              <c:ext xmlns:c16="http://schemas.microsoft.com/office/drawing/2014/chart" uri="{C3380CC4-5D6E-409C-BE32-E72D297353CC}">
                <c16:uniqueId val="{00000003-F5CC-4727-845A-17C085848779}"/>
              </c:ext>
            </c:extLst>
          </c:dPt>
          <c:dPt>
            <c:idx val="2"/>
            <c:bubble3D val="0"/>
            <c:spPr>
              <a:noFill/>
              <a:ln w="12700">
                <a:solidFill>
                  <a:schemeClr val="accent3"/>
                </a:solidFill>
                <a:prstDash val="dash"/>
              </a:ln>
              <a:effectLst/>
            </c:spPr>
            <c:extLst>
              <c:ext xmlns:c16="http://schemas.microsoft.com/office/drawing/2014/chart" uri="{C3380CC4-5D6E-409C-BE32-E72D297353CC}">
                <c16:uniqueId val="{00000005-F5CC-4727-845A-17C085848779}"/>
              </c:ext>
            </c:extLst>
          </c:dPt>
          <c:dPt>
            <c:idx val="3"/>
            <c:bubble3D val="0"/>
            <c:spPr>
              <a:noFill/>
              <a:ln w="12700">
                <a:solidFill>
                  <a:schemeClr val="accent4">
                    <a:lumMod val="60000"/>
                    <a:lumOff val="40000"/>
                  </a:schemeClr>
                </a:solidFill>
                <a:prstDash val="dash"/>
              </a:ln>
              <a:effectLst/>
            </c:spPr>
            <c:extLst>
              <c:ext xmlns:c16="http://schemas.microsoft.com/office/drawing/2014/chart" uri="{C3380CC4-5D6E-409C-BE32-E72D297353CC}">
                <c16:uniqueId val="{00000007-F5CC-4727-845A-17C085848779}"/>
              </c:ext>
            </c:extLst>
          </c:dPt>
          <c:cat>
            <c:strRef>
              <c:f>Sheet1!$A$2:$A$5</c:f>
              <c:strCache>
                <c:ptCount val="4"/>
                <c:pt idx="0">
                  <c:v>Text</c:v>
                </c:pt>
                <c:pt idx="1">
                  <c:v>Text</c:v>
                </c:pt>
                <c:pt idx="2">
                  <c:v>Text</c:v>
                </c:pt>
                <c:pt idx="3">
                  <c:v>Text</c:v>
                </c:pt>
              </c:strCache>
            </c:strRef>
          </c:cat>
          <c:val>
            <c:numRef>
              <c:f>Sheet1!$C$2:$C$5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08-F5CC-4727-845A-17C085848779}"/>
            </c:ext>
          </c:extLst>
        </c:ser>
        <c:dLbls>
          <c:showLegendKey val="0"/>
          <c:showVal val="0"/>
          <c:showCatName val="0"/>
          <c:showSerName val="0"/>
          <c:showPercent val="0"/>
          <c:showBubbleSize val="0"/>
          <c:showLeaderLines val="1"/>
        </c:dLbls>
        <c:firstSliceAng val="0"/>
      </c:pieChart>
      <c:pieChart>
        <c:varyColors val="1"/>
        <c:ser>
          <c:idx val="0"/>
          <c:order val="0"/>
          <c:tx>
            <c:strRef>
              <c:f>Sheet1!$B$1</c:f>
              <c:strCache>
                <c:ptCount val="1"/>
                <c:pt idx="0">
                  <c:v>销售额</c:v>
                </c:pt>
              </c:strCache>
            </c:strRef>
          </c:tx>
          <c:spPr>
            <a:ln>
              <a:noFill/>
            </a:ln>
          </c:spPr>
          <c:explosion val="20"/>
          <c:dPt>
            <c:idx val="0"/>
            <c:bubble3D val="0"/>
            <c:explosion val="0"/>
            <c:spPr>
              <a:solidFill>
                <a:schemeClr val="accent1"/>
              </a:solidFill>
              <a:ln w="19050">
                <a:noFill/>
              </a:ln>
              <a:effectLst/>
            </c:spPr>
            <c:extLst>
              <c:ext xmlns:c16="http://schemas.microsoft.com/office/drawing/2014/chart" uri="{C3380CC4-5D6E-409C-BE32-E72D297353CC}">
                <c16:uniqueId val="{0000000A-F5CC-4727-845A-17C085848779}"/>
              </c:ext>
            </c:extLst>
          </c:dPt>
          <c:dPt>
            <c:idx val="1"/>
            <c:bubble3D val="0"/>
            <c:explosion val="0"/>
            <c:spPr>
              <a:solidFill>
                <a:schemeClr val="accent2"/>
              </a:solidFill>
              <a:ln w="6350">
                <a:noFill/>
                <a:prstDash val="dash"/>
              </a:ln>
              <a:effectLst/>
            </c:spPr>
            <c:extLst>
              <c:ext xmlns:c16="http://schemas.microsoft.com/office/drawing/2014/chart" uri="{C3380CC4-5D6E-409C-BE32-E72D297353CC}">
                <c16:uniqueId val="{0000000C-F5CC-4727-845A-17C085848779}"/>
              </c:ext>
            </c:extLst>
          </c:dPt>
          <c:dPt>
            <c:idx val="2"/>
            <c:bubble3D val="0"/>
            <c:explosion val="0"/>
            <c:spPr>
              <a:solidFill>
                <a:schemeClr val="accent3"/>
              </a:solidFill>
              <a:ln w="19050">
                <a:noFill/>
              </a:ln>
              <a:effectLst/>
            </c:spPr>
            <c:extLst>
              <c:ext xmlns:c16="http://schemas.microsoft.com/office/drawing/2014/chart" uri="{C3380CC4-5D6E-409C-BE32-E72D297353CC}">
                <c16:uniqueId val="{0000000E-F5CC-4727-845A-17C085848779}"/>
              </c:ext>
            </c:extLst>
          </c:dPt>
          <c:dPt>
            <c:idx val="3"/>
            <c:bubble3D val="0"/>
            <c:explosion val="0"/>
            <c:spPr>
              <a:solidFill>
                <a:schemeClr val="accent4"/>
              </a:solidFill>
              <a:ln w="19050">
                <a:noFill/>
              </a:ln>
              <a:effectLst/>
            </c:spPr>
            <c:extLst>
              <c:ext xmlns:c16="http://schemas.microsoft.com/office/drawing/2014/chart" uri="{C3380CC4-5D6E-409C-BE32-E72D297353CC}">
                <c16:uniqueId val="{00000010-F5CC-4727-845A-17C085848779}"/>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A-F5CC-4727-845A-17C08584877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Text</c:v>
                </c:pt>
                <c:pt idx="1">
                  <c:v>Text</c:v>
                </c:pt>
                <c:pt idx="2">
                  <c:v>Text</c:v>
                </c:pt>
                <c:pt idx="3">
                  <c:v>Text</c:v>
                </c:pt>
              </c:strCache>
            </c:strRef>
          </c:cat>
          <c:val>
            <c:numRef>
              <c:f>Sheet1!$B$2:$B$5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11-F5CC-4727-845A-17C0858487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24647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179192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56129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22</a:t>
            </a:fld>
            <a:endParaRPr lang="zh-CN" altLang="en-US"/>
          </a:p>
        </p:txBody>
      </p:sp>
    </p:spTree>
    <p:extLst>
      <p:ext uri="{BB962C8B-B14F-4D97-AF65-F5344CB8AC3E}">
        <p14:creationId xmlns:p14="http://schemas.microsoft.com/office/powerpoint/2010/main" val="1640164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23</a:t>
            </a:fld>
            <a:endParaRPr lang="zh-CN" altLang="en-US"/>
          </a:p>
        </p:txBody>
      </p:sp>
    </p:spTree>
    <p:extLst>
      <p:ext uri="{BB962C8B-B14F-4D97-AF65-F5344CB8AC3E}">
        <p14:creationId xmlns:p14="http://schemas.microsoft.com/office/powerpoint/2010/main" val="101003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24</a:t>
            </a:fld>
            <a:endParaRPr lang="zh-CN" altLang="en-US"/>
          </a:p>
        </p:txBody>
      </p:sp>
    </p:spTree>
    <p:extLst>
      <p:ext uri="{BB962C8B-B14F-4D97-AF65-F5344CB8AC3E}">
        <p14:creationId xmlns:p14="http://schemas.microsoft.com/office/powerpoint/2010/main" val="3892859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25</a:t>
            </a:fld>
            <a:endParaRPr lang="zh-CN" altLang="en-US"/>
          </a:p>
        </p:txBody>
      </p:sp>
    </p:spTree>
    <p:extLst>
      <p:ext uri="{BB962C8B-B14F-4D97-AF65-F5344CB8AC3E}">
        <p14:creationId xmlns:p14="http://schemas.microsoft.com/office/powerpoint/2010/main" val="2367329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26</a:t>
            </a:fld>
            <a:endParaRPr lang="zh-CN" altLang="en-US"/>
          </a:p>
        </p:txBody>
      </p:sp>
    </p:spTree>
    <p:extLst>
      <p:ext uri="{BB962C8B-B14F-4D97-AF65-F5344CB8AC3E}">
        <p14:creationId xmlns:p14="http://schemas.microsoft.com/office/powerpoint/2010/main" val="172583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27</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28</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29</a:t>
            </a:fld>
            <a:endParaRPr lang="zh-CN" altLang="en-US"/>
          </a:p>
        </p:txBody>
      </p:sp>
    </p:spTree>
    <p:extLst>
      <p:ext uri="{BB962C8B-B14F-4D97-AF65-F5344CB8AC3E}">
        <p14:creationId xmlns:p14="http://schemas.microsoft.com/office/powerpoint/2010/main" val="3763186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30</a:t>
            </a:fld>
            <a:endParaRPr lang="zh-CN" altLang="en-US"/>
          </a:p>
        </p:txBody>
      </p:sp>
    </p:spTree>
    <p:extLst>
      <p:ext uri="{BB962C8B-B14F-4D97-AF65-F5344CB8AC3E}">
        <p14:creationId xmlns:p14="http://schemas.microsoft.com/office/powerpoint/2010/main" val="3121776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31</a:t>
            </a:fld>
            <a:endParaRPr lang="zh-CN" altLang="en-US"/>
          </a:p>
        </p:txBody>
      </p:sp>
    </p:spTree>
    <p:extLst>
      <p:ext uri="{BB962C8B-B14F-4D97-AF65-F5344CB8AC3E}">
        <p14:creationId xmlns:p14="http://schemas.microsoft.com/office/powerpoint/2010/main" val="2867596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32</a:t>
            </a:fld>
            <a:endParaRPr lang="zh-CN" altLang="en-US"/>
          </a:p>
        </p:txBody>
      </p:sp>
    </p:spTree>
    <p:extLst>
      <p:ext uri="{BB962C8B-B14F-4D97-AF65-F5344CB8AC3E}">
        <p14:creationId xmlns:p14="http://schemas.microsoft.com/office/powerpoint/2010/main" val="149728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33</a:t>
            </a:fld>
            <a:endParaRPr lang="zh-CN" altLang="en-US"/>
          </a:p>
        </p:txBody>
      </p:sp>
    </p:spTree>
    <p:extLst>
      <p:ext uri="{BB962C8B-B14F-4D97-AF65-F5344CB8AC3E}">
        <p14:creationId xmlns:p14="http://schemas.microsoft.com/office/powerpoint/2010/main" val="352704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34</a:t>
            </a:fld>
            <a:endParaRPr lang="zh-CN" altLang="en-US"/>
          </a:p>
        </p:txBody>
      </p:sp>
    </p:spTree>
    <p:extLst>
      <p:ext uri="{BB962C8B-B14F-4D97-AF65-F5344CB8AC3E}">
        <p14:creationId xmlns:p14="http://schemas.microsoft.com/office/powerpoint/2010/main" val="1006610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35</a:t>
            </a:fld>
            <a:endParaRPr lang="zh-CN" altLang="en-US"/>
          </a:p>
        </p:txBody>
      </p:sp>
    </p:spTree>
    <p:extLst>
      <p:ext uri="{BB962C8B-B14F-4D97-AF65-F5344CB8AC3E}">
        <p14:creationId xmlns:p14="http://schemas.microsoft.com/office/powerpoint/2010/main" val="420809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36</a:t>
            </a:fld>
            <a:endParaRPr lang="zh-CN" altLang="en-US"/>
          </a:p>
        </p:txBody>
      </p:sp>
    </p:spTree>
    <p:extLst>
      <p:ext uri="{BB962C8B-B14F-4D97-AF65-F5344CB8AC3E}">
        <p14:creationId xmlns:p14="http://schemas.microsoft.com/office/powerpoint/2010/main" val="1548029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37</a:t>
            </a:fld>
            <a:endParaRPr lang="zh-CN" altLang="en-US"/>
          </a:p>
        </p:txBody>
      </p:sp>
    </p:spTree>
    <p:extLst>
      <p:ext uri="{BB962C8B-B14F-4D97-AF65-F5344CB8AC3E}">
        <p14:creationId xmlns:p14="http://schemas.microsoft.com/office/powerpoint/2010/main" val="132499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39</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40</a:t>
            </a:fld>
            <a:endParaRPr lang="zh-CN" altLang="en-US"/>
          </a:p>
        </p:txBody>
      </p:sp>
    </p:spTree>
    <p:extLst>
      <p:ext uri="{BB962C8B-B14F-4D97-AF65-F5344CB8AC3E}">
        <p14:creationId xmlns:p14="http://schemas.microsoft.com/office/powerpoint/2010/main" val="2390841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41</a:t>
            </a:fld>
            <a:endParaRPr lang="zh-CN" altLang="en-US"/>
          </a:p>
        </p:txBody>
      </p:sp>
    </p:spTree>
    <p:extLst>
      <p:ext uri="{BB962C8B-B14F-4D97-AF65-F5344CB8AC3E}">
        <p14:creationId xmlns:p14="http://schemas.microsoft.com/office/powerpoint/2010/main" val="3738326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42</a:t>
            </a:fld>
            <a:endParaRPr lang="zh-CN" altLang="en-US"/>
          </a:p>
        </p:txBody>
      </p:sp>
    </p:spTree>
    <p:extLst>
      <p:ext uri="{BB962C8B-B14F-4D97-AF65-F5344CB8AC3E}">
        <p14:creationId xmlns:p14="http://schemas.microsoft.com/office/powerpoint/2010/main" val="1639570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43</a:t>
            </a:fld>
            <a:endParaRPr lang="zh-CN" altLang="en-US"/>
          </a:p>
        </p:txBody>
      </p:sp>
    </p:spTree>
    <p:extLst>
      <p:ext uri="{BB962C8B-B14F-4D97-AF65-F5344CB8AC3E}">
        <p14:creationId xmlns:p14="http://schemas.microsoft.com/office/powerpoint/2010/main" val="528890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44</a:t>
            </a:fld>
            <a:endParaRPr lang="zh-CN" altLang="en-US"/>
          </a:p>
        </p:txBody>
      </p:sp>
    </p:spTree>
    <p:extLst>
      <p:ext uri="{BB962C8B-B14F-4D97-AF65-F5344CB8AC3E}">
        <p14:creationId xmlns:p14="http://schemas.microsoft.com/office/powerpoint/2010/main" val="2559698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45</a:t>
            </a:fld>
            <a:endParaRPr lang="zh-CN" altLang="en-US"/>
          </a:p>
        </p:txBody>
      </p:sp>
    </p:spTree>
    <p:extLst>
      <p:ext uri="{BB962C8B-B14F-4D97-AF65-F5344CB8AC3E}">
        <p14:creationId xmlns:p14="http://schemas.microsoft.com/office/powerpoint/2010/main" val="4170112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46</a:t>
            </a:fld>
            <a:endParaRPr lang="zh-CN" altLang="en-US"/>
          </a:p>
        </p:txBody>
      </p:sp>
    </p:spTree>
    <p:extLst>
      <p:ext uri="{BB962C8B-B14F-4D97-AF65-F5344CB8AC3E}">
        <p14:creationId xmlns:p14="http://schemas.microsoft.com/office/powerpoint/2010/main" val="583115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47</a:t>
            </a:fld>
            <a:endParaRPr lang="zh-CN" altLang="en-US"/>
          </a:p>
        </p:txBody>
      </p:sp>
    </p:spTree>
    <p:extLst>
      <p:ext uri="{BB962C8B-B14F-4D97-AF65-F5344CB8AC3E}">
        <p14:creationId xmlns:p14="http://schemas.microsoft.com/office/powerpoint/2010/main" val="3985208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48</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49</a:t>
            </a:fld>
            <a:endParaRPr lang="zh-CN" altLang="en-US"/>
          </a:p>
        </p:txBody>
      </p:sp>
    </p:spTree>
    <p:extLst>
      <p:ext uri="{BB962C8B-B14F-4D97-AF65-F5344CB8AC3E}">
        <p14:creationId xmlns:p14="http://schemas.microsoft.com/office/powerpoint/2010/main" val="343792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4032654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50</a:t>
            </a:fld>
            <a:endParaRPr lang="zh-CN" altLang="en-US"/>
          </a:p>
        </p:txBody>
      </p:sp>
    </p:spTree>
    <p:extLst>
      <p:ext uri="{BB962C8B-B14F-4D97-AF65-F5344CB8AC3E}">
        <p14:creationId xmlns:p14="http://schemas.microsoft.com/office/powerpoint/2010/main" val="3028943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51</a:t>
            </a:fld>
            <a:endParaRPr lang="zh-CN" altLang="en-US"/>
          </a:p>
        </p:txBody>
      </p:sp>
    </p:spTree>
    <p:extLst>
      <p:ext uri="{BB962C8B-B14F-4D97-AF65-F5344CB8AC3E}">
        <p14:creationId xmlns:p14="http://schemas.microsoft.com/office/powerpoint/2010/main" val="2163621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52</a:t>
            </a:fld>
            <a:endParaRPr lang="zh-CN" altLang="en-US"/>
          </a:p>
        </p:txBody>
      </p:sp>
    </p:spTree>
    <p:extLst>
      <p:ext uri="{BB962C8B-B14F-4D97-AF65-F5344CB8AC3E}">
        <p14:creationId xmlns:p14="http://schemas.microsoft.com/office/powerpoint/2010/main" val="18974706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53</a:t>
            </a:fld>
            <a:endParaRPr lang="zh-CN" altLang="en-US"/>
          </a:p>
        </p:txBody>
      </p:sp>
    </p:spTree>
    <p:extLst>
      <p:ext uri="{BB962C8B-B14F-4D97-AF65-F5344CB8AC3E}">
        <p14:creationId xmlns:p14="http://schemas.microsoft.com/office/powerpoint/2010/main" val="3273465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54</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55</a:t>
            </a:fld>
            <a:endParaRPr lang="zh-CN" altLang="en-US"/>
          </a:p>
        </p:txBody>
      </p:sp>
    </p:spTree>
    <p:extLst>
      <p:ext uri="{BB962C8B-B14F-4D97-AF65-F5344CB8AC3E}">
        <p14:creationId xmlns:p14="http://schemas.microsoft.com/office/powerpoint/2010/main" val="84672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56</a:t>
            </a:fld>
            <a:endParaRPr lang="zh-CN" altLang="en-US"/>
          </a:p>
        </p:txBody>
      </p:sp>
    </p:spTree>
    <p:extLst>
      <p:ext uri="{BB962C8B-B14F-4D97-AF65-F5344CB8AC3E}">
        <p14:creationId xmlns:p14="http://schemas.microsoft.com/office/powerpoint/2010/main" val="3656348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57</a:t>
            </a:fld>
            <a:endParaRPr lang="zh-CN" altLang="en-US"/>
          </a:p>
        </p:txBody>
      </p:sp>
    </p:spTree>
    <p:extLst>
      <p:ext uri="{BB962C8B-B14F-4D97-AF65-F5344CB8AC3E}">
        <p14:creationId xmlns:p14="http://schemas.microsoft.com/office/powerpoint/2010/main" val="399452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58</a:t>
            </a:fld>
            <a:endParaRPr lang="zh-CN" altLang="en-US"/>
          </a:p>
        </p:txBody>
      </p:sp>
    </p:spTree>
    <p:extLst>
      <p:ext uri="{BB962C8B-B14F-4D97-AF65-F5344CB8AC3E}">
        <p14:creationId xmlns:p14="http://schemas.microsoft.com/office/powerpoint/2010/main" val="381308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1537086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60402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138488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115969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extLst>
      <p:ext uri="{BB962C8B-B14F-4D97-AF65-F5344CB8AC3E}">
        <p14:creationId xmlns:p14="http://schemas.microsoft.com/office/powerpoint/2010/main" val="59170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2018/10/31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chart" Target="../charts/char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66.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image" Target="../media/image68.jpeg"/><Relationship Id="rId4" Type="http://schemas.openxmlformats.org/officeDocument/2006/relationships/image" Target="../media/image67.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2.xml"/><Relationship Id="rId4" Type="http://schemas.openxmlformats.org/officeDocument/2006/relationships/image" Target="../media/image69.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chart" Target="../charts/char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7.xml"/><Relationship Id="rId4" Type="http://schemas.openxmlformats.org/officeDocument/2006/relationships/chart" Target="../charts/char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4788566" y="252901"/>
            <a:ext cx="2342308" cy="2400657"/>
          </a:xfrm>
          <a:prstGeom prst="rect">
            <a:avLst/>
          </a:prstGeom>
          <a:noFill/>
          <a:effectLst/>
        </p:spPr>
        <p:txBody>
          <a:bodyPr wrap="none" rtlCol="0">
            <a:spAutoFit/>
          </a:bodyPr>
          <a:lstStyle/>
          <a:p>
            <a:r>
              <a:rPr lang="en-US" altLang="zh-CN" sz="15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C S</a:t>
            </a:r>
            <a:endParaRPr lang="zh-CN" altLang="en-US" sz="15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223426" y="4156359"/>
            <a:ext cx="4028667" cy="2400657"/>
          </a:xfrm>
          <a:prstGeom prst="rect">
            <a:avLst/>
          </a:prstGeom>
          <a:noFill/>
          <a:effectLst/>
        </p:spPr>
        <p:txBody>
          <a:bodyPr wrap="none" rtlCol="0">
            <a:spAutoFit/>
          </a:bodyPr>
          <a:lstStyle/>
          <a:p>
            <a:r>
              <a:rPr lang="en-US" altLang="zh-CN" sz="15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P 2 P</a:t>
            </a:r>
            <a:endParaRPr lang="zh-CN" altLang="en-US" sz="15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7249784" y="4746813"/>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9685782" y="1321251"/>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132534" y="4417257"/>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514797" y="5842512"/>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645974" y="2000488"/>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5773489" y="1315237"/>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2606798" y="2883992"/>
            <a:ext cx="7261924" cy="769441"/>
          </a:xfrm>
          <a:prstGeom prst="rect">
            <a:avLst/>
          </a:prstGeom>
          <a:noFill/>
        </p:spPr>
        <p:txBody>
          <a:bodyPr wrap="none" rtlCol="0">
            <a:spAutoFit/>
          </a:bodyPr>
          <a:lstStyle/>
          <a:p>
            <a:pPr algn="ctr"/>
            <a:r>
              <a:rPr lang="zh-CN" altLang="en-US" sz="4400" b="1" dirty="0">
                <a:solidFill>
                  <a:schemeClr val="tx1">
                    <a:lumMod val="65000"/>
                    <a:lumOff val="35000"/>
                  </a:schemeClr>
                </a:solidFill>
                <a:effectLst>
                  <a:outerShdw blurRad="38100" dist="38100" dir="2700000" algn="tl">
                    <a:srgbClr val="000000">
                      <a:alpha val="43137"/>
                    </a:srgbClr>
                  </a:outerShdw>
                </a:effectLst>
                <a:latin typeface="新宋体" panose="02010609030101010101" pitchFamily="49" charset="-122"/>
                <a:ea typeface="新宋体" panose="02010609030101010101" pitchFamily="49" charset="-122"/>
              </a:rPr>
              <a:t>计网课程项目</a:t>
            </a:r>
            <a:r>
              <a:rPr lang="en-US" altLang="zh-CN" sz="4400" b="1" dirty="0">
                <a:solidFill>
                  <a:schemeClr val="tx1">
                    <a:lumMod val="65000"/>
                    <a:lumOff val="35000"/>
                  </a:schemeClr>
                </a:solidFill>
                <a:effectLst>
                  <a:outerShdw blurRad="38100" dist="38100" dir="2700000" algn="tl">
                    <a:srgbClr val="000000">
                      <a:alpha val="43137"/>
                    </a:srgbClr>
                  </a:outerShdw>
                </a:effectLst>
                <a:latin typeface="新宋体" panose="02010609030101010101" pitchFamily="49" charset="-122"/>
                <a:ea typeface="新宋体" panose="02010609030101010101" pitchFamily="49" charset="-122"/>
              </a:rPr>
              <a:t>——Task1</a:t>
            </a:r>
            <a:r>
              <a:rPr lang="zh-CN" altLang="en-US" sz="4400" b="1" dirty="0">
                <a:solidFill>
                  <a:schemeClr val="tx1">
                    <a:lumMod val="65000"/>
                    <a:lumOff val="35000"/>
                  </a:schemeClr>
                </a:solidFill>
                <a:effectLst>
                  <a:outerShdw blurRad="38100" dist="38100" dir="2700000" algn="tl">
                    <a:srgbClr val="000000">
                      <a:alpha val="43137"/>
                    </a:srgbClr>
                  </a:outerShdw>
                </a:effectLst>
                <a:latin typeface="新宋体" panose="02010609030101010101" pitchFamily="49" charset="-122"/>
                <a:ea typeface="新宋体" panose="02010609030101010101" pitchFamily="49" charset="-122"/>
              </a:rPr>
              <a:t>展示</a:t>
            </a:r>
          </a:p>
        </p:txBody>
      </p:sp>
      <p:sp>
        <p:nvSpPr>
          <p:cNvPr id="3" name="文本框 2"/>
          <p:cNvSpPr txBox="1"/>
          <p:nvPr/>
        </p:nvSpPr>
        <p:spPr>
          <a:xfrm>
            <a:off x="2984860" y="3791871"/>
            <a:ext cx="6250240" cy="276999"/>
          </a:xfrm>
          <a:prstGeom prst="rect">
            <a:avLst/>
          </a:prstGeom>
          <a:noFill/>
        </p:spPr>
        <p:txBody>
          <a:bodyPr wrap="square" rtlCol="0">
            <a:spAutoFit/>
          </a:bodyPr>
          <a:lstStyle/>
          <a:p>
            <a:pPr algn="ctr"/>
            <a:r>
              <a:rPr lang="zh-CN" altLang="en-US" sz="1200" dirty="0">
                <a:solidFill>
                  <a:schemeClr val="tx1">
                    <a:lumMod val="50000"/>
                    <a:lumOff val="50000"/>
                  </a:schemeClr>
                </a:solidFill>
              </a:rPr>
              <a:t>小组成员：邱奕浩，王广浩，王德超</a:t>
            </a: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33124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4"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par>
                                <p:cTn id="25" presetID="2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par>
                          <p:cTn id="41" fill="hold">
                            <p:stCondLst>
                              <p:cond delay="3250"/>
                            </p:stCondLst>
                            <p:childTnLst>
                              <p:par>
                                <p:cTn id="42" presetID="2" presetClass="entr" presetSubtype="8" decel="10000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750" fill="hold"/>
                                        <p:tgtEl>
                                          <p:spTgt spid="2"/>
                                        </p:tgtEl>
                                        <p:attrNameLst>
                                          <p:attrName>ppt_x</p:attrName>
                                        </p:attrNameLst>
                                      </p:cBhvr>
                                      <p:tavLst>
                                        <p:tav tm="0">
                                          <p:val>
                                            <p:strVal val="0-#ppt_w/2"/>
                                          </p:val>
                                        </p:tav>
                                        <p:tav tm="100000">
                                          <p:val>
                                            <p:strVal val="#ppt_x"/>
                                          </p:val>
                                        </p:tav>
                                      </p:tavLst>
                                    </p:anim>
                                    <p:anim calcmode="lin" valueType="num">
                                      <p:cBhvr additive="base">
                                        <p:cTn id="45" dur="750" fill="hold"/>
                                        <p:tgtEl>
                                          <p:spTgt spid="2"/>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750" fill="hold"/>
                                        <p:tgtEl>
                                          <p:spTgt spid="3"/>
                                        </p:tgtEl>
                                        <p:attrNameLst>
                                          <p:attrName>ppt_x</p:attrName>
                                        </p:attrNameLst>
                                      </p:cBhvr>
                                      <p:tavLst>
                                        <p:tav tm="0">
                                          <p:val>
                                            <p:strVal val="1+#ppt_w/2"/>
                                          </p:val>
                                        </p:tav>
                                        <p:tav tm="100000">
                                          <p:val>
                                            <p:strVal val="#ppt_x"/>
                                          </p:val>
                                        </p:tav>
                                      </p:tavLst>
                                    </p:anim>
                                    <p:anim calcmode="lin" valueType="num">
                                      <p:cBhvr additive="base">
                                        <p:cTn id="49" dur="750" fill="hold"/>
                                        <p:tgtEl>
                                          <p:spTgt spid="3"/>
                                        </p:tgtEl>
                                        <p:attrNameLst>
                                          <p:attrName>ppt_y</p:attrName>
                                        </p:attrNameLst>
                                      </p:cBhvr>
                                      <p:tavLst>
                                        <p:tav tm="0">
                                          <p:val>
                                            <p:strVal val="#ppt_y"/>
                                          </p:val>
                                        </p:tav>
                                        <p:tav tm="100000">
                                          <p:val>
                                            <p:strVal val="#ppt_y"/>
                                          </p:val>
                                        </p:tav>
                                      </p:tavLst>
                                    </p:anim>
                                  </p:childTnLst>
                                </p:cTn>
                              </p:par>
                              <p:par>
                                <p:cTn id="50" presetID="22" presetClass="entr" presetSubtype="8"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47" grpId="0" animBg="1"/>
      <p:bldP spid="48" grpId="0" animBg="1"/>
      <p:bldP spid="49" grpId="0" animBg="1"/>
      <p:bldP spid="51" grpId="0" animBg="1"/>
      <p:bldP spid="2" grpId="0"/>
      <p:bldP spid="3"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zh-CN" altLang="en-US" dirty="0"/>
              <a:t>接收文件操作</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01011" y="1025079"/>
            <a:ext cx="2341984" cy="369332"/>
          </a:xfrm>
          <a:prstGeom prst="rect">
            <a:avLst/>
          </a:prstGeom>
          <a:noFill/>
        </p:spPr>
        <p:txBody>
          <a:bodyPr wrap="square" rtlCol="0">
            <a:spAutoFit/>
          </a:bodyPr>
          <a:lstStyle/>
          <a:p>
            <a:r>
              <a:rPr lang="zh-CN" altLang="en-US" dirty="0"/>
              <a:t>先接收文件大小</a:t>
            </a:r>
          </a:p>
        </p:txBody>
      </p:sp>
      <p:sp>
        <p:nvSpPr>
          <p:cNvPr id="9" name="文本框 8">
            <a:extLst>
              <a:ext uri="{FF2B5EF4-FFF2-40B4-BE49-F238E27FC236}">
                <a16:creationId xmlns:a16="http://schemas.microsoft.com/office/drawing/2014/main" id="{CD71E9FC-09A3-4B65-883C-62EA3E6A6BEF}"/>
              </a:ext>
            </a:extLst>
          </p:cNvPr>
          <p:cNvSpPr txBox="1"/>
          <p:nvPr/>
        </p:nvSpPr>
        <p:spPr>
          <a:xfrm>
            <a:off x="2118049" y="2076128"/>
            <a:ext cx="3004457" cy="369332"/>
          </a:xfrm>
          <a:prstGeom prst="rect">
            <a:avLst/>
          </a:prstGeom>
          <a:noFill/>
        </p:spPr>
        <p:txBody>
          <a:bodyPr wrap="square" rtlCol="0">
            <a:spAutoFit/>
          </a:bodyPr>
          <a:lstStyle/>
          <a:p>
            <a:r>
              <a:rPr lang="zh-CN" altLang="en-US" dirty="0"/>
              <a:t>循环接收数据，打印进度条</a:t>
            </a:r>
          </a:p>
        </p:txBody>
      </p:sp>
      <p:sp>
        <p:nvSpPr>
          <p:cNvPr id="11" name="文本框 10">
            <a:extLst>
              <a:ext uri="{FF2B5EF4-FFF2-40B4-BE49-F238E27FC236}">
                <a16:creationId xmlns:a16="http://schemas.microsoft.com/office/drawing/2014/main" id="{FE8CA8A8-93EE-4C7B-BAAD-A710761E90F7}"/>
              </a:ext>
            </a:extLst>
          </p:cNvPr>
          <p:cNvSpPr txBox="1"/>
          <p:nvPr/>
        </p:nvSpPr>
        <p:spPr>
          <a:xfrm>
            <a:off x="5122506" y="5106436"/>
            <a:ext cx="4049486" cy="369332"/>
          </a:xfrm>
          <a:prstGeom prst="rect">
            <a:avLst/>
          </a:prstGeom>
          <a:noFill/>
        </p:spPr>
        <p:txBody>
          <a:bodyPr wrap="square" rtlCol="0">
            <a:spAutoFit/>
          </a:bodyPr>
          <a:lstStyle/>
          <a:p>
            <a:r>
              <a:rPr lang="zh-CN" altLang="en-US" dirty="0"/>
              <a:t>文件不存在时的处理</a:t>
            </a:r>
          </a:p>
        </p:txBody>
      </p:sp>
      <p:pic>
        <p:nvPicPr>
          <p:cNvPr id="12" name="图片 11">
            <a:extLst>
              <a:ext uri="{FF2B5EF4-FFF2-40B4-BE49-F238E27FC236}">
                <a16:creationId xmlns:a16="http://schemas.microsoft.com/office/drawing/2014/main" id="{4AB13828-EFF9-4E0B-9533-90366ADD93AC}"/>
              </a:ext>
            </a:extLst>
          </p:cNvPr>
          <p:cNvPicPr>
            <a:picLocks noChangeAspect="1"/>
          </p:cNvPicPr>
          <p:nvPr/>
        </p:nvPicPr>
        <p:blipFill rotWithShape="1">
          <a:blip r:embed="rId2"/>
          <a:srcRect t="2" r="41346" b="-13665"/>
          <a:stretch/>
        </p:blipFill>
        <p:spPr>
          <a:xfrm>
            <a:off x="6176520" y="5875156"/>
            <a:ext cx="3616098" cy="433100"/>
          </a:xfrm>
          <a:prstGeom prst="rect">
            <a:avLst/>
          </a:prstGeom>
        </p:spPr>
      </p:pic>
      <p:pic>
        <p:nvPicPr>
          <p:cNvPr id="2" name="图片 1">
            <a:extLst>
              <a:ext uri="{FF2B5EF4-FFF2-40B4-BE49-F238E27FC236}">
                <a16:creationId xmlns:a16="http://schemas.microsoft.com/office/drawing/2014/main" id="{8B288332-0993-43A4-B659-D99898C1010A}"/>
              </a:ext>
            </a:extLst>
          </p:cNvPr>
          <p:cNvPicPr>
            <a:picLocks noChangeAspect="1"/>
          </p:cNvPicPr>
          <p:nvPr/>
        </p:nvPicPr>
        <p:blipFill>
          <a:blip r:embed="rId3"/>
          <a:stretch>
            <a:fillRect/>
          </a:stretch>
        </p:blipFill>
        <p:spPr>
          <a:xfrm>
            <a:off x="1702837" y="1534741"/>
            <a:ext cx="2903472" cy="388654"/>
          </a:xfrm>
          <a:prstGeom prst="rect">
            <a:avLst/>
          </a:prstGeom>
        </p:spPr>
      </p:pic>
      <p:pic>
        <p:nvPicPr>
          <p:cNvPr id="5" name="图片 4">
            <a:extLst>
              <a:ext uri="{FF2B5EF4-FFF2-40B4-BE49-F238E27FC236}">
                <a16:creationId xmlns:a16="http://schemas.microsoft.com/office/drawing/2014/main" id="{C761B67F-12CF-47BD-BE89-543E3704F716}"/>
              </a:ext>
            </a:extLst>
          </p:cNvPr>
          <p:cNvPicPr>
            <a:picLocks noChangeAspect="1"/>
          </p:cNvPicPr>
          <p:nvPr/>
        </p:nvPicPr>
        <p:blipFill>
          <a:blip r:embed="rId4"/>
          <a:stretch>
            <a:fillRect/>
          </a:stretch>
        </p:blipFill>
        <p:spPr>
          <a:xfrm>
            <a:off x="3258851" y="2403344"/>
            <a:ext cx="4069433" cy="2560542"/>
          </a:xfrm>
          <a:prstGeom prst="rect">
            <a:avLst/>
          </a:prstGeom>
        </p:spPr>
      </p:pic>
      <p:pic>
        <p:nvPicPr>
          <p:cNvPr id="15" name="图片 14">
            <a:extLst>
              <a:ext uri="{FF2B5EF4-FFF2-40B4-BE49-F238E27FC236}">
                <a16:creationId xmlns:a16="http://schemas.microsoft.com/office/drawing/2014/main" id="{805663CF-C4FD-468E-989C-D539B2746F9E}"/>
              </a:ext>
            </a:extLst>
          </p:cNvPr>
          <p:cNvPicPr>
            <a:picLocks noChangeAspect="1"/>
          </p:cNvPicPr>
          <p:nvPr/>
        </p:nvPicPr>
        <p:blipFill rotWithShape="1">
          <a:blip r:embed="rId5"/>
          <a:srcRect l="1776" t="2198" r="18474" b="-16194"/>
          <a:stretch/>
        </p:blipFill>
        <p:spPr>
          <a:xfrm>
            <a:off x="6176519" y="5691672"/>
            <a:ext cx="3616099" cy="251927"/>
          </a:xfrm>
          <a:prstGeom prst="rect">
            <a:avLst/>
          </a:prstGeom>
        </p:spPr>
      </p:pic>
    </p:spTree>
    <p:extLst>
      <p:ext uri="{BB962C8B-B14F-4D97-AF65-F5344CB8AC3E}">
        <p14:creationId xmlns:p14="http://schemas.microsoft.com/office/powerpoint/2010/main" val="373791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892490" cy="369332"/>
          </a:xfrm>
          <a:prstGeom prst="rect">
            <a:avLst/>
          </a:prstGeom>
          <a:noFill/>
        </p:spPr>
        <p:txBody>
          <a:bodyPr wrap="square" rtlCol="0">
            <a:spAutoFit/>
          </a:bodyPr>
          <a:lstStyle/>
          <a:p>
            <a:r>
              <a:rPr lang="zh-CN" altLang="en-US" dirty="0"/>
              <a:t>文件加密解密和</a:t>
            </a:r>
            <a:r>
              <a:rPr lang="en-US" altLang="zh-CN" dirty="0"/>
              <a:t>MD5</a:t>
            </a:r>
            <a:r>
              <a:rPr lang="zh-CN" altLang="en-US" dirty="0"/>
              <a:t>验证</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793101" y="995828"/>
            <a:ext cx="2341984" cy="369332"/>
          </a:xfrm>
          <a:prstGeom prst="rect">
            <a:avLst/>
          </a:prstGeom>
          <a:noFill/>
        </p:spPr>
        <p:txBody>
          <a:bodyPr wrap="square" rtlCol="0">
            <a:spAutoFit/>
          </a:bodyPr>
          <a:lstStyle/>
          <a:p>
            <a:r>
              <a:rPr lang="zh-CN" altLang="en-US" dirty="0"/>
              <a:t>文件加密解密函数</a:t>
            </a:r>
          </a:p>
        </p:txBody>
      </p:sp>
      <p:sp>
        <p:nvSpPr>
          <p:cNvPr id="9" name="文本框 8">
            <a:extLst>
              <a:ext uri="{FF2B5EF4-FFF2-40B4-BE49-F238E27FC236}">
                <a16:creationId xmlns:a16="http://schemas.microsoft.com/office/drawing/2014/main" id="{CD71E9FC-09A3-4B65-883C-62EA3E6A6BEF}"/>
              </a:ext>
            </a:extLst>
          </p:cNvPr>
          <p:cNvSpPr txBox="1"/>
          <p:nvPr/>
        </p:nvSpPr>
        <p:spPr>
          <a:xfrm>
            <a:off x="2334285" y="3973468"/>
            <a:ext cx="3004457" cy="369332"/>
          </a:xfrm>
          <a:prstGeom prst="rect">
            <a:avLst/>
          </a:prstGeom>
          <a:noFill/>
        </p:spPr>
        <p:txBody>
          <a:bodyPr wrap="square" rtlCol="0">
            <a:spAutoFit/>
          </a:bodyPr>
          <a:lstStyle/>
          <a:p>
            <a:r>
              <a:rPr lang="zh-CN" altLang="en-US" dirty="0"/>
              <a:t>加密解密函数调用</a:t>
            </a:r>
          </a:p>
        </p:txBody>
      </p:sp>
      <p:pic>
        <p:nvPicPr>
          <p:cNvPr id="7" name="图片 6">
            <a:extLst>
              <a:ext uri="{FF2B5EF4-FFF2-40B4-BE49-F238E27FC236}">
                <a16:creationId xmlns:a16="http://schemas.microsoft.com/office/drawing/2014/main" id="{86CDA289-9D4F-492B-9D6E-CFFFDEB3046A}"/>
              </a:ext>
            </a:extLst>
          </p:cNvPr>
          <p:cNvPicPr>
            <a:picLocks noChangeAspect="1"/>
          </p:cNvPicPr>
          <p:nvPr/>
        </p:nvPicPr>
        <p:blipFill>
          <a:blip r:embed="rId2"/>
          <a:stretch>
            <a:fillRect/>
          </a:stretch>
        </p:blipFill>
        <p:spPr>
          <a:xfrm>
            <a:off x="1227786" y="1385691"/>
            <a:ext cx="4092295" cy="2377646"/>
          </a:xfrm>
          <a:prstGeom prst="rect">
            <a:avLst/>
          </a:prstGeom>
        </p:spPr>
      </p:pic>
      <p:pic>
        <p:nvPicPr>
          <p:cNvPr id="8" name="图片 7">
            <a:extLst>
              <a:ext uri="{FF2B5EF4-FFF2-40B4-BE49-F238E27FC236}">
                <a16:creationId xmlns:a16="http://schemas.microsoft.com/office/drawing/2014/main" id="{65D1CBA2-5B0B-4EC5-928C-7FA1BAC451D5}"/>
              </a:ext>
            </a:extLst>
          </p:cNvPr>
          <p:cNvPicPr>
            <a:picLocks noChangeAspect="1"/>
          </p:cNvPicPr>
          <p:nvPr/>
        </p:nvPicPr>
        <p:blipFill>
          <a:blip r:embed="rId3"/>
          <a:stretch>
            <a:fillRect/>
          </a:stretch>
        </p:blipFill>
        <p:spPr>
          <a:xfrm>
            <a:off x="3135085" y="4638354"/>
            <a:ext cx="2766300" cy="182896"/>
          </a:xfrm>
          <a:prstGeom prst="rect">
            <a:avLst/>
          </a:prstGeom>
        </p:spPr>
      </p:pic>
      <p:pic>
        <p:nvPicPr>
          <p:cNvPr id="10" name="图片 9">
            <a:extLst>
              <a:ext uri="{FF2B5EF4-FFF2-40B4-BE49-F238E27FC236}">
                <a16:creationId xmlns:a16="http://schemas.microsoft.com/office/drawing/2014/main" id="{FA0E183D-7FCC-4AB3-B2AE-345EFCCEA320}"/>
              </a:ext>
            </a:extLst>
          </p:cNvPr>
          <p:cNvPicPr>
            <a:picLocks noChangeAspect="1"/>
          </p:cNvPicPr>
          <p:nvPr/>
        </p:nvPicPr>
        <p:blipFill>
          <a:blip r:embed="rId4"/>
          <a:stretch>
            <a:fillRect/>
          </a:stretch>
        </p:blipFill>
        <p:spPr>
          <a:xfrm>
            <a:off x="3659233" y="5322296"/>
            <a:ext cx="3604572" cy="571550"/>
          </a:xfrm>
          <a:prstGeom prst="rect">
            <a:avLst/>
          </a:prstGeom>
        </p:spPr>
      </p:pic>
      <p:sp>
        <p:nvSpPr>
          <p:cNvPr id="16" name="文本框 15">
            <a:extLst>
              <a:ext uri="{FF2B5EF4-FFF2-40B4-BE49-F238E27FC236}">
                <a16:creationId xmlns:a16="http://schemas.microsoft.com/office/drawing/2014/main" id="{6B3B5060-3649-4BE4-87BA-AFACA449B9B0}"/>
              </a:ext>
            </a:extLst>
          </p:cNvPr>
          <p:cNvSpPr txBox="1"/>
          <p:nvPr/>
        </p:nvSpPr>
        <p:spPr>
          <a:xfrm>
            <a:off x="8923175" y="995828"/>
            <a:ext cx="2341984" cy="369332"/>
          </a:xfrm>
          <a:prstGeom prst="rect">
            <a:avLst/>
          </a:prstGeom>
          <a:noFill/>
        </p:spPr>
        <p:txBody>
          <a:bodyPr wrap="square" rtlCol="0">
            <a:spAutoFit/>
          </a:bodyPr>
          <a:lstStyle/>
          <a:p>
            <a:pPr algn="r"/>
            <a:r>
              <a:rPr lang="en-US" altLang="zh-CN" dirty="0"/>
              <a:t>MD5</a:t>
            </a:r>
            <a:r>
              <a:rPr lang="zh-CN" altLang="en-US" dirty="0"/>
              <a:t>获取验证</a:t>
            </a:r>
          </a:p>
        </p:txBody>
      </p:sp>
      <p:pic>
        <p:nvPicPr>
          <p:cNvPr id="13" name="图片 12">
            <a:extLst>
              <a:ext uri="{FF2B5EF4-FFF2-40B4-BE49-F238E27FC236}">
                <a16:creationId xmlns:a16="http://schemas.microsoft.com/office/drawing/2014/main" id="{A9DA4E00-EDB0-4796-AAF5-517B813ACB61}"/>
              </a:ext>
            </a:extLst>
          </p:cNvPr>
          <p:cNvPicPr>
            <a:picLocks noChangeAspect="1"/>
          </p:cNvPicPr>
          <p:nvPr/>
        </p:nvPicPr>
        <p:blipFill>
          <a:blip r:embed="rId5"/>
          <a:stretch>
            <a:fillRect/>
          </a:stretch>
        </p:blipFill>
        <p:spPr>
          <a:xfrm>
            <a:off x="1685482" y="1866206"/>
            <a:ext cx="3947502" cy="1684166"/>
          </a:xfrm>
          <a:prstGeom prst="rect">
            <a:avLst/>
          </a:prstGeom>
        </p:spPr>
      </p:pic>
      <p:pic>
        <p:nvPicPr>
          <p:cNvPr id="17" name="图片 16">
            <a:extLst>
              <a:ext uri="{FF2B5EF4-FFF2-40B4-BE49-F238E27FC236}">
                <a16:creationId xmlns:a16="http://schemas.microsoft.com/office/drawing/2014/main" id="{1D184334-0F6F-430F-A7C2-AB858D9E2564}"/>
              </a:ext>
            </a:extLst>
          </p:cNvPr>
          <p:cNvPicPr>
            <a:picLocks noChangeAspect="1"/>
          </p:cNvPicPr>
          <p:nvPr/>
        </p:nvPicPr>
        <p:blipFill>
          <a:blip r:embed="rId6"/>
          <a:stretch>
            <a:fillRect/>
          </a:stretch>
        </p:blipFill>
        <p:spPr>
          <a:xfrm>
            <a:off x="8134669" y="1603293"/>
            <a:ext cx="2598645" cy="525826"/>
          </a:xfrm>
          <a:prstGeom prst="rect">
            <a:avLst/>
          </a:prstGeom>
        </p:spPr>
      </p:pic>
      <p:pic>
        <p:nvPicPr>
          <p:cNvPr id="18" name="图片 17">
            <a:extLst>
              <a:ext uri="{FF2B5EF4-FFF2-40B4-BE49-F238E27FC236}">
                <a16:creationId xmlns:a16="http://schemas.microsoft.com/office/drawing/2014/main" id="{C5973517-7FD2-495B-B73D-FA957BB439F7}"/>
              </a:ext>
            </a:extLst>
          </p:cNvPr>
          <p:cNvPicPr>
            <a:picLocks noChangeAspect="1"/>
          </p:cNvPicPr>
          <p:nvPr/>
        </p:nvPicPr>
        <p:blipFill>
          <a:blip r:embed="rId7"/>
          <a:stretch>
            <a:fillRect/>
          </a:stretch>
        </p:blipFill>
        <p:spPr>
          <a:xfrm>
            <a:off x="6415977" y="3513218"/>
            <a:ext cx="5014395" cy="1143099"/>
          </a:xfrm>
          <a:prstGeom prst="rect">
            <a:avLst/>
          </a:prstGeom>
        </p:spPr>
      </p:pic>
      <p:sp>
        <p:nvSpPr>
          <p:cNvPr id="20" name="文本框 19">
            <a:extLst>
              <a:ext uri="{FF2B5EF4-FFF2-40B4-BE49-F238E27FC236}">
                <a16:creationId xmlns:a16="http://schemas.microsoft.com/office/drawing/2014/main" id="{0710B614-B037-4433-828B-EB4194E5AF9F}"/>
              </a:ext>
            </a:extLst>
          </p:cNvPr>
          <p:cNvSpPr txBox="1"/>
          <p:nvPr/>
        </p:nvSpPr>
        <p:spPr>
          <a:xfrm>
            <a:off x="7156580" y="2778848"/>
            <a:ext cx="2472612" cy="369332"/>
          </a:xfrm>
          <a:prstGeom prst="rect">
            <a:avLst/>
          </a:prstGeom>
          <a:noFill/>
        </p:spPr>
        <p:txBody>
          <a:bodyPr wrap="square" rtlCol="0">
            <a:spAutoFit/>
          </a:bodyPr>
          <a:lstStyle/>
          <a:p>
            <a:r>
              <a:rPr lang="zh-CN" altLang="en-US" dirty="0"/>
              <a:t>实验结果</a:t>
            </a:r>
          </a:p>
        </p:txBody>
      </p:sp>
    </p:spTree>
    <p:extLst>
      <p:ext uri="{BB962C8B-B14F-4D97-AF65-F5344CB8AC3E}">
        <p14:creationId xmlns:p14="http://schemas.microsoft.com/office/powerpoint/2010/main" val="324079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en-US" altLang="zh-CN" dirty="0"/>
              <a:t>Log</a:t>
            </a:r>
            <a:r>
              <a:rPr lang="zh-CN" altLang="en-US" dirty="0"/>
              <a:t>日志</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56995" y="931592"/>
            <a:ext cx="2341984" cy="369332"/>
          </a:xfrm>
          <a:prstGeom prst="rect">
            <a:avLst/>
          </a:prstGeom>
          <a:noFill/>
        </p:spPr>
        <p:txBody>
          <a:bodyPr wrap="square" rtlCol="0">
            <a:spAutoFit/>
          </a:bodyPr>
          <a:lstStyle/>
          <a:p>
            <a:r>
              <a:rPr lang="en-US" altLang="zh-CN" dirty="0"/>
              <a:t>Log</a:t>
            </a:r>
            <a:r>
              <a:rPr lang="zh-CN" altLang="en-US" dirty="0"/>
              <a:t>函数</a:t>
            </a:r>
          </a:p>
        </p:txBody>
      </p:sp>
      <p:sp>
        <p:nvSpPr>
          <p:cNvPr id="9" name="文本框 8">
            <a:extLst>
              <a:ext uri="{FF2B5EF4-FFF2-40B4-BE49-F238E27FC236}">
                <a16:creationId xmlns:a16="http://schemas.microsoft.com/office/drawing/2014/main" id="{CD71E9FC-09A3-4B65-883C-62EA3E6A6BEF}"/>
              </a:ext>
            </a:extLst>
          </p:cNvPr>
          <p:cNvSpPr txBox="1"/>
          <p:nvPr/>
        </p:nvSpPr>
        <p:spPr>
          <a:xfrm>
            <a:off x="2982319" y="4011068"/>
            <a:ext cx="3004457" cy="369332"/>
          </a:xfrm>
          <a:prstGeom prst="rect">
            <a:avLst/>
          </a:prstGeom>
          <a:noFill/>
        </p:spPr>
        <p:txBody>
          <a:bodyPr wrap="square" rtlCol="0">
            <a:spAutoFit/>
          </a:bodyPr>
          <a:lstStyle/>
          <a:p>
            <a:r>
              <a:rPr lang="en-US" altLang="zh-CN" dirty="0"/>
              <a:t>Log</a:t>
            </a:r>
            <a:r>
              <a:rPr lang="zh-CN" altLang="en-US" dirty="0"/>
              <a:t>函数调用</a:t>
            </a:r>
          </a:p>
        </p:txBody>
      </p:sp>
      <p:sp>
        <p:nvSpPr>
          <p:cNvPr id="14" name="文本框 13">
            <a:extLst>
              <a:ext uri="{FF2B5EF4-FFF2-40B4-BE49-F238E27FC236}">
                <a16:creationId xmlns:a16="http://schemas.microsoft.com/office/drawing/2014/main" id="{698A9913-57F3-44D9-B41B-FD5EF49DF914}"/>
              </a:ext>
            </a:extLst>
          </p:cNvPr>
          <p:cNvSpPr txBox="1"/>
          <p:nvPr/>
        </p:nvSpPr>
        <p:spPr>
          <a:xfrm>
            <a:off x="4870213" y="5037106"/>
            <a:ext cx="3004457" cy="369332"/>
          </a:xfrm>
          <a:prstGeom prst="rect">
            <a:avLst/>
          </a:prstGeom>
          <a:noFill/>
        </p:spPr>
        <p:txBody>
          <a:bodyPr wrap="square" rtlCol="0">
            <a:spAutoFit/>
          </a:bodyPr>
          <a:lstStyle/>
          <a:p>
            <a:r>
              <a:rPr lang="zh-CN" altLang="en-US" dirty="0"/>
              <a:t>进度条实现</a:t>
            </a:r>
          </a:p>
        </p:txBody>
      </p:sp>
      <p:pic>
        <p:nvPicPr>
          <p:cNvPr id="2" name="图片 1">
            <a:extLst>
              <a:ext uri="{FF2B5EF4-FFF2-40B4-BE49-F238E27FC236}">
                <a16:creationId xmlns:a16="http://schemas.microsoft.com/office/drawing/2014/main" id="{2021F8E0-DECE-4B00-B440-5E478D444228}"/>
              </a:ext>
            </a:extLst>
          </p:cNvPr>
          <p:cNvPicPr>
            <a:picLocks noChangeAspect="1"/>
          </p:cNvPicPr>
          <p:nvPr/>
        </p:nvPicPr>
        <p:blipFill>
          <a:blip r:embed="rId2"/>
          <a:stretch>
            <a:fillRect/>
          </a:stretch>
        </p:blipFill>
        <p:spPr>
          <a:xfrm>
            <a:off x="1814570" y="1390700"/>
            <a:ext cx="5906012" cy="2248095"/>
          </a:xfrm>
          <a:prstGeom prst="rect">
            <a:avLst/>
          </a:prstGeom>
        </p:spPr>
      </p:pic>
      <p:pic>
        <p:nvPicPr>
          <p:cNvPr id="5" name="图片 4">
            <a:extLst>
              <a:ext uri="{FF2B5EF4-FFF2-40B4-BE49-F238E27FC236}">
                <a16:creationId xmlns:a16="http://schemas.microsoft.com/office/drawing/2014/main" id="{B80E22E0-F24B-426F-A840-4209CB0DDB12}"/>
              </a:ext>
            </a:extLst>
          </p:cNvPr>
          <p:cNvPicPr>
            <a:picLocks noChangeAspect="1"/>
          </p:cNvPicPr>
          <p:nvPr/>
        </p:nvPicPr>
        <p:blipFill>
          <a:blip r:embed="rId3"/>
          <a:stretch>
            <a:fillRect/>
          </a:stretch>
        </p:blipFill>
        <p:spPr>
          <a:xfrm>
            <a:off x="4120015" y="4519317"/>
            <a:ext cx="5258256" cy="198137"/>
          </a:xfrm>
          <a:prstGeom prst="rect">
            <a:avLst/>
          </a:prstGeom>
        </p:spPr>
      </p:pic>
      <p:pic>
        <p:nvPicPr>
          <p:cNvPr id="11" name="图片 10">
            <a:extLst>
              <a:ext uri="{FF2B5EF4-FFF2-40B4-BE49-F238E27FC236}">
                <a16:creationId xmlns:a16="http://schemas.microsoft.com/office/drawing/2014/main" id="{9EDDA4F4-E526-4099-B0DE-CAEA16FEF8E6}"/>
              </a:ext>
            </a:extLst>
          </p:cNvPr>
          <p:cNvPicPr>
            <a:picLocks noChangeAspect="1"/>
          </p:cNvPicPr>
          <p:nvPr/>
        </p:nvPicPr>
        <p:blipFill>
          <a:blip r:embed="rId4"/>
          <a:stretch>
            <a:fillRect/>
          </a:stretch>
        </p:blipFill>
        <p:spPr>
          <a:xfrm>
            <a:off x="5696795" y="5467300"/>
            <a:ext cx="5631668" cy="1143099"/>
          </a:xfrm>
          <a:prstGeom prst="rect">
            <a:avLst/>
          </a:prstGeom>
        </p:spPr>
      </p:pic>
    </p:spTree>
    <p:extLst>
      <p:ext uri="{BB962C8B-B14F-4D97-AF65-F5344CB8AC3E}">
        <p14:creationId xmlns:p14="http://schemas.microsoft.com/office/powerpoint/2010/main" val="271939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4471808"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CS</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项目成果</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1.3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73219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4471808" cy="584775"/>
          </a:xfrm>
          <a:prstGeom prst="rect">
            <a:avLst/>
          </a:prstGeom>
          <a:noFill/>
        </p:spPr>
        <p:txBody>
          <a:bodyPr wrap="square" rtlCol="0">
            <a:spAutoFit/>
          </a:bodyPr>
          <a:lstStyle/>
          <a:p>
            <a:r>
              <a:rPr lang="zh-CN" altLang="en-US" sz="3200" dirty="0">
                <a:solidFill>
                  <a:prstClr val="black">
                    <a:lumMod val="75000"/>
                    <a:lumOff val="25000"/>
                  </a:prstClr>
                </a:solidFill>
                <a:latin typeface="+mj-ea"/>
                <a:ea typeface="+mj-ea"/>
              </a:rPr>
              <a:t>同一台主机不同端口</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TCP</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04778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en-US" altLang="zh-CN" dirty="0"/>
              <a:t>List</a:t>
            </a:r>
            <a:r>
              <a:rPr lang="zh-CN" altLang="en-US" dirty="0"/>
              <a:t>功能</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38334" y="920833"/>
            <a:ext cx="2341984" cy="369332"/>
          </a:xfrm>
          <a:prstGeom prst="rect">
            <a:avLst/>
          </a:prstGeom>
          <a:noFill/>
        </p:spPr>
        <p:txBody>
          <a:bodyPr wrap="square" rtlCol="0">
            <a:spAutoFit/>
          </a:bodyPr>
          <a:lstStyle/>
          <a:p>
            <a:r>
              <a:rPr lang="zh-CN" altLang="en-US" dirty="0"/>
              <a:t>实验结果</a:t>
            </a:r>
          </a:p>
        </p:txBody>
      </p:sp>
      <p:sp>
        <p:nvSpPr>
          <p:cNvPr id="9" name="文本框 8">
            <a:extLst>
              <a:ext uri="{FF2B5EF4-FFF2-40B4-BE49-F238E27FC236}">
                <a16:creationId xmlns:a16="http://schemas.microsoft.com/office/drawing/2014/main" id="{CD71E9FC-09A3-4B65-883C-62EA3E6A6BEF}"/>
              </a:ext>
            </a:extLst>
          </p:cNvPr>
          <p:cNvSpPr txBox="1"/>
          <p:nvPr/>
        </p:nvSpPr>
        <p:spPr>
          <a:xfrm>
            <a:off x="2833029" y="2962656"/>
            <a:ext cx="3004457" cy="369332"/>
          </a:xfrm>
          <a:prstGeom prst="rect">
            <a:avLst/>
          </a:prstGeom>
          <a:noFill/>
        </p:spPr>
        <p:txBody>
          <a:bodyPr wrap="square" rtlCol="0">
            <a:spAutoFit/>
          </a:bodyPr>
          <a:lstStyle/>
          <a:p>
            <a:r>
              <a:rPr lang="en-US" altLang="zh-CN" dirty="0"/>
              <a:t>Log</a:t>
            </a:r>
            <a:r>
              <a:rPr lang="zh-CN" altLang="en-US" dirty="0"/>
              <a:t>日志</a:t>
            </a:r>
          </a:p>
        </p:txBody>
      </p:sp>
      <p:sp>
        <p:nvSpPr>
          <p:cNvPr id="14" name="文本框 13">
            <a:extLst>
              <a:ext uri="{FF2B5EF4-FFF2-40B4-BE49-F238E27FC236}">
                <a16:creationId xmlns:a16="http://schemas.microsoft.com/office/drawing/2014/main" id="{698A9913-57F3-44D9-B41B-FD5EF49DF914}"/>
              </a:ext>
            </a:extLst>
          </p:cNvPr>
          <p:cNvSpPr txBox="1"/>
          <p:nvPr/>
        </p:nvSpPr>
        <p:spPr>
          <a:xfrm>
            <a:off x="4888875" y="4794510"/>
            <a:ext cx="3004457" cy="369332"/>
          </a:xfrm>
          <a:prstGeom prst="rect">
            <a:avLst/>
          </a:prstGeom>
          <a:noFill/>
        </p:spPr>
        <p:txBody>
          <a:bodyPr wrap="square" rtlCol="0">
            <a:spAutoFit/>
          </a:bodyPr>
          <a:lstStyle/>
          <a:p>
            <a:r>
              <a:rPr lang="zh-CN" altLang="en-US" dirty="0"/>
              <a:t>服务端</a:t>
            </a:r>
          </a:p>
        </p:txBody>
      </p:sp>
      <p:pic>
        <p:nvPicPr>
          <p:cNvPr id="7" name="图片 6">
            <a:extLst>
              <a:ext uri="{FF2B5EF4-FFF2-40B4-BE49-F238E27FC236}">
                <a16:creationId xmlns:a16="http://schemas.microsoft.com/office/drawing/2014/main" id="{9E3B0653-C4BA-4D79-B13C-4670E9CB0FCF}"/>
              </a:ext>
            </a:extLst>
          </p:cNvPr>
          <p:cNvPicPr>
            <a:picLocks noChangeAspect="1"/>
          </p:cNvPicPr>
          <p:nvPr/>
        </p:nvPicPr>
        <p:blipFill>
          <a:blip r:embed="rId2"/>
          <a:stretch>
            <a:fillRect/>
          </a:stretch>
        </p:blipFill>
        <p:spPr>
          <a:xfrm>
            <a:off x="1825499" y="1451562"/>
            <a:ext cx="7742591" cy="1234547"/>
          </a:xfrm>
          <a:prstGeom prst="rect">
            <a:avLst/>
          </a:prstGeom>
        </p:spPr>
      </p:pic>
      <p:pic>
        <p:nvPicPr>
          <p:cNvPr id="8" name="图片 7">
            <a:extLst>
              <a:ext uri="{FF2B5EF4-FFF2-40B4-BE49-F238E27FC236}">
                <a16:creationId xmlns:a16="http://schemas.microsoft.com/office/drawing/2014/main" id="{88FFE1F6-BD11-414A-8EFD-652ABFF81F24}"/>
              </a:ext>
            </a:extLst>
          </p:cNvPr>
          <p:cNvPicPr>
            <a:picLocks noChangeAspect="1"/>
          </p:cNvPicPr>
          <p:nvPr/>
        </p:nvPicPr>
        <p:blipFill>
          <a:blip r:embed="rId3"/>
          <a:stretch>
            <a:fillRect/>
          </a:stretch>
        </p:blipFill>
        <p:spPr>
          <a:xfrm>
            <a:off x="4119744" y="3573625"/>
            <a:ext cx="2552921" cy="868755"/>
          </a:xfrm>
          <a:prstGeom prst="rect">
            <a:avLst/>
          </a:prstGeom>
        </p:spPr>
      </p:pic>
      <p:pic>
        <p:nvPicPr>
          <p:cNvPr id="10" name="图片 9">
            <a:extLst>
              <a:ext uri="{FF2B5EF4-FFF2-40B4-BE49-F238E27FC236}">
                <a16:creationId xmlns:a16="http://schemas.microsoft.com/office/drawing/2014/main" id="{4EFA4198-945C-44AF-8C64-AFAA4EBA08F2}"/>
              </a:ext>
            </a:extLst>
          </p:cNvPr>
          <p:cNvPicPr>
            <a:picLocks noChangeAspect="1"/>
          </p:cNvPicPr>
          <p:nvPr/>
        </p:nvPicPr>
        <p:blipFill>
          <a:blip r:embed="rId4"/>
          <a:stretch>
            <a:fillRect/>
          </a:stretch>
        </p:blipFill>
        <p:spPr>
          <a:xfrm>
            <a:off x="4582413" y="5515971"/>
            <a:ext cx="7300593" cy="784928"/>
          </a:xfrm>
          <a:prstGeom prst="rect">
            <a:avLst/>
          </a:prstGeom>
        </p:spPr>
      </p:pic>
    </p:spTree>
    <p:extLst>
      <p:ext uri="{BB962C8B-B14F-4D97-AF65-F5344CB8AC3E}">
        <p14:creationId xmlns:p14="http://schemas.microsoft.com/office/powerpoint/2010/main" val="32256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zh-CN" altLang="en-US" dirty="0"/>
              <a:t>下载功能</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38334" y="920833"/>
            <a:ext cx="4618654" cy="369332"/>
          </a:xfrm>
          <a:prstGeom prst="rect">
            <a:avLst/>
          </a:prstGeom>
          <a:noFill/>
        </p:spPr>
        <p:txBody>
          <a:bodyPr wrap="square" rtlCol="0">
            <a:spAutoFit/>
          </a:bodyPr>
          <a:lstStyle/>
          <a:p>
            <a:r>
              <a:rPr lang="en-US" altLang="zh-CN" dirty="0"/>
              <a:t>5M</a:t>
            </a:r>
            <a:r>
              <a:rPr lang="zh-CN" altLang="en-US" dirty="0"/>
              <a:t>视频文件实验结果 （客户端和服务端）</a:t>
            </a:r>
          </a:p>
        </p:txBody>
      </p:sp>
      <p:sp>
        <p:nvSpPr>
          <p:cNvPr id="9" name="文本框 8">
            <a:extLst>
              <a:ext uri="{FF2B5EF4-FFF2-40B4-BE49-F238E27FC236}">
                <a16:creationId xmlns:a16="http://schemas.microsoft.com/office/drawing/2014/main" id="{CD71E9FC-09A3-4B65-883C-62EA3E6A6BEF}"/>
              </a:ext>
            </a:extLst>
          </p:cNvPr>
          <p:cNvSpPr txBox="1"/>
          <p:nvPr/>
        </p:nvSpPr>
        <p:spPr>
          <a:xfrm>
            <a:off x="2833028" y="2700888"/>
            <a:ext cx="3004457" cy="369332"/>
          </a:xfrm>
          <a:prstGeom prst="rect">
            <a:avLst/>
          </a:prstGeom>
          <a:noFill/>
        </p:spPr>
        <p:txBody>
          <a:bodyPr wrap="square" rtlCol="0">
            <a:spAutoFit/>
          </a:bodyPr>
          <a:lstStyle/>
          <a:p>
            <a:r>
              <a:rPr lang="en-US" altLang="zh-CN" dirty="0"/>
              <a:t>Log</a:t>
            </a:r>
            <a:r>
              <a:rPr lang="zh-CN" altLang="en-US" dirty="0"/>
              <a:t>日志</a:t>
            </a:r>
          </a:p>
        </p:txBody>
      </p:sp>
      <p:pic>
        <p:nvPicPr>
          <p:cNvPr id="2" name="图片 1">
            <a:extLst>
              <a:ext uri="{FF2B5EF4-FFF2-40B4-BE49-F238E27FC236}">
                <a16:creationId xmlns:a16="http://schemas.microsoft.com/office/drawing/2014/main" id="{5F8B7AEF-CB1C-479B-9BA6-1A334CD21DE8}"/>
              </a:ext>
            </a:extLst>
          </p:cNvPr>
          <p:cNvPicPr>
            <a:picLocks noChangeAspect="1"/>
          </p:cNvPicPr>
          <p:nvPr/>
        </p:nvPicPr>
        <p:blipFill>
          <a:blip r:embed="rId2"/>
          <a:stretch>
            <a:fillRect/>
          </a:stretch>
        </p:blipFill>
        <p:spPr>
          <a:xfrm>
            <a:off x="1515671" y="1345767"/>
            <a:ext cx="7369179" cy="922100"/>
          </a:xfrm>
          <a:prstGeom prst="rect">
            <a:avLst/>
          </a:prstGeom>
        </p:spPr>
      </p:pic>
      <p:pic>
        <p:nvPicPr>
          <p:cNvPr id="5" name="图片 4">
            <a:extLst>
              <a:ext uri="{FF2B5EF4-FFF2-40B4-BE49-F238E27FC236}">
                <a16:creationId xmlns:a16="http://schemas.microsoft.com/office/drawing/2014/main" id="{B608EF63-890F-4B50-8D30-A1ACFA69D2B9}"/>
              </a:ext>
            </a:extLst>
          </p:cNvPr>
          <p:cNvPicPr>
            <a:picLocks noChangeAspect="1"/>
          </p:cNvPicPr>
          <p:nvPr/>
        </p:nvPicPr>
        <p:blipFill>
          <a:blip r:embed="rId3"/>
          <a:stretch>
            <a:fillRect/>
          </a:stretch>
        </p:blipFill>
        <p:spPr>
          <a:xfrm>
            <a:off x="2118603" y="1626566"/>
            <a:ext cx="7437765" cy="906859"/>
          </a:xfrm>
          <a:prstGeom prst="rect">
            <a:avLst/>
          </a:prstGeom>
        </p:spPr>
      </p:pic>
      <p:pic>
        <p:nvPicPr>
          <p:cNvPr id="11" name="图片 10">
            <a:extLst>
              <a:ext uri="{FF2B5EF4-FFF2-40B4-BE49-F238E27FC236}">
                <a16:creationId xmlns:a16="http://schemas.microsoft.com/office/drawing/2014/main" id="{88374583-F975-4B5C-92EC-A6A50B235496}"/>
              </a:ext>
            </a:extLst>
          </p:cNvPr>
          <p:cNvPicPr>
            <a:picLocks noChangeAspect="1"/>
          </p:cNvPicPr>
          <p:nvPr/>
        </p:nvPicPr>
        <p:blipFill>
          <a:blip r:embed="rId4"/>
          <a:stretch>
            <a:fillRect/>
          </a:stretch>
        </p:blipFill>
        <p:spPr>
          <a:xfrm>
            <a:off x="3480318" y="3126782"/>
            <a:ext cx="4206605" cy="983065"/>
          </a:xfrm>
          <a:prstGeom prst="rect">
            <a:avLst/>
          </a:prstGeom>
        </p:spPr>
      </p:pic>
      <p:pic>
        <p:nvPicPr>
          <p:cNvPr id="12" name="图片 11">
            <a:extLst>
              <a:ext uri="{FF2B5EF4-FFF2-40B4-BE49-F238E27FC236}">
                <a16:creationId xmlns:a16="http://schemas.microsoft.com/office/drawing/2014/main" id="{04373F24-072B-4C5E-BBC5-A1E34F415B1F}"/>
              </a:ext>
            </a:extLst>
          </p:cNvPr>
          <p:cNvPicPr>
            <a:picLocks noChangeAspect="1"/>
          </p:cNvPicPr>
          <p:nvPr/>
        </p:nvPicPr>
        <p:blipFill>
          <a:blip r:embed="rId5"/>
          <a:stretch>
            <a:fillRect/>
          </a:stretch>
        </p:blipFill>
        <p:spPr>
          <a:xfrm>
            <a:off x="2978859" y="1326698"/>
            <a:ext cx="7262489" cy="1181202"/>
          </a:xfrm>
          <a:prstGeom prst="rect">
            <a:avLst/>
          </a:prstGeom>
        </p:spPr>
      </p:pic>
      <p:sp>
        <p:nvSpPr>
          <p:cNvPr id="13" name="文本框 12">
            <a:extLst>
              <a:ext uri="{FF2B5EF4-FFF2-40B4-BE49-F238E27FC236}">
                <a16:creationId xmlns:a16="http://schemas.microsoft.com/office/drawing/2014/main" id="{84140BE7-2EBB-42E3-888D-058D7F2C735F}"/>
              </a:ext>
            </a:extLst>
          </p:cNvPr>
          <p:cNvSpPr txBox="1"/>
          <p:nvPr/>
        </p:nvSpPr>
        <p:spPr>
          <a:xfrm>
            <a:off x="2677886" y="4469363"/>
            <a:ext cx="3769567" cy="369332"/>
          </a:xfrm>
          <a:prstGeom prst="rect">
            <a:avLst/>
          </a:prstGeom>
          <a:noFill/>
        </p:spPr>
        <p:txBody>
          <a:bodyPr wrap="square" rtlCol="0">
            <a:spAutoFit/>
          </a:bodyPr>
          <a:lstStyle/>
          <a:p>
            <a:r>
              <a:rPr lang="zh-CN" altLang="en-US" dirty="0"/>
              <a:t>大文件测试（</a:t>
            </a:r>
            <a:r>
              <a:rPr lang="en-US" altLang="zh-CN" dirty="0"/>
              <a:t>400M</a:t>
            </a:r>
            <a:r>
              <a:rPr lang="zh-CN" altLang="en-US" dirty="0"/>
              <a:t>视频文件）</a:t>
            </a:r>
          </a:p>
        </p:txBody>
      </p:sp>
      <p:pic>
        <p:nvPicPr>
          <p:cNvPr id="15" name="图片 14">
            <a:extLst>
              <a:ext uri="{FF2B5EF4-FFF2-40B4-BE49-F238E27FC236}">
                <a16:creationId xmlns:a16="http://schemas.microsoft.com/office/drawing/2014/main" id="{0ECD1A63-CA95-4D74-B3F2-725549110AE4}"/>
              </a:ext>
            </a:extLst>
          </p:cNvPr>
          <p:cNvPicPr>
            <a:picLocks noChangeAspect="1"/>
          </p:cNvPicPr>
          <p:nvPr/>
        </p:nvPicPr>
        <p:blipFill>
          <a:blip r:embed="rId6"/>
          <a:stretch>
            <a:fillRect/>
          </a:stretch>
        </p:blipFill>
        <p:spPr>
          <a:xfrm>
            <a:off x="3228062" y="5006158"/>
            <a:ext cx="7620660" cy="899238"/>
          </a:xfrm>
          <a:prstGeom prst="rect">
            <a:avLst/>
          </a:prstGeom>
        </p:spPr>
      </p:pic>
      <p:pic>
        <p:nvPicPr>
          <p:cNvPr id="16" name="图片 15">
            <a:extLst>
              <a:ext uri="{FF2B5EF4-FFF2-40B4-BE49-F238E27FC236}">
                <a16:creationId xmlns:a16="http://schemas.microsoft.com/office/drawing/2014/main" id="{FB425484-0C18-42E2-A5CA-D56A1CC3318D}"/>
              </a:ext>
            </a:extLst>
          </p:cNvPr>
          <p:cNvPicPr>
            <a:picLocks noChangeAspect="1"/>
          </p:cNvPicPr>
          <p:nvPr/>
        </p:nvPicPr>
        <p:blipFill>
          <a:blip r:embed="rId7"/>
          <a:stretch>
            <a:fillRect/>
          </a:stretch>
        </p:blipFill>
        <p:spPr>
          <a:xfrm>
            <a:off x="4073188" y="5257963"/>
            <a:ext cx="7460627" cy="662997"/>
          </a:xfrm>
          <a:prstGeom prst="rect">
            <a:avLst/>
          </a:prstGeom>
        </p:spPr>
      </p:pic>
      <p:pic>
        <p:nvPicPr>
          <p:cNvPr id="17" name="图片 16">
            <a:extLst>
              <a:ext uri="{FF2B5EF4-FFF2-40B4-BE49-F238E27FC236}">
                <a16:creationId xmlns:a16="http://schemas.microsoft.com/office/drawing/2014/main" id="{4662B933-BF5D-492A-80B8-C8BFDEE83B06}"/>
              </a:ext>
            </a:extLst>
          </p:cNvPr>
          <p:cNvPicPr>
            <a:picLocks noChangeAspect="1"/>
          </p:cNvPicPr>
          <p:nvPr/>
        </p:nvPicPr>
        <p:blipFill>
          <a:blip r:embed="rId8"/>
          <a:stretch>
            <a:fillRect/>
          </a:stretch>
        </p:blipFill>
        <p:spPr>
          <a:xfrm>
            <a:off x="4562669" y="4974753"/>
            <a:ext cx="7468247" cy="960203"/>
          </a:xfrm>
          <a:prstGeom prst="rect">
            <a:avLst/>
          </a:prstGeom>
        </p:spPr>
      </p:pic>
      <p:pic>
        <p:nvPicPr>
          <p:cNvPr id="18" name="图片 17">
            <a:extLst>
              <a:ext uri="{FF2B5EF4-FFF2-40B4-BE49-F238E27FC236}">
                <a16:creationId xmlns:a16="http://schemas.microsoft.com/office/drawing/2014/main" id="{B29D2EC4-C875-4BED-8C16-754D5591FF9E}"/>
              </a:ext>
            </a:extLst>
          </p:cNvPr>
          <p:cNvPicPr>
            <a:picLocks noChangeAspect="1"/>
          </p:cNvPicPr>
          <p:nvPr/>
        </p:nvPicPr>
        <p:blipFill>
          <a:blip r:embed="rId9"/>
          <a:stretch>
            <a:fillRect/>
          </a:stretch>
        </p:blipFill>
        <p:spPr>
          <a:xfrm>
            <a:off x="3152877" y="4915032"/>
            <a:ext cx="7491109" cy="1348857"/>
          </a:xfrm>
          <a:prstGeom prst="rect">
            <a:avLst/>
          </a:prstGeom>
        </p:spPr>
      </p:pic>
      <p:pic>
        <p:nvPicPr>
          <p:cNvPr id="19" name="图片 18">
            <a:extLst>
              <a:ext uri="{FF2B5EF4-FFF2-40B4-BE49-F238E27FC236}">
                <a16:creationId xmlns:a16="http://schemas.microsoft.com/office/drawing/2014/main" id="{AF16AA65-B68E-4DC1-A28D-7743FE9EC2A0}"/>
              </a:ext>
            </a:extLst>
          </p:cNvPr>
          <p:cNvPicPr>
            <a:picLocks noChangeAspect="1"/>
          </p:cNvPicPr>
          <p:nvPr/>
        </p:nvPicPr>
        <p:blipFill>
          <a:blip r:embed="rId10"/>
          <a:stretch>
            <a:fillRect/>
          </a:stretch>
        </p:blipFill>
        <p:spPr>
          <a:xfrm>
            <a:off x="2677886" y="2822729"/>
            <a:ext cx="7216765" cy="1432684"/>
          </a:xfrm>
          <a:prstGeom prst="rect">
            <a:avLst/>
          </a:prstGeom>
        </p:spPr>
      </p:pic>
      <p:pic>
        <p:nvPicPr>
          <p:cNvPr id="20" name="图片 19">
            <a:extLst>
              <a:ext uri="{FF2B5EF4-FFF2-40B4-BE49-F238E27FC236}">
                <a16:creationId xmlns:a16="http://schemas.microsoft.com/office/drawing/2014/main" id="{54E7283D-8B87-4810-BA6C-7621744F9E80}"/>
              </a:ext>
            </a:extLst>
          </p:cNvPr>
          <p:cNvPicPr>
            <a:picLocks noChangeAspect="1"/>
          </p:cNvPicPr>
          <p:nvPr/>
        </p:nvPicPr>
        <p:blipFill>
          <a:blip r:embed="rId11"/>
          <a:stretch>
            <a:fillRect/>
          </a:stretch>
        </p:blipFill>
        <p:spPr>
          <a:xfrm>
            <a:off x="585706" y="4514302"/>
            <a:ext cx="3772227" cy="952583"/>
          </a:xfrm>
          <a:prstGeom prst="rect">
            <a:avLst/>
          </a:prstGeom>
        </p:spPr>
      </p:pic>
      <p:pic>
        <p:nvPicPr>
          <p:cNvPr id="21" name="图片 20">
            <a:extLst>
              <a:ext uri="{FF2B5EF4-FFF2-40B4-BE49-F238E27FC236}">
                <a16:creationId xmlns:a16="http://schemas.microsoft.com/office/drawing/2014/main" id="{699140A0-151B-427E-B270-F2977E42ABC8}"/>
              </a:ext>
            </a:extLst>
          </p:cNvPr>
          <p:cNvPicPr>
            <a:picLocks noChangeAspect="1"/>
          </p:cNvPicPr>
          <p:nvPr/>
        </p:nvPicPr>
        <p:blipFill>
          <a:blip r:embed="rId12"/>
          <a:stretch>
            <a:fillRect/>
          </a:stretch>
        </p:blipFill>
        <p:spPr>
          <a:xfrm>
            <a:off x="7217590" y="4513719"/>
            <a:ext cx="4564776" cy="967824"/>
          </a:xfrm>
          <a:prstGeom prst="rect">
            <a:avLst/>
          </a:prstGeom>
        </p:spPr>
      </p:pic>
    </p:spTree>
    <p:extLst>
      <p:ext uri="{BB962C8B-B14F-4D97-AF65-F5344CB8AC3E}">
        <p14:creationId xmlns:p14="http://schemas.microsoft.com/office/powerpoint/2010/main" val="4892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zh-CN" altLang="en-US" dirty="0"/>
              <a:t>上传功能</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38334" y="920833"/>
            <a:ext cx="4618654" cy="369332"/>
          </a:xfrm>
          <a:prstGeom prst="rect">
            <a:avLst/>
          </a:prstGeom>
          <a:noFill/>
        </p:spPr>
        <p:txBody>
          <a:bodyPr wrap="square" rtlCol="0">
            <a:spAutoFit/>
          </a:bodyPr>
          <a:lstStyle/>
          <a:p>
            <a:r>
              <a:rPr lang="en-US" altLang="zh-CN" dirty="0"/>
              <a:t>5M</a:t>
            </a:r>
            <a:r>
              <a:rPr lang="zh-CN" altLang="en-US" dirty="0"/>
              <a:t>视频文件实验结果 （客户端和服务端）</a:t>
            </a:r>
          </a:p>
        </p:txBody>
      </p:sp>
      <p:sp>
        <p:nvSpPr>
          <p:cNvPr id="9" name="文本框 8">
            <a:extLst>
              <a:ext uri="{FF2B5EF4-FFF2-40B4-BE49-F238E27FC236}">
                <a16:creationId xmlns:a16="http://schemas.microsoft.com/office/drawing/2014/main" id="{CD71E9FC-09A3-4B65-883C-62EA3E6A6BEF}"/>
              </a:ext>
            </a:extLst>
          </p:cNvPr>
          <p:cNvSpPr txBox="1"/>
          <p:nvPr/>
        </p:nvSpPr>
        <p:spPr>
          <a:xfrm>
            <a:off x="2833028" y="2700888"/>
            <a:ext cx="3004457" cy="369332"/>
          </a:xfrm>
          <a:prstGeom prst="rect">
            <a:avLst/>
          </a:prstGeom>
          <a:noFill/>
        </p:spPr>
        <p:txBody>
          <a:bodyPr wrap="square" rtlCol="0">
            <a:spAutoFit/>
          </a:bodyPr>
          <a:lstStyle/>
          <a:p>
            <a:r>
              <a:rPr lang="en-US" altLang="zh-CN" dirty="0"/>
              <a:t>Log</a:t>
            </a:r>
            <a:r>
              <a:rPr lang="zh-CN" altLang="en-US" dirty="0"/>
              <a:t>日志</a:t>
            </a:r>
          </a:p>
        </p:txBody>
      </p:sp>
      <p:sp>
        <p:nvSpPr>
          <p:cNvPr id="13" name="文本框 12">
            <a:extLst>
              <a:ext uri="{FF2B5EF4-FFF2-40B4-BE49-F238E27FC236}">
                <a16:creationId xmlns:a16="http://schemas.microsoft.com/office/drawing/2014/main" id="{84140BE7-2EBB-42E3-888D-058D7F2C735F}"/>
              </a:ext>
            </a:extLst>
          </p:cNvPr>
          <p:cNvSpPr txBox="1"/>
          <p:nvPr/>
        </p:nvSpPr>
        <p:spPr>
          <a:xfrm>
            <a:off x="2677886" y="4469363"/>
            <a:ext cx="3769567" cy="369332"/>
          </a:xfrm>
          <a:prstGeom prst="rect">
            <a:avLst/>
          </a:prstGeom>
          <a:noFill/>
        </p:spPr>
        <p:txBody>
          <a:bodyPr wrap="square" rtlCol="0">
            <a:spAutoFit/>
          </a:bodyPr>
          <a:lstStyle/>
          <a:p>
            <a:r>
              <a:rPr lang="zh-CN" altLang="en-US" dirty="0"/>
              <a:t>大文件测试（</a:t>
            </a:r>
            <a:r>
              <a:rPr lang="en-US" altLang="zh-CN" dirty="0"/>
              <a:t>400M</a:t>
            </a:r>
            <a:r>
              <a:rPr lang="zh-CN" altLang="en-US" dirty="0"/>
              <a:t>视频文件）</a:t>
            </a:r>
          </a:p>
        </p:txBody>
      </p:sp>
      <p:pic>
        <p:nvPicPr>
          <p:cNvPr id="7" name="图片 6">
            <a:extLst>
              <a:ext uri="{FF2B5EF4-FFF2-40B4-BE49-F238E27FC236}">
                <a16:creationId xmlns:a16="http://schemas.microsoft.com/office/drawing/2014/main" id="{96A796E2-DE91-468A-9553-B1859548BBDF}"/>
              </a:ext>
            </a:extLst>
          </p:cNvPr>
          <p:cNvPicPr>
            <a:picLocks noChangeAspect="1"/>
          </p:cNvPicPr>
          <p:nvPr/>
        </p:nvPicPr>
        <p:blipFill>
          <a:blip r:embed="rId2"/>
          <a:stretch>
            <a:fillRect/>
          </a:stretch>
        </p:blipFill>
        <p:spPr>
          <a:xfrm>
            <a:off x="1252853" y="1301745"/>
            <a:ext cx="7521592" cy="929721"/>
          </a:xfrm>
          <a:prstGeom prst="rect">
            <a:avLst/>
          </a:prstGeom>
        </p:spPr>
      </p:pic>
      <p:pic>
        <p:nvPicPr>
          <p:cNvPr id="8" name="图片 7">
            <a:extLst>
              <a:ext uri="{FF2B5EF4-FFF2-40B4-BE49-F238E27FC236}">
                <a16:creationId xmlns:a16="http://schemas.microsoft.com/office/drawing/2014/main" id="{B919CFA4-944F-495D-A68C-F49C42780172}"/>
              </a:ext>
            </a:extLst>
          </p:cNvPr>
          <p:cNvPicPr>
            <a:picLocks noChangeAspect="1"/>
          </p:cNvPicPr>
          <p:nvPr/>
        </p:nvPicPr>
        <p:blipFill>
          <a:blip r:embed="rId3"/>
          <a:stretch>
            <a:fillRect/>
          </a:stretch>
        </p:blipFill>
        <p:spPr>
          <a:xfrm>
            <a:off x="1855532" y="1290165"/>
            <a:ext cx="7529212" cy="1234547"/>
          </a:xfrm>
          <a:prstGeom prst="rect">
            <a:avLst/>
          </a:prstGeom>
        </p:spPr>
      </p:pic>
      <p:pic>
        <p:nvPicPr>
          <p:cNvPr id="10" name="图片 9">
            <a:extLst>
              <a:ext uri="{FF2B5EF4-FFF2-40B4-BE49-F238E27FC236}">
                <a16:creationId xmlns:a16="http://schemas.microsoft.com/office/drawing/2014/main" id="{2680ED77-5772-4984-A10A-9AC9B51BD241}"/>
              </a:ext>
            </a:extLst>
          </p:cNvPr>
          <p:cNvPicPr>
            <a:picLocks noChangeAspect="1"/>
          </p:cNvPicPr>
          <p:nvPr/>
        </p:nvPicPr>
        <p:blipFill>
          <a:blip r:embed="rId4"/>
          <a:stretch>
            <a:fillRect/>
          </a:stretch>
        </p:blipFill>
        <p:spPr>
          <a:xfrm>
            <a:off x="2833028" y="1259757"/>
            <a:ext cx="7346317" cy="1417443"/>
          </a:xfrm>
          <a:prstGeom prst="rect">
            <a:avLst/>
          </a:prstGeom>
        </p:spPr>
      </p:pic>
      <p:pic>
        <p:nvPicPr>
          <p:cNvPr id="14" name="图片 13">
            <a:extLst>
              <a:ext uri="{FF2B5EF4-FFF2-40B4-BE49-F238E27FC236}">
                <a16:creationId xmlns:a16="http://schemas.microsoft.com/office/drawing/2014/main" id="{56C92130-19D8-46E9-A359-9FBFAB49531D}"/>
              </a:ext>
            </a:extLst>
          </p:cNvPr>
          <p:cNvPicPr>
            <a:picLocks noChangeAspect="1"/>
          </p:cNvPicPr>
          <p:nvPr/>
        </p:nvPicPr>
        <p:blipFill>
          <a:blip r:embed="rId5"/>
          <a:stretch>
            <a:fillRect/>
          </a:stretch>
        </p:blipFill>
        <p:spPr>
          <a:xfrm>
            <a:off x="3520582" y="5014871"/>
            <a:ext cx="7483488" cy="1379340"/>
          </a:xfrm>
          <a:prstGeom prst="rect">
            <a:avLst/>
          </a:prstGeom>
        </p:spPr>
      </p:pic>
      <p:pic>
        <p:nvPicPr>
          <p:cNvPr id="17" name="图片 16">
            <a:extLst>
              <a:ext uri="{FF2B5EF4-FFF2-40B4-BE49-F238E27FC236}">
                <a16:creationId xmlns:a16="http://schemas.microsoft.com/office/drawing/2014/main" id="{A5FA9DC0-736A-4721-9B0F-53981FB7B59D}"/>
              </a:ext>
            </a:extLst>
          </p:cNvPr>
          <p:cNvPicPr>
            <a:picLocks noChangeAspect="1"/>
          </p:cNvPicPr>
          <p:nvPr/>
        </p:nvPicPr>
        <p:blipFill>
          <a:blip r:embed="rId6"/>
          <a:stretch>
            <a:fillRect/>
          </a:stretch>
        </p:blipFill>
        <p:spPr>
          <a:xfrm>
            <a:off x="4335256" y="5194812"/>
            <a:ext cx="7338696" cy="1204064"/>
          </a:xfrm>
          <a:prstGeom prst="rect">
            <a:avLst/>
          </a:prstGeom>
        </p:spPr>
      </p:pic>
      <p:pic>
        <p:nvPicPr>
          <p:cNvPr id="18" name="图片 17">
            <a:extLst>
              <a:ext uri="{FF2B5EF4-FFF2-40B4-BE49-F238E27FC236}">
                <a16:creationId xmlns:a16="http://schemas.microsoft.com/office/drawing/2014/main" id="{9C1841E9-CDF9-4E0E-B99A-34CDDA53420E}"/>
              </a:ext>
            </a:extLst>
          </p:cNvPr>
          <p:cNvPicPr>
            <a:picLocks noChangeAspect="1"/>
          </p:cNvPicPr>
          <p:nvPr/>
        </p:nvPicPr>
        <p:blipFill>
          <a:blip r:embed="rId7"/>
          <a:stretch>
            <a:fillRect/>
          </a:stretch>
        </p:blipFill>
        <p:spPr>
          <a:xfrm>
            <a:off x="2873460" y="3151544"/>
            <a:ext cx="3924640" cy="952583"/>
          </a:xfrm>
          <a:prstGeom prst="rect">
            <a:avLst/>
          </a:prstGeom>
        </p:spPr>
      </p:pic>
      <p:pic>
        <p:nvPicPr>
          <p:cNvPr id="19" name="图片 18">
            <a:extLst>
              <a:ext uri="{FF2B5EF4-FFF2-40B4-BE49-F238E27FC236}">
                <a16:creationId xmlns:a16="http://schemas.microsoft.com/office/drawing/2014/main" id="{822D7198-A337-4383-B6C1-3F7593D30E13}"/>
              </a:ext>
            </a:extLst>
          </p:cNvPr>
          <p:cNvPicPr>
            <a:picLocks noChangeAspect="1"/>
          </p:cNvPicPr>
          <p:nvPr/>
        </p:nvPicPr>
        <p:blipFill>
          <a:blip r:embed="rId8"/>
          <a:stretch>
            <a:fillRect/>
          </a:stretch>
        </p:blipFill>
        <p:spPr>
          <a:xfrm>
            <a:off x="6798100" y="3119889"/>
            <a:ext cx="4625741" cy="1059272"/>
          </a:xfrm>
          <a:prstGeom prst="rect">
            <a:avLst/>
          </a:prstGeom>
        </p:spPr>
      </p:pic>
      <p:pic>
        <p:nvPicPr>
          <p:cNvPr id="20" name="图片 19">
            <a:extLst>
              <a:ext uri="{FF2B5EF4-FFF2-40B4-BE49-F238E27FC236}">
                <a16:creationId xmlns:a16="http://schemas.microsoft.com/office/drawing/2014/main" id="{9ABF3D47-F4EE-4471-8534-5A3D8E8DEF6E}"/>
              </a:ext>
            </a:extLst>
          </p:cNvPr>
          <p:cNvPicPr>
            <a:picLocks noChangeAspect="1"/>
          </p:cNvPicPr>
          <p:nvPr/>
        </p:nvPicPr>
        <p:blipFill>
          <a:blip r:embed="rId9"/>
          <a:stretch>
            <a:fillRect/>
          </a:stretch>
        </p:blipFill>
        <p:spPr>
          <a:xfrm>
            <a:off x="6506186" y="5341081"/>
            <a:ext cx="4351397" cy="998307"/>
          </a:xfrm>
          <a:prstGeom prst="rect">
            <a:avLst/>
          </a:prstGeom>
        </p:spPr>
      </p:pic>
      <p:pic>
        <p:nvPicPr>
          <p:cNvPr id="22" name="图片 21">
            <a:extLst>
              <a:ext uri="{FF2B5EF4-FFF2-40B4-BE49-F238E27FC236}">
                <a16:creationId xmlns:a16="http://schemas.microsoft.com/office/drawing/2014/main" id="{D6AAA29C-B3A6-4AB7-B02F-2F068E6471CC}"/>
              </a:ext>
            </a:extLst>
          </p:cNvPr>
          <p:cNvPicPr>
            <a:picLocks noChangeAspect="1"/>
          </p:cNvPicPr>
          <p:nvPr/>
        </p:nvPicPr>
        <p:blipFill>
          <a:blip r:embed="rId10"/>
          <a:stretch>
            <a:fillRect/>
          </a:stretch>
        </p:blipFill>
        <p:spPr>
          <a:xfrm>
            <a:off x="2217083" y="5244024"/>
            <a:ext cx="4008467" cy="975445"/>
          </a:xfrm>
          <a:prstGeom prst="rect">
            <a:avLst/>
          </a:prstGeom>
        </p:spPr>
      </p:pic>
    </p:spTree>
    <p:extLst>
      <p:ext uri="{BB962C8B-B14F-4D97-AF65-F5344CB8AC3E}">
        <p14:creationId xmlns:p14="http://schemas.microsoft.com/office/powerpoint/2010/main" val="21827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3" y="2916308"/>
            <a:ext cx="5104399" cy="584775"/>
          </a:xfrm>
          <a:prstGeom prst="rect">
            <a:avLst/>
          </a:prstGeom>
          <a:noFill/>
        </p:spPr>
        <p:txBody>
          <a:bodyPr wrap="square" rtlCol="0">
            <a:spAutoFit/>
          </a:bodyPr>
          <a:lstStyle/>
          <a:p>
            <a:r>
              <a:rPr lang="zh-CN" altLang="en-US" sz="3200" dirty="0">
                <a:solidFill>
                  <a:prstClr val="black">
                    <a:lumMod val="75000"/>
                    <a:lumOff val="25000"/>
                  </a:prstClr>
                </a:solidFill>
                <a:latin typeface="+mj-ea"/>
                <a:ea typeface="+mj-ea"/>
              </a:rPr>
              <a:t>不同主机实验</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TCP</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1BBE44D4-B217-4BBB-A27D-1DD9D6A74C27}"/>
              </a:ext>
            </a:extLst>
          </p:cNvPr>
          <p:cNvPicPr>
            <a:picLocks noChangeAspect="1"/>
          </p:cNvPicPr>
          <p:nvPr/>
        </p:nvPicPr>
        <p:blipFill>
          <a:blip r:embed="rId4"/>
          <a:stretch>
            <a:fillRect/>
          </a:stretch>
        </p:blipFill>
        <p:spPr>
          <a:xfrm>
            <a:off x="3888131" y="4047158"/>
            <a:ext cx="7811177" cy="1196444"/>
          </a:xfrm>
          <a:prstGeom prst="rect">
            <a:avLst/>
          </a:prstGeom>
        </p:spPr>
      </p:pic>
      <p:pic>
        <p:nvPicPr>
          <p:cNvPr id="6" name="图片 5">
            <a:extLst>
              <a:ext uri="{FF2B5EF4-FFF2-40B4-BE49-F238E27FC236}">
                <a16:creationId xmlns:a16="http://schemas.microsoft.com/office/drawing/2014/main" id="{6758B130-D903-4E64-9F14-12D0676A83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346" y="5200046"/>
            <a:ext cx="10248900" cy="981075"/>
          </a:xfrm>
          <a:prstGeom prst="rect">
            <a:avLst/>
          </a:prstGeom>
        </p:spPr>
      </p:pic>
    </p:spTree>
    <p:extLst>
      <p:ext uri="{BB962C8B-B14F-4D97-AF65-F5344CB8AC3E}">
        <p14:creationId xmlns:p14="http://schemas.microsoft.com/office/powerpoint/2010/main" val="10278426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zh-CN" altLang="en-US" dirty="0"/>
              <a:t>下载功能</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38334" y="920833"/>
            <a:ext cx="4618654" cy="369332"/>
          </a:xfrm>
          <a:prstGeom prst="rect">
            <a:avLst/>
          </a:prstGeom>
          <a:noFill/>
        </p:spPr>
        <p:txBody>
          <a:bodyPr wrap="square" rtlCol="0">
            <a:spAutoFit/>
          </a:bodyPr>
          <a:lstStyle/>
          <a:p>
            <a:r>
              <a:rPr lang="zh-CN" altLang="en-US" dirty="0"/>
              <a:t>小文件实验结果 （客户端和服务端）</a:t>
            </a:r>
          </a:p>
        </p:txBody>
      </p:sp>
      <p:sp>
        <p:nvSpPr>
          <p:cNvPr id="13" name="文本框 12">
            <a:extLst>
              <a:ext uri="{FF2B5EF4-FFF2-40B4-BE49-F238E27FC236}">
                <a16:creationId xmlns:a16="http://schemas.microsoft.com/office/drawing/2014/main" id="{84140BE7-2EBB-42E3-888D-058D7F2C735F}"/>
              </a:ext>
            </a:extLst>
          </p:cNvPr>
          <p:cNvSpPr txBox="1"/>
          <p:nvPr/>
        </p:nvSpPr>
        <p:spPr>
          <a:xfrm>
            <a:off x="1278294" y="3378109"/>
            <a:ext cx="3769567" cy="369332"/>
          </a:xfrm>
          <a:prstGeom prst="rect">
            <a:avLst/>
          </a:prstGeom>
          <a:noFill/>
        </p:spPr>
        <p:txBody>
          <a:bodyPr wrap="square" rtlCol="0">
            <a:spAutoFit/>
          </a:bodyPr>
          <a:lstStyle/>
          <a:p>
            <a:r>
              <a:rPr lang="zh-CN" altLang="en-US" dirty="0"/>
              <a:t>大文件测试（</a:t>
            </a:r>
            <a:r>
              <a:rPr lang="en-US" altLang="zh-CN" dirty="0"/>
              <a:t>400M</a:t>
            </a:r>
            <a:r>
              <a:rPr lang="zh-CN" altLang="en-US" dirty="0"/>
              <a:t>视频文件）</a:t>
            </a:r>
          </a:p>
        </p:txBody>
      </p:sp>
      <p:pic>
        <p:nvPicPr>
          <p:cNvPr id="2" name="图片 1">
            <a:extLst>
              <a:ext uri="{FF2B5EF4-FFF2-40B4-BE49-F238E27FC236}">
                <a16:creationId xmlns:a16="http://schemas.microsoft.com/office/drawing/2014/main" id="{C1A14A0A-EFBC-46CE-99E9-4A25C8BD6EC9}"/>
              </a:ext>
            </a:extLst>
          </p:cNvPr>
          <p:cNvPicPr>
            <a:picLocks noChangeAspect="1"/>
          </p:cNvPicPr>
          <p:nvPr/>
        </p:nvPicPr>
        <p:blipFill>
          <a:blip r:embed="rId2"/>
          <a:stretch>
            <a:fillRect/>
          </a:stretch>
        </p:blipFill>
        <p:spPr>
          <a:xfrm>
            <a:off x="1027599" y="1907129"/>
            <a:ext cx="7468247" cy="1310754"/>
          </a:xfrm>
          <a:prstGeom prst="rect">
            <a:avLst/>
          </a:prstGeom>
        </p:spPr>
      </p:pic>
      <p:pic>
        <p:nvPicPr>
          <p:cNvPr id="5" name="图片 4">
            <a:extLst>
              <a:ext uri="{FF2B5EF4-FFF2-40B4-BE49-F238E27FC236}">
                <a16:creationId xmlns:a16="http://schemas.microsoft.com/office/drawing/2014/main" id="{6E7062D6-C5AC-4EDE-A636-108D52E1D664}"/>
              </a:ext>
            </a:extLst>
          </p:cNvPr>
          <p:cNvPicPr>
            <a:picLocks noChangeAspect="1"/>
          </p:cNvPicPr>
          <p:nvPr/>
        </p:nvPicPr>
        <p:blipFill>
          <a:blip r:embed="rId3"/>
          <a:stretch>
            <a:fillRect/>
          </a:stretch>
        </p:blipFill>
        <p:spPr>
          <a:xfrm>
            <a:off x="5370653" y="459124"/>
            <a:ext cx="4679085" cy="1158340"/>
          </a:xfrm>
          <a:prstGeom prst="rect">
            <a:avLst/>
          </a:prstGeom>
        </p:spPr>
      </p:pic>
      <p:pic>
        <p:nvPicPr>
          <p:cNvPr id="12" name="图片 11">
            <a:extLst>
              <a:ext uri="{FF2B5EF4-FFF2-40B4-BE49-F238E27FC236}">
                <a16:creationId xmlns:a16="http://schemas.microsoft.com/office/drawing/2014/main" id="{F0542D5E-D3AB-4B98-B5A0-69C17E671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7201" y="5073835"/>
            <a:ext cx="9305925" cy="1590675"/>
          </a:xfrm>
          <a:prstGeom prst="rect">
            <a:avLst/>
          </a:prstGeom>
        </p:spPr>
      </p:pic>
      <p:pic>
        <p:nvPicPr>
          <p:cNvPr id="15" name="图片 14">
            <a:extLst>
              <a:ext uri="{FF2B5EF4-FFF2-40B4-BE49-F238E27FC236}">
                <a16:creationId xmlns:a16="http://schemas.microsoft.com/office/drawing/2014/main" id="{CB16D762-43C9-43A0-9684-E92713E6CA21}"/>
              </a:ext>
            </a:extLst>
          </p:cNvPr>
          <p:cNvPicPr>
            <a:picLocks noChangeAspect="1"/>
          </p:cNvPicPr>
          <p:nvPr/>
        </p:nvPicPr>
        <p:blipFill>
          <a:blip r:embed="rId5"/>
          <a:stretch>
            <a:fillRect/>
          </a:stretch>
        </p:blipFill>
        <p:spPr>
          <a:xfrm>
            <a:off x="2327201" y="3709737"/>
            <a:ext cx="7392041" cy="1364098"/>
          </a:xfrm>
          <a:prstGeom prst="rect">
            <a:avLst/>
          </a:prstGeom>
        </p:spPr>
      </p:pic>
    </p:spTree>
    <p:extLst>
      <p:ext uri="{BB962C8B-B14F-4D97-AF65-F5344CB8AC3E}">
        <p14:creationId xmlns:p14="http://schemas.microsoft.com/office/powerpoint/2010/main" val="246110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661162" y="1561184"/>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913265" y="1322888"/>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266378" y="2497062"/>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p>
        </p:txBody>
      </p:sp>
      <p:sp>
        <p:nvSpPr>
          <p:cNvPr id="50" name="矩形 49"/>
          <p:cNvSpPr/>
          <p:nvPr/>
        </p:nvSpPr>
        <p:spPr>
          <a:xfrm>
            <a:off x="7360527" y="1017840"/>
            <a:ext cx="4220614" cy="2246769"/>
          </a:xfrm>
          <a:prstGeom prst="rect">
            <a:avLst/>
          </a:prstGeom>
        </p:spPr>
        <p:txBody>
          <a:bodyPr wrap="square">
            <a:spAutoFit/>
          </a:bodyPr>
          <a:lstStyle/>
          <a:p>
            <a:r>
              <a:rPr lang="en-US" altLang="zh-CN" sz="3200" dirty="0">
                <a:solidFill>
                  <a:srgbClr val="4384F1"/>
                </a:solidFill>
                <a:latin typeface="+mj-ea"/>
                <a:ea typeface="+mj-ea"/>
              </a:rPr>
              <a:t>C S </a:t>
            </a:r>
            <a:r>
              <a:rPr lang="zh-CN" altLang="en-US" sz="3200" dirty="0">
                <a:solidFill>
                  <a:srgbClr val="4384F1"/>
                </a:solidFill>
                <a:latin typeface="+mj-ea"/>
                <a:ea typeface="+mj-ea"/>
              </a:rPr>
              <a:t>通信</a:t>
            </a:r>
            <a:endParaRPr lang="en-US" altLang="zh-CN" sz="3200" dirty="0">
              <a:solidFill>
                <a:srgbClr val="4384F1"/>
              </a:solidFill>
              <a:latin typeface="+mj-ea"/>
              <a:ea typeface="+mj-ea"/>
            </a:endParaRPr>
          </a:p>
          <a:p>
            <a:pPr>
              <a:lnSpc>
                <a:spcPct val="150000"/>
              </a:lnSpc>
            </a:pPr>
            <a:r>
              <a:rPr lang="en-US" altLang="zh-CN" dirty="0">
                <a:solidFill>
                  <a:schemeClr val="bg1">
                    <a:lumMod val="50000"/>
                  </a:schemeClr>
                </a:solidFill>
                <a:latin typeface="+mj-ea"/>
                <a:ea typeface="+mj-ea"/>
              </a:rPr>
              <a:t>1.1 </a:t>
            </a:r>
            <a:r>
              <a:rPr lang="zh-CN" altLang="en-US" dirty="0">
                <a:solidFill>
                  <a:schemeClr val="bg1">
                    <a:lumMod val="50000"/>
                  </a:schemeClr>
                </a:solidFill>
                <a:latin typeface="+mj-ea"/>
                <a:ea typeface="+mj-ea"/>
              </a:rPr>
              <a:t>项目设计</a:t>
            </a:r>
            <a:endParaRPr lang="en-US" altLang="zh-CN" dirty="0">
              <a:solidFill>
                <a:schemeClr val="bg1">
                  <a:lumMod val="50000"/>
                </a:schemeClr>
              </a:solidFill>
              <a:latin typeface="+mj-ea"/>
              <a:ea typeface="+mj-ea"/>
            </a:endParaRPr>
          </a:p>
          <a:p>
            <a:pPr>
              <a:lnSpc>
                <a:spcPct val="150000"/>
              </a:lnSpc>
            </a:pPr>
            <a:r>
              <a:rPr lang="en-US" altLang="zh-CN" dirty="0">
                <a:solidFill>
                  <a:schemeClr val="bg1">
                    <a:lumMod val="50000"/>
                  </a:schemeClr>
                </a:solidFill>
                <a:latin typeface="+mj-ea"/>
                <a:ea typeface="+mj-ea"/>
              </a:rPr>
              <a:t>1.2 </a:t>
            </a:r>
            <a:r>
              <a:rPr lang="zh-CN" altLang="en-US" dirty="0">
                <a:solidFill>
                  <a:schemeClr val="bg1">
                    <a:lumMod val="50000"/>
                  </a:schemeClr>
                </a:solidFill>
                <a:latin typeface="+mj-ea"/>
                <a:ea typeface="+mj-ea"/>
              </a:rPr>
              <a:t>项目核心细节</a:t>
            </a:r>
            <a:endParaRPr lang="en-US" altLang="zh-CN" dirty="0">
              <a:solidFill>
                <a:schemeClr val="bg1">
                  <a:lumMod val="50000"/>
                </a:schemeClr>
              </a:solidFill>
              <a:latin typeface="+mj-ea"/>
              <a:ea typeface="+mj-ea"/>
            </a:endParaRPr>
          </a:p>
          <a:p>
            <a:pPr>
              <a:lnSpc>
                <a:spcPct val="150000"/>
              </a:lnSpc>
            </a:pPr>
            <a:r>
              <a:rPr lang="en-US" altLang="zh-CN" dirty="0">
                <a:solidFill>
                  <a:schemeClr val="bg1">
                    <a:lumMod val="50000"/>
                  </a:schemeClr>
                </a:solidFill>
                <a:latin typeface="+mj-ea"/>
                <a:ea typeface="+mj-ea"/>
              </a:rPr>
              <a:t>1.3 </a:t>
            </a:r>
            <a:r>
              <a:rPr lang="zh-CN" altLang="en-US" dirty="0">
                <a:solidFill>
                  <a:schemeClr val="bg1">
                    <a:lumMod val="50000"/>
                  </a:schemeClr>
                </a:solidFill>
                <a:latin typeface="+mj-ea"/>
                <a:ea typeface="+mj-ea"/>
              </a:rPr>
              <a:t>项目成果</a:t>
            </a:r>
            <a:endParaRPr lang="en-US" altLang="zh-CN" dirty="0">
              <a:solidFill>
                <a:schemeClr val="bg1">
                  <a:lumMod val="50000"/>
                </a:schemeClr>
              </a:solidFill>
              <a:latin typeface="+mj-ea"/>
              <a:ea typeface="+mj-ea"/>
            </a:endParaRPr>
          </a:p>
          <a:p>
            <a:pPr>
              <a:lnSpc>
                <a:spcPct val="150000"/>
              </a:lnSpc>
            </a:pPr>
            <a:r>
              <a:rPr lang="en-US" altLang="zh-CN" dirty="0">
                <a:solidFill>
                  <a:schemeClr val="bg1">
                    <a:lumMod val="50000"/>
                  </a:schemeClr>
                </a:solidFill>
                <a:latin typeface="+mj-ea"/>
                <a:ea typeface="+mj-ea"/>
              </a:rPr>
              <a:t>1.4 </a:t>
            </a:r>
            <a:r>
              <a:rPr lang="zh-CN" altLang="en-US" dirty="0">
                <a:solidFill>
                  <a:schemeClr val="bg1">
                    <a:lumMod val="50000"/>
                  </a:schemeClr>
                </a:solidFill>
                <a:latin typeface="+mj-ea"/>
                <a:ea typeface="+mj-ea"/>
              </a:rPr>
              <a:t>项目优化设想</a:t>
            </a:r>
            <a:endParaRPr lang="en-US" altLang="zh-CN" dirty="0">
              <a:solidFill>
                <a:schemeClr val="bg1">
                  <a:lumMod val="50000"/>
                </a:schemeClr>
              </a:solidFill>
              <a:latin typeface="+mj-ea"/>
              <a:ea typeface="+mj-ea"/>
            </a:endParaRPr>
          </a:p>
        </p:txBody>
      </p:sp>
      <p:sp>
        <p:nvSpPr>
          <p:cNvPr id="51" name="矩形 50"/>
          <p:cNvSpPr/>
          <p:nvPr/>
        </p:nvSpPr>
        <p:spPr>
          <a:xfrm>
            <a:off x="7367152" y="4012036"/>
            <a:ext cx="4220614" cy="2246769"/>
          </a:xfrm>
          <a:prstGeom prst="rect">
            <a:avLst/>
          </a:prstGeom>
        </p:spPr>
        <p:txBody>
          <a:bodyPr wrap="square">
            <a:spAutoFit/>
          </a:bodyPr>
          <a:lstStyle/>
          <a:p>
            <a:r>
              <a:rPr lang="en-US" altLang="zh-CN" sz="3200" dirty="0">
                <a:solidFill>
                  <a:srgbClr val="E94236"/>
                </a:solidFill>
                <a:latin typeface="+mj-ea"/>
                <a:ea typeface="+mj-ea"/>
              </a:rPr>
              <a:t>P2P </a:t>
            </a:r>
            <a:r>
              <a:rPr lang="zh-CN" altLang="en-US" sz="3200" dirty="0">
                <a:solidFill>
                  <a:srgbClr val="E94236"/>
                </a:solidFill>
                <a:latin typeface="+mj-ea"/>
                <a:ea typeface="+mj-ea"/>
              </a:rPr>
              <a:t>通信</a:t>
            </a:r>
            <a:endParaRPr lang="en-US" altLang="zh-CN" sz="3200" dirty="0">
              <a:solidFill>
                <a:srgbClr val="E94236"/>
              </a:solidFill>
              <a:latin typeface="+mj-ea"/>
              <a:ea typeface="+mj-ea"/>
            </a:endParaRPr>
          </a:p>
          <a:p>
            <a:pPr>
              <a:lnSpc>
                <a:spcPct val="150000"/>
              </a:lnSpc>
            </a:pPr>
            <a:r>
              <a:rPr lang="en-US" altLang="zh-CN" dirty="0">
                <a:solidFill>
                  <a:schemeClr val="bg1">
                    <a:lumMod val="50000"/>
                  </a:schemeClr>
                </a:solidFill>
                <a:latin typeface="+mj-ea"/>
                <a:ea typeface="+mj-ea"/>
              </a:rPr>
              <a:t>2.1 </a:t>
            </a:r>
            <a:r>
              <a:rPr lang="zh-CN" altLang="en-US" dirty="0">
                <a:solidFill>
                  <a:schemeClr val="bg1">
                    <a:lumMod val="50000"/>
                  </a:schemeClr>
                </a:solidFill>
                <a:latin typeface="+mj-ea"/>
                <a:ea typeface="+mj-ea"/>
              </a:rPr>
              <a:t>项目设计</a:t>
            </a:r>
            <a:endParaRPr lang="en-US" altLang="zh-CN" dirty="0">
              <a:solidFill>
                <a:schemeClr val="bg1">
                  <a:lumMod val="50000"/>
                </a:schemeClr>
              </a:solidFill>
            </a:endParaRPr>
          </a:p>
          <a:p>
            <a:pPr>
              <a:lnSpc>
                <a:spcPct val="150000"/>
              </a:lnSpc>
            </a:pPr>
            <a:r>
              <a:rPr lang="en-US" altLang="zh-CN" dirty="0">
                <a:solidFill>
                  <a:schemeClr val="bg1">
                    <a:lumMod val="50000"/>
                  </a:schemeClr>
                </a:solidFill>
              </a:rPr>
              <a:t>2.2 </a:t>
            </a:r>
            <a:r>
              <a:rPr lang="zh-CN" altLang="en-US" dirty="0">
                <a:solidFill>
                  <a:schemeClr val="bg1">
                    <a:lumMod val="50000"/>
                  </a:schemeClr>
                </a:solidFill>
              </a:rPr>
              <a:t>项目核心细节</a:t>
            </a:r>
            <a:endParaRPr lang="en-US" altLang="zh-CN" dirty="0">
              <a:solidFill>
                <a:schemeClr val="bg1">
                  <a:lumMod val="50000"/>
                </a:schemeClr>
              </a:solidFill>
            </a:endParaRPr>
          </a:p>
          <a:p>
            <a:pPr>
              <a:lnSpc>
                <a:spcPct val="150000"/>
              </a:lnSpc>
            </a:pPr>
            <a:r>
              <a:rPr lang="en-US" altLang="zh-CN" dirty="0">
                <a:solidFill>
                  <a:schemeClr val="bg1">
                    <a:lumMod val="50000"/>
                  </a:schemeClr>
                </a:solidFill>
              </a:rPr>
              <a:t>2.3 </a:t>
            </a:r>
            <a:r>
              <a:rPr lang="zh-CN" altLang="en-US" dirty="0">
                <a:solidFill>
                  <a:schemeClr val="bg1">
                    <a:lumMod val="50000"/>
                  </a:schemeClr>
                </a:solidFill>
              </a:rPr>
              <a:t>项目成果</a:t>
            </a:r>
            <a:endParaRPr lang="en-US" altLang="zh-CN" dirty="0">
              <a:solidFill>
                <a:schemeClr val="bg1">
                  <a:lumMod val="50000"/>
                </a:schemeClr>
              </a:solidFill>
            </a:endParaRPr>
          </a:p>
          <a:p>
            <a:pPr>
              <a:lnSpc>
                <a:spcPct val="150000"/>
              </a:lnSpc>
            </a:pPr>
            <a:r>
              <a:rPr lang="en-US" altLang="zh-CN" dirty="0">
                <a:solidFill>
                  <a:schemeClr val="bg1">
                    <a:lumMod val="50000"/>
                  </a:schemeClr>
                </a:solidFill>
              </a:rPr>
              <a:t>2.4 </a:t>
            </a:r>
            <a:r>
              <a:rPr lang="zh-CN" altLang="en-US" dirty="0">
                <a:solidFill>
                  <a:schemeClr val="bg1">
                    <a:lumMod val="50000"/>
                  </a:schemeClr>
                </a:solidFill>
              </a:rPr>
              <a:t>项目优化设想</a:t>
            </a:r>
          </a:p>
        </p:txBody>
      </p:sp>
      <p:grpSp>
        <p:nvGrpSpPr>
          <p:cNvPr id="63" name="组合 62"/>
          <p:cNvGrpSpPr/>
          <p:nvPr/>
        </p:nvGrpSpPr>
        <p:grpSpPr>
          <a:xfrm>
            <a:off x="5978182" y="1176878"/>
            <a:ext cx="720000" cy="923330"/>
            <a:chOff x="5734338" y="742784"/>
            <a:chExt cx="720000" cy="923330"/>
          </a:xfrm>
        </p:grpSpPr>
        <p:sp>
          <p:nvSpPr>
            <p:cNvPr id="44" name="圆角矩形 43"/>
            <p:cNvSpPr>
              <a:spLocks noChangeAspect="1"/>
            </p:cNvSpPr>
            <p:nvPr/>
          </p:nvSpPr>
          <p:spPr>
            <a:xfrm rot="2700000">
              <a:off x="5734338" y="84444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957175" y="4575987"/>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zh-CN" altLang="en-US" dirty="0"/>
              <a:t>上传功能</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38334" y="920833"/>
            <a:ext cx="4618654" cy="369332"/>
          </a:xfrm>
          <a:prstGeom prst="rect">
            <a:avLst/>
          </a:prstGeom>
          <a:noFill/>
        </p:spPr>
        <p:txBody>
          <a:bodyPr wrap="square" rtlCol="0">
            <a:spAutoFit/>
          </a:bodyPr>
          <a:lstStyle/>
          <a:p>
            <a:r>
              <a:rPr lang="zh-CN" altLang="en-US" dirty="0"/>
              <a:t>小文件实验结果 （客户端和服务端）</a:t>
            </a:r>
          </a:p>
        </p:txBody>
      </p:sp>
      <p:sp>
        <p:nvSpPr>
          <p:cNvPr id="13" name="文本框 12">
            <a:extLst>
              <a:ext uri="{FF2B5EF4-FFF2-40B4-BE49-F238E27FC236}">
                <a16:creationId xmlns:a16="http://schemas.microsoft.com/office/drawing/2014/main" id="{84140BE7-2EBB-42E3-888D-058D7F2C735F}"/>
              </a:ext>
            </a:extLst>
          </p:cNvPr>
          <p:cNvSpPr txBox="1"/>
          <p:nvPr/>
        </p:nvSpPr>
        <p:spPr>
          <a:xfrm>
            <a:off x="1250302" y="3087763"/>
            <a:ext cx="3769567" cy="369332"/>
          </a:xfrm>
          <a:prstGeom prst="rect">
            <a:avLst/>
          </a:prstGeom>
          <a:noFill/>
        </p:spPr>
        <p:txBody>
          <a:bodyPr wrap="square" rtlCol="0">
            <a:spAutoFit/>
          </a:bodyPr>
          <a:lstStyle/>
          <a:p>
            <a:r>
              <a:rPr lang="zh-CN" altLang="en-US" dirty="0"/>
              <a:t>大文件测试（</a:t>
            </a:r>
            <a:r>
              <a:rPr lang="en-US" altLang="zh-CN" dirty="0"/>
              <a:t>400M</a:t>
            </a:r>
            <a:r>
              <a:rPr lang="zh-CN" altLang="en-US" dirty="0"/>
              <a:t>视频文件）</a:t>
            </a:r>
          </a:p>
        </p:txBody>
      </p:sp>
      <p:pic>
        <p:nvPicPr>
          <p:cNvPr id="5" name="图片 4">
            <a:extLst>
              <a:ext uri="{FF2B5EF4-FFF2-40B4-BE49-F238E27FC236}">
                <a16:creationId xmlns:a16="http://schemas.microsoft.com/office/drawing/2014/main" id="{6E7062D6-C5AC-4EDE-A636-108D52E1D664}"/>
              </a:ext>
            </a:extLst>
          </p:cNvPr>
          <p:cNvPicPr>
            <a:picLocks noChangeAspect="1"/>
          </p:cNvPicPr>
          <p:nvPr/>
        </p:nvPicPr>
        <p:blipFill>
          <a:blip r:embed="rId2"/>
          <a:stretch>
            <a:fillRect/>
          </a:stretch>
        </p:blipFill>
        <p:spPr>
          <a:xfrm>
            <a:off x="5370653" y="459124"/>
            <a:ext cx="4679085" cy="1158340"/>
          </a:xfrm>
          <a:prstGeom prst="rect">
            <a:avLst/>
          </a:prstGeom>
        </p:spPr>
      </p:pic>
      <p:pic>
        <p:nvPicPr>
          <p:cNvPr id="7" name="图片 6">
            <a:extLst>
              <a:ext uri="{FF2B5EF4-FFF2-40B4-BE49-F238E27FC236}">
                <a16:creationId xmlns:a16="http://schemas.microsoft.com/office/drawing/2014/main" id="{AD189A3B-BE0C-447E-8329-2EA1D9557DEC}"/>
              </a:ext>
            </a:extLst>
          </p:cNvPr>
          <p:cNvPicPr>
            <a:picLocks noChangeAspect="1"/>
          </p:cNvPicPr>
          <p:nvPr/>
        </p:nvPicPr>
        <p:blipFill>
          <a:blip r:embed="rId3"/>
          <a:stretch>
            <a:fillRect/>
          </a:stretch>
        </p:blipFill>
        <p:spPr>
          <a:xfrm>
            <a:off x="653143" y="1729684"/>
            <a:ext cx="7445385" cy="1287892"/>
          </a:xfrm>
          <a:prstGeom prst="rect">
            <a:avLst/>
          </a:prstGeom>
        </p:spPr>
      </p:pic>
      <p:pic>
        <p:nvPicPr>
          <p:cNvPr id="8" name="图片 7">
            <a:extLst>
              <a:ext uri="{FF2B5EF4-FFF2-40B4-BE49-F238E27FC236}">
                <a16:creationId xmlns:a16="http://schemas.microsoft.com/office/drawing/2014/main" id="{81CD4E1C-E4F6-4AF2-BECA-7640C30FC5B7}"/>
              </a:ext>
            </a:extLst>
          </p:cNvPr>
          <p:cNvPicPr>
            <a:picLocks noChangeAspect="1"/>
          </p:cNvPicPr>
          <p:nvPr/>
        </p:nvPicPr>
        <p:blipFill>
          <a:blip r:embed="rId4"/>
          <a:stretch>
            <a:fillRect/>
          </a:stretch>
        </p:blipFill>
        <p:spPr>
          <a:xfrm>
            <a:off x="2130321" y="3527282"/>
            <a:ext cx="7483488" cy="1379340"/>
          </a:xfrm>
          <a:prstGeom prst="rect">
            <a:avLst/>
          </a:prstGeom>
        </p:spPr>
      </p:pic>
      <p:pic>
        <p:nvPicPr>
          <p:cNvPr id="10" name="图片 9">
            <a:extLst>
              <a:ext uri="{FF2B5EF4-FFF2-40B4-BE49-F238E27FC236}">
                <a16:creationId xmlns:a16="http://schemas.microsoft.com/office/drawing/2014/main" id="{C7155B4E-FE57-4B45-8352-5627B0995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219" y="4906622"/>
            <a:ext cx="9324975" cy="1162050"/>
          </a:xfrm>
          <a:prstGeom prst="rect">
            <a:avLst/>
          </a:prstGeom>
        </p:spPr>
      </p:pic>
    </p:spTree>
    <p:extLst>
      <p:ext uri="{BB962C8B-B14F-4D97-AF65-F5344CB8AC3E}">
        <p14:creationId xmlns:p14="http://schemas.microsoft.com/office/powerpoint/2010/main" val="346789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1.4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F19E3AA-C9B1-429F-9FE6-C79F5F1ED1AD}"/>
              </a:ext>
            </a:extLst>
          </p:cNvPr>
          <p:cNvSpPr txBox="1"/>
          <p:nvPr/>
        </p:nvSpPr>
        <p:spPr>
          <a:xfrm>
            <a:off x="5104558" y="3088432"/>
            <a:ext cx="4382003" cy="1200329"/>
          </a:xfrm>
          <a:prstGeom prst="rect">
            <a:avLst/>
          </a:prstGeom>
          <a:noFill/>
        </p:spPr>
        <p:txBody>
          <a:bodyPr wrap="square" rtlCol="0">
            <a:spAutoFit/>
          </a:bodyPr>
          <a:lstStyle/>
          <a:p>
            <a:pPr marL="342900" indent="-342900">
              <a:buFont typeface="+mj-lt"/>
              <a:buAutoNum type="arabicPeriod"/>
            </a:pPr>
            <a:r>
              <a:rPr lang="zh-CN" altLang="en-US" dirty="0"/>
              <a:t>采用超时重发机制</a:t>
            </a:r>
            <a:endParaRPr lang="en-US" altLang="zh-CN" dirty="0"/>
          </a:p>
          <a:p>
            <a:pPr marL="342900" indent="-342900">
              <a:buFont typeface="+mj-lt"/>
              <a:buAutoNum type="arabicPeriod"/>
            </a:pPr>
            <a:r>
              <a:rPr lang="zh-CN" altLang="en-US" dirty="0"/>
              <a:t>对数据包排序</a:t>
            </a:r>
            <a:endParaRPr lang="en-US" altLang="zh-CN" dirty="0"/>
          </a:p>
          <a:p>
            <a:pPr marL="342900" indent="-342900">
              <a:buFont typeface="+mj-lt"/>
              <a:buAutoNum type="arabicPeriod"/>
            </a:pPr>
            <a:r>
              <a:rPr lang="zh-CN" altLang="en-US" dirty="0"/>
              <a:t>采用多线程</a:t>
            </a:r>
            <a:endParaRPr lang="en-US" altLang="zh-CN" dirty="0"/>
          </a:p>
          <a:p>
            <a:pPr marL="342900" indent="-342900">
              <a:buFont typeface="+mj-lt"/>
              <a:buAutoNum type="arabicPeriod"/>
            </a:pPr>
            <a:r>
              <a:rPr lang="zh-CN" altLang="en-US" dirty="0"/>
              <a:t>良好的图形</a:t>
            </a:r>
            <a:r>
              <a:rPr lang="en-US" altLang="zh-CN" dirty="0"/>
              <a:t>UI</a:t>
            </a:r>
            <a:r>
              <a:rPr lang="zh-CN" altLang="en-US" dirty="0"/>
              <a:t>界面</a:t>
            </a:r>
          </a:p>
        </p:txBody>
      </p:sp>
    </p:spTree>
    <p:extLst>
      <p:ext uri="{BB962C8B-B14F-4D97-AF65-F5344CB8AC3E}">
        <p14:creationId xmlns:p14="http://schemas.microsoft.com/office/powerpoint/2010/main" val="1365164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nodeType="withEffect">
                                  <p:stCondLst>
                                    <p:cond delay="125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1250"/>
                                        <p:tgtEl>
                                          <p:spTgt spid="74"/>
                                        </p:tgtEl>
                                      </p:cBhvr>
                                    </p:animEffect>
                                  </p:childTnLst>
                                </p:cTn>
                              </p:par>
                              <p:par>
                                <p:cTn id="23" presetID="17" presetClass="entr" presetSubtype="4" fill="hold" grpId="0" nodeType="withEffect">
                                  <p:stCondLst>
                                    <p:cond delay="1750"/>
                                  </p:stCondLst>
                                  <p:childTnLst>
                                    <p:set>
                                      <p:cBhvr>
                                        <p:cTn id="24" dur="1" fill="hold">
                                          <p:stCondLst>
                                            <p:cond delay="0"/>
                                          </p:stCondLst>
                                        </p:cTn>
                                        <p:tgtEl>
                                          <p:spTgt spid="75"/>
                                        </p:tgtEl>
                                        <p:attrNameLst>
                                          <p:attrName>style.visibility</p:attrName>
                                        </p:attrNameLst>
                                      </p:cBhvr>
                                      <p:to>
                                        <p:strVal val="visible"/>
                                      </p:to>
                                    </p:set>
                                    <p:anim calcmode="lin" valueType="num">
                                      <p:cBhvr>
                                        <p:cTn id="25" dur="1000" fill="hold"/>
                                        <p:tgtEl>
                                          <p:spTgt spid="75"/>
                                        </p:tgtEl>
                                        <p:attrNameLst>
                                          <p:attrName>ppt_x</p:attrName>
                                        </p:attrNameLst>
                                      </p:cBhvr>
                                      <p:tavLst>
                                        <p:tav tm="0">
                                          <p:val>
                                            <p:strVal val="#ppt_x"/>
                                          </p:val>
                                        </p:tav>
                                        <p:tav tm="100000">
                                          <p:val>
                                            <p:strVal val="#ppt_x"/>
                                          </p:val>
                                        </p:tav>
                                      </p:tavLst>
                                    </p:anim>
                                    <p:anim calcmode="lin" valueType="num">
                                      <p:cBhvr>
                                        <p:cTn id="26" dur="1000" fill="hold"/>
                                        <p:tgtEl>
                                          <p:spTgt spid="75"/>
                                        </p:tgtEl>
                                        <p:attrNameLst>
                                          <p:attrName>ppt_y</p:attrName>
                                        </p:attrNameLst>
                                      </p:cBhvr>
                                      <p:tavLst>
                                        <p:tav tm="0">
                                          <p:val>
                                            <p:strVal val="#ppt_y+#ppt_h/2"/>
                                          </p:val>
                                        </p:tav>
                                        <p:tav tm="100000">
                                          <p:val>
                                            <p:strVal val="#ppt_y"/>
                                          </p:val>
                                        </p:tav>
                                      </p:tavLst>
                                    </p:anim>
                                    <p:anim calcmode="lin" valueType="num">
                                      <p:cBhvr>
                                        <p:cTn id="27" dur="1000" fill="hold"/>
                                        <p:tgtEl>
                                          <p:spTgt spid="75"/>
                                        </p:tgtEl>
                                        <p:attrNameLst>
                                          <p:attrName>ppt_w</p:attrName>
                                        </p:attrNameLst>
                                      </p:cBhvr>
                                      <p:tavLst>
                                        <p:tav tm="0">
                                          <p:val>
                                            <p:strVal val="#ppt_w"/>
                                          </p:val>
                                        </p:tav>
                                        <p:tav tm="100000">
                                          <p:val>
                                            <p:strVal val="#ppt_w"/>
                                          </p:val>
                                        </p:tav>
                                      </p:tavLst>
                                    </p:anim>
                                    <p:anim calcmode="lin" valueType="num">
                                      <p:cBhvr>
                                        <p:cTn id="28" dur="1000" fill="hold"/>
                                        <p:tgtEl>
                                          <p:spTgt spid="75"/>
                                        </p:tgtEl>
                                        <p:attrNameLst>
                                          <p:attrName>ppt_h</p:attrName>
                                        </p:attrNameLst>
                                      </p:cBhvr>
                                      <p:tavLst>
                                        <p:tav tm="0">
                                          <p:val>
                                            <p:fltVal val="0"/>
                                          </p:val>
                                        </p:tav>
                                        <p:tav tm="100000">
                                          <p:val>
                                            <p:strVal val="#ppt_h"/>
                                          </p:val>
                                        </p:tav>
                                      </p:tavLst>
                                    </p:anim>
                                  </p:childTnLst>
                                </p:cTn>
                              </p:par>
                              <p:par>
                                <p:cTn id="29" presetID="17" presetClass="entr" presetSubtype="4" fill="hold" grpId="0" nodeType="withEffect">
                                  <p:stCondLst>
                                    <p:cond delay="1850"/>
                                  </p:stCondLst>
                                  <p:childTnLst>
                                    <p:set>
                                      <p:cBhvr>
                                        <p:cTn id="30" dur="1" fill="hold">
                                          <p:stCondLst>
                                            <p:cond delay="0"/>
                                          </p:stCondLst>
                                        </p:cTn>
                                        <p:tgtEl>
                                          <p:spTgt spid="76"/>
                                        </p:tgtEl>
                                        <p:attrNameLst>
                                          <p:attrName>style.visibility</p:attrName>
                                        </p:attrNameLst>
                                      </p:cBhvr>
                                      <p:to>
                                        <p:strVal val="visible"/>
                                      </p:to>
                                    </p:set>
                                    <p:anim calcmode="lin" valueType="num">
                                      <p:cBhvr>
                                        <p:cTn id="31" dur="1000" fill="hold"/>
                                        <p:tgtEl>
                                          <p:spTgt spid="76"/>
                                        </p:tgtEl>
                                        <p:attrNameLst>
                                          <p:attrName>ppt_x</p:attrName>
                                        </p:attrNameLst>
                                      </p:cBhvr>
                                      <p:tavLst>
                                        <p:tav tm="0">
                                          <p:val>
                                            <p:strVal val="#ppt_x"/>
                                          </p:val>
                                        </p:tav>
                                        <p:tav tm="100000">
                                          <p:val>
                                            <p:strVal val="#ppt_x"/>
                                          </p:val>
                                        </p:tav>
                                      </p:tavLst>
                                    </p:anim>
                                    <p:anim calcmode="lin" valueType="num">
                                      <p:cBhvr>
                                        <p:cTn id="32" dur="1000" fill="hold"/>
                                        <p:tgtEl>
                                          <p:spTgt spid="76"/>
                                        </p:tgtEl>
                                        <p:attrNameLst>
                                          <p:attrName>ppt_y</p:attrName>
                                        </p:attrNameLst>
                                      </p:cBhvr>
                                      <p:tavLst>
                                        <p:tav tm="0">
                                          <p:val>
                                            <p:strVal val="#ppt_y+#ppt_h/2"/>
                                          </p:val>
                                        </p:tav>
                                        <p:tav tm="100000">
                                          <p:val>
                                            <p:strVal val="#ppt_y"/>
                                          </p:val>
                                        </p:tav>
                                      </p:tavLst>
                                    </p:anim>
                                    <p:anim calcmode="lin" valueType="num">
                                      <p:cBhvr>
                                        <p:cTn id="33" dur="1000" fill="hold"/>
                                        <p:tgtEl>
                                          <p:spTgt spid="76"/>
                                        </p:tgtEl>
                                        <p:attrNameLst>
                                          <p:attrName>ppt_w</p:attrName>
                                        </p:attrNameLst>
                                      </p:cBhvr>
                                      <p:tavLst>
                                        <p:tav tm="0">
                                          <p:val>
                                            <p:strVal val="#ppt_w"/>
                                          </p:val>
                                        </p:tav>
                                        <p:tav tm="100000">
                                          <p:val>
                                            <p:strVal val="#ppt_w"/>
                                          </p:val>
                                        </p:tav>
                                      </p:tavLst>
                                    </p:anim>
                                    <p:anim calcmode="lin" valueType="num">
                                      <p:cBhvr>
                                        <p:cTn id="34" dur="1000" fill="hold"/>
                                        <p:tgtEl>
                                          <p:spTgt spid="76"/>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2000"/>
                                  </p:stCondLst>
                                  <p:childTnLst>
                                    <p:set>
                                      <p:cBhvr>
                                        <p:cTn id="36" dur="1" fill="hold">
                                          <p:stCondLst>
                                            <p:cond delay="0"/>
                                          </p:stCondLst>
                                        </p:cTn>
                                        <p:tgtEl>
                                          <p:spTgt spid="77"/>
                                        </p:tgtEl>
                                        <p:attrNameLst>
                                          <p:attrName>style.visibility</p:attrName>
                                        </p:attrNameLst>
                                      </p:cBhvr>
                                      <p:to>
                                        <p:strVal val="visible"/>
                                      </p:to>
                                    </p:set>
                                    <p:anim calcmode="lin" valueType="num">
                                      <p:cBhvr>
                                        <p:cTn id="37" dur="1000" fill="hold"/>
                                        <p:tgtEl>
                                          <p:spTgt spid="77"/>
                                        </p:tgtEl>
                                        <p:attrNameLst>
                                          <p:attrName>ppt_x</p:attrName>
                                        </p:attrNameLst>
                                      </p:cBhvr>
                                      <p:tavLst>
                                        <p:tav tm="0">
                                          <p:val>
                                            <p:strVal val="#ppt_x"/>
                                          </p:val>
                                        </p:tav>
                                        <p:tav tm="100000">
                                          <p:val>
                                            <p:strVal val="#ppt_x"/>
                                          </p:val>
                                        </p:tav>
                                      </p:tavLst>
                                    </p:anim>
                                    <p:anim calcmode="lin" valueType="num">
                                      <p:cBhvr>
                                        <p:cTn id="38" dur="1000" fill="hold"/>
                                        <p:tgtEl>
                                          <p:spTgt spid="77"/>
                                        </p:tgtEl>
                                        <p:attrNameLst>
                                          <p:attrName>ppt_y</p:attrName>
                                        </p:attrNameLst>
                                      </p:cBhvr>
                                      <p:tavLst>
                                        <p:tav tm="0">
                                          <p:val>
                                            <p:strVal val="#ppt_y+#ppt_h/2"/>
                                          </p:val>
                                        </p:tav>
                                        <p:tav tm="100000">
                                          <p:val>
                                            <p:strVal val="#ppt_y"/>
                                          </p:val>
                                        </p:tav>
                                      </p:tavLst>
                                    </p:anim>
                                    <p:anim calcmode="lin" valueType="num">
                                      <p:cBhvr>
                                        <p:cTn id="39" dur="1000" fill="hold"/>
                                        <p:tgtEl>
                                          <p:spTgt spid="77"/>
                                        </p:tgtEl>
                                        <p:attrNameLst>
                                          <p:attrName>ppt_w</p:attrName>
                                        </p:attrNameLst>
                                      </p:cBhvr>
                                      <p:tavLst>
                                        <p:tav tm="0">
                                          <p:val>
                                            <p:strVal val="#ppt_w"/>
                                          </p:val>
                                        </p:tav>
                                        <p:tav tm="100000">
                                          <p:val>
                                            <p:strVal val="#ppt_w"/>
                                          </p:val>
                                        </p:tav>
                                      </p:tavLst>
                                    </p:anim>
                                    <p:anim calcmode="lin" valueType="num">
                                      <p:cBhvr>
                                        <p:cTn id="40" dur="1000" fill="hold"/>
                                        <p:tgtEl>
                                          <p:spTgt spid="77"/>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1750"/>
                                  </p:stCondLst>
                                  <p:childTnLst>
                                    <p:set>
                                      <p:cBhvr>
                                        <p:cTn id="42" dur="1" fill="hold">
                                          <p:stCondLst>
                                            <p:cond delay="0"/>
                                          </p:stCondLst>
                                        </p:cTn>
                                        <p:tgtEl>
                                          <p:spTgt spid="78"/>
                                        </p:tgtEl>
                                        <p:attrNameLst>
                                          <p:attrName>style.visibility</p:attrName>
                                        </p:attrNameLst>
                                      </p:cBhvr>
                                      <p:to>
                                        <p:strVal val="visible"/>
                                      </p:to>
                                    </p:set>
                                    <p:anim calcmode="lin" valueType="num">
                                      <p:cBhvr>
                                        <p:cTn id="43" dur="1000" fill="hold"/>
                                        <p:tgtEl>
                                          <p:spTgt spid="78"/>
                                        </p:tgtEl>
                                        <p:attrNameLst>
                                          <p:attrName>ppt_x</p:attrName>
                                        </p:attrNameLst>
                                      </p:cBhvr>
                                      <p:tavLst>
                                        <p:tav tm="0">
                                          <p:val>
                                            <p:strVal val="#ppt_x"/>
                                          </p:val>
                                        </p:tav>
                                        <p:tav tm="100000">
                                          <p:val>
                                            <p:strVal val="#ppt_x"/>
                                          </p:val>
                                        </p:tav>
                                      </p:tavLst>
                                    </p:anim>
                                    <p:anim calcmode="lin" valueType="num">
                                      <p:cBhvr>
                                        <p:cTn id="44" dur="1000" fill="hold"/>
                                        <p:tgtEl>
                                          <p:spTgt spid="78"/>
                                        </p:tgtEl>
                                        <p:attrNameLst>
                                          <p:attrName>ppt_y</p:attrName>
                                        </p:attrNameLst>
                                      </p:cBhvr>
                                      <p:tavLst>
                                        <p:tav tm="0">
                                          <p:val>
                                            <p:strVal val="#ppt_y+#ppt_h/2"/>
                                          </p:val>
                                        </p:tav>
                                        <p:tav tm="100000">
                                          <p:val>
                                            <p:strVal val="#ppt_y"/>
                                          </p:val>
                                        </p:tav>
                                      </p:tavLst>
                                    </p:anim>
                                    <p:anim calcmode="lin" valueType="num">
                                      <p:cBhvr>
                                        <p:cTn id="45" dur="1000" fill="hold"/>
                                        <p:tgtEl>
                                          <p:spTgt spid="78"/>
                                        </p:tgtEl>
                                        <p:attrNameLst>
                                          <p:attrName>ppt_w</p:attrName>
                                        </p:attrNameLst>
                                      </p:cBhvr>
                                      <p:tavLst>
                                        <p:tav tm="0">
                                          <p:val>
                                            <p:strVal val="#ppt_w"/>
                                          </p:val>
                                        </p:tav>
                                        <p:tav tm="100000">
                                          <p:val>
                                            <p:strVal val="#ppt_w"/>
                                          </p:val>
                                        </p:tav>
                                      </p:tavLst>
                                    </p:anim>
                                    <p:anim calcmode="lin" valueType="num">
                                      <p:cBhvr>
                                        <p:cTn id="46" dur="1000" fill="hold"/>
                                        <p:tgtEl>
                                          <p:spTgt spid="78"/>
                                        </p:tgtEl>
                                        <p:attrNameLst>
                                          <p:attrName>ppt_h</p:attrName>
                                        </p:attrNameLst>
                                      </p:cBhvr>
                                      <p:tavLst>
                                        <p:tav tm="0">
                                          <p:val>
                                            <p:fltVal val="0"/>
                                          </p:val>
                                        </p:tav>
                                        <p:tav tm="100000">
                                          <p:val>
                                            <p:strVal val="#ppt_h"/>
                                          </p:val>
                                        </p:tav>
                                      </p:tavLst>
                                    </p:anim>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69" grpId="0"/>
      <p:bldP spid="69" grpId="1"/>
      <p:bldP spid="70" grpId="0"/>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9"/>
            <a:ext cx="4471808" cy="584775"/>
          </a:xfrm>
          <a:prstGeom prst="rect">
            <a:avLst/>
          </a:prstGeom>
          <a:noFill/>
        </p:spPr>
        <p:txBody>
          <a:bodyPr wrap="square" rtlCol="0">
            <a:spAutoFit/>
          </a:bodyPr>
          <a:lstStyle/>
          <a:p>
            <a:pPr algn="ctr"/>
            <a:r>
              <a:rPr lang="en-US" altLang="zh-CN" sz="3200" dirty="0">
                <a:solidFill>
                  <a:prstClr val="black">
                    <a:lumMod val="75000"/>
                    <a:lumOff val="25000"/>
                  </a:prstClr>
                </a:solidFill>
                <a:latin typeface="+mj-ea"/>
                <a:ea typeface="+mj-ea"/>
              </a:rPr>
              <a:t>CS</a:t>
            </a:r>
            <a:r>
              <a:rPr lang="zh-CN" altLang="en-US" sz="3200" dirty="0">
                <a:solidFill>
                  <a:prstClr val="black">
                    <a:lumMod val="75000"/>
                    <a:lumOff val="25000"/>
                  </a:prstClr>
                </a:solidFill>
                <a:latin typeface="+mj-ea"/>
                <a:ea typeface="+mj-ea"/>
              </a:rPr>
              <a:t>通信</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UDP</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55C8200-0191-40E5-8FCB-27004970348A}"/>
              </a:ext>
            </a:extLst>
          </p:cNvPr>
          <p:cNvSpPr txBox="1"/>
          <p:nvPr/>
        </p:nvSpPr>
        <p:spPr>
          <a:xfrm>
            <a:off x="5405723" y="4205237"/>
            <a:ext cx="447180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更快的传输</a:t>
            </a:r>
            <a:endParaRPr lang="en-US" altLang="zh-CN" dirty="0"/>
          </a:p>
          <a:p>
            <a:pPr marL="285750" indent="-285750">
              <a:buFont typeface="Arial" panose="020B0604020202020204" pitchFamily="34" charset="0"/>
              <a:buChar char="•"/>
            </a:pPr>
            <a:r>
              <a:rPr lang="zh-CN" altLang="en-US" dirty="0"/>
              <a:t>使用睡眠避免发送过快</a:t>
            </a:r>
            <a:endParaRPr lang="en-US" altLang="zh-CN" dirty="0"/>
          </a:p>
          <a:p>
            <a:r>
              <a:rPr lang="zh-CN" altLang="en-US" dirty="0"/>
              <a:t>（由于和</a:t>
            </a:r>
            <a:r>
              <a:rPr lang="en-US" altLang="zh-CN" dirty="0"/>
              <a:t>TCP</a:t>
            </a:r>
            <a:r>
              <a:rPr lang="zh-CN" altLang="en-US" dirty="0"/>
              <a:t>比缺点太多，在这里不再过多描述，附有</a:t>
            </a:r>
            <a:r>
              <a:rPr lang="en-US" altLang="zh-CN" dirty="0"/>
              <a:t>UDP</a:t>
            </a:r>
            <a:r>
              <a:rPr lang="zh-CN" altLang="en-US" dirty="0"/>
              <a:t>版实验报告）</a:t>
            </a:r>
          </a:p>
        </p:txBody>
      </p:sp>
    </p:spTree>
    <p:extLst>
      <p:ext uri="{BB962C8B-B14F-4D97-AF65-F5344CB8AC3E}">
        <p14:creationId xmlns:p14="http://schemas.microsoft.com/office/powerpoint/2010/main" val="838341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9"/>
            <a:ext cx="4471808"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P2P</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项目设计</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2.1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51685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113" y="386335"/>
            <a:ext cx="10047003" cy="5870887"/>
          </a:xfrm>
          <a:prstGeom prst="rect">
            <a:avLst/>
          </a:prstGeom>
        </p:spPr>
      </p:pic>
    </p:spTree>
    <p:extLst>
      <p:ext uri="{BB962C8B-B14F-4D97-AF65-F5344CB8AC3E}">
        <p14:creationId xmlns:p14="http://schemas.microsoft.com/office/powerpoint/2010/main" val="82726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withEffect">
                                  <p:stCondLst>
                                    <p:cond delay="1500"/>
                                  </p:stCondLst>
                                  <p:childTnLst>
                                    <p:set>
                                      <p:cBhvr>
                                        <p:cTn id="6" dur="1" fill="hold">
                                          <p:stCondLst>
                                            <p:cond delay="0"/>
                                          </p:stCondLst>
                                        </p:cTn>
                                        <p:tgtEl>
                                          <p:spTgt spid="89"/>
                                        </p:tgtEl>
                                        <p:attrNameLst>
                                          <p:attrName>style.visibility</p:attrName>
                                        </p:attrNameLst>
                                      </p:cBhvr>
                                      <p:to>
                                        <p:strVal val="visible"/>
                                      </p:to>
                                    </p:set>
                                    <p:anim calcmode="lin" valueType="num">
                                      <p:cBhvr>
                                        <p:cTn id="7" dur="750" fill="hold"/>
                                        <p:tgtEl>
                                          <p:spTgt spid="89"/>
                                        </p:tgtEl>
                                        <p:attrNameLst>
                                          <p:attrName>ppt_x</p:attrName>
                                        </p:attrNameLst>
                                      </p:cBhvr>
                                      <p:tavLst>
                                        <p:tav tm="0">
                                          <p:val>
                                            <p:strVal val="#ppt_x"/>
                                          </p:val>
                                        </p:tav>
                                        <p:tav tm="100000">
                                          <p:val>
                                            <p:strVal val="#ppt_x"/>
                                          </p:val>
                                        </p:tav>
                                      </p:tavLst>
                                    </p:anim>
                                    <p:anim calcmode="lin" valueType="num">
                                      <p:cBhvr>
                                        <p:cTn id="8" dur="750" fill="hold"/>
                                        <p:tgtEl>
                                          <p:spTgt spid="89"/>
                                        </p:tgtEl>
                                        <p:attrNameLst>
                                          <p:attrName>ppt_y</p:attrName>
                                        </p:attrNameLst>
                                      </p:cBhvr>
                                      <p:tavLst>
                                        <p:tav tm="0">
                                          <p:val>
                                            <p:strVal val="#ppt_y+#ppt_h/2"/>
                                          </p:val>
                                        </p:tav>
                                        <p:tav tm="100000">
                                          <p:val>
                                            <p:strVal val="#ppt_y"/>
                                          </p:val>
                                        </p:tav>
                                      </p:tavLst>
                                    </p:anim>
                                    <p:anim calcmode="lin" valueType="num">
                                      <p:cBhvr>
                                        <p:cTn id="9" dur="750" fill="hold"/>
                                        <p:tgtEl>
                                          <p:spTgt spid="89"/>
                                        </p:tgtEl>
                                        <p:attrNameLst>
                                          <p:attrName>ppt_w</p:attrName>
                                        </p:attrNameLst>
                                      </p:cBhvr>
                                      <p:tavLst>
                                        <p:tav tm="0">
                                          <p:val>
                                            <p:strVal val="#ppt_w"/>
                                          </p:val>
                                        </p:tav>
                                        <p:tav tm="100000">
                                          <p:val>
                                            <p:strVal val="#ppt_w"/>
                                          </p:val>
                                        </p:tav>
                                      </p:tavLst>
                                    </p:anim>
                                    <p:anim calcmode="lin" valueType="num">
                                      <p:cBhvr>
                                        <p:cTn id="10" dur="750" fill="hold"/>
                                        <p:tgtEl>
                                          <p:spTgt spid="89"/>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1500"/>
                                  </p:stCondLst>
                                  <p:childTnLst>
                                    <p:set>
                                      <p:cBhvr>
                                        <p:cTn id="12" dur="1" fill="hold">
                                          <p:stCondLst>
                                            <p:cond delay="0"/>
                                          </p:stCondLst>
                                        </p:cTn>
                                        <p:tgtEl>
                                          <p:spTgt spid="84"/>
                                        </p:tgtEl>
                                        <p:attrNameLst>
                                          <p:attrName>style.visibility</p:attrName>
                                        </p:attrNameLst>
                                      </p:cBhvr>
                                      <p:to>
                                        <p:strVal val="visible"/>
                                      </p:to>
                                    </p:set>
                                    <p:anim calcmode="lin" valueType="num">
                                      <p:cBhvr>
                                        <p:cTn id="13" dur="750" fill="hold"/>
                                        <p:tgtEl>
                                          <p:spTgt spid="84"/>
                                        </p:tgtEl>
                                        <p:attrNameLst>
                                          <p:attrName>ppt_x</p:attrName>
                                        </p:attrNameLst>
                                      </p:cBhvr>
                                      <p:tavLst>
                                        <p:tav tm="0">
                                          <p:val>
                                            <p:strVal val="#ppt_x"/>
                                          </p:val>
                                        </p:tav>
                                        <p:tav tm="100000">
                                          <p:val>
                                            <p:strVal val="#ppt_x"/>
                                          </p:val>
                                        </p:tav>
                                      </p:tavLst>
                                    </p:anim>
                                    <p:anim calcmode="lin" valueType="num">
                                      <p:cBhvr>
                                        <p:cTn id="14" dur="750" fill="hold"/>
                                        <p:tgtEl>
                                          <p:spTgt spid="84"/>
                                        </p:tgtEl>
                                        <p:attrNameLst>
                                          <p:attrName>ppt_y</p:attrName>
                                        </p:attrNameLst>
                                      </p:cBhvr>
                                      <p:tavLst>
                                        <p:tav tm="0">
                                          <p:val>
                                            <p:strVal val="#ppt_y+#ppt_h/2"/>
                                          </p:val>
                                        </p:tav>
                                        <p:tav tm="100000">
                                          <p:val>
                                            <p:strVal val="#ppt_y"/>
                                          </p:val>
                                        </p:tav>
                                      </p:tavLst>
                                    </p:anim>
                                    <p:anim calcmode="lin" valueType="num">
                                      <p:cBhvr>
                                        <p:cTn id="15" dur="750" fill="hold"/>
                                        <p:tgtEl>
                                          <p:spTgt spid="84"/>
                                        </p:tgtEl>
                                        <p:attrNameLst>
                                          <p:attrName>ppt_w</p:attrName>
                                        </p:attrNameLst>
                                      </p:cBhvr>
                                      <p:tavLst>
                                        <p:tav tm="0">
                                          <p:val>
                                            <p:strVal val="#ppt_w"/>
                                          </p:val>
                                        </p:tav>
                                        <p:tav tm="100000">
                                          <p:val>
                                            <p:strVal val="#ppt_w"/>
                                          </p:val>
                                        </p:tav>
                                      </p:tavLst>
                                    </p:anim>
                                    <p:anim calcmode="lin" valueType="num">
                                      <p:cBhvr>
                                        <p:cTn id="16" dur="750" fill="hold"/>
                                        <p:tgtEl>
                                          <p:spTgt spid="84"/>
                                        </p:tgtEl>
                                        <p:attrNameLst>
                                          <p:attrName>ppt_h</p:attrName>
                                        </p:attrNameLst>
                                      </p:cBhvr>
                                      <p:tavLst>
                                        <p:tav tm="0">
                                          <p:val>
                                            <p:fltVal val="0"/>
                                          </p:val>
                                        </p:tav>
                                        <p:tav tm="100000">
                                          <p:val>
                                            <p:strVal val="#ppt_h"/>
                                          </p:val>
                                        </p:tav>
                                      </p:tavLst>
                                    </p:anim>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项目设计</a:t>
            </a: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47" y="613672"/>
            <a:ext cx="10058400" cy="5810703"/>
          </a:xfrm>
          <a:prstGeom prst="rect">
            <a:avLst/>
          </a:prstGeom>
        </p:spPr>
      </p:pic>
      <p:sp>
        <p:nvSpPr>
          <p:cNvPr id="3" name="矩形 2"/>
          <p:cNvSpPr/>
          <p:nvPr/>
        </p:nvSpPr>
        <p:spPr>
          <a:xfrm>
            <a:off x="5236143" y="3330341"/>
            <a:ext cx="1636295" cy="5871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UDP</a:t>
            </a:r>
            <a:r>
              <a:rPr lang="zh-CN" altLang="en-US" dirty="0"/>
              <a:t>传输</a:t>
            </a:r>
          </a:p>
        </p:txBody>
      </p:sp>
    </p:spTree>
    <p:extLst>
      <p:ext uri="{BB962C8B-B14F-4D97-AF65-F5344CB8AC3E}">
        <p14:creationId xmlns:p14="http://schemas.microsoft.com/office/powerpoint/2010/main" val="401273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7" presetClass="entr" presetSubtype="4" fill="hold" nodeType="withEffect">
                                  <p:stCondLst>
                                    <p:cond delay="1500"/>
                                  </p:stCondLst>
                                  <p:childTnLst>
                                    <p:set>
                                      <p:cBhvr>
                                        <p:cTn id="13" dur="1" fill="hold">
                                          <p:stCondLst>
                                            <p:cond delay="0"/>
                                          </p:stCondLst>
                                        </p:cTn>
                                        <p:tgtEl>
                                          <p:spTgt spid="89"/>
                                        </p:tgtEl>
                                        <p:attrNameLst>
                                          <p:attrName>style.visibility</p:attrName>
                                        </p:attrNameLst>
                                      </p:cBhvr>
                                      <p:to>
                                        <p:strVal val="visible"/>
                                      </p:to>
                                    </p:set>
                                    <p:anim calcmode="lin" valueType="num">
                                      <p:cBhvr>
                                        <p:cTn id="14" dur="750" fill="hold"/>
                                        <p:tgtEl>
                                          <p:spTgt spid="89"/>
                                        </p:tgtEl>
                                        <p:attrNameLst>
                                          <p:attrName>ppt_x</p:attrName>
                                        </p:attrNameLst>
                                      </p:cBhvr>
                                      <p:tavLst>
                                        <p:tav tm="0">
                                          <p:val>
                                            <p:strVal val="#ppt_x"/>
                                          </p:val>
                                        </p:tav>
                                        <p:tav tm="100000">
                                          <p:val>
                                            <p:strVal val="#ppt_x"/>
                                          </p:val>
                                        </p:tav>
                                      </p:tavLst>
                                    </p:anim>
                                    <p:anim calcmode="lin" valueType="num">
                                      <p:cBhvr>
                                        <p:cTn id="15" dur="750" fill="hold"/>
                                        <p:tgtEl>
                                          <p:spTgt spid="89"/>
                                        </p:tgtEl>
                                        <p:attrNameLst>
                                          <p:attrName>ppt_y</p:attrName>
                                        </p:attrNameLst>
                                      </p:cBhvr>
                                      <p:tavLst>
                                        <p:tav tm="0">
                                          <p:val>
                                            <p:strVal val="#ppt_y+#ppt_h/2"/>
                                          </p:val>
                                        </p:tav>
                                        <p:tav tm="100000">
                                          <p:val>
                                            <p:strVal val="#ppt_y"/>
                                          </p:val>
                                        </p:tav>
                                      </p:tavLst>
                                    </p:anim>
                                    <p:anim calcmode="lin" valueType="num">
                                      <p:cBhvr>
                                        <p:cTn id="16" dur="750" fill="hold"/>
                                        <p:tgtEl>
                                          <p:spTgt spid="89"/>
                                        </p:tgtEl>
                                        <p:attrNameLst>
                                          <p:attrName>ppt_w</p:attrName>
                                        </p:attrNameLst>
                                      </p:cBhvr>
                                      <p:tavLst>
                                        <p:tav tm="0">
                                          <p:val>
                                            <p:strVal val="#ppt_w"/>
                                          </p:val>
                                        </p:tav>
                                        <p:tav tm="100000">
                                          <p:val>
                                            <p:strVal val="#ppt_w"/>
                                          </p:val>
                                        </p:tav>
                                      </p:tavLst>
                                    </p:anim>
                                    <p:anim calcmode="lin" valueType="num">
                                      <p:cBhvr>
                                        <p:cTn id="17" dur="750" fill="hold"/>
                                        <p:tgtEl>
                                          <p:spTgt spid="89"/>
                                        </p:tgtEl>
                                        <p:attrNameLst>
                                          <p:attrName>ppt_h</p:attrName>
                                        </p:attrNameLst>
                                      </p:cBhvr>
                                      <p:tavLst>
                                        <p:tav tm="0">
                                          <p:val>
                                            <p:fltVal val="0"/>
                                          </p:val>
                                        </p:tav>
                                        <p:tav tm="100000">
                                          <p:val>
                                            <p:strVal val="#ppt_h"/>
                                          </p:val>
                                        </p:tav>
                                      </p:tavLst>
                                    </p:anim>
                                  </p:childTnLst>
                                </p:cTn>
                              </p:par>
                              <p:par>
                                <p:cTn id="18" presetID="17" presetClass="entr" presetSubtype="4" fill="hold" nodeType="withEffect">
                                  <p:stCondLst>
                                    <p:cond delay="1500"/>
                                  </p:stCondLst>
                                  <p:childTnLst>
                                    <p:set>
                                      <p:cBhvr>
                                        <p:cTn id="19" dur="1" fill="hold">
                                          <p:stCondLst>
                                            <p:cond delay="0"/>
                                          </p:stCondLst>
                                        </p:cTn>
                                        <p:tgtEl>
                                          <p:spTgt spid="84"/>
                                        </p:tgtEl>
                                        <p:attrNameLst>
                                          <p:attrName>style.visibility</p:attrName>
                                        </p:attrNameLst>
                                      </p:cBhvr>
                                      <p:to>
                                        <p:strVal val="visible"/>
                                      </p:to>
                                    </p:set>
                                    <p:anim calcmode="lin" valueType="num">
                                      <p:cBhvr>
                                        <p:cTn id="20" dur="750" fill="hold"/>
                                        <p:tgtEl>
                                          <p:spTgt spid="84"/>
                                        </p:tgtEl>
                                        <p:attrNameLst>
                                          <p:attrName>ppt_x</p:attrName>
                                        </p:attrNameLst>
                                      </p:cBhvr>
                                      <p:tavLst>
                                        <p:tav tm="0">
                                          <p:val>
                                            <p:strVal val="#ppt_x"/>
                                          </p:val>
                                        </p:tav>
                                        <p:tav tm="100000">
                                          <p:val>
                                            <p:strVal val="#ppt_x"/>
                                          </p:val>
                                        </p:tav>
                                      </p:tavLst>
                                    </p:anim>
                                    <p:anim calcmode="lin" valueType="num">
                                      <p:cBhvr>
                                        <p:cTn id="21" dur="750" fill="hold"/>
                                        <p:tgtEl>
                                          <p:spTgt spid="84"/>
                                        </p:tgtEl>
                                        <p:attrNameLst>
                                          <p:attrName>ppt_y</p:attrName>
                                        </p:attrNameLst>
                                      </p:cBhvr>
                                      <p:tavLst>
                                        <p:tav tm="0">
                                          <p:val>
                                            <p:strVal val="#ppt_y+#ppt_h/2"/>
                                          </p:val>
                                        </p:tav>
                                        <p:tav tm="100000">
                                          <p:val>
                                            <p:strVal val="#ppt_y"/>
                                          </p:val>
                                        </p:tav>
                                      </p:tavLst>
                                    </p:anim>
                                    <p:anim calcmode="lin" valueType="num">
                                      <p:cBhvr>
                                        <p:cTn id="22" dur="750" fill="hold"/>
                                        <p:tgtEl>
                                          <p:spTgt spid="84"/>
                                        </p:tgtEl>
                                        <p:attrNameLst>
                                          <p:attrName>ppt_w</p:attrName>
                                        </p:attrNameLst>
                                      </p:cBhvr>
                                      <p:tavLst>
                                        <p:tav tm="0">
                                          <p:val>
                                            <p:strVal val="#ppt_w"/>
                                          </p:val>
                                        </p:tav>
                                        <p:tav tm="100000">
                                          <p:val>
                                            <p:strVal val="#ppt_w"/>
                                          </p:val>
                                        </p:tav>
                                      </p:tavLst>
                                    </p:anim>
                                    <p:anim calcmode="lin" valueType="num">
                                      <p:cBhvr>
                                        <p:cTn id="23" dur="750" fill="hold"/>
                                        <p:tgtEl>
                                          <p:spTgt spid="84"/>
                                        </p:tgtEl>
                                        <p:attrNameLst>
                                          <p:attrName>ppt_h</p:attrName>
                                        </p:attrNameLst>
                                      </p:cBhvr>
                                      <p:tavLst>
                                        <p:tav tm="0">
                                          <p:val>
                                            <p:fltVal val="0"/>
                                          </p:val>
                                        </p:tav>
                                        <p:tav tm="100000">
                                          <p:val>
                                            <p:strVal val="#ppt_h"/>
                                          </p:val>
                                        </p:tav>
                                      </p:tavLst>
                                    </p:anim>
                                  </p:childTnLst>
                                </p:cTn>
                              </p:par>
                            </p:childTnLst>
                          </p:cTn>
                        </p:par>
                        <p:par>
                          <p:cTn id="24" fill="hold">
                            <p:stCondLst>
                              <p:cond delay="2250"/>
                            </p:stCondLst>
                            <p:childTnLst>
                              <p:par>
                                <p:cTn id="25" presetID="10"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0" grpId="2"/>
      <p:bldP spid="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4471808"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P2P</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核心细节</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2.2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4678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820039" y="3431867"/>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项目核心细节</a:t>
            </a: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7155547" y="2718202"/>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服务端数据库设计</a:t>
            </a:r>
          </a:p>
        </p:txBody>
      </p:sp>
      <p:sp>
        <p:nvSpPr>
          <p:cNvPr id="97" name="椭圆 96"/>
          <p:cNvSpPr/>
          <p:nvPr/>
        </p:nvSpPr>
        <p:spPr>
          <a:xfrm>
            <a:off x="6843396" y="2852943"/>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6843396" y="3464618"/>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6843396" y="4076293"/>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093922" y="3329877"/>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用户双线程</a:t>
            </a:r>
            <a:endParaRPr lang="en-US" altLang="zh-CN" sz="2000" dirty="0">
              <a:solidFill>
                <a:schemeClr val="tx1">
                  <a:lumMod val="75000"/>
                  <a:lumOff val="25000"/>
                </a:schemeClr>
              </a:solidFill>
            </a:endParaRPr>
          </a:p>
        </p:txBody>
      </p:sp>
      <p:sp>
        <p:nvSpPr>
          <p:cNvPr id="31" name="文本框 30"/>
          <p:cNvSpPr txBox="1"/>
          <p:nvPr/>
        </p:nvSpPr>
        <p:spPr>
          <a:xfrm>
            <a:off x="7155547" y="3941552"/>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文件分组发送，接收</a:t>
            </a:r>
          </a:p>
        </p:txBody>
      </p:sp>
    </p:spTree>
    <p:extLst>
      <p:ext uri="{BB962C8B-B14F-4D97-AF65-F5344CB8AC3E}">
        <p14:creationId xmlns:p14="http://schemas.microsoft.com/office/powerpoint/2010/main" val="20070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nodeType="withEffect">
                                  <p:stCondLst>
                                    <p:cond delay="150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par>
                                <p:cTn id="15" presetID="42" presetClass="path" presetSubtype="0" decel="30000" fill="hold" nodeType="withEffect">
                                  <p:stCondLst>
                                    <p:cond delay="1500"/>
                                  </p:stCondLst>
                                  <p:childTnLst>
                                    <p:animMotion origin="layout" path="M -4.58333E-6 -0.03981 L -4.58333E-6 0.14815 " pathEditMode="relative" rAng="0" ptsTypes="AA">
                                      <p:cBhvr>
                                        <p:cTn id="16" dur="750" spd="-100000" fill="hold"/>
                                        <p:tgtEl>
                                          <p:spTgt spid="70"/>
                                        </p:tgtEl>
                                        <p:attrNameLst>
                                          <p:attrName>ppt_x</p:attrName>
                                          <p:attrName>ppt_y</p:attrName>
                                        </p:attrNameLst>
                                      </p:cBhvr>
                                      <p:rCtr x="0" y="9398"/>
                                    </p:animMotion>
                                  </p:childTnLst>
                                </p:cTn>
                              </p:par>
                              <p:par>
                                <p:cTn id="17" presetID="42" presetClass="path" presetSubtype="0" accel="30000" decel="30000" fill="hold" nodeType="withEffect">
                                  <p:stCondLst>
                                    <p:cond delay="2250"/>
                                  </p:stCondLst>
                                  <p:childTnLst>
                                    <p:animMotion origin="layout" path="M -4.58333E-6 -0.03981 L -4.58333E-6 -2.96296E-6 " pathEditMode="relative" rAng="0" ptsTypes="AA">
                                      <p:cBhvr>
                                        <p:cTn id="18" dur="750" fill="hold"/>
                                        <p:tgtEl>
                                          <p:spTgt spid="70"/>
                                        </p:tgtEl>
                                        <p:attrNameLst>
                                          <p:attrName>ppt_x</p:attrName>
                                          <p:attrName>ppt_y</p:attrName>
                                        </p:attrNameLst>
                                      </p:cBhvr>
                                      <p:rCtr x="0" y="1991"/>
                                    </p:animMotion>
                                  </p:childTnLst>
                                </p:cTn>
                              </p:par>
                              <p:par>
                                <p:cTn id="19" presetID="22" presetClass="entr" presetSubtype="2" fill="hold" nodeType="withEffect">
                                  <p:stCondLst>
                                    <p:cond delay="2250"/>
                                  </p:stCondLst>
                                  <p:childTnLst>
                                    <p:set>
                                      <p:cBhvr>
                                        <p:cTn id="20" dur="1" fill="hold">
                                          <p:stCondLst>
                                            <p:cond delay="0"/>
                                          </p:stCondLst>
                                        </p:cTn>
                                        <p:tgtEl>
                                          <p:spTgt spid="81"/>
                                        </p:tgtEl>
                                        <p:attrNameLst>
                                          <p:attrName>style.visibility</p:attrName>
                                        </p:attrNameLst>
                                      </p:cBhvr>
                                      <p:to>
                                        <p:strVal val="visible"/>
                                      </p:to>
                                    </p:set>
                                    <p:animEffect transition="in" filter="wipe(right)">
                                      <p:cBhvr>
                                        <p:cTn id="21" dur="750"/>
                                        <p:tgtEl>
                                          <p:spTgt spid="81"/>
                                        </p:tgtEl>
                                      </p:cBhvr>
                                    </p:animEffect>
                                  </p:childTnLst>
                                </p:cTn>
                              </p:par>
                              <p:par>
                                <p:cTn id="22" presetID="22" presetClass="entr" presetSubtype="8" fill="hold" nodeType="withEffect">
                                  <p:stCondLst>
                                    <p:cond delay="2250"/>
                                  </p:stCondLst>
                                  <p:childTnLst>
                                    <p:set>
                                      <p:cBhvr>
                                        <p:cTn id="23" dur="1" fill="hold">
                                          <p:stCondLst>
                                            <p:cond delay="0"/>
                                          </p:stCondLst>
                                        </p:cTn>
                                        <p:tgtEl>
                                          <p:spTgt spid="77"/>
                                        </p:tgtEl>
                                        <p:attrNameLst>
                                          <p:attrName>style.visibility</p:attrName>
                                        </p:attrNameLst>
                                      </p:cBhvr>
                                      <p:to>
                                        <p:strVal val="visible"/>
                                      </p:to>
                                    </p:set>
                                    <p:animEffect transition="in" filter="wipe(left)">
                                      <p:cBhvr>
                                        <p:cTn id="24" dur="750"/>
                                        <p:tgtEl>
                                          <p:spTgt spid="77"/>
                                        </p:tgtEl>
                                      </p:cBhvr>
                                    </p:animEffect>
                                  </p:childTnLst>
                                </p:cTn>
                              </p:par>
                              <p:par>
                                <p:cTn id="25" presetID="22" presetClass="entr" presetSubtype="8" fill="hold" grpId="0" nodeType="withEffect">
                                  <p:stCondLst>
                                    <p:cond delay="275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750"/>
                                        <p:tgtEl>
                                          <p:spTgt spid="92"/>
                                        </p:tgtEl>
                                      </p:cBhvr>
                                    </p:animEffect>
                                  </p:childTnLst>
                                </p:cTn>
                              </p:par>
                              <p:par>
                                <p:cTn id="28" presetID="10" presetClass="entr" presetSubtype="0" fill="hold" grpId="0" nodeType="withEffect">
                                  <p:stCondLst>
                                    <p:cond delay="325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325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325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par>
                                <p:cTn id="37" presetID="42" presetClass="path" presetSubtype="0" decel="50000" fill="hold" grpId="1" nodeType="withEffect">
                                  <p:stCondLst>
                                    <p:cond delay="3250"/>
                                  </p:stCondLst>
                                  <p:childTnLst>
                                    <p:animMotion origin="layout" path="M 2.70833E-6 7.40741E-7 L 2.70833E-6 -0.09144 " pathEditMode="relative" rAng="0" ptsTypes="AA">
                                      <p:cBhvr>
                                        <p:cTn id="38" dur="1250" spd="-100000" fill="hold"/>
                                        <p:tgtEl>
                                          <p:spTgt spid="97"/>
                                        </p:tgtEl>
                                        <p:attrNameLst>
                                          <p:attrName>ppt_x</p:attrName>
                                          <p:attrName>ppt_y</p:attrName>
                                        </p:attrNameLst>
                                      </p:cBhvr>
                                      <p:rCtr x="0" y="-4583"/>
                                    </p:animMotion>
                                  </p:childTnLst>
                                </p:cTn>
                              </p:par>
                              <p:par>
                                <p:cTn id="39" presetID="42" presetClass="path" presetSubtype="0" decel="50000" fill="hold" grpId="1" nodeType="withEffect">
                                  <p:stCondLst>
                                    <p:cond delay="3250"/>
                                  </p:stCondLst>
                                  <p:childTnLst>
                                    <p:animMotion origin="layout" path="M 2.70833E-6 -1.11111E-6 L 2.70833E-6 -0.18055 " pathEditMode="relative" rAng="0" ptsTypes="AA">
                                      <p:cBhvr>
                                        <p:cTn id="40" dur="1250" spd="-100000" fill="hold"/>
                                        <p:tgtEl>
                                          <p:spTgt spid="98"/>
                                        </p:tgtEl>
                                        <p:attrNameLst>
                                          <p:attrName>ppt_x</p:attrName>
                                          <p:attrName>ppt_y</p:attrName>
                                        </p:attrNameLst>
                                      </p:cBhvr>
                                      <p:rCtr x="0" y="-9028"/>
                                    </p:animMotion>
                                  </p:childTnLst>
                                </p:cTn>
                              </p:par>
                              <p:par>
                                <p:cTn id="41" presetID="42" presetClass="path" presetSubtype="0" decel="50000" fill="hold" grpId="1" nodeType="withEffect">
                                  <p:stCondLst>
                                    <p:cond delay="3250"/>
                                  </p:stCondLst>
                                  <p:childTnLst>
                                    <p:animMotion origin="layout" path="M 2.70833E-6 -1.48148E-6 L 2.70833E-6 -0.26875 " pathEditMode="relative" rAng="0" ptsTypes="AA">
                                      <p:cBhvr>
                                        <p:cTn id="42" dur="1250" spd="-100000" fill="hold"/>
                                        <p:tgtEl>
                                          <p:spTgt spid="99"/>
                                        </p:tgtEl>
                                        <p:attrNameLst>
                                          <p:attrName>ppt_x</p:attrName>
                                          <p:attrName>ppt_y</p:attrName>
                                        </p:attrNameLst>
                                      </p:cBhvr>
                                      <p:rCtr x="0" y="-13449"/>
                                    </p:animMotion>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fade">
                                      <p:cBhvr>
                                        <p:cTn id="46" dur="750"/>
                                        <p:tgtEl>
                                          <p:spTgt spid="106"/>
                                        </p:tgtEl>
                                      </p:cBhvr>
                                    </p:animEffect>
                                  </p:childTnLst>
                                </p:cTn>
                              </p:par>
                              <p:par>
                                <p:cTn id="47" presetID="22" presetClass="entr" presetSubtype="8" fill="hold" grpId="0" nodeType="withEffect">
                                  <p:stCondLst>
                                    <p:cond delay="275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750"/>
                                        <p:tgtEl>
                                          <p:spTgt spid="3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92" grpId="0"/>
      <p:bldP spid="97" grpId="0" animBg="1"/>
      <p:bldP spid="97" grpId="1" animBg="1"/>
      <p:bldP spid="98" grpId="0" animBg="1"/>
      <p:bldP spid="98" grpId="1" animBg="1"/>
      <p:bldP spid="99" grpId="0" animBg="1"/>
      <p:bldP spid="99" grpId="1" animBg="1"/>
      <p:bldP spid="106" grpId="0" animBg="1"/>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269507" y="1068871"/>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290537" y="805193"/>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3838261"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947" y="367015"/>
            <a:ext cx="3546911" cy="584775"/>
          </a:xfrm>
          <a:prstGeom prst="rect">
            <a:avLst/>
          </a:prstGeom>
          <a:noFill/>
        </p:spPr>
        <p:txBody>
          <a:bodyPr wrap="square" rtlCol="0">
            <a:spAutoFit/>
          </a:bodyPr>
          <a:lstStyle/>
          <a:p>
            <a:r>
              <a:rPr lang="zh-CN" altLang="en-US" sz="3200" dirty="0">
                <a:solidFill>
                  <a:schemeClr val="tx1">
                    <a:lumMod val="75000"/>
                    <a:lumOff val="25000"/>
                  </a:schemeClr>
                </a:solidFill>
              </a:rPr>
              <a:t>服务端数据库设计</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5733" y="1529114"/>
            <a:ext cx="1499128" cy="400110"/>
          </a:xfrm>
          <a:prstGeom prst="rect">
            <a:avLst/>
          </a:prstGeom>
          <a:noFill/>
        </p:spPr>
        <p:txBody>
          <a:bodyPr wrap="none" rtlCol="0">
            <a:spAutoFit/>
          </a:bodyPr>
          <a:lstStyle/>
          <a:p>
            <a:pPr marL="285750" indent="-285750">
              <a:buFont typeface="Arial" panose="020B0604020202020204" pitchFamily="34" charset="0"/>
              <a:buChar char="•"/>
            </a:pPr>
            <a:r>
              <a:rPr lang="zh-CN" altLang="en-US" sz="2000" dirty="0"/>
              <a:t>表格设计</a:t>
            </a:r>
          </a:p>
        </p:txBody>
      </p:sp>
      <p:pic>
        <p:nvPicPr>
          <p:cNvPr id="3" name="图片 2"/>
          <p:cNvPicPr>
            <a:picLocks noChangeAspect="1"/>
          </p:cNvPicPr>
          <p:nvPr/>
        </p:nvPicPr>
        <p:blipFill>
          <a:blip r:embed="rId4"/>
          <a:stretch>
            <a:fillRect/>
          </a:stretch>
        </p:blipFill>
        <p:spPr>
          <a:xfrm>
            <a:off x="1082510" y="4969378"/>
            <a:ext cx="10215915" cy="1110033"/>
          </a:xfrm>
          <a:prstGeom prst="rect">
            <a:avLst/>
          </a:prstGeom>
        </p:spPr>
      </p:pic>
      <p:pic>
        <p:nvPicPr>
          <p:cNvPr id="4" name="图片 3"/>
          <p:cNvPicPr>
            <a:picLocks noChangeAspect="1"/>
          </p:cNvPicPr>
          <p:nvPr/>
        </p:nvPicPr>
        <p:blipFill>
          <a:blip r:embed="rId5"/>
          <a:stretch>
            <a:fillRect/>
          </a:stretch>
        </p:blipFill>
        <p:spPr>
          <a:xfrm>
            <a:off x="1082510" y="2728021"/>
            <a:ext cx="5583501" cy="1173602"/>
          </a:xfrm>
          <a:prstGeom prst="rect">
            <a:avLst/>
          </a:prstGeom>
        </p:spPr>
      </p:pic>
      <p:sp>
        <p:nvSpPr>
          <p:cNvPr id="6" name="文本框 5"/>
          <p:cNvSpPr txBox="1"/>
          <p:nvPr/>
        </p:nvSpPr>
        <p:spPr>
          <a:xfrm>
            <a:off x="1001027" y="2263197"/>
            <a:ext cx="1800493" cy="369332"/>
          </a:xfrm>
          <a:prstGeom prst="rect">
            <a:avLst/>
          </a:prstGeom>
          <a:noFill/>
        </p:spPr>
        <p:txBody>
          <a:bodyPr wrap="none" rtlCol="0">
            <a:spAutoFit/>
          </a:bodyPr>
          <a:lstStyle/>
          <a:p>
            <a:r>
              <a:rPr lang="zh-CN" altLang="en-US" dirty="0"/>
              <a:t>节点注册信息表</a:t>
            </a:r>
          </a:p>
        </p:txBody>
      </p:sp>
      <p:sp>
        <p:nvSpPr>
          <p:cNvPr id="27" name="文本框 26"/>
          <p:cNvSpPr txBox="1"/>
          <p:nvPr/>
        </p:nvSpPr>
        <p:spPr>
          <a:xfrm>
            <a:off x="1001027" y="4482964"/>
            <a:ext cx="1843774" cy="369332"/>
          </a:xfrm>
          <a:prstGeom prst="rect">
            <a:avLst/>
          </a:prstGeom>
          <a:noFill/>
        </p:spPr>
        <p:txBody>
          <a:bodyPr wrap="none" rtlCol="0">
            <a:spAutoFit/>
          </a:bodyPr>
          <a:lstStyle/>
          <a:p>
            <a:r>
              <a:rPr lang="zh-CN" altLang="en-US" dirty="0"/>
              <a:t>资源信息信息表</a:t>
            </a:r>
          </a:p>
        </p:txBody>
      </p:sp>
    </p:spTree>
    <p:extLst>
      <p:ext uri="{BB962C8B-B14F-4D97-AF65-F5344CB8AC3E}">
        <p14:creationId xmlns:p14="http://schemas.microsoft.com/office/powerpoint/2010/main" val="28038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269507" y="1068871"/>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290537" y="805193"/>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3838261"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947" y="367015"/>
            <a:ext cx="3546911" cy="584775"/>
          </a:xfrm>
          <a:prstGeom prst="rect">
            <a:avLst/>
          </a:prstGeom>
          <a:noFill/>
        </p:spPr>
        <p:txBody>
          <a:bodyPr wrap="square" rtlCol="0">
            <a:spAutoFit/>
          </a:bodyPr>
          <a:lstStyle/>
          <a:p>
            <a:r>
              <a:rPr lang="zh-CN" altLang="en-US" sz="3200" dirty="0">
                <a:solidFill>
                  <a:schemeClr val="tx1">
                    <a:lumMod val="75000"/>
                    <a:lumOff val="25000"/>
                  </a:schemeClr>
                </a:solidFill>
              </a:rPr>
              <a:t>服务端数据库设计</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782742" y="2729801"/>
            <a:ext cx="10709427" cy="3324490"/>
          </a:xfrm>
          <a:prstGeom prst="rect">
            <a:avLst/>
          </a:prstGeom>
        </p:spPr>
      </p:pic>
      <p:sp>
        <p:nvSpPr>
          <p:cNvPr id="4" name="文本框 3"/>
          <p:cNvSpPr txBox="1"/>
          <p:nvPr/>
        </p:nvSpPr>
        <p:spPr>
          <a:xfrm>
            <a:off x="731520" y="1857676"/>
            <a:ext cx="6045245"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t>连接</a:t>
            </a:r>
            <a:r>
              <a:rPr lang="en-US" altLang="zh-CN" sz="2000" dirty="0"/>
              <a:t>SQLite</a:t>
            </a:r>
            <a:r>
              <a:rPr lang="zh-CN" altLang="en-US" sz="2000" dirty="0"/>
              <a:t>数据库</a:t>
            </a:r>
            <a:r>
              <a:rPr lang="en-US" altLang="zh-CN" sz="2000" dirty="0"/>
              <a:t>, python</a:t>
            </a:r>
            <a:r>
              <a:rPr lang="zh-CN" altLang="en-US" sz="2000" dirty="0"/>
              <a:t>环境中使用</a:t>
            </a:r>
            <a:r>
              <a:rPr lang="en-US" altLang="zh-CN" sz="2000" dirty="0"/>
              <a:t>sqlite3</a:t>
            </a:r>
            <a:r>
              <a:rPr lang="zh-CN" altLang="en-US" sz="2000" dirty="0"/>
              <a:t>模块</a:t>
            </a:r>
          </a:p>
        </p:txBody>
      </p:sp>
    </p:spTree>
    <p:extLst>
      <p:ext uri="{BB962C8B-B14F-4D97-AF65-F5344CB8AC3E}">
        <p14:creationId xmlns:p14="http://schemas.microsoft.com/office/powerpoint/2010/main" val="3215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9"/>
            <a:ext cx="4471808"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CS</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项目设计</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1.1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204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269507" y="1068871"/>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290537" y="805193"/>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3838261"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947" y="367015"/>
            <a:ext cx="3546911" cy="584775"/>
          </a:xfrm>
          <a:prstGeom prst="rect">
            <a:avLst/>
          </a:prstGeom>
          <a:noFill/>
        </p:spPr>
        <p:txBody>
          <a:bodyPr wrap="square" rtlCol="0">
            <a:spAutoFit/>
          </a:bodyPr>
          <a:lstStyle/>
          <a:p>
            <a:r>
              <a:rPr lang="zh-CN" altLang="en-US" sz="3200" dirty="0">
                <a:solidFill>
                  <a:schemeClr val="tx1">
                    <a:lumMod val="75000"/>
                    <a:lumOff val="25000"/>
                  </a:schemeClr>
                </a:solidFill>
              </a:rPr>
              <a:t>服务端数据库设计</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37398" y="2318277"/>
            <a:ext cx="139653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查询资源</a:t>
            </a:r>
          </a:p>
        </p:txBody>
      </p:sp>
      <p:sp>
        <p:nvSpPr>
          <p:cNvPr id="5" name="文本框 4"/>
          <p:cNvSpPr txBox="1"/>
          <p:nvPr/>
        </p:nvSpPr>
        <p:spPr>
          <a:xfrm>
            <a:off x="837398" y="4705374"/>
            <a:ext cx="1858201"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检查是否注册</a:t>
            </a:r>
          </a:p>
        </p:txBody>
      </p:sp>
      <p:pic>
        <p:nvPicPr>
          <p:cNvPr id="7" name="图片 6"/>
          <p:cNvPicPr>
            <a:picLocks noChangeAspect="1"/>
          </p:cNvPicPr>
          <p:nvPr/>
        </p:nvPicPr>
        <p:blipFill>
          <a:blip r:embed="rId4"/>
          <a:stretch>
            <a:fillRect/>
          </a:stretch>
        </p:blipFill>
        <p:spPr>
          <a:xfrm>
            <a:off x="3700850" y="1568918"/>
            <a:ext cx="7633064" cy="1731527"/>
          </a:xfrm>
          <a:prstGeom prst="rect">
            <a:avLst/>
          </a:prstGeom>
        </p:spPr>
      </p:pic>
      <p:pic>
        <p:nvPicPr>
          <p:cNvPr id="8" name="图片 7"/>
          <p:cNvPicPr>
            <a:picLocks noChangeAspect="1"/>
          </p:cNvPicPr>
          <p:nvPr/>
        </p:nvPicPr>
        <p:blipFill>
          <a:blip r:embed="rId5"/>
          <a:stretch>
            <a:fillRect/>
          </a:stretch>
        </p:blipFill>
        <p:spPr>
          <a:xfrm>
            <a:off x="3763664" y="3945993"/>
            <a:ext cx="7711610" cy="2257426"/>
          </a:xfrm>
          <a:prstGeom prst="rect">
            <a:avLst/>
          </a:prstGeom>
        </p:spPr>
      </p:pic>
    </p:spTree>
    <p:extLst>
      <p:ext uri="{BB962C8B-B14F-4D97-AF65-F5344CB8AC3E}">
        <p14:creationId xmlns:p14="http://schemas.microsoft.com/office/powerpoint/2010/main" val="21916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269507" y="1068871"/>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290537" y="805193"/>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3838261"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947" y="367015"/>
            <a:ext cx="3546911" cy="584775"/>
          </a:xfrm>
          <a:prstGeom prst="rect">
            <a:avLst/>
          </a:prstGeom>
          <a:noFill/>
        </p:spPr>
        <p:txBody>
          <a:bodyPr wrap="square" rtlCol="0">
            <a:spAutoFit/>
          </a:bodyPr>
          <a:lstStyle/>
          <a:p>
            <a:r>
              <a:rPr lang="zh-CN" altLang="en-US" sz="3200" dirty="0">
                <a:solidFill>
                  <a:schemeClr val="tx1">
                    <a:lumMod val="75000"/>
                    <a:lumOff val="25000"/>
                  </a:schemeClr>
                </a:solidFill>
              </a:rPr>
              <a:t>服务端数据库设计</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58265" y="1686182"/>
            <a:ext cx="139653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退出节点</a:t>
            </a:r>
          </a:p>
        </p:txBody>
      </p:sp>
      <p:pic>
        <p:nvPicPr>
          <p:cNvPr id="6" name="图片 5"/>
          <p:cNvPicPr>
            <a:picLocks noChangeAspect="1"/>
          </p:cNvPicPr>
          <p:nvPr/>
        </p:nvPicPr>
        <p:blipFill>
          <a:blip r:embed="rId4"/>
          <a:stretch>
            <a:fillRect/>
          </a:stretch>
        </p:blipFill>
        <p:spPr>
          <a:xfrm>
            <a:off x="809395" y="2672824"/>
            <a:ext cx="10522792" cy="1773328"/>
          </a:xfrm>
          <a:prstGeom prst="rect">
            <a:avLst/>
          </a:prstGeom>
        </p:spPr>
      </p:pic>
    </p:spTree>
    <p:extLst>
      <p:ext uri="{BB962C8B-B14F-4D97-AF65-F5344CB8AC3E}">
        <p14:creationId xmlns:p14="http://schemas.microsoft.com/office/powerpoint/2010/main" val="172053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269507" y="1068871"/>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290537" y="805193"/>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3838261"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890334" y="370906"/>
            <a:ext cx="3546911" cy="584775"/>
          </a:xfrm>
          <a:prstGeom prst="rect">
            <a:avLst/>
          </a:prstGeom>
          <a:noFill/>
        </p:spPr>
        <p:txBody>
          <a:bodyPr wrap="square" rtlCol="0">
            <a:spAutoFit/>
          </a:bodyPr>
          <a:lstStyle/>
          <a:p>
            <a:r>
              <a:rPr lang="zh-CN" altLang="en-US" sz="3200" dirty="0">
                <a:solidFill>
                  <a:schemeClr val="tx1">
                    <a:lumMod val="75000"/>
                    <a:lumOff val="25000"/>
                  </a:schemeClr>
                </a:solidFill>
              </a:rPr>
              <a:t>用户双线程</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347597" y="1484892"/>
            <a:ext cx="4827630" cy="2636941"/>
          </a:xfrm>
          <a:prstGeom prst="rect">
            <a:avLst/>
          </a:prstGeom>
        </p:spPr>
      </p:pic>
      <p:pic>
        <p:nvPicPr>
          <p:cNvPr id="3" name="图片 2"/>
          <p:cNvPicPr>
            <a:picLocks noChangeAspect="1"/>
          </p:cNvPicPr>
          <p:nvPr/>
        </p:nvPicPr>
        <p:blipFill>
          <a:blip r:embed="rId5"/>
          <a:stretch>
            <a:fillRect/>
          </a:stretch>
        </p:blipFill>
        <p:spPr>
          <a:xfrm>
            <a:off x="326537" y="4668890"/>
            <a:ext cx="4869750" cy="1848942"/>
          </a:xfrm>
          <a:prstGeom prst="rect">
            <a:avLst/>
          </a:prstGeom>
        </p:spPr>
      </p:pic>
      <p:pic>
        <p:nvPicPr>
          <p:cNvPr id="5" name="图片 4"/>
          <p:cNvPicPr>
            <a:picLocks noChangeAspect="1"/>
          </p:cNvPicPr>
          <p:nvPr/>
        </p:nvPicPr>
        <p:blipFill>
          <a:blip r:embed="rId6"/>
          <a:stretch>
            <a:fillRect/>
          </a:stretch>
        </p:blipFill>
        <p:spPr>
          <a:xfrm>
            <a:off x="7023233" y="2701691"/>
            <a:ext cx="4899260" cy="1967199"/>
          </a:xfrm>
          <a:prstGeom prst="rect">
            <a:avLst/>
          </a:prstGeom>
        </p:spPr>
      </p:pic>
      <p:sp>
        <p:nvSpPr>
          <p:cNvPr id="7" name="文本框 6"/>
          <p:cNvSpPr txBox="1"/>
          <p:nvPr/>
        </p:nvSpPr>
        <p:spPr>
          <a:xfrm>
            <a:off x="6949440" y="5131696"/>
            <a:ext cx="5111015" cy="1200329"/>
          </a:xfrm>
          <a:prstGeom prst="rect">
            <a:avLst/>
          </a:prstGeom>
          <a:noFill/>
        </p:spPr>
        <p:txBody>
          <a:bodyPr wrap="square" rtlCol="0">
            <a:spAutoFit/>
          </a:bodyPr>
          <a:lstStyle/>
          <a:p>
            <a:r>
              <a:rPr lang="zh-CN" altLang="en-US" dirty="0"/>
              <a:t>使用</a:t>
            </a:r>
            <a:r>
              <a:rPr lang="en-US" altLang="zh-CN" dirty="0"/>
              <a:t>threading </a:t>
            </a:r>
            <a:r>
              <a:rPr lang="zh-CN" altLang="en-US" dirty="0"/>
              <a:t>模块，将两个线程封装在两个函数</a:t>
            </a:r>
            <a:endParaRPr lang="en-US" altLang="zh-CN" dirty="0"/>
          </a:p>
          <a:p>
            <a:r>
              <a:rPr lang="zh-CN" altLang="en-US" dirty="0"/>
              <a:t>中，以函数的形式来开启线程。</a:t>
            </a:r>
            <a:endParaRPr lang="en-US" altLang="zh-CN" dirty="0"/>
          </a:p>
          <a:p>
            <a:endParaRPr lang="en-US" altLang="zh-CN" dirty="0"/>
          </a:p>
          <a:p>
            <a:endParaRPr lang="zh-CN" altLang="en-US" dirty="0"/>
          </a:p>
        </p:txBody>
      </p:sp>
      <p:cxnSp>
        <p:nvCxnSpPr>
          <p:cNvPr id="9" name="直接箭头连接符 8"/>
          <p:cNvCxnSpPr>
            <a:stCxn id="2" idx="3"/>
            <a:endCxn id="5" idx="1"/>
          </p:cNvCxnSpPr>
          <p:nvPr/>
        </p:nvCxnSpPr>
        <p:spPr>
          <a:xfrm>
            <a:off x="5175227" y="2803363"/>
            <a:ext cx="1848006" cy="881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3" idx="3"/>
          </p:cNvCxnSpPr>
          <p:nvPr/>
        </p:nvCxnSpPr>
        <p:spPr>
          <a:xfrm flipV="1">
            <a:off x="5196287" y="3936733"/>
            <a:ext cx="1753153" cy="1656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7023233" y="2249427"/>
            <a:ext cx="1338828" cy="369332"/>
          </a:xfrm>
          <a:prstGeom prst="rect">
            <a:avLst/>
          </a:prstGeom>
          <a:noFill/>
        </p:spPr>
        <p:txBody>
          <a:bodyPr wrap="none" rtlCol="0">
            <a:spAutoFit/>
          </a:bodyPr>
          <a:lstStyle/>
          <a:p>
            <a:r>
              <a:rPr lang="zh-CN" altLang="en-US" dirty="0"/>
              <a:t>启动双线程</a:t>
            </a:r>
          </a:p>
        </p:txBody>
      </p:sp>
      <p:sp>
        <p:nvSpPr>
          <p:cNvPr id="15" name="文本框 14"/>
          <p:cNvSpPr txBox="1"/>
          <p:nvPr/>
        </p:nvSpPr>
        <p:spPr>
          <a:xfrm>
            <a:off x="326537" y="1134335"/>
            <a:ext cx="1569660" cy="369332"/>
          </a:xfrm>
          <a:prstGeom prst="rect">
            <a:avLst/>
          </a:prstGeom>
          <a:noFill/>
        </p:spPr>
        <p:txBody>
          <a:bodyPr wrap="none" rtlCol="0">
            <a:spAutoFit/>
          </a:bodyPr>
          <a:lstStyle/>
          <a:p>
            <a:r>
              <a:rPr lang="zh-CN" altLang="en-US" dirty="0"/>
              <a:t>处理命令线程</a:t>
            </a:r>
          </a:p>
        </p:txBody>
      </p:sp>
      <p:sp>
        <p:nvSpPr>
          <p:cNvPr id="21" name="文本框 20"/>
          <p:cNvSpPr txBox="1"/>
          <p:nvPr/>
        </p:nvSpPr>
        <p:spPr>
          <a:xfrm>
            <a:off x="225585" y="4284990"/>
            <a:ext cx="2031325" cy="369332"/>
          </a:xfrm>
          <a:prstGeom prst="rect">
            <a:avLst/>
          </a:prstGeom>
          <a:noFill/>
        </p:spPr>
        <p:txBody>
          <a:bodyPr wrap="none" rtlCol="0">
            <a:spAutoFit/>
          </a:bodyPr>
          <a:lstStyle/>
          <a:p>
            <a:r>
              <a:rPr lang="zh-CN" altLang="en-US" dirty="0"/>
              <a:t>处理资源请求线程</a:t>
            </a:r>
          </a:p>
        </p:txBody>
      </p:sp>
    </p:spTree>
    <p:extLst>
      <p:ext uri="{BB962C8B-B14F-4D97-AF65-F5344CB8AC3E}">
        <p14:creationId xmlns:p14="http://schemas.microsoft.com/office/powerpoint/2010/main" val="7718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32874" y="1019299"/>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328336" y="746996"/>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4398334"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135" y="367015"/>
            <a:ext cx="4107797" cy="584775"/>
          </a:xfrm>
          <a:prstGeom prst="rect">
            <a:avLst/>
          </a:prstGeom>
          <a:noFill/>
        </p:spPr>
        <p:txBody>
          <a:bodyPr wrap="square" rtlCol="0">
            <a:spAutoFit/>
          </a:bodyPr>
          <a:lstStyle/>
          <a:p>
            <a:r>
              <a:rPr lang="zh-CN" altLang="en-US" sz="3200" dirty="0">
                <a:solidFill>
                  <a:schemeClr val="tx1">
                    <a:lumMod val="75000"/>
                    <a:lumOff val="25000"/>
                  </a:schemeClr>
                </a:solidFill>
              </a:rPr>
              <a:t>文件双点传输和接收</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43425" y="1270535"/>
            <a:ext cx="10770897" cy="2954655"/>
          </a:xfrm>
          <a:prstGeom prst="rect">
            <a:avLst/>
          </a:prstGeom>
          <a:noFill/>
        </p:spPr>
        <p:txBody>
          <a:bodyPr wrap="none" rtlCol="0">
            <a:spAutoFit/>
          </a:bodyPr>
          <a:lstStyle/>
          <a:p>
            <a:r>
              <a:rPr lang="zh-CN" altLang="en-US" sz="2400" b="1" dirty="0"/>
              <a:t>文件分组发送策略</a:t>
            </a:r>
            <a:endParaRPr lang="en-US" altLang="zh-CN" sz="2400" b="1" dirty="0"/>
          </a:p>
          <a:p>
            <a:endParaRPr lang="en-US" altLang="zh-CN" dirty="0"/>
          </a:p>
          <a:p>
            <a:pPr marL="285750" indent="-285750">
              <a:buFont typeface="Arial" panose="020B0604020202020204" pitchFamily="34" charset="0"/>
              <a:buChar char="•"/>
            </a:pPr>
            <a:r>
              <a:rPr lang="zh-CN" altLang="en-US" dirty="0"/>
              <a:t>按一定的大小循环读取文件，得到许多固定大小文件块，并且对这些文件块</a:t>
            </a:r>
            <a:endParaRPr lang="en-US" altLang="zh-CN" dirty="0"/>
          </a:p>
          <a:p>
            <a:r>
              <a:rPr lang="zh-CN" altLang="en-US" dirty="0"/>
              <a:t>    按序号排好。</a:t>
            </a:r>
            <a:endParaRPr lang="en-US" altLang="zh-CN" dirty="0"/>
          </a:p>
          <a:p>
            <a:endParaRPr lang="en-US" altLang="zh-CN" dirty="0"/>
          </a:p>
          <a:p>
            <a:pPr marL="285750" indent="-285750">
              <a:buFont typeface="Arial" panose="020B0604020202020204" pitchFamily="34" charset="0"/>
              <a:buChar char="•"/>
            </a:pPr>
            <a:r>
              <a:rPr lang="zh-CN" altLang="en-US" dirty="0"/>
              <a:t>发送标志指定节点发送文件的标志。节点收到发送标志</a:t>
            </a:r>
            <a:r>
              <a:rPr lang="en-US" altLang="zh-CN" dirty="0"/>
              <a:t>FLAG = 0</a:t>
            </a:r>
            <a:r>
              <a:rPr lang="zh-CN" altLang="en-US" dirty="0"/>
              <a:t>，则单点传输；收到标志</a:t>
            </a:r>
            <a:r>
              <a:rPr lang="en-US" altLang="zh-CN" dirty="0"/>
              <a:t>FLAG = 1</a:t>
            </a:r>
            <a:r>
              <a:rPr lang="zh-CN" altLang="en-US" dirty="0"/>
              <a:t>，</a:t>
            </a:r>
            <a:endParaRPr lang="en-US" altLang="zh-CN" dirty="0"/>
          </a:p>
          <a:p>
            <a:r>
              <a:rPr lang="en-US" altLang="zh-CN" dirty="0"/>
              <a:t>     </a:t>
            </a:r>
            <a:r>
              <a:rPr lang="zh-CN" altLang="en-US" dirty="0"/>
              <a:t>则则该</a:t>
            </a:r>
            <a:r>
              <a:rPr lang="en-US" altLang="zh-CN" dirty="0"/>
              <a:t>peer</a:t>
            </a:r>
            <a:r>
              <a:rPr lang="zh-CN" altLang="en-US" dirty="0"/>
              <a:t>发送序号为奇数的文件块；若收到标志</a:t>
            </a:r>
            <a:r>
              <a:rPr lang="en-US" altLang="zh-CN" dirty="0"/>
              <a:t>FLAG = 2, </a:t>
            </a:r>
            <a:r>
              <a:rPr lang="zh-CN" altLang="en-US" dirty="0"/>
              <a:t>则该</a:t>
            </a:r>
            <a:r>
              <a:rPr lang="en-US" altLang="zh-CN" dirty="0"/>
              <a:t>peer</a:t>
            </a:r>
            <a:r>
              <a:rPr lang="zh-CN" altLang="en-US" dirty="0"/>
              <a:t>发送序号为偶数的文件块。</a:t>
            </a:r>
            <a:endParaRPr lang="en-US" altLang="zh-CN" dirty="0"/>
          </a:p>
          <a:p>
            <a:endParaRPr lang="en-US" altLang="zh-CN" dirty="0"/>
          </a:p>
          <a:p>
            <a:pPr marL="285750" indent="-285750">
              <a:buFont typeface="Arial" panose="020B0604020202020204" pitchFamily="34" charset="0"/>
              <a:buChar char="•"/>
            </a:pPr>
            <a:r>
              <a:rPr lang="zh-CN" altLang="en-US" dirty="0"/>
              <a:t>二进制文件块数据，先使用</a:t>
            </a:r>
            <a:r>
              <a:rPr lang="en-US" altLang="zh-CN" dirty="0"/>
              <a:t>base64</a:t>
            </a:r>
            <a:r>
              <a:rPr lang="zh-CN" altLang="en-US" dirty="0"/>
              <a:t>转换为字节码，再转换为字符串，然后使用</a:t>
            </a:r>
            <a:r>
              <a:rPr lang="en-US" altLang="zh-CN" dirty="0" err="1"/>
              <a:t>json</a:t>
            </a:r>
            <a:r>
              <a:rPr lang="zh-CN" altLang="en-US" dirty="0"/>
              <a:t>存储文件块序号以</a:t>
            </a:r>
            <a:endParaRPr lang="en-US" altLang="zh-CN" dirty="0"/>
          </a:p>
          <a:p>
            <a:r>
              <a:rPr lang="en-US" altLang="zh-CN" dirty="0"/>
              <a:t>     </a:t>
            </a:r>
            <a:r>
              <a:rPr lang="zh-CN" altLang="en-US" dirty="0"/>
              <a:t>文件块字符串数据，编码进行网络传输。 接收时逆向进行得到二进制文件块。</a:t>
            </a:r>
          </a:p>
        </p:txBody>
      </p:sp>
      <p:pic>
        <p:nvPicPr>
          <p:cNvPr id="3" name="图片 2"/>
          <p:cNvPicPr>
            <a:picLocks noChangeAspect="1"/>
          </p:cNvPicPr>
          <p:nvPr/>
        </p:nvPicPr>
        <p:blipFill>
          <a:blip r:embed="rId4"/>
          <a:stretch>
            <a:fillRect/>
          </a:stretch>
        </p:blipFill>
        <p:spPr>
          <a:xfrm>
            <a:off x="1034696" y="4380171"/>
            <a:ext cx="7020469" cy="2381575"/>
          </a:xfrm>
          <a:prstGeom prst="rect">
            <a:avLst/>
          </a:prstGeom>
        </p:spPr>
      </p:pic>
    </p:spTree>
    <p:extLst>
      <p:ext uri="{BB962C8B-B14F-4D97-AF65-F5344CB8AC3E}">
        <p14:creationId xmlns:p14="http://schemas.microsoft.com/office/powerpoint/2010/main" val="29934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32874" y="1019299"/>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328336" y="746996"/>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4398334"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135" y="367015"/>
            <a:ext cx="4107797" cy="584775"/>
          </a:xfrm>
          <a:prstGeom prst="rect">
            <a:avLst/>
          </a:prstGeom>
          <a:noFill/>
        </p:spPr>
        <p:txBody>
          <a:bodyPr wrap="square" rtlCol="0">
            <a:spAutoFit/>
          </a:bodyPr>
          <a:lstStyle/>
          <a:p>
            <a:r>
              <a:rPr lang="zh-CN" altLang="en-US" sz="3200" dirty="0">
                <a:solidFill>
                  <a:schemeClr val="tx1">
                    <a:lumMod val="75000"/>
                    <a:lumOff val="25000"/>
                  </a:schemeClr>
                </a:solidFill>
              </a:rPr>
              <a:t>文件双点传输和接收</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043851" y="3183726"/>
            <a:ext cx="2646878" cy="1384995"/>
          </a:xfrm>
          <a:prstGeom prst="rect">
            <a:avLst/>
          </a:prstGeom>
          <a:noFill/>
        </p:spPr>
        <p:txBody>
          <a:bodyPr wrap="none" rtlCol="0">
            <a:spAutoFit/>
          </a:bodyPr>
          <a:lstStyle/>
          <a:p>
            <a:r>
              <a:rPr lang="zh-CN" altLang="en-US" sz="2400" b="1" dirty="0"/>
              <a:t>文件分组接收策略</a:t>
            </a:r>
            <a:endParaRPr lang="en-US" altLang="zh-CN" sz="2400" b="1" dirty="0"/>
          </a:p>
          <a:p>
            <a:endParaRPr lang="en-US" altLang="zh-CN" sz="2400" b="1" dirty="0"/>
          </a:p>
          <a:p>
            <a:endParaRPr lang="en-US" altLang="zh-CN" dirty="0"/>
          </a:p>
          <a:p>
            <a:endParaRPr lang="en-US" altLang="zh-CN"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1781" y="-124853"/>
            <a:ext cx="6363907" cy="6858000"/>
          </a:xfrm>
          <a:prstGeom prst="rect">
            <a:avLst/>
          </a:prstGeom>
        </p:spPr>
      </p:pic>
    </p:spTree>
    <p:extLst>
      <p:ext uri="{BB962C8B-B14F-4D97-AF65-F5344CB8AC3E}">
        <p14:creationId xmlns:p14="http://schemas.microsoft.com/office/powerpoint/2010/main" val="230022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4471808"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P2P</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项目成果</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2.3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5359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3" y="2916308"/>
            <a:ext cx="5104399"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P2P</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项目优化设想</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2.4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9753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32874" y="1019299"/>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rot="16200000">
            <a:off x="328336" y="746996"/>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4398334" y="769193"/>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437135" y="367015"/>
            <a:ext cx="4107797" cy="584775"/>
          </a:xfrm>
          <a:prstGeom prst="rect">
            <a:avLst/>
          </a:prstGeom>
          <a:noFill/>
        </p:spPr>
        <p:txBody>
          <a:bodyPr wrap="square" rtlCol="0">
            <a:spAutoFit/>
          </a:bodyPr>
          <a:lstStyle/>
          <a:p>
            <a:r>
              <a:rPr lang="zh-CN" altLang="en-US" sz="3200" dirty="0">
                <a:solidFill>
                  <a:schemeClr val="tx1">
                    <a:lumMod val="75000"/>
                    <a:lumOff val="25000"/>
                  </a:schemeClr>
                </a:solidFill>
              </a:rPr>
              <a:t>项目优化设想</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5447" y="1749562"/>
            <a:ext cx="9357049" cy="5078313"/>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chemeClr val="tx1">
                    <a:lumMod val="65000"/>
                    <a:lumOff val="35000"/>
                  </a:schemeClr>
                </a:solidFill>
              </a:rPr>
              <a:t>增加传输节点。</a:t>
            </a:r>
            <a:endParaRPr lang="en-US" altLang="zh-CN" sz="2400" dirty="0">
              <a:solidFill>
                <a:schemeClr val="tx1">
                  <a:lumMod val="65000"/>
                  <a:lumOff val="35000"/>
                </a:schemeClr>
              </a:solidFill>
            </a:endParaRPr>
          </a:p>
          <a:p>
            <a:pPr marL="342900" indent="-342900">
              <a:buFont typeface="Arial" panose="020B0604020202020204" pitchFamily="34" charset="0"/>
              <a:buChar char="•"/>
            </a:pPr>
            <a:endParaRPr lang="en-US" altLang="zh-CN" sz="2400" dirty="0">
              <a:solidFill>
                <a:schemeClr val="tx1">
                  <a:lumMod val="65000"/>
                  <a:lumOff val="35000"/>
                </a:schemeClr>
              </a:solidFill>
            </a:endParaRPr>
          </a:p>
          <a:p>
            <a:pPr marL="342900" indent="-342900">
              <a:buFont typeface="Arial" panose="020B0604020202020204" pitchFamily="34" charset="0"/>
              <a:buChar char="•"/>
            </a:pPr>
            <a:r>
              <a:rPr lang="zh-CN" altLang="en-US" sz="2400" dirty="0">
                <a:solidFill>
                  <a:schemeClr val="tx1">
                    <a:lumMod val="65000"/>
                    <a:lumOff val="35000"/>
                  </a:schemeClr>
                </a:solidFill>
              </a:rPr>
              <a:t>根据资源节点的网络传输速度，时延等等来动态调整下载策略。</a:t>
            </a:r>
            <a:endParaRPr lang="en-US" altLang="zh-CN" sz="2400" dirty="0">
              <a:solidFill>
                <a:schemeClr val="tx1">
                  <a:lumMod val="65000"/>
                  <a:lumOff val="35000"/>
                </a:schemeClr>
              </a:solidFill>
            </a:endParaRPr>
          </a:p>
          <a:p>
            <a:endParaRPr lang="en-US" altLang="zh-CN" sz="2400" dirty="0">
              <a:solidFill>
                <a:schemeClr val="tx1">
                  <a:lumMod val="65000"/>
                  <a:lumOff val="35000"/>
                </a:schemeClr>
              </a:solidFill>
            </a:endParaRPr>
          </a:p>
          <a:p>
            <a:pPr marL="342900" indent="-342900">
              <a:buFont typeface="Arial" panose="020B0604020202020204" pitchFamily="34" charset="0"/>
              <a:buChar char="•"/>
            </a:pPr>
            <a:r>
              <a:rPr lang="zh-CN" altLang="en-US" sz="2400" dirty="0">
                <a:solidFill>
                  <a:schemeClr val="tx1">
                    <a:lumMod val="65000"/>
                    <a:lumOff val="35000"/>
                  </a:schemeClr>
                </a:solidFill>
              </a:rPr>
              <a:t>使用</a:t>
            </a:r>
            <a:r>
              <a:rPr lang="en-US" altLang="zh-CN" sz="2400" dirty="0">
                <a:solidFill>
                  <a:schemeClr val="tx1">
                    <a:lumMod val="65000"/>
                    <a:lumOff val="35000"/>
                  </a:schemeClr>
                </a:solidFill>
              </a:rPr>
              <a:t>TCP</a:t>
            </a:r>
            <a:r>
              <a:rPr lang="zh-CN" altLang="en-US" sz="2400" dirty="0">
                <a:solidFill>
                  <a:schemeClr val="tx1">
                    <a:lumMod val="65000"/>
                    <a:lumOff val="35000"/>
                  </a:schemeClr>
                </a:solidFill>
              </a:rPr>
              <a:t>或者基于</a:t>
            </a:r>
            <a:r>
              <a:rPr lang="en-US" altLang="zh-CN" sz="2400" dirty="0">
                <a:solidFill>
                  <a:schemeClr val="tx1">
                    <a:lumMod val="65000"/>
                    <a:lumOff val="35000"/>
                  </a:schemeClr>
                </a:solidFill>
              </a:rPr>
              <a:t>UDP</a:t>
            </a:r>
            <a:r>
              <a:rPr lang="zh-CN" altLang="en-US" sz="2400" dirty="0">
                <a:solidFill>
                  <a:schemeClr val="tx1">
                    <a:lumMod val="65000"/>
                    <a:lumOff val="35000"/>
                  </a:schemeClr>
                </a:solidFill>
              </a:rPr>
              <a:t>实现可靠传输，断点重传等等。</a:t>
            </a:r>
            <a:endParaRPr lang="en-US" altLang="zh-CN" sz="2400" dirty="0">
              <a:solidFill>
                <a:schemeClr val="tx1">
                  <a:lumMod val="65000"/>
                  <a:lumOff val="35000"/>
                </a:schemeClr>
              </a:solidFill>
            </a:endParaRPr>
          </a:p>
          <a:p>
            <a:endParaRPr lang="en-US" altLang="zh-CN" sz="2400" dirty="0">
              <a:solidFill>
                <a:schemeClr val="tx1">
                  <a:lumMod val="65000"/>
                  <a:lumOff val="35000"/>
                </a:schemeClr>
              </a:solidFill>
            </a:endParaRPr>
          </a:p>
          <a:p>
            <a:pPr marL="342900" indent="-342900">
              <a:buFont typeface="Arial" panose="020B0604020202020204" pitchFamily="34" charset="0"/>
              <a:buChar char="•"/>
            </a:pPr>
            <a:r>
              <a:rPr lang="zh-CN" altLang="en-US" sz="2400" dirty="0">
                <a:solidFill>
                  <a:schemeClr val="tx1">
                    <a:lumMod val="65000"/>
                    <a:lumOff val="35000"/>
                  </a:schemeClr>
                </a:solidFill>
              </a:rPr>
              <a:t>不使用命令行，使用可视化界面。</a:t>
            </a:r>
            <a:endParaRPr lang="en-US" altLang="zh-CN" sz="2400" dirty="0">
              <a:solidFill>
                <a:schemeClr val="tx1">
                  <a:lumMod val="65000"/>
                  <a:lumOff val="35000"/>
                </a:schemeClr>
              </a:solidFill>
            </a:endParaRPr>
          </a:p>
          <a:p>
            <a:endParaRPr lang="en-US" altLang="zh-CN" sz="2400" dirty="0">
              <a:solidFill>
                <a:schemeClr val="tx1">
                  <a:lumMod val="65000"/>
                  <a:lumOff val="35000"/>
                </a:schemeClr>
              </a:solidFill>
            </a:endParaRPr>
          </a:p>
          <a:p>
            <a:pPr marL="342900" indent="-342900">
              <a:buFont typeface="Arial" panose="020B0604020202020204" pitchFamily="34" charset="0"/>
              <a:buChar char="•"/>
            </a:pPr>
            <a:r>
              <a:rPr lang="zh-CN" altLang="en-US" sz="2400" dirty="0">
                <a:solidFill>
                  <a:schemeClr val="tx1">
                    <a:lumMod val="65000"/>
                    <a:lumOff val="35000"/>
                  </a:schemeClr>
                </a:solidFill>
              </a:rPr>
              <a:t>文件读写也采用异步文件操作函数，请求方向文件中写入第</a:t>
            </a:r>
            <a:r>
              <a:rPr lang="en-US" altLang="zh-CN" sz="2400" dirty="0">
                <a:solidFill>
                  <a:schemeClr val="tx1">
                    <a:lumMod val="65000"/>
                    <a:lumOff val="35000"/>
                  </a:schemeClr>
                </a:solidFill>
              </a:rPr>
              <a:t>k</a:t>
            </a:r>
            <a:r>
              <a:rPr lang="zh-CN" altLang="en-US" sz="2400" dirty="0">
                <a:solidFill>
                  <a:schemeClr val="tx1">
                    <a:lumMod val="65000"/>
                    <a:lumOff val="35000"/>
                  </a:schemeClr>
                </a:solidFill>
              </a:rPr>
              <a:t>块</a:t>
            </a:r>
            <a:endParaRPr lang="en-US" altLang="zh-CN" sz="2400" dirty="0">
              <a:solidFill>
                <a:schemeClr val="tx1">
                  <a:lumMod val="65000"/>
                  <a:lumOff val="35000"/>
                </a:schemeClr>
              </a:solidFill>
            </a:endParaRPr>
          </a:p>
          <a:p>
            <a:r>
              <a:rPr lang="en-US" altLang="zh-CN" sz="2400" dirty="0">
                <a:solidFill>
                  <a:schemeClr val="tx1">
                    <a:lumMod val="65000"/>
                    <a:lumOff val="35000"/>
                  </a:schemeClr>
                </a:solidFill>
              </a:rPr>
              <a:t>    </a:t>
            </a:r>
            <a:r>
              <a:rPr lang="zh-CN" altLang="en-US" sz="2400" dirty="0">
                <a:solidFill>
                  <a:schemeClr val="tx1">
                    <a:lumMod val="65000"/>
                    <a:lumOff val="35000"/>
                  </a:schemeClr>
                </a:solidFill>
              </a:rPr>
              <a:t>数据的同时正从网络上下载第</a:t>
            </a:r>
            <a:r>
              <a:rPr lang="en-US" altLang="zh-CN" sz="2400" dirty="0">
                <a:solidFill>
                  <a:schemeClr val="tx1">
                    <a:lumMod val="65000"/>
                    <a:lumOff val="35000"/>
                  </a:schemeClr>
                </a:solidFill>
              </a:rPr>
              <a:t>k+1</a:t>
            </a:r>
            <a:r>
              <a:rPr lang="zh-CN" altLang="en-US" sz="2400" dirty="0">
                <a:solidFill>
                  <a:schemeClr val="tx1">
                    <a:lumMod val="65000"/>
                    <a:lumOff val="35000"/>
                  </a:schemeClr>
                </a:solidFill>
              </a:rPr>
              <a:t>块数据。同理，提供文件下载的</a:t>
            </a:r>
            <a:endParaRPr lang="en-US" altLang="zh-CN" sz="2400" dirty="0">
              <a:solidFill>
                <a:schemeClr val="tx1">
                  <a:lumMod val="65000"/>
                  <a:lumOff val="35000"/>
                </a:schemeClr>
              </a:solidFill>
            </a:endParaRPr>
          </a:p>
          <a:p>
            <a:r>
              <a:rPr lang="zh-CN" altLang="en-US" sz="2400" dirty="0">
                <a:solidFill>
                  <a:schemeClr val="tx1">
                    <a:lumMod val="65000"/>
                    <a:lumOff val="35000"/>
                  </a:schemeClr>
                </a:solidFill>
              </a:rPr>
              <a:t>    站点在读第</a:t>
            </a:r>
            <a:r>
              <a:rPr lang="en-US" altLang="zh-CN" sz="2400" dirty="0">
                <a:solidFill>
                  <a:schemeClr val="tx1">
                    <a:lumMod val="65000"/>
                    <a:lumOff val="35000"/>
                  </a:schemeClr>
                </a:solidFill>
              </a:rPr>
              <a:t>k+1</a:t>
            </a:r>
            <a:r>
              <a:rPr lang="zh-CN" altLang="en-US" sz="2400" dirty="0">
                <a:solidFill>
                  <a:schemeClr val="tx1">
                    <a:lumMod val="65000"/>
                    <a:lumOff val="35000"/>
                  </a:schemeClr>
                </a:solidFill>
              </a:rPr>
              <a:t>块数据的同时也正在传输地</a:t>
            </a:r>
            <a:r>
              <a:rPr lang="en-US" altLang="zh-CN" sz="2400" dirty="0">
                <a:solidFill>
                  <a:schemeClr val="tx1">
                    <a:lumMod val="65000"/>
                    <a:lumOff val="35000"/>
                  </a:schemeClr>
                </a:solidFill>
              </a:rPr>
              <a:t>k</a:t>
            </a:r>
            <a:r>
              <a:rPr lang="zh-CN" altLang="en-US" sz="2400" dirty="0">
                <a:solidFill>
                  <a:schemeClr val="tx1">
                    <a:lumMod val="65000"/>
                    <a:lumOff val="35000"/>
                  </a:schemeClr>
                </a:solidFill>
              </a:rPr>
              <a:t>块数据。</a:t>
            </a:r>
            <a:endParaRPr lang="en-US" altLang="zh-CN" sz="2400" dirty="0">
              <a:solidFill>
                <a:schemeClr val="tx1">
                  <a:lumMod val="65000"/>
                  <a:lumOff val="35000"/>
                </a:schemeClr>
              </a:solidFill>
            </a:endParaRPr>
          </a:p>
          <a:p>
            <a:pPr marL="342900" indent="-342900">
              <a:buFont typeface="Arial" panose="020B0604020202020204" pitchFamily="34" charset="0"/>
              <a:buChar char="•"/>
            </a:pPr>
            <a:endParaRPr lang="en-US" altLang="zh-CN" sz="2400" b="1" dirty="0"/>
          </a:p>
          <a:p>
            <a:endParaRPr lang="en-US" altLang="zh-CN" dirty="0"/>
          </a:p>
          <a:p>
            <a:endParaRPr lang="en-US" altLang="zh-CN" dirty="0"/>
          </a:p>
        </p:txBody>
      </p:sp>
    </p:spTree>
    <p:extLst>
      <p:ext uri="{BB962C8B-B14F-4D97-AF65-F5344CB8AC3E}">
        <p14:creationId xmlns:p14="http://schemas.microsoft.com/office/powerpoint/2010/main" val="28174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childTnLst>
                                </p:cTn>
                              </p:par>
                              <p:par>
                                <p:cTn id="15" presetID="63" presetClass="path" presetSubtype="0" decel="50000" fill="hold" grpId="1" nodeType="withEffect">
                                  <p:stCondLst>
                                    <p:cond delay="0"/>
                                  </p:stCondLst>
                                  <p:childTnLst>
                                    <p:animMotion origin="layout" path="M 0.01523 -4.81481E-6 L -0.10886 -4.81481E-6 " pathEditMode="relative" rAng="0" ptsTypes="AA">
                                      <p:cBhvr>
                                        <p:cTn id="16" dur="750" spd="-100000" fill="hold"/>
                                        <p:tgtEl>
                                          <p:spTgt spid="39"/>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1 -4.81481E-6 L 1.45833E-6 -4.81481E-6 " pathEditMode="relative" rAng="0" ptsTypes="AA">
                                      <p:cBhvr>
                                        <p:cTn id="18" dur="750" fill="hold"/>
                                        <p:tgtEl>
                                          <p:spTgt spid="39"/>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750"/>
                                        <p:tgtEl>
                                          <p:spTgt spid="40"/>
                                        </p:tgtEl>
                                      </p:cBhvr>
                                    </p:animEffect>
                                  </p:childTnLst>
                                </p:cTn>
                              </p:par>
                              <p:par>
                                <p:cTn id="22" presetID="63" presetClass="path" presetSubtype="0" decel="50000" fill="hold" grpId="1" nodeType="withEffect">
                                  <p:stCondLst>
                                    <p:cond delay="0"/>
                                  </p:stCondLst>
                                  <p:childTnLst>
                                    <p:animMotion origin="layout" path="M -0.01562 -4.81481E-6 L 0.11081 -4.81481E-6 " pathEditMode="relative" rAng="0" ptsTypes="AA">
                                      <p:cBhvr>
                                        <p:cTn id="23" dur="750" spd="-100000" fill="hold"/>
                                        <p:tgtEl>
                                          <p:spTgt spid="40"/>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2 -4.81481E-6 L -2.70833E-6 -4.81481E-6 " pathEditMode="relative" rAng="0" ptsTypes="AA">
                                      <p:cBhvr>
                                        <p:cTn id="25" dur="750" fill="hold"/>
                                        <p:tgtEl>
                                          <p:spTgt spid="40"/>
                                        </p:tgtEl>
                                        <p:attrNameLst>
                                          <p:attrName>ppt_x</p:attrName>
                                          <p:attrName>ppt_y</p:attrName>
                                        </p:attrNameLst>
                                      </p:cBhvr>
                                      <p:rCtr x="781" y="0"/>
                                    </p:animMotion>
                                  </p:childTnLst>
                                </p:cTn>
                              </p:par>
                              <p:par>
                                <p:cTn id="26" presetID="16" presetClass="entr" presetSubtype="2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38" grpId="0"/>
      <p:bldP spid="38" grpId="1"/>
      <p:bldP spid="38" grpId="2"/>
      <p:bldP spid="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000" y="3105835"/>
            <a:ext cx="6096000" cy="646331"/>
          </a:xfrm>
          <a:prstGeom prst="rect">
            <a:avLst/>
          </a:prstGeom>
        </p:spPr>
        <p:txBody>
          <a:bodyPr>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文件读写也采用异步文件操作函数，请求方向文件中写入第</a:t>
            </a:r>
            <a:r>
              <a:rPr lang="en-US" altLang="zh-CN" kern="100" dirty="0">
                <a:latin typeface="Times New Roman" panose="02020603050405020304" pitchFamily="18" charset="0"/>
                <a:ea typeface="宋体" panose="02010600030101010101" pitchFamily="2" charset="-122"/>
              </a:rPr>
              <a:t>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块数据的同时正从网络上下载第</a:t>
            </a:r>
            <a:r>
              <a:rPr lang="en-US" altLang="zh-CN" kern="100" dirty="0">
                <a:latin typeface="Times New Roman" panose="02020603050405020304" pitchFamily="18" charset="0"/>
                <a:ea typeface="宋体" panose="02010600030101010101" pitchFamily="2" charset="-122"/>
              </a:rPr>
              <a:t>k+1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块数据。</a:t>
            </a:r>
            <a:endParaRPr lang="zh-CN" altLang="en-US" dirty="0"/>
          </a:p>
        </p:txBody>
      </p:sp>
    </p:spTree>
    <p:extLst>
      <p:ext uri="{BB962C8B-B14F-4D97-AF65-F5344CB8AC3E}">
        <p14:creationId xmlns:p14="http://schemas.microsoft.com/office/powerpoint/2010/main" val="2995176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9"/>
            <a:ext cx="4471808" cy="584775"/>
          </a:xfrm>
          <a:prstGeom prst="rect">
            <a:avLst/>
          </a:prstGeom>
          <a:noFill/>
        </p:spPr>
        <p:txBody>
          <a:bodyPr wrap="square" rtlCol="0">
            <a:spAutoFit/>
          </a:bodyPr>
          <a:lstStyle/>
          <a:p>
            <a:pPr algn="ctr"/>
            <a:r>
              <a:rPr lang="en-US" altLang="zh-CN" sz="3200" dirty="0">
                <a:solidFill>
                  <a:prstClr val="black">
                    <a:lumMod val="75000"/>
                    <a:lumOff val="25000"/>
                  </a:prstClr>
                </a:solidFill>
                <a:latin typeface="+mj-ea"/>
                <a:ea typeface="+mj-ea"/>
              </a:rPr>
              <a:t>CS</a:t>
            </a:r>
            <a:r>
              <a:rPr lang="zh-CN" altLang="en-US" sz="3200" dirty="0">
                <a:solidFill>
                  <a:prstClr val="black">
                    <a:lumMod val="75000"/>
                    <a:lumOff val="25000"/>
                  </a:prstClr>
                </a:solidFill>
                <a:latin typeface="+mj-ea"/>
                <a:ea typeface="+mj-ea"/>
              </a:rPr>
              <a:t>通信</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TCP</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55C8200-0191-40E5-8FCB-27004970348A}"/>
              </a:ext>
            </a:extLst>
          </p:cNvPr>
          <p:cNvSpPr txBox="1"/>
          <p:nvPr/>
        </p:nvSpPr>
        <p:spPr>
          <a:xfrm>
            <a:off x="5405723" y="4205237"/>
            <a:ext cx="4471808"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可靠性传输</a:t>
            </a:r>
            <a:endParaRPr lang="en-US" altLang="zh-CN" dirty="0"/>
          </a:p>
          <a:p>
            <a:pPr marL="285750" indent="-285750">
              <a:buFont typeface="Arial" panose="020B0604020202020204" pitchFamily="34" charset="0"/>
              <a:buChar char="•"/>
            </a:pPr>
            <a:r>
              <a:rPr lang="zh-CN" altLang="en-US" dirty="0"/>
              <a:t>更稳定的获取数据</a:t>
            </a:r>
            <a:endParaRPr lang="en-US" altLang="zh-CN" dirty="0"/>
          </a:p>
          <a:p>
            <a:pPr marL="285750" indent="-285750">
              <a:buFont typeface="Arial" panose="020B0604020202020204" pitchFamily="34" charset="0"/>
              <a:buChar char="•"/>
            </a:pPr>
            <a:r>
              <a:rPr lang="zh-CN" altLang="en-US" dirty="0"/>
              <a:t>不使用睡眠可以发的更快</a:t>
            </a:r>
          </a:p>
        </p:txBody>
      </p:sp>
    </p:spTree>
    <p:extLst>
      <p:ext uri="{BB962C8B-B14F-4D97-AF65-F5344CB8AC3E}">
        <p14:creationId xmlns:p14="http://schemas.microsoft.com/office/powerpoint/2010/main" val="422926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942051" y="3482879"/>
            <a:ext cx="344120" cy="252963"/>
            <a:chOff x="5373688" y="3252788"/>
            <a:chExt cx="479425" cy="352426"/>
          </a:xfrm>
          <a:solidFill>
            <a:srgbClr val="E94236"/>
          </a:solidFill>
        </p:grpSpPr>
        <p:sp>
          <p:nvSpPr>
            <p:cNvPr id="54" name="Freeform 106"/>
            <p:cNvSpPr>
              <a:spLocks noEditPoints="1"/>
            </p:cNvSpPr>
            <p:nvPr/>
          </p:nvSpPr>
          <p:spPr bwMode="auto">
            <a:xfrm>
              <a:off x="5373688" y="3365501"/>
              <a:ext cx="330200" cy="239713"/>
            </a:xfrm>
            <a:custGeom>
              <a:avLst/>
              <a:gdLst>
                <a:gd name="T0" fmla="*/ 29 w 88"/>
                <a:gd name="T1" fmla="*/ 0 h 64"/>
                <a:gd name="T2" fmla="*/ 10 w 88"/>
                <a:gd name="T3" fmla="*/ 0 h 64"/>
                <a:gd name="T4" fmla="*/ 10 w 88"/>
                <a:gd name="T5" fmla="*/ 5 h 64"/>
                <a:gd name="T6" fmla="*/ 0 w 88"/>
                <a:gd name="T7" fmla="*/ 5 h 64"/>
                <a:gd name="T8" fmla="*/ 0 w 88"/>
                <a:gd name="T9" fmla="*/ 64 h 64"/>
                <a:gd name="T10" fmla="*/ 88 w 88"/>
                <a:gd name="T11" fmla="*/ 64 h 64"/>
                <a:gd name="T12" fmla="*/ 88 w 88"/>
                <a:gd name="T13" fmla="*/ 5 h 64"/>
                <a:gd name="T14" fmla="*/ 29 w 88"/>
                <a:gd name="T15" fmla="*/ 5 h 64"/>
                <a:gd name="T16" fmla="*/ 29 w 88"/>
                <a:gd name="T17" fmla="*/ 0 h 64"/>
                <a:gd name="T18" fmla="*/ 59 w 88"/>
                <a:gd name="T19" fmla="*/ 15 h 64"/>
                <a:gd name="T20" fmla="*/ 78 w 88"/>
                <a:gd name="T21" fmla="*/ 35 h 64"/>
                <a:gd name="T22" fmla="*/ 59 w 88"/>
                <a:gd name="T23" fmla="*/ 54 h 64"/>
                <a:gd name="T24" fmla="*/ 39 w 88"/>
                <a:gd name="T25" fmla="*/ 35 h 64"/>
                <a:gd name="T26" fmla="*/ 59 w 88"/>
                <a:gd name="T27" fmla="*/ 15 h 64"/>
                <a:gd name="T28" fmla="*/ 29 w 88"/>
                <a:gd name="T29" fmla="*/ 25 h 64"/>
                <a:gd name="T30" fmla="*/ 10 w 88"/>
                <a:gd name="T31" fmla="*/ 25 h 64"/>
                <a:gd name="T32" fmla="*/ 10 w 88"/>
                <a:gd name="T33" fmla="*/ 15 h 64"/>
                <a:gd name="T34" fmla="*/ 29 w 88"/>
                <a:gd name="T35" fmla="*/ 15 h 64"/>
                <a:gd name="T36" fmla="*/ 29 w 88"/>
                <a:gd name="T37"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4">
                  <a:moveTo>
                    <a:pt x="29" y="0"/>
                  </a:moveTo>
                  <a:cubicBezTo>
                    <a:pt x="10" y="0"/>
                    <a:pt x="10" y="0"/>
                    <a:pt x="10" y="0"/>
                  </a:cubicBezTo>
                  <a:cubicBezTo>
                    <a:pt x="10" y="5"/>
                    <a:pt x="10" y="5"/>
                    <a:pt x="10" y="5"/>
                  </a:cubicBezTo>
                  <a:cubicBezTo>
                    <a:pt x="0" y="5"/>
                    <a:pt x="0" y="5"/>
                    <a:pt x="0" y="5"/>
                  </a:cubicBezTo>
                  <a:cubicBezTo>
                    <a:pt x="0" y="64"/>
                    <a:pt x="0" y="64"/>
                    <a:pt x="0" y="64"/>
                  </a:cubicBezTo>
                  <a:cubicBezTo>
                    <a:pt x="88" y="64"/>
                    <a:pt x="88" y="64"/>
                    <a:pt x="88" y="64"/>
                  </a:cubicBezTo>
                  <a:cubicBezTo>
                    <a:pt x="88" y="5"/>
                    <a:pt x="88" y="5"/>
                    <a:pt x="88" y="5"/>
                  </a:cubicBezTo>
                  <a:cubicBezTo>
                    <a:pt x="29" y="5"/>
                    <a:pt x="29" y="5"/>
                    <a:pt x="29" y="5"/>
                  </a:cubicBezTo>
                  <a:lnTo>
                    <a:pt x="29" y="0"/>
                  </a:lnTo>
                  <a:close/>
                  <a:moveTo>
                    <a:pt x="59" y="15"/>
                  </a:moveTo>
                  <a:cubicBezTo>
                    <a:pt x="70" y="15"/>
                    <a:pt x="78" y="24"/>
                    <a:pt x="78" y="35"/>
                  </a:cubicBezTo>
                  <a:cubicBezTo>
                    <a:pt x="78" y="46"/>
                    <a:pt x="70" y="54"/>
                    <a:pt x="59" y="54"/>
                  </a:cubicBezTo>
                  <a:cubicBezTo>
                    <a:pt x="48" y="54"/>
                    <a:pt x="39" y="46"/>
                    <a:pt x="39" y="35"/>
                  </a:cubicBezTo>
                  <a:cubicBezTo>
                    <a:pt x="39" y="24"/>
                    <a:pt x="48" y="15"/>
                    <a:pt x="59" y="15"/>
                  </a:cubicBezTo>
                  <a:close/>
                  <a:moveTo>
                    <a:pt x="29" y="25"/>
                  </a:moveTo>
                  <a:cubicBezTo>
                    <a:pt x="10" y="25"/>
                    <a:pt x="10" y="25"/>
                    <a:pt x="10" y="25"/>
                  </a:cubicBezTo>
                  <a:cubicBezTo>
                    <a:pt x="10" y="15"/>
                    <a:pt x="10" y="15"/>
                    <a:pt x="10" y="15"/>
                  </a:cubicBezTo>
                  <a:cubicBezTo>
                    <a:pt x="29" y="15"/>
                    <a:pt x="29" y="15"/>
                    <a:pt x="29" y="15"/>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sp>
          <p:nvSpPr>
            <p:cNvPr id="55" name="Oval 107"/>
            <p:cNvSpPr>
              <a:spLocks noChangeArrowheads="1"/>
            </p:cNvSpPr>
            <p:nvPr/>
          </p:nvSpPr>
          <p:spPr bwMode="auto">
            <a:xfrm>
              <a:off x="5557838" y="3459163"/>
              <a:ext cx="71438"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sp>
          <p:nvSpPr>
            <p:cNvPr id="56" name="Freeform 108"/>
            <p:cNvSpPr>
              <a:spLocks/>
            </p:cNvSpPr>
            <p:nvPr/>
          </p:nvSpPr>
          <p:spPr bwMode="auto">
            <a:xfrm>
              <a:off x="5553075" y="3252788"/>
              <a:ext cx="300038" cy="307975"/>
            </a:xfrm>
            <a:custGeom>
              <a:avLst/>
              <a:gdLst>
                <a:gd name="T0" fmla="*/ 26 w 189"/>
                <a:gd name="T1" fmla="*/ 0 h 194"/>
                <a:gd name="T2" fmla="*/ 0 w 189"/>
                <a:gd name="T3" fmla="*/ 59 h 194"/>
                <a:gd name="T4" fmla="*/ 24 w 189"/>
                <a:gd name="T5" fmla="*/ 59 h 194"/>
                <a:gd name="T6" fmla="*/ 38 w 189"/>
                <a:gd name="T7" fmla="*/ 26 h 194"/>
                <a:gd name="T8" fmla="*/ 163 w 189"/>
                <a:gd name="T9" fmla="*/ 78 h 194"/>
                <a:gd name="T10" fmla="*/ 126 w 189"/>
                <a:gd name="T11" fmla="*/ 168 h 194"/>
                <a:gd name="T12" fmla="*/ 118 w 189"/>
                <a:gd name="T13" fmla="*/ 163 h 194"/>
                <a:gd name="T14" fmla="*/ 118 w 189"/>
                <a:gd name="T15" fmla="*/ 184 h 194"/>
                <a:gd name="T16" fmla="*/ 137 w 189"/>
                <a:gd name="T17" fmla="*/ 194 h 194"/>
                <a:gd name="T18" fmla="*/ 189 w 189"/>
                <a:gd name="T19" fmla="*/ 68 h 194"/>
                <a:gd name="T20" fmla="*/ 26 w 189"/>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94">
                  <a:moveTo>
                    <a:pt x="26" y="0"/>
                  </a:moveTo>
                  <a:lnTo>
                    <a:pt x="0" y="59"/>
                  </a:lnTo>
                  <a:lnTo>
                    <a:pt x="24" y="59"/>
                  </a:lnTo>
                  <a:lnTo>
                    <a:pt x="38" y="26"/>
                  </a:lnTo>
                  <a:lnTo>
                    <a:pt x="163" y="78"/>
                  </a:lnTo>
                  <a:lnTo>
                    <a:pt x="126" y="168"/>
                  </a:lnTo>
                  <a:lnTo>
                    <a:pt x="118" y="163"/>
                  </a:lnTo>
                  <a:lnTo>
                    <a:pt x="118" y="184"/>
                  </a:lnTo>
                  <a:lnTo>
                    <a:pt x="137" y="194"/>
                  </a:lnTo>
                  <a:lnTo>
                    <a:pt x="189" y="68"/>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grpSp>
      <p:sp>
        <p:nvSpPr>
          <p:cNvPr id="57" name="文本框 56"/>
          <p:cNvSpPr txBox="1"/>
          <p:nvPr/>
        </p:nvSpPr>
        <p:spPr>
          <a:xfrm>
            <a:off x="4813742" y="3854109"/>
            <a:ext cx="2600738" cy="400110"/>
          </a:xfrm>
          <a:prstGeom prst="rect">
            <a:avLst/>
          </a:prstGeom>
          <a:noFill/>
        </p:spPr>
        <p:txBody>
          <a:bodyPr wrap="square" rtlCol="0">
            <a:spAutoFit/>
          </a:bodyPr>
          <a:lstStyle/>
          <a:p>
            <a:pPr algn="ctr"/>
            <a:r>
              <a:rPr lang="en-US" altLang="zh-CN" sz="2000" dirty="0">
                <a:solidFill>
                  <a:srgbClr val="E94236"/>
                </a:solidFill>
              </a:rPr>
              <a:t>Photoshop Cs6</a:t>
            </a:r>
          </a:p>
        </p:txBody>
      </p:sp>
      <p:sp>
        <p:nvSpPr>
          <p:cNvPr id="58" name="文本框 57"/>
          <p:cNvSpPr txBox="1"/>
          <p:nvPr/>
        </p:nvSpPr>
        <p:spPr>
          <a:xfrm>
            <a:off x="7070445" y="1980088"/>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73" name="文本框 72"/>
          <p:cNvSpPr txBox="1"/>
          <p:nvPr/>
        </p:nvSpPr>
        <p:spPr>
          <a:xfrm>
            <a:off x="7070445" y="5517763"/>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4" name="文本框 73"/>
          <p:cNvSpPr txBox="1"/>
          <p:nvPr/>
        </p:nvSpPr>
        <p:spPr>
          <a:xfrm>
            <a:off x="7070445" y="5226121"/>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77" name="文本框 76"/>
          <p:cNvSpPr txBox="1"/>
          <p:nvPr/>
        </p:nvSpPr>
        <p:spPr>
          <a:xfrm>
            <a:off x="1639008" y="1980088"/>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8" name="文本框 77"/>
          <p:cNvSpPr txBox="1"/>
          <p:nvPr/>
        </p:nvSpPr>
        <p:spPr>
          <a:xfrm>
            <a:off x="2963174" y="1688446"/>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79" name="文本框 78"/>
          <p:cNvSpPr txBox="1"/>
          <p:nvPr/>
        </p:nvSpPr>
        <p:spPr>
          <a:xfrm>
            <a:off x="1639008" y="5517763"/>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2963174" y="5226121"/>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75" name="文本框 74"/>
          <p:cNvSpPr txBox="1"/>
          <p:nvPr/>
        </p:nvSpPr>
        <p:spPr>
          <a:xfrm>
            <a:off x="7845024" y="3732166"/>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6" name="文本框 75"/>
          <p:cNvSpPr txBox="1"/>
          <p:nvPr/>
        </p:nvSpPr>
        <p:spPr>
          <a:xfrm>
            <a:off x="7845024" y="3440524"/>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81" name="文本框 80"/>
          <p:cNvSpPr txBox="1"/>
          <p:nvPr/>
        </p:nvSpPr>
        <p:spPr>
          <a:xfrm>
            <a:off x="864563" y="3732166"/>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2188729" y="3440524"/>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51" name="文本框 50"/>
          <p:cNvSpPr txBox="1"/>
          <p:nvPr/>
        </p:nvSpPr>
        <p:spPr>
          <a:xfrm>
            <a:off x="1342723" y="178376"/>
            <a:ext cx="33164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418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53" presetClass="entr" presetSubtype="16" fill="hold" nodeType="withEffect">
                                  <p:stCondLst>
                                    <p:cond delay="1500"/>
                                  </p:stCondLst>
                                  <p:childTnLst>
                                    <p:set>
                                      <p:cBhvr>
                                        <p:cTn id="35" dur="1" fill="hold">
                                          <p:stCondLst>
                                            <p:cond delay="0"/>
                                          </p:stCondLst>
                                        </p:cTn>
                                        <p:tgtEl>
                                          <p:spTgt spid="53"/>
                                        </p:tgtEl>
                                        <p:attrNameLst>
                                          <p:attrName>style.visibility</p:attrName>
                                        </p:attrNameLst>
                                      </p:cBhvr>
                                      <p:to>
                                        <p:strVal val="visible"/>
                                      </p:to>
                                    </p:set>
                                    <p:anim calcmode="lin" valueType="num">
                                      <p:cBhvr>
                                        <p:cTn id="36" dur="750" fill="hold"/>
                                        <p:tgtEl>
                                          <p:spTgt spid="53"/>
                                        </p:tgtEl>
                                        <p:attrNameLst>
                                          <p:attrName>ppt_w</p:attrName>
                                        </p:attrNameLst>
                                      </p:cBhvr>
                                      <p:tavLst>
                                        <p:tav tm="0">
                                          <p:val>
                                            <p:fltVal val="0"/>
                                          </p:val>
                                        </p:tav>
                                        <p:tav tm="100000">
                                          <p:val>
                                            <p:strVal val="#ppt_w"/>
                                          </p:val>
                                        </p:tav>
                                      </p:tavLst>
                                    </p:anim>
                                    <p:anim calcmode="lin" valueType="num">
                                      <p:cBhvr>
                                        <p:cTn id="37" dur="750" fill="hold"/>
                                        <p:tgtEl>
                                          <p:spTgt spid="53"/>
                                        </p:tgtEl>
                                        <p:attrNameLst>
                                          <p:attrName>ppt_h</p:attrName>
                                        </p:attrNameLst>
                                      </p:cBhvr>
                                      <p:tavLst>
                                        <p:tav tm="0">
                                          <p:val>
                                            <p:fltVal val="0"/>
                                          </p:val>
                                        </p:tav>
                                        <p:tav tm="100000">
                                          <p:val>
                                            <p:strVal val="#ppt_h"/>
                                          </p:val>
                                        </p:tav>
                                      </p:tavLst>
                                    </p:anim>
                                    <p:animEffect transition="in" filter="fade">
                                      <p:cBhvr>
                                        <p:cTn id="38" dur="750"/>
                                        <p:tgtEl>
                                          <p:spTgt spid="53"/>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750"/>
                                        <p:tgtEl>
                                          <p:spTgt spid="57"/>
                                        </p:tgtEl>
                                      </p:cBhvr>
                                    </p:animEffect>
                                  </p:childTnLst>
                                </p:cTn>
                              </p:par>
                              <p:par>
                                <p:cTn id="42" presetID="22" presetClass="entr" presetSubtype="2" fill="hold" grpId="0" nodeType="withEffect">
                                  <p:stCondLst>
                                    <p:cond delay="2000"/>
                                  </p:stCondLst>
                                  <p:childTnLst>
                                    <p:set>
                                      <p:cBhvr>
                                        <p:cTn id="43" dur="1" fill="hold">
                                          <p:stCondLst>
                                            <p:cond delay="0"/>
                                          </p:stCondLst>
                                        </p:cTn>
                                        <p:tgtEl>
                                          <p:spTgt spid="78"/>
                                        </p:tgtEl>
                                        <p:attrNameLst>
                                          <p:attrName>style.visibility</p:attrName>
                                        </p:attrNameLst>
                                      </p:cBhvr>
                                      <p:to>
                                        <p:strVal val="visible"/>
                                      </p:to>
                                    </p:set>
                                    <p:animEffect transition="in" filter="wipe(right)">
                                      <p:cBhvr>
                                        <p:cTn id="44" dur="750"/>
                                        <p:tgtEl>
                                          <p:spTgt spid="78"/>
                                        </p:tgtEl>
                                      </p:cBhvr>
                                    </p:animEffect>
                                  </p:childTnLst>
                                </p:cTn>
                              </p:par>
                              <p:par>
                                <p:cTn id="45" presetID="22" presetClass="entr" presetSubtype="2" fill="hold" grpId="0" nodeType="withEffect">
                                  <p:stCondLst>
                                    <p:cond delay="2000"/>
                                  </p:stCondLst>
                                  <p:childTnLst>
                                    <p:set>
                                      <p:cBhvr>
                                        <p:cTn id="46" dur="1" fill="hold">
                                          <p:stCondLst>
                                            <p:cond delay="0"/>
                                          </p:stCondLst>
                                        </p:cTn>
                                        <p:tgtEl>
                                          <p:spTgt spid="82"/>
                                        </p:tgtEl>
                                        <p:attrNameLst>
                                          <p:attrName>style.visibility</p:attrName>
                                        </p:attrNameLst>
                                      </p:cBhvr>
                                      <p:to>
                                        <p:strVal val="visible"/>
                                      </p:to>
                                    </p:set>
                                    <p:animEffect transition="in" filter="wipe(right)">
                                      <p:cBhvr>
                                        <p:cTn id="47" dur="750"/>
                                        <p:tgtEl>
                                          <p:spTgt spid="82"/>
                                        </p:tgtEl>
                                      </p:cBhvr>
                                    </p:animEffect>
                                  </p:childTnLst>
                                </p:cTn>
                              </p:par>
                              <p:par>
                                <p:cTn id="48" presetID="22" presetClass="entr" presetSubtype="2" fill="hold" grpId="0" nodeType="withEffect">
                                  <p:stCondLst>
                                    <p:cond delay="2000"/>
                                  </p:stCondLst>
                                  <p:childTnLst>
                                    <p:set>
                                      <p:cBhvr>
                                        <p:cTn id="49" dur="1" fill="hold">
                                          <p:stCondLst>
                                            <p:cond delay="0"/>
                                          </p:stCondLst>
                                        </p:cTn>
                                        <p:tgtEl>
                                          <p:spTgt spid="80"/>
                                        </p:tgtEl>
                                        <p:attrNameLst>
                                          <p:attrName>style.visibility</p:attrName>
                                        </p:attrNameLst>
                                      </p:cBhvr>
                                      <p:to>
                                        <p:strVal val="visible"/>
                                      </p:to>
                                    </p:set>
                                    <p:animEffect transition="in" filter="wipe(right)">
                                      <p:cBhvr>
                                        <p:cTn id="50" dur="750"/>
                                        <p:tgtEl>
                                          <p:spTgt spid="80"/>
                                        </p:tgtEl>
                                      </p:cBhvr>
                                    </p:animEffect>
                                  </p:childTnLst>
                                </p:cTn>
                              </p:par>
                              <p:par>
                                <p:cTn id="51" presetID="22" presetClass="entr" presetSubtype="8" fill="hold" grpId="0" nodeType="withEffect">
                                  <p:stCondLst>
                                    <p:cond delay="200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750"/>
                                        <p:tgtEl>
                                          <p:spTgt spid="74"/>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76"/>
                                        </p:tgtEl>
                                        <p:attrNameLst>
                                          <p:attrName>style.visibility</p:attrName>
                                        </p:attrNameLst>
                                      </p:cBhvr>
                                      <p:to>
                                        <p:strVal val="visible"/>
                                      </p:to>
                                    </p:set>
                                    <p:animEffect transition="in" filter="wipe(left)">
                                      <p:cBhvr>
                                        <p:cTn id="56" dur="750"/>
                                        <p:tgtEl>
                                          <p:spTgt spid="76"/>
                                        </p:tgtEl>
                                      </p:cBhvr>
                                    </p:animEffect>
                                  </p:childTnLst>
                                </p:cTn>
                              </p:par>
                              <p:par>
                                <p:cTn id="57" presetID="22" presetClass="entr" presetSubtype="8" fill="hold" grpId="0" nodeType="withEffect">
                                  <p:stCondLst>
                                    <p:cond delay="200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750"/>
                                        <p:tgtEl>
                                          <p:spTgt spid="59"/>
                                        </p:tgtEl>
                                      </p:cBhvr>
                                    </p:animEffect>
                                  </p:childTnLst>
                                </p:cTn>
                              </p:par>
                              <p:par>
                                <p:cTn id="60" presetID="10" presetClass="entr" presetSubtype="0" fill="hold" grpId="0" nodeType="withEffect">
                                  <p:stCondLst>
                                    <p:cond delay="250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750"/>
                                        <p:tgtEl>
                                          <p:spTgt spid="58"/>
                                        </p:tgtEl>
                                      </p:cBhvr>
                                    </p:animEffect>
                                  </p:childTnLst>
                                </p:cTn>
                              </p:par>
                              <p:par>
                                <p:cTn id="63" presetID="10" presetClass="entr" presetSubtype="0" fill="hold" grpId="0" nodeType="withEffect">
                                  <p:stCondLst>
                                    <p:cond delay="250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750"/>
                                        <p:tgtEl>
                                          <p:spTgt spid="77"/>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750"/>
                                        <p:tgtEl>
                                          <p:spTgt spid="81"/>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750"/>
                                        <p:tgtEl>
                                          <p:spTgt spid="79"/>
                                        </p:tgtEl>
                                      </p:cBhvr>
                                    </p:animEffect>
                                  </p:childTnLst>
                                </p:cTn>
                              </p:par>
                              <p:par>
                                <p:cTn id="72" presetID="10" presetClass="entr" presetSubtype="0" fill="hold" grpId="0" nodeType="withEffect">
                                  <p:stCondLst>
                                    <p:cond delay="250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750"/>
                                        <p:tgtEl>
                                          <p:spTgt spid="75"/>
                                        </p:tgtEl>
                                      </p:cBhvr>
                                    </p:animEffect>
                                  </p:childTnLst>
                                </p:cTn>
                              </p:par>
                              <p:par>
                                <p:cTn id="75" presetID="10" presetClass="entr" presetSubtype="0" fill="hold" grpId="0" nodeType="withEffect">
                                  <p:stCondLst>
                                    <p:cond delay="250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750"/>
                                        <p:tgtEl>
                                          <p:spTgt spid="73"/>
                                        </p:tgtEl>
                                      </p:cBhvr>
                                    </p:animEffect>
                                  </p:childTnLst>
                                </p:cTn>
                              </p:par>
                            </p:childTnLst>
                          </p:cTn>
                        </p:par>
                        <p:par>
                          <p:cTn id="78" fill="hold">
                            <p:stCondLst>
                              <p:cond delay="3250"/>
                            </p:stCondLst>
                            <p:childTnLst>
                              <p:par>
                                <p:cTn id="79" presetID="10" presetClass="entr" presetSubtype="0" fill="hold" grpId="0" nodeType="after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3" grpId="0"/>
      <p:bldP spid="74" grpId="0"/>
      <p:bldP spid="77" grpId="0"/>
      <p:bldP spid="78" grpId="0"/>
      <p:bldP spid="79" grpId="0"/>
      <p:bldP spid="80" grpId="0"/>
      <p:bldP spid="75" grpId="0"/>
      <p:bldP spid="76" grpId="0"/>
      <p:bldP spid="81" grpId="0"/>
      <p:bldP spid="82" grpId="0"/>
      <p:bldP spid="51" grpId="0"/>
      <p:bldP spid="51" grpId="1"/>
      <p:bldP spid="51" grpId="2"/>
      <p:bldP spid="52" grpId="0"/>
      <p:bldP spid="52" grpId="1"/>
      <p:bldP spid="9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图表 39"/>
          <p:cNvGraphicFramePr/>
          <p:nvPr>
            <p:extLst>
              <p:ext uri="{D42A27DB-BD31-4B8C-83A1-F6EECF244321}">
                <p14:modId xmlns:p14="http://schemas.microsoft.com/office/powerpoint/2010/main" val="1669435832"/>
              </p:ext>
            </p:extLst>
          </p:nvPr>
        </p:nvGraphicFramePr>
        <p:xfrm>
          <a:off x="1881673" y="3053588"/>
          <a:ext cx="8428654" cy="3168661"/>
        </p:xfrm>
        <a:graphic>
          <a:graphicData uri="http://schemas.openxmlformats.org/drawingml/2006/chart">
            <c:chart xmlns:c="http://schemas.openxmlformats.org/drawingml/2006/chart" xmlns:r="http://schemas.openxmlformats.org/officeDocument/2006/relationships" r:id="rId4"/>
          </a:graphicData>
        </a:graphic>
      </p:graphicFrame>
      <p:sp>
        <p:nvSpPr>
          <p:cNvPr id="48" name="矩形 47"/>
          <p:cNvSpPr/>
          <p:nvPr/>
        </p:nvSpPr>
        <p:spPr>
          <a:xfrm>
            <a:off x="1450144" y="2159113"/>
            <a:ext cx="9290882"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9" name="文本框 48"/>
          <p:cNvSpPr txBox="1"/>
          <p:nvPr/>
        </p:nvSpPr>
        <p:spPr>
          <a:xfrm>
            <a:off x="4558727" y="1759003"/>
            <a:ext cx="3073714"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0" name="文本框 29"/>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1" name="矩形 3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矩形 2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08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750"/>
                                        <p:tgtEl>
                                          <p:spTgt spid="3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750"/>
                                        <p:tgtEl>
                                          <p:spTgt spid="40"/>
                                        </p:tgtEl>
                                      </p:cBhvr>
                                    </p:animEffect>
                                  </p:childTnLst>
                                </p:cTn>
                              </p:par>
                              <p:par>
                                <p:cTn id="20" presetID="63" presetClass="path" presetSubtype="0" decel="50000" fill="hold" grpId="1" nodeType="withEffect">
                                  <p:stCondLst>
                                    <p:cond delay="0"/>
                                  </p:stCondLst>
                                  <p:childTnLst>
                                    <p:animMotion origin="layout" path="M 0.01523 1.11111E-6 L -0.10885 1.11111E-6 " pathEditMode="relative" rAng="0" ptsTypes="AA">
                                      <p:cBhvr>
                                        <p:cTn id="21" dur="750" spd="-100000" fill="hold"/>
                                        <p:tgtEl>
                                          <p:spTgt spid="4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1.11111E-6 L 0 1.11111E-6 " pathEditMode="relative" rAng="0" ptsTypes="AA">
                                      <p:cBhvr>
                                        <p:cTn id="23" dur="750" fill="hold"/>
                                        <p:tgtEl>
                                          <p:spTgt spid="40"/>
                                        </p:tgtEl>
                                        <p:attrNameLst>
                                          <p:attrName>ppt_x</p:attrName>
                                          <p:attrName>ppt_y</p:attrName>
                                        </p:attrNameLst>
                                      </p:cBhvr>
                                      <p:rCtr x="-807" y="0"/>
                                    </p:animMotion>
                                  </p:childTnLst>
                                </p:cTn>
                              </p:par>
                              <p:par>
                                <p:cTn id="24" presetID="22" presetClass="entr" presetSubtype="8" fill="hold" grpId="0" nodeType="withEffect">
                                  <p:stCondLst>
                                    <p:cond delay="125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750"/>
                                        <p:tgtEl>
                                          <p:spTgt spid="49"/>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750"/>
                                        <p:tgtEl>
                                          <p:spTgt spid="4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Graphic spid="40" grpId="2">
        <p:bldAsOne/>
      </p:bldGraphic>
      <p:bldP spid="48" grpId="0"/>
      <p:bldP spid="49" grpId="0"/>
      <p:bldP spid="30" grpId="0"/>
      <p:bldP spid="30" grpId="1"/>
      <p:bldP spid="30" grpId="2"/>
      <p:bldP spid="31" grpId="0"/>
      <p:bldP spid="31" grpId="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8" name="椭圆 47"/>
          <p:cNvSpPr/>
          <p:nvPr/>
        </p:nvSpPr>
        <p:spPr>
          <a:xfrm>
            <a:off x="5785304" y="2911668"/>
            <a:ext cx="1659294" cy="1659294"/>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342722" y="4327633"/>
            <a:ext cx="4078363" cy="97872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6" name="矩形 55"/>
          <p:cNvSpPr/>
          <p:nvPr/>
        </p:nvSpPr>
        <p:spPr>
          <a:xfrm>
            <a:off x="1342722" y="3711867"/>
            <a:ext cx="4078363"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7" name="文本框 56"/>
          <p:cNvSpPr txBox="1"/>
          <p:nvPr/>
        </p:nvSpPr>
        <p:spPr>
          <a:xfrm>
            <a:off x="5868048" y="3364340"/>
            <a:ext cx="1493806" cy="338554"/>
          </a:xfrm>
          <a:prstGeom prst="rect">
            <a:avLst/>
          </a:prstGeom>
          <a:noFill/>
        </p:spPr>
        <p:txBody>
          <a:bodyPr wrap="square" rtlCol="0">
            <a:spAutoFit/>
          </a:bodyPr>
          <a:lstStyle/>
          <a:p>
            <a:pPr algn="ctr"/>
            <a:r>
              <a:rPr lang="en-US" altLang="zh-CN" sz="1600" dirty="0">
                <a:solidFill>
                  <a:schemeClr val="bg1"/>
                </a:solidFill>
              </a:rPr>
              <a:t>Windows 10</a:t>
            </a:r>
            <a:endParaRPr lang="zh-CN" altLang="en-US" sz="1600" dirty="0">
              <a:solidFill>
                <a:schemeClr val="bg1"/>
              </a:solidFill>
            </a:endParaRPr>
          </a:p>
        </p:txBody>
      </p:sp>
      <p:sp>
        <p:nvSpPr>
          <p:cNvPr id="58" name="文本框 57"/>
          <p:cNvSpPr txBox="1"/>
          <p:nvPr/>
        </p:nvSpPr>
        <p:spPr>
          <a:xfrm>
            <a:off x="5831179" y="3649490"/>
            <a:ext cx="1567543" cy="461665"/>
          </a:xfrm>
          <a:prstGeom prst="rect">
            <a:avLst/>
          </a:prstGeom>
          <a:noFill/>
        </p:spPr>
        <p:txBody>
          <a:bodyPr wrap="square" rtlCol="0">
            <a:spAutoFit/>
          </a:bodyPr>
          <a:lstStyle/>
          <a:p>
            <a:pPr algn="ctr"/>
            <a:r>
              <a:rPr lang="en-US" altLang="zh-CN" sz="2400" dirty="0">
                <a:solidFill>
                  <a:schemeClr val="bg1"/>
                </a:solidFill>
              </a:rPr>
              <a:t>37.5</a:t>
            </a:r>
            <a:r>
              <a:rPr lang="en-US" altLang="zh-CN" dirty="0">
                <a:solidFill>
                  <a:schemeClr val="bg1"/>
                </a:solidFill>
              </a:rPr>
              <a:t>%</a:t>
            </a:r>
            <a:endParaRPr lang="zh-CN" altLang="en-US" sz="2400" dirty="0">
              <a:solidFill>
                <a:schemeClr val="bg1"/>
              </a:solidFill>
            </a:endParaRPr>
          </a:p>
        </p:txBody>
      </p:sp>
      <p:grpSp>
        <p:nvGrpSpPr>
          <p:cNvPr id="128" name="组合 127"/>
          <p:cNvGrpSpPr/>
          <p:nvPr/>
        </p:nvGrpSpPr>
        <p:grpSpPr>
          <a:xfrm>
            <a:off x="5596888" y="2944074"/>
            <a:ext cx="2038226" cy="1615623"/>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3" y="178376"/>
            <a:ext cx="3374420"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309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750"/>
                                        <p:tgtEl>
                                          <p:spTgt spid="48"/>
                                        </p:tgtEl>
                                      </p:cBhvr>
                                    </p:animEffect>
                                  </p:childTnLst>
                                </p:cTn>
                              </p:par>
                              <p:par>
                                <p:cTn id="34" presetID="63" presetClass="path" presetSubtype="0" decel="50000" fill="hold" grpId="1" nodeType="withEffect">
                                  <p:stCondLst>
                                    <p:cond delay="0"/>
                                  </p:stCondLst>
                                  <p:childTnLst>
                                    <p:animMotion origin="layout" path="M 0.01523 -1.11111E-6 L -0.10886 -1.11111E-6 " pathEditMode="relative" rAng="0" ptsTypes="AA">
                                      <p:cBhvr>
                                        <p:cTn id="35" dur="750" spd="-100000" fill="hold"/>
                                        <p:tgtEl>
                                          <p:spTgt spid="48"/>
                                        </p:tgtEl>
                                        <p:attrNameLst>
                                          <p:attrName>ppt_x</p:attrName>
                                          <p:attrName>ppt_y</p:attrName>
                                        </p:attrNameLst>
                                      </p:cBhvr>
                                      <p:rCtr x="-6198" y="0"/>
                                    </p:animMotion>
                                  </p:childTnLst>
                                </p:cTn>
                              </p:par>
                              <p:par>
                                <p:cTn id="36" presetID="35" presetClass="path" presetSubtype="0" accel="50000" decel="50000" fill="hold" grpId="2" nodeType="withEffect">
                                  <p:stCondLst>
                                    <p:cond delay="750"/>
                                  </p:stCondLst>
                                  <p:childTnLst>
                                    <p:animMotion origin="layout" path="M 0.01601 -1.11111E-6 L 3.125E-6 -1.11111E-6 " pathEditMode="relative" rAng="0" ptsTypes="AA">
                                      <p:cBhvr>
                                        <p:cTn id="37" dur="750" fill="hold"/>
                                        <p:tgtEl>
                                          <p:spTgt spid="48"/>
                                        </p:tgtEl>
                                        <p:attrNameLst>
                                          <p:attrName>ppt_x</p:attrName>
                                          <p:attrName>ppt_y</p:attrName>
                                        </p:attrNameLst>
                                      </p:cBhvr>
                                      <p:rCtr x="-807" y="0"/>
                                    </p:animMotion>
                                  </p:childTnLst>
                                </p:cTn>
                              </p:par>
                              <p:par>
                                <p:cTn id="38" presetID="53" presetClass="entr" presetSubtype="16" fill="hold" nodeType="withEffect">
                                  <p:stCondLst>
                                    <p:cond delay="1250"/>
                                  </p:stCondLst>
                                  <p:childTnLst>
                                    <p:set>
                                      <p:cBhvr>
                                        <p:cTn id="39" dur="1" fill="hold">
                                          <p:stCondLst>
                                            <p:cond delay="0"/>
                                          </p:stCondLst>
                                        </p:cTn>
                                        <p:tgtEl>
                                          <p:spTgt spid="58">
                                            <p:txEl>
                                              <p:pRg st="0" end="0"/>
                                            </p:txEl>
                                          </p:spTgt>
                                        </p:tgtEl>
                                        <p:attrNameLst>
                                          <p:attrName>style.visibility</p:attrName>
                                        </p:attrNameLst>
                                      </p:cBhvr>
                                      <p:to>
                                        <p:strVal val="visible"/>
                                      </p:to>
                                    </p:set>
                                    <p:anim calcmode="lin" valueType="num">
                                      <p:cBhvr>
                                        <p:cTn id="40" dur="750" fill="hold"/>
                                        <p:tgtEl>
                                          <p:spTgt spid="58">
                                            <p:txEl>
                                              <p:pRg st="0" end="0"/>
                                            </p:txEl>
                                          </p:spTgt>
                                        </p:tgtEl>
                                        <p:attrNameLst>
                                          <p:attrName>ppt_w</p:attrName>
                                        </p:attrNameLst>
                                      </p:cBhvr>
                                      <p:tavLst>
                                        <p:tav tm="0">
                                          <p:val>
                                            <p:fltVal val="0"/>
                                          </p:val>
                                        </p:tav>
                                        <p:tav tm="100000">
                                          <p:val>
                                            <p:strVal val="#ppt_w"/>
                                          </p:val>
                                        </p:tav>
                                      </p:tavLst>
                                    </p:anim>
                                    <p:anim calcmode="lin" valueType="num">
                                      <p:cBhvr>
                                        <p:cTn id="41" dur="75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42" dur="750"/>
                                        <p:tgtEl>
                                          <p:spTgt spid="58">
                                            <p:txEl>
                                              <p:pRg st="0" end="0"/>
                                            </p:txEl>
                                          </p:spTgt>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750"/>
                                        <p:tgtEl>
                                          <p:spTgt spid="57"/>
                                        </p:tgtEl>
                                      </p:cBhvr>
                                    </p:animEffect>
                                  </p:childTnLst>
                                </p:cTn>
                              </p:par>
                              <p:par>
                                <p:cTn id="46" presetID="10" presetClass="entr" presetSubtype="0" fill="hold" nodeType="withEffect">
                                  <p:stCondLst>
                                    <p:cond delay="175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750"/>
                                        <p:tgtEl>
                                          <p:spTgt spid="128"/>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Effect transition="in" filter="fade">
                                      <p:cBhvr>
                                        <p:cTn id="53" dur="500"/>
                                        <p:tgtEl>
                                          <p:spTgt spid="51"/>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750"/>
                                        <p:tgtEl>
                                          <p:spTgt spid="50"/>
                                        </p:tgtEl>
                                      </p:cBhvr>
                                    </p:animEffect>
                                  </p:childTnLst>
                                </p:cTn>
                              </p:par>
                              <p:par>
                                <p:cTn id="57" presetID="10" presetClass="entr" presetSubtype="0" fill="hold" grpId="0" nodeType="withEffect">
                                  <p:stCondLst>
                                    <p:cond delay="325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42" presetClass="path" presetSubtype="0" decel="50000" fill="hold" grpId="1" nodeType="withEffect">
                                  <p:stCondLst>
                                    <p:cond delay="3250"/>
                                  </p:stCondLst>
                                  <p:childTnLst>
                                    <p:animMotion origin="layout" path="M 2.70833E-6 7.40741E-7 L 2.70833E-6 -0.09144 " pathEditMode="relative" rAng="0" ptsTypes="AA">
                                      <p:cBhvr>
                                        <p:cTn id="61" dur="1250" spd="-100000" fill="hold"/>
                                        <p:tgtEl>
                                          <p:spTgt spid="52"/>
                                        </p:tgtEl>
                                        <p:attrNameLst>
                                          <p:attrName>ppt_x</p:attrName>
                                          <p:attrName>ppt_y</p:attrName>
                                        </p:attrNameLst>
                                      </p:cBhvr>
                                      <p:rCtr x="0" y="-4583"/>
                                    </p:animMotion>
                                  </p:childTnLst>
                                </p:cTn>
                              </p:par>
                              <p:par>
                                <p:cTn id="62" presetID="10" presetClass="entr" presetSubtype="0" fill="hold" grpId="0" nodeType="withEffect">
                                  <p:stCondLst>
                                    <p:cond delay="325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42" presetClass="path" presetSubtype="0" decel="50000" fill="hold" grpId="1" nodeType="withEffect">
                                  <p:stCondLst>
                                    <p:cond delay="3250"/>
                                  </p:stCondLst>
                                  <p:childTnLst>
                                    <p:animMotion origin="layout" path="M 2.70833E-6 -1.11111E-6 L 2.70833E-6 -0.18055 " pathEditMode="relative" rAng="0" ptsTypes="AA">
                                      <p:cBhvr>
                                        <p:cTn id="66" dur="1250" spd="-100000" fill="hold"/>
                                        <p:tgtEl>
                                          <p:spTgt spid="53"/>
                                        </p:tgtEl>
                                        <p:attrNameLst>
                                          <p:attrName>ppt_x</p:attrName>
                                          <p:attrName>ppt_y</p:attrName>
                                        </p:attrNameLst>
                                      </p:cBhvr>
                                      <p:rCtr x="0" y="-9028"/>
                                    </p:animMotion>
                                  </p:childTnLst>
                                </p:cTn>
                              </p:par>
                              <p:par>
                                <p:cTn id="67" presetID="10" presetClass="entr" presetSubtype="0" fill="hold" grpId="0" nodeType="withEffect">
                                  <p:stCondLst>
                                    <p:cond delay="325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42" presetClass="path" presetSubtype="0" decel="50000" fill="hold" grpId="1" nodeType="withEffect">
                                  <p:stCondLst>
                                    <p:cond delay="3250"/>
                                  </p:stCondLst>
                                  <p:childTnLst>
                                    <p:animMotion origin="layout" path="M 2.70833E-6 -1.48148E-6 L 2.70833E-6 -0.26875 " pathEditMode="relative" rAng="0" ptsTypes="AA">
                                      <p:cBhvr>
                                        <p:cTn id="71" dur="1250" spd="-100000" fill="hold"/>
                                        <p:tgtEl>
                                          <p:spTgt spid="54"/>
                                        </p:tgtEl>
                                        <p:attrNameLst>
                                          <p:attrName>ppt_x</p:attrName>
                                          <p:attrName>ppt_y</p:attrName>
                                        </p:attrNameLst>
                                      </p:cBhvr>
                                      <p:rCtr x="0" y="-13449"/>
                                    </p:animMotion>
                                  </p:childTnLst>
                                </p:cTn>
                              </p:par>
                              <p:par>
                                <p:cTn id="72" presetID="10" presetClass="entr" presetSubtype="0" fill="hold" grpId="0" nodeType="withEffect">
                                  <p:stCondLst>
                                    <p:cond delay="450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750"/>
                                        <p:tgtEl>
                                          <p:spTgt spid="55"/>
                                        </p:tgtEl>
                                      </p:cBhvr>
                                    </p:animEffect>
                                  </p:childTnLst>
                                </p:cTn>
                              </p:par>
                              <p:par>
                                <p:cTn id="75" presetID="10" presetClass="entr" presetSubtype="0" fill="hold" grpId="0" nodeType="withEffect">
                                  <p:stCondLst>
                                    <p:cond delay="450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750"/>
                                        <p:tgtEl>
                                          <p:spTgt spid="56"/>
                                        </p:tgtEl>
                                      </p:cBhvr>
                                    </p:animEffect>
                                  </p:childTnLst>
                                </p:cTn>
                              </p:par>
                              <p:par>
                                <p:cTn id="78" presetID="10" presetClass="entr" presetSubtype="0" fill="hold" grpId="0" nodeType="withEffect">
                                  <p:stCondLst>
                                    <p:cond delay="4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750"/>
                                        <p:tgtEl>
                                          <p:spTgt spid="49"/>
                                        </p:tgtEl>
                                      </p:cBhvr>
                                    </p:animEffect>
                                  </p:childTnLst>
                                </p:cTn>
                              </p:par>
                            </p:childTnLst>
                          </p:cTn>
                        </p:par>
                        <p:par>
                          <p:cTn id="81" fill="hold">
                            <p:stCondLst>
                              <p:cond delay="5250"/>
                            </p:stCondLst>
                            <p:childTnLst>
                              <p:par>
                                <p:cTn id="82" presetID="10" presetClass="entr" presetSubtype="0"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57" grpId="0"/>
      <p:bldP spid="154" grpId="0" animBg="1"/>
      <p:bldP spid="154" grpId="1" animBg="1"/>
      <p:bldP spid="154" grpId="2" animBg="1"/>
      <p:bldP spid="60" grpId="0"/>
      <p:bldP spid="60" grpId="1"/>
      <p:bldP spid="60" grpId="2"/>
      <p:bldP spid="61" grpId="0"/>
      <p:bldP spid="61" grpId="1"/>
      <p:bldP spid="6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a:off x="9419632" y="2048870"/>
            <a:ext cx="1535475" cy="2110030"/>
            <a:chOff x="3384388" y="-1243695"/>
            <a:chExt cx="2448000" cy="3364010"/>
          </a:xfrm>
        </p:grpSpPr>
        <p:sp>
          <p:nvSpPr>
            <p:cNvPr id="194" name="圆角矩形 193"/>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4156571" y="1413779"/>
              <a:ext cx="721176" cy="706536"/>
              <a:chOff x="3161408" y="4408176"/>
              <a:chExt cx="721176" cy="706536"/>
            </a:xfrm>
          </p:grpSpPr>
          <p:sp>
            <p:nvSpPr>
              <p:cNvPr id="202" name="任意多边形 2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2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任意多边形 2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flipH="1" flipV="1">
              <a:off x="4336829" y="-1243695"/>
              <a:ext cx="721176" cy="706536"/>
              <a:chOff x="3161408" y="4408176"/>
              <a:chExt cx="721176" cy="706536"/>
            </a:xfrm>
          </p:grpSpPr>
          <p:sp>
            <p:nvSpPr>
              <p:cNvPr id="198" name="任意多边形 19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任意多边形 19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0" name="组合 179"/>
          <p:cNvGrpSpPr/>
          <p:nvPr/>
        </p:nvGrpSpPr>
        <p:grpSpPr>
          <a:xfrm>
            <a:off x="6692053" y="204887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3964474" y="204887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Freeform 124"/>
          <p:cNvSpPr>
            <a:spLocks/>
          </p:cNvSpPr>
          <p:nvPr/>
        </p:nvSpPr>
        <p:spPr bwMode="auto">
          <a:xfrm>
            <a:off x="1778042" y="2923064"/>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33" name="组合 32"/>
          <p:cNvGrpSpPr/>
          <p:nvPr/>
        </p:nvGrpSpPr>
        <p:grpSpPr>
          <a:xfrm>
            <a:off x="4505622" y="288971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31307" y="2876546"/>
            <a:ext cx="312124" cy="454681"/>
            <a:chOff x="8331200" y="1257300"/>
            <a:chExt cx="330200" cy="481013"/>
          </a:xfrm>
          <a:solidFill>
            <a:schemeClr val="accent4"/>
          </a:solidFill>
        </p:grpSpPr>
        <p:sp>
          <p:nvSpPr>
            <p:cNvPr id="38"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7"/>
            <p:cNvSpPr>
              <a:spLocks/>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7303728" y="2876545"/>
            <a:ext cx="312124" cy="454681"/>
            <a:chOff x="5448300" y="295275"/>
            <a:chExt cx="330200" cy="481013"/>
          </a:xfrm>
          <a:solidFill>
            <a:schemeClr val="accent3"/>
          </a:solidFill>
        </p:grpSpPr>
        <p:sp>
          <p:nvSpPr>
            <p:cNvPr id="42"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43"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44" name="文本框 43"/>
          <p:cNvSpPr txBox="1"/>
          <p:nvPr/>
        </p:nvSpPr>
        <p:spPr>
          <a:xfrm>
            <a:off x="1329499" y="422652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5" name="文本框 44"/>
          <p:cNvSpPr txBox="1"/>
          <p:nvPr/>
        </p:nvSpPr>
        <p:spPr>
          <a:xfrm>
            <a:off x="3769212"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6" name="文本框 45"/>
          <p:cNvSpPr txBox="1"/>
          <p:nvPr/>
        </p:nvSpPr>
        <p:spPr>
          <a:xfrm>
            <a:off x="6496430"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7" name="文本框 46"/>
          <p:cNvSpPr txBox="1"/>
          <p:nvPr/>
        </p:nvSpPr>
        <p:spPr>
          <a:xfrm>
            <a:off x="9228419"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8" name="矩形 47"/>
          <p:cNvSpPr/>
          <p:nvPr/>
        </p:nvSpPr>
        <p:spPr>
          <a:xfrm>
            <a:off x="82036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49" name="矩形 48"/>
          <p:cNvSpPr/>
          <p:nvPr/>
        </p:nvSpPr>
        <p:spPr>
          <a:xfrm>
            <a:off x="354794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0" name="矩形 49"/>
          <p:cNvSpPr/>
          <p:nvPr/>
        </p:nvSpPr>
        <p:spPr>
          <a:xfrm>
            <a:off x="6275344"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51" name="矩形 50"/>
          <p:cNvSpPr/>
          <p:nvPr/>
        </p:nvSpPr>
        <p:spPr>
          <a:xfrm>
            <a:off x="9003522"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69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93"/>
                                        </p:tgtEl>
                                        <p:attrNameLst>
                                          <p:attrName>style.visibility</p:attrName>
                                        </p:attrNameLst>
                                      </p:cBhvr>
                                      <p:to>
                                        <p:strVal val="visible"/>
                                      </p:to>
                                    </p:set>
                                    <p:animEffect transition="in" filter="fade">
                                      <p:cBhvr>
                                        <p:cTn id="40" dur="750"/>
                                        <p:tgtEl>
                                          <p:spTgt spid="193"/>
                                        </p:tgtEl>
                                      </p:cBhvr>
                                    </p:animEffect>
                                  </p:childTnLst>
                                </p:cTn>
                              </p:par>
                              <p:par>
                                <p:cTn id="41" presetID="63" presetClass="path" presetSubtype="0" decel="50000" fill="hold" nodeType="withEffect">
                                  <p:stCondLst>
                                    <p:cond delay="1500"/>
                                  </p:stCondLst>
                                  <p:childTnLst>
                                    <p:animMotion origin="layout" path="M -0.01562 -3.7037E-6 L 0.11081 -3.7037E-6 " pathEditMode="relative" rAng="0" ptsTypes="AA">
                                      <p:cBhvr>
                                        <p:cTn id="42" dur="750" spd="-100000" fill="hold"/>
                                        <p:tgtEl>
                                          <p:spTgt spid="193"/>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3.7037E-6 L -2.29167E-6 -3.7037E-6 " pathEditMode="relative" rAng="0" ptsTypes="AA">
                                      <p:cBhvr>
                                        <p:cTn id="44" dur="750" fill="hold"/>
                                        <p:tgtEl>
                                          <p:spTgt spid="193"/>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32"/>
                                        </p:tgtEl>
                                        <p:attrNameLst>
                                          <p:attrName>style.visibility</p:attrName>
                                        </p:attrNameLst>
                                      </p:cBhvr>
                                      <p:to>
                                        <p:strVal val="visible"/>
                                      </p:to>
                                    </p:set>
                                    <p:anim calcmode="lin" valueType="num">
                                      <p:cBhvr>
                                        <p:cTn id="47" dur="750" fill="hold"/>
                                        <p:tgtEl>
                                          <p:spTgt spid="32"/>
                                        </p:tgtEl>
                                        <p:attrNameLst>
                                          <p:attrName>ppt_w</p:attrName>
                                        </p:attrNameLst>
                                      </p:cBhvr>
                                      <p:tavLst>
                                        <p:tav tm="0">
                                          <p:val>
                                            <p:fltVal val="0"/>
                                          </p:val>
                                        </p:tav>
                                        <p:tav tm="100000">
                                          <p:val>
                                            <p:strVal val="#ppt_w"/>
                                          </p:val>
                                        </p:tav>
                                      </p:tavLst>
                                    </p:anim>
                                    <p:anim calcmode="lin" valueType="num">
                                      <p:cBhvr>
                                        <p:cTn id="48" dur="750" fill="hold"/>
                                        <p:tgtEl>
                                          <p:spTgt spid="32"/>
                                        </p:tgtEl>
                                        <p:attrNameLst>
                                          <p:attrName>ppt_h</p:attrName>
                                        </p:attrNameLst>
                                      </p:cBhvr>
                                      <p:tavLst>
                                        <p:tav tm="0">
                                          <p:val>
                                            <p:fltVal val="0"/>
                                          </p:val>
                                        </p:tav>
                                        <p:tav tm="100000">
                                          <p:val>
                                            <p:strVal val="#ppt_h"/>
                                          </p:val>
                                        </p:tav>
                                      </p:tavLst>
                                    </p:anim>
                                    <p:animEffect transition="in" filter="fade">
                                      <p:cBhvr>
                                        <p:cTn id="49" dur="750"/>
                                        <p:tgtEl>
                                          <p:spTgt spid="32"/>
                                        </p:tgtEl>
                                      </p:cBhvr>
                                    </p:animEffect>
                                  </p:childTnLst>
                                </p:cTn>
                              </p:par>
                              <p:par>
                                <p:cTn id="50" presetID="53" presetClass="entr" presetSubtype="16" fill="hold" nodeType="withEffect">
                                  <p:stCondLst>
                                    <p:cond delay="2750"/>
                                  </p:stCondLst>
                                  <p:childTnLst>
                                    <p:set>
                                      <p:cBhvr>
                                        <p:cTn id="51" dur="1" fill="hold">
                                          <p:stCondLst>
                                            <p:cond delay="0"/>
                                          </p:stCondLst>
                                        </p:cTn>
                                        <p:tgtEl>
                                          <p:spTgt spid="37"/>
                                        </p:tgtEl>
                                        <p:attrNameLst>
                                          <p:attrName>style.visibility</p:attrName>
                                        </p:attrNameLst>
                                      </p:cBhvr>
                                      <p:to>
                                        <p:strVal val="visible"/>
                                      </p:to>
                                    </p:set>
                                    <p:anim calcmode="lin" valueType="num">
                                      <p:cBhvr>
                                        <p:cTn id="52" dur="750" fill="hold"/>
                                        <p:tgtEl>
                                          <p:spTgt spid="37"/>
                                        </p:tgtEl>
                                        <p:attrNameLst>
                                          <p:attrName>ppt_w</p:attrName>
                                        </p:attrNameLst>
                                      </p:cBhvr>
                                      <p:tavLst>
                                        <p:tav tm="0">
                                          <p:val>
                                            <p:fltVal val="0"/>
                                          </p:val>
                                        </p:tav>
                                        <p:tav tm="100000">
                                          <p:val>
                                            <p:strVal val="#ppt_w"/>
                                          </p:val>
                                        </p:tav>
                                      </p:tavLst>
                                    </p:anim>
                                    <p:anim calcmode="lin" valueType="num">
                                      <p:cBhvr>
                                        <p:cTn id="53" dur="750" fill="hold"/>
                                        <p:tgtEl>
                                          <p:spTgt spid="37"/>
                                        </p:tgtEl>
                                        <p:attrNameLst>
                                          <p:attrName>ppt_h</p:attrName>
                                        </p:attrNameLst>
                                      </p:cBhvr>
                                      <p:tavLst>
                                        <p:tav tm="0">
                                          <p:val>
                                            <p:fltVal val="0"/>
                                          </p:val>
                                        </p:tav>
                                        <p:tav tm="100000">
                                          <p:val>
                                            <p:strVal val="#ppt_h"/>
                                          </p:val>
                                        </p:tav>
                                      </p:tavLst>
                                    </p:anim>
                                    <p:animEffect transition="in" filter="fade">
                                      <p:cBhvr>
                                        <p:cTn id="54" dur="750"/>
                                        <p:tgtEl>
                                          <p:spTgt spid="37"/>
                                        </p:tgtEl>
                                      </p:cBhvr>
                                    </p:animEffect>
                                  </p:childTnLst>
                                </p:cTn>
                              </p:par>
                              <p:par>
                                <p:cTn id="55" presetID="53" presetClass="entr" presetSubtype="16" fill="hold" nodeType="withEffect">
                                  <p:stCondLst>
                                    <p:cond delay="2750"/>
                                  </p:stCondLst>
                                  <p:childTnLst>
                                    <p:set>
                                      <p:cBhvr>
                                        <p:cTn id="56" dur="1" fill="hold">
                                          <p:stCondLst>
                                            <p:cond delay="0"/>
                                          </p:stCondLst>
                                        </p:cTn>
                                        <p:tgtEl>
                                          <p:spTgt spid="33"/>
                                        </p:tgtEl>
                                        <p:attrNameLst>
                                          <p:attrName>style.visibility</p:attrName>
                                        </p:attrNameLst>
                                      </p:cBhvr>
                                      <p:to>
                                        <p:strVal val="visible"/>
                                      </p:to>
                                    </p:set>
                                    <p:anim calcmode="lin" valueType="num">
                                      <p:cBhvr>
                                        <p:cTn id="57" dur="750" fill="hold"/>
                                        <p:tgtEl>
                                          <p:spTgt spid="33"/>
                                        </p:tgtEl>
                                        <p:attrNameLst>
                                          <p:attrName>ppt_w</p:attrName>
                                        </p:attrNameLst>
                                      </p:cBhvr>
                                      <p:tavLst>
                                        <p:tav tm="0">
                                          <p:val>
                                            <p:fltVal val="0"/>
                                          </p:val>
                                        </p:tav>
                                        <p:tav tm="100000">
                                          <p:val>
                                            <p:strVal val="#ppt_w"/>
                                          </p:val>
                                        </p:tav>
                                      </p:tavLst>
                                    </p:anim>
                                    <p:anim calcmode="lin" valueType="num">
                                      <p:cBhvr>
                                        <p:cTn id="58" dur="750" fill="hold"/>
                                        <p:tgtEl>
                                          <p:spTgt spid="33"/>
                                        </p:tgtEl>
                                        <p:attrNameLst>
                                          <p:attrName>ppt_h</p:attrName>
                                        </p:attrNameLst>
                                      </p:cBhvr>
                                      <p:tavLst>
                                        <p:tav tm="0">
                                          <p:val>
                                            <p:fltVal val="0"/>
                                          </p:val>
                                        </p:tav>
                                        <p:tav tm="100000">
                                          <p:val>
                                            <p:strVal val="#ppt_h"/>
                                          </p:val>
                                        </p:tav>
                                      </p:tavLst>
                                    </p:anim>
                                    <p:animEffect transition="in" filter="fade">
                                      <p:cBhvr>
                                        <p:cTn id="59" dur="750"/>
                                        <p:tgtEl>
                                          <p:spTgt spid="33"/>
                                        </p:tgtEl>
                                      </p:cBhvr>
                                    </p:animEffect>
                                  </p:childTnLst>
                                </p:cTn>
                              </p:par>
                              <p:par>
                                <p:cTn id="60" presetID="53" presetClass="entr" presetSubtype="16" fill="hold" nodeType="withEffect">
                                  <p:stCondLst>
                                    <p:cond delay="275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22" presetClass="entr" presetSubtype="8" fill="hold" grpId="0" nodeType="withEffect">
                                  <p:stCondLst>
                                    <p:cond delay="275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750"/>
                                        <p:tgtEl>
                                          <p:spTgt spid="44"/>
                                        </p:tgtEl>
                                      </p:cBhvr>
                                    </p:animEffect>
                                  </p:childTnLst>
                                </p:cTn>
                              </p:par>
                              <p:par>
                                <p:cTn id="68" presetID="22" presetClass="entr" presetSubtype="8" fill="hold" grpId="0" nodeType="withEffect">
                                  <p:stCondLst>
                                    <p:cond delay="275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750"/>
                                        <p:tgtEl>
                                          <p:spTgt spid="45"/>
                                        </p:tgtEl>
                                      </p:cBhvr>
                                    </p:animEffect>
                                  </p:childTnLst>
                                </p:cTn>
                              </p:par>
                              <p:par>
                                <p:cTn id="71" presetID="22" presetClass="entr" presetSubtype="8" fill="hold" grpId="0" nodeType="withEffect">
                                  <p:stCondLst>
                                    <p:cond delay="275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750"/>
                                        <p:tgtEl>
                                          <p:spTgt spid="46"/>
                                        </p:tgtEl>
                                      </p:cBhvr>
                                    </p:animEffect>
                                  </p:childTnLst>
                                </p:cTn>
                              </p:par>
                              <p:par>
                                <p:cTn id="74" presetID="22" presetClass="entr" presetSubtype="8" fill="hold" grpId="0" nodeType="withEffect">
                                  <p:stCondLst>
                                    <p:cond delay="2750"/>
                                  </p:stCondLst>
                                  <p:childTnLst>
                                    <p:set>
                                      <p:cBhvr>
                                        <p:cTn id="75" dur="1" fill="hold">
                                          <p:stCondLst>
                                            <p:cond delay="0"/>
                                          </p:stCondLst>
                                        </p:cTn>
                                        <p:tgtEl>
                                          <p:spTgt spid="47"/>
                                        </p:tgtEl>
                                        <p:attrNameLst>
                                          <p:attrName>style.visibility</p:attrName>
                                        </p:attrNameLst>
                                      </p:cBhvr>
                                      <p:to>
                                        <p:strVal val="visible"/>
                                      </p:to>
                                    </p:set>
                                    <p:animEffect transition="in" filter="wipe(left)">
                                      <p:cBhvr>
                                        <p:cTn id="76" dur="750"/>
                                        <p:tgtEl>
                                          <p:spTgt spid="47"/>
                                        </p:tgtEl>
                                      </p:cBhvr>
                                    </p:animEffect>
                                  </p:childTnLst>
                                </p:cTn>
                              </p:par>
                              <p:par>
                                <p:cTn id="77" presetID="10" presetClass="entr" presetSubtype="0" fill="hold" grpId="0" nodeType="withEffect">
                                  <p:stCondLst>
                                    <p:cond delay="350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750"/>
                                        <p:tgtEl>
                                          <p:spTgt spid="48"/>
                                        </p:tgtEl>
                                      </p:cBhvr>
                                    </p:animEffect>
                                  </p:childTnLst>
                                </p:cTn>
                              </p:par>
                              <p:par>
                                <p:cTn id="80" presetID="10" presetClass="entr" presetSubtype="0" fill="hold" grpId="0" nodeType="withEffect">
                                  <p:stCondLst>
                                    <p:cond delay="350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750"/>
                                        <p:tgtEl>
                                          <p:spTgt spid="49"/>
                                        </p:tgtEl>
                                      </p:cBhvr>
                                    </p:animEffect>
                                  </p:childTnLst>
                                </p:cTn>
                              </p:par>
                              <p:par>
                                <p:cTn id="83" presetID="10" presetClass="entr" presetSubtype="0" fill="hold" grpId="0" nodeType="withEffect">
                                  <p:stCondLst>
                                    <p:cond delay="35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750"/>
                                        <p:tgtEl>
                                          <p:spTgt spid="50"/>
                                        </p:tgtEl>
                                      </p:cBhvr>
                                    </p:animEffect>
                                  </p:childTnLst>
                                </p:cTn>
                              </p:par>
                              <p:par>
                                <p:cTn id="86" presetID="10" presetClass="entr" presetSubtype="0" fill="hold" grpId="0" nodeType="withEffect">
                                  <p:stCondLst>
                                    <p:cond delay="350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750"/>
                                        <p:tgtEl>
                                          <p:spTgt spid="51"/>
                                        </p:tgtEl>
                                      </p:cBhvr>
                                    </p:animEffect>
                                  </p:childTnLst>
                                </p:cTn>
                              </p:par>
                            </p:childTnLst>
                          </p:cTn>
                        </p:par>
                        <p:par>
                          <p:cTn id="89" fill="hold">
                            <p:stCondLst>
                              <p:cond delay="4250"/>
                            </p:stCondLst>
                            <p:childTnLst>
                              <p:par>
                                <p:cTn id="90" presetID="10" presetClass="entr" presetSubtype="0" fill="hold" grpId="0" nodeType="afterEffect">
                                  <p:stCondLst>
                                    <p:cond delay="0"/>
                                  </p:stCondLst>
                                  <p:childTnLst>
                                    <p:set>
                                      <p:cBhvr>
                                        <p:cTn id="91" dur="1" fill="hold">
                                          <p:stCondLst>
                                            <p:cond delay="0"/>
                                          </p:stCondLst>
                                        </p:cTn>
                                        <p:tgtEl>
                                          <p:spTgt spid="206"/>
                                        </p:tgtEl>
                                        <p:attrNameLst>
                                          <p:attrName>style.visibility</p:attrName>
                                        </p:attrNameLst>
                                      </p:cBhvr>
                                      <p:to>
                                        <p:strVal val="visible"/>
                                      </p:to>
                                    </p:set>
                                    <p:animEffect transition="in" filter="fade">
                                      <p:cBhvr>
                                        <p:cTn id="92" dur="75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p:bldP spid="46" grpId="0"/>
      <p:bldP spid="47" grpId="0"/>
      <p:bldP spid="48" grpId="0"/>
      <p:bldP spid="49" grpId="0"/>
      <p:bldP spid="50" grpId="0"/>
      <p:bldP spid="51" grpId="0"/>
      <p:bldP spid="115" grpId="0"/>
      <p:bldP spid="115" grpId="1"/>
      <p:bldP spid="115" grpId="2"/>
      <p:bldP spid="116" grpId="0"/>
      <p:bldP spid="116" grpId="1"/>
      <p:bldP spid="20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4235" y="2244896"/>
            <a:ext cx="4851473" cy="1618931"/>
            <a:chOff x="834235" y="2244896"/>
            <a:chExt cx="4851473" cy="1618931"/>
          </a:xfrm>
        </p:grpSpPr>
        <p:sp>
          <p:nvSpPr>
            <p:cNvPr id="43" name="任意多边形 42"/>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9187" y="4304359"/>
            <a:ext cx="1158486" cy="1190624"/>
          </a:xfrm>
          <a:custGeom>
            <a:avLst/>
            <a:gdLst>
              <a:gd name="connsiteX0" fmla="*/ 648116 w 1296232"/>
              <a:gd name="connsiteY0" fmla="*/ 0 h 1296231"/>
              <a:gd name="connsiteX1" fmla="*/ 1296232 w 1296232"/>
              <a:gd name="connsiteY1" fmla="*/ 648116 h 1296231"/>
              <a:gd name="connsiteX2" fmla="*/ 778734 w 1296232"/>
              <a:gd name="connsiteY2" fmla="*/ 1283065 h 1296231"/>
              <a:gd name="connsiteX3" fmla="*/ 648126 w 1296232"/>
              <a:gd name="connsiteY3" fmla="*/ 1296231 h 1296231"/>
              <a:gd name="connsiteX4" fmla="*/ 648106 w 1296232"/>
              <a:gd name="connsiteY4" fmla="*/ 1296231 h 1296231"/>
              <a:gd name="connsiteX5" fmla="*/ 517498 w 1296232"/>
              <a:gd name="connsiteY5" fmla="*/ 1283065 h 1296231"/>
              <a:gd name="connsiteX6" fmla="*/ 0 w 1296232"/>
              <a:gd name="connsiteY6" fmla="*/ 648116 h 1296231"/>
              <a:gd name="connsiteX7" fmla="*/ 648116 w 1296232"/>
              <a:gd name="connsiteY7" fmla="*/ 0 h 129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232" h="1296231">
                <a:moveTo>
                  <a:pt x="648116" y="0"/>
                </a:moveTo>
                <a:cubicBezTo>
                  <a:pt x="1006061" y="0"/>
                  <a:pt x="1296232" y="290171"/>
                  <a:pt x="1296232" y="648116"/>
                </a:cubicBezTo>
                <a:cubicBezTo>
                  <a:pt x="1296232" y="961318"/>
                  <a:pt x="1074070" y="1222630"/>
                  <a:pt x="778734" y="1283065"/>
                </a:cubicBezTo>
                <a:lnTo>
                  <a:pt x="648126" y="1296231"/>
                </a:lnTo>
                <a:lnTo>
                  <a:pt x="648106" y="1296231"/>
                </a:lnTo>
                <a:lnTo>
                  <a:pt x="517498" y="1283065"/>
                </a:lnTo>
                <a:cubicBezTo>
                  <a:pt x="222162" y="1222630"/>
                  <a:pt x="0" y="961318"/>
                  <a:pt x="0" y="648116"/>
                </a:cubicBezTo>
                <a:cubicBezTo>
                  <a:pt x="0" y="290171"/>
                  <a:pt x="290171" y="0"/>
                  <a:pt x="648116" y="0"/>
                </a:cubicBezTo>
                <a:close/>
              </a:path>
            </a:pathLst>
          </a:cu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017" y="4304357"/>
            <a:ext cx="1175063" cy="1190627"/>
          </a:xfrm>
          <a:custGeom>
            <a:avLst/>
            <a:gdLst>
              <a:gd name="connsiteX0" fmla="*/ 648116 w 1296232"/>
              <a:gd name="connsiteY0" fmla="*/ 0 h 1296232"/>
              <a:gd name="connsiteX1" fmla="*/ 1296232 w 1296232"/>
              <a:gd name="connsiteY1" fmla="*/ 648116 h 1296232"/>
              <a:gd name="connsiteX2" fmla="*/ 648116 w 1296232"/>
              <a:gd name="connsiteY2" fmla="*/ 1296232 h 1296232"/>
              <a:gd name="connsiteX3" fmla="*/ 0 w 1296232"/>
              <a:gd name="connsiteY3" fmla="*/ 648116 h 1296232"/>
              <a:gd name="connsiteX4" fmla="*/ 648116 w 1296232"/>
              <a:gd name="connsiteY4" fmla="*/ 0 h 129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232" h="1296232">
                <a:moveTo>
                  <a:pt x="648116" y="0"/>
                </a:moveTo>
                <a:cubicBezTo>
                  <a:pt x="1006061" y="0"/>
                  <a:pt x="1296232" y="290171"/>
                  <a:pt x="1296232" y="648116"/>
                </a:cubicBezTo>
                <a:cubicBezTo>
                  <a:pt x="1296232" y="1006061"/>
                  <a:pt x="1006061" y="1296232"/>
                  <a:pt x="648116" y="1296232"/>
                </a:cubicBezTo>
                <a:cubicBezTo>
                  <a:pt x="290171" y="1296232"/>
                  <a:pt x="0" y="1006061"/>
                  <a:pt x="0" y="648116"/>
                </a:cubicBezTo>
                <a:cubicBezTo>
                  <a:pt x="0" y="290171"/>
                  <a:pt x="290171" y="0"/>
                  <a:pt x="648116" y="0"/>
                </a:cubicBezTo>
                <a:close/>
              </a:path>
            </a:pathLst>
          </a:custGeom>
        </p:spPr>
      </p:pic>
      <p:sp>
        <p:nvSpPr>
          <p:cNvPr id="46" name="矩形 45"/>
          <p:cNvSpPr/>
          <p:nvPr/>
        </p:nvSpPr>
        <p:spPr>
          <a:xfrm>
            <a:off x="2166705" y="4581852"/>
            <a:ext cx="1800493" cy="369332"/>
          </a:xfrm>
          <a:prstGeom prst="rect">
            <a:avLst/>
          </a:prstGeom>
        </p:spPr>
        <p:txBody>
          <a:bodyPr wrap="none">
            <a:spAutoFit/>
          </a:bodyPr>
          <a:lstStyle/>
          <a:p>
            <a:r>
              <a:rPr lang="en-US" altLang="zh-CN" dirty="0">
                <a:solidFill>
                  <a:schemeClr val="accent1"/>
                </a:solidFill>
              </a:rPr>
              <a:t> Lebron James</a:t>
            </a:r>
            <a:endParaRPr lang="zh-CN" altLang="en-US" dirty="0">
              <a:solidFill>
                <a:schemeClr val="accent1"/>
              </a:solidFill>
            </a:endParaRPr>
          </a:p>
        </p:txBody>
      </p:sp>
      <p:sp>
        <p:nvSpPr>
          <p:cNvPr id="48" name="矩形 47"/>
          <p:cNvSpPr/>
          <p:nvPr/>
        </p:nvSpPr>
        <p:spPr>
          <a:xfrm>
            <a:off x="2223854" y="4903559"/>
            <a:ext cx="3319695" cy="313932"/>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Experience as your reference, prudence.</a:t>
            </a:r>
            <a:endParaRPr lang="zh-CN" altLang="en-US" sz="1200" dirty="0">
              <a:solidFill>
                <a:schemeClr val="tx1">
                  <a:lumMod val="75000"/>
                  <a:lumOff val="25000"/>
                </a:schemeClr>
              </a:solidFill>
              <a:latin typeface="+mn-ea"/>
            </a:endParaRPr>
          </a:p>
        </p:txBody>
      </p:sp>
      <p:sp>
        <p:nvSpPr>
          <p:cNvPr id="45" name="矩形 44"/>
          <p:cNvSpPr/>
          <p:nvPr/>
        </p:nvSpPr>
        <p:spPr>
          <a:xfrm>
            <a:off x="7902737" y="4591758"/>
            <a:ext cx="1580882" cy="369332"/>
          </a:xfrm>
          <a:prstGeom prst="rect">
            <a:avLst/>
          </a:prstGeom>
        </p:spPr>
        <p:txBody>
          <a:bodyPr wrap="none">
            <a:spAutoFit/>
          </a:bodyPr>
          <a:lstStyle/>
          <a:p>
            <a:r>
              <a:rPr lang="en-US" altLang="zh-CN" dirty="0">
                <a:solidFill>
                  <a:schemeClr val="accent2"/>
                </a:solidFill>
              </a:rPr>
              <a:t>Allen Iverson</a:t>
            </a:r>
            <a:endParaRPr lang="zh-CN" altLang="en-US" dirty="0">
              <a:solidFill>
                <a:schemeClr val="accent2"/>
              </a:solidFill>
            </a:endParaRPr>
          </a:p>
        </p:txBody>
      </p:sp>
      <p:sp>
        <p:nvSpPr>
          <p:cNvPr id="49" name="矩形 48"/>
          <p:cNvSpPr/>
          <p:nvPr/>
        </p:nvSpPr>
        <p:spPr>
          <a:xfrm>
            <a:off x="7902737" y="4913465"/>
            <a:ext cx="3319695" cy="29411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Your and will brother prudence a as. </a:t>
            </a:r>
            <a:endParaRPr lang="zh-CN" altLang="en-US" sz="1200" dirty="0">
              <a:solidFill>
                <a:schemeClr val="tx1">
                  <a:lumMod val="75000"/>
                  <a:lumOff val="25000"/>
                </a:schemeClr>
              </a:solidFill>
              <a:latin typeface="+mn-ea"/>
            </a:endParaRPr>
          </a:p>
        </p:txBody>
      </p:sp>
      <p:sp>
        <p:nvSpPr>
          <p:cNvPr id="67" name="矩形 66"/>
          <p:cNvSpPr/>
          <p:nvPr/>
        </p:nvSpPr>
        <p:spPr>
          <a:xfrm>
            <a:off x="1037994" y="2703552"/>
            <a:ext cx="4437130" cy="736805"/>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sp>
        <p:nvSpPr>
          <p:cNvPr id="68" name="矩形 67"/>
          <p:cNvSpPr/>
          <p:nvPr/>
        </p:nvSpPr>
        <p:spPr>
          <a:xfrm>
            <a:off x="6716876" y="2703552"/>
            <a:ext cx="4437130"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1" name="矩形 5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59" name="任意多边形 58"/>
          <p:cNvSpPr/>
          <p:nvPr/>
        </p:nvSpPr>
        <p:spPr>
          <a:xfrm>
            <a:off x="834236" y="4308245"/>
            <a:ext cx="1190627" cy="1190627"/>
          </a:xfrm>
          <a:custGeom>
            <a:avLst/>
            <a:gdLst>
              <a:gd name="connsiteX0" fmla="*/ 595314 w 1190627"/>
              <a:gd name="connsiteY0" fmla="*/ 0 h 1190627"/>
              <a:gd name="connsiteX1" fmla="*/ 1190627 w 1190627"/>
              <a:gd name="connsiteY1" fmla="*/ 595314 h 1190627"/>
              <a:gd name="connsiteX2" fmla="*/ 595314 w 1190627"/>
              <a:gd name="connsiteY2" fmla="*/ 1190627 h 1190627"/>
              <a:gd name="connsiteX3" fmla="*/ 0 w 1190627"/>
              <a:gd name="connsiteY3" fmla="*/ 595314 h 1190627"/>
              <a:gd name="connsiteX4" fmla="*/ 595314 w 1190627"/>
              <a:gd name="connsiteY4" fmla="*/ 0 h 11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7" h="1190627">
                <a:moveTo>
                  <a:pt x="595314" y="0"/>
                </a:moveTo>
                <a:cubicBezTo>
                  <a:pt x="924097" y="0"/>
                  <a:pt x="1190627" y="266531"/>
                  <a:pt x="1190627" y="595314"/>
                </a:cubicBezTo>
                <a:cubicBezTo>
                  <a:pt x="1190627" y="924097"/>
                  <a:pt x="924097" y="1190627"/>
                  <a:pt x="595314" y="1190627"/>
                </a:cubicBezTo>
                <a:cubicBezTo>
                  <a:pt x="266531" y="1190627"/>
                  <a:pt x="0" y="924097"/>
                  <a:pt x="0" y="595314"/>
                </a:cubicBezTo>
                <a:cubicBezTo>
                  <a:pt x="0" y="266531"/>
                  <a:pt x="266531" y="0"/>
                  <a:pt x="595314" y="0"/>
                </a:cubicBezTo>
                <a:close/>
              </a:path>
            </a:pathLst>
          </a:custGeom>
          <a:solidFill>
            <a:schemeClr val="accent1">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6513118" y="4308245"/>
            <a:ext cx="1190627" cy="1190624"/>
          </a:xfrm>
          <a:custGeom>
            <a:avLst/>
            <a:gdLst>
              <a:gd name="connsiteX0" fmla="*/ 595314 w 1190627"/>
              <a:gd name="connsiteY0" fmla="*/ 0 h 1190624"/>
              <a:gd name="connsiteX1" fmla="*/ 1190627 w 1190627"/>
              <a:gd name="connsiteY1" fmla="*/ 595313 h 1190624"/>
              <a:gd name="connsiteX2" fmla="*/ 715290 w 1190627"/>
              <a:gd name="connsiteY2" fmla="*/ 1178531 h 1190624"/>
              <a:gd name="connsiteX3" fmla="*/ 595323 w 1190627"/>
              <a:gd name="connsiteY3" fmla="*/ 1190624 h 1190624"/>
              <a:gd name="connsiteX4" fmla="*/ 595305 w 1190627"/>
              <a:gd name="connsiteY4" fmla="*/ 1190624 h 1190624"/>
              <a:gd name="connsiteX5" fmla="*/ 475337 w 1190627"/>
              <a:gd name="connsiteY5" fmla="*/ 1178531 h 1190624"/>
              <a:gd name="connsiteX6" fmla="*/ 0 w 1190627"/>
              <a:gd name="connsiteY6" fmla="*/ 595313 h 1190624"/>
              <a:gd name="connsiteX7" fmla="*/ 595314 w 1190627"/>
              <a:gd name="connsiteY7" fmla="*/ 0 h 11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627" h="1190624">
                <a:moveTo>
                  <a:pt x="595314" y="0"/>
                </a:moveTo>
                <a:cubicBezTo>
                  <a:pt x="924097" y="0"/>
                  <a:pt x="1190627" y="266530"/>
                  <a:pt x="1190627" y="595313"/>
                </a:cubicBezTo>
                <a:cubicBezTo>
                  <a:pt x="1190627" y="882997"/>
                  <a:pt x="986565" y="1123020"/>
                  <a:pt x="715290" y="1178531"/>
                </a:cubicBezTo>
                <a:lnTo>
                  <a:pt x="595323" y="1190624"/>
                </a:lnTo>
                <a:lnTo>
                  <a:pt x="595305" y="1190624"/>
                </a:lnTo>
                <a:lnTo>
                  <a:pt x="475337" y="1178531"/>
                </a:lnTo>
                <a:cubicBezTo>
                  <a:pt x="204063" y="1123020"/>
                  <a:pt x="0" y="882997"/>
                  <a:pt x="0" y="595313"/>
                </a:cubicBezTo>
                <a:cubicBezTo>
                  <a:pt x="0" y="266530"/>
                  <a:pt x="266531" y="0"/>
                  <a:pt x="595314" y="0"/>
                </a:cubicBezTo>
                <a:close/>
              </a:path>
            </a:pathLst>
          </a:custGeom>
          <a:solidFill>
            <a:schemeClr val="accent2">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662974" y="5033599"/>
            <a:ext cx="461384" cy="46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341857" y="5033599"/>
            <a:ext cx="461384" cy="461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251886" y="5083316"/>
            <a:ext cx="660376" cy="369332"/>
          </a:xfrm>
          <a:prstGeom prst="rect">
            <a:avLst/>
          </a:prstGeom>
          <a:noFill/>
        </p:spPr>
        <p:txBody>
          <a:bodyPr wrap="square" rtlCol="0">
            <a:spAutoFit/>
          </a:bodyPr>
          <a:lstStyle/>
          <a:p>
            <a:pPr algn="ctr"/>
            <a:r>
              <a:rPr lang="en-US" altLang="zh-CN" dirty="0">
                <a:solidFill>
                  <a:schemeClr val="bg1"/>
                </a:solidFill>
              </a:rPr>
              <a:t>21</a:t>
            </a:r>
            <a:endParaRPr lang="zh-CN" altLang="en-US" dirty="0">
              <a:solidFill>
                <a:schemeClr val="bg1"/>
              </a:solidFill>
            </a:endParaRPr>
          </a:p>
        </p:txBody>
      </p:sp>
      <p:sp>
        <p:nvSpPr>
          <p:cNvPr id="55" name="文本框 54"/>
          <p:cNvSpPr txBox="1"/>
          <p:nvPr/>
        </p:nvSpPr>
        <p:spPr>
          <a:xfrm>
            <a:off x="1563478" y="5083316"/>
            <a:ext cx="660376" cy="369332"/>
          </a:xfrm>
          <a:prstGeom prst="rect">
            <a:avLst/>
          </a:prstGeom>
          <a:noFill/>
        </p:spPr>
        <p:txBody>
          <a:bodyPr wrap="square" rtlCol="0">
            <a:spAutoFit/>
          </a:bodyPr>
          <a:lstStyle/>
          <a:p>
            <a:pPr algn="ctr"/>
            <a:r>
              <a:rPr lang="en-US" altLang="zh-CN" dirty="0">
                <a:solidFill>
                  <a:schemeClr val="bg1"/>
                </a:solidFill>
              </a:rPr>
              <a:t>23</a:t>
            </a:r>
            <a:endParaRPr lang="zh-CN" altLang="en-US" dirty="0">
              <a:solidFill>
                <a:schemeClr val="bg1"/>
              </a:solidFill>
            </a:endParaRP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512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750"/>
                                        <p:tgtEl>
                                          <p:spTgt spid="5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42" presetClass="path" presetSubtype="0" decel="30000" fill="hold" nodeType="withEffect">
                                  <p:stCondLst>
                                    <p:cond delay="0"/>
                                  </p:stCondLst>
                                  <p:childTnLst>
                                    <p:animMotion origin="layout" path="M 2.5E-6 -0.03981 L 2.5E-6 0.14815 " pathEditMode="relative" rAng="0" ptsTypes="AA">
                                      <p:cBhvr>
                                        <p:cTn id="21" dur="750" spd="-100000" fill="hold"/>
                                        <p:tgtEl>
                                          <p:spTgt spid="26"/>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2.5E-6 -0.03981 L 2.5E-6 -1.85185E-6 " pathEditMode="relative" rAng="0" ptsTypes="AA">
                                      <p:cBhvr>
                                        <p:cTn id="23" dur="750" fill="hold"/>
                                        <p:tgtEl>
                                          <p:spTgt spid="26"/>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42" presetClass="path" presetSubtype="0" decel="30000" fill="hold" grpId="1" nodeType="withEffect">
                                  <p:stCondLst>
                                    <p:cond delay="0"/>
                                  </p:stCondLst>
                                  <p:childTnLst>
                                    <p:animMotion origin="layout" path="M 2.29167E-6 -0.03982 L 2.29167E-6 0.14814 " pathEditMode="relative" rAng="0" ptsTypes="AA">
                                      <p:cBhvr>
                                        <p:cTn id="28" dur="750" spd="-100000" fill="hold"/>
                                        <p:tgtEl>
                                          <p:spTgt spid="59"/>
                                        </p:tgtEl>
                                        <p:attrNameLst>
                                          <p:attrName>ppt_x</p:attrName>
                                          <p:attrName>ppt_y</p:attrName>
                                        </p:attrNameLst>
                                      </p:cBhvr>
                                      <p:rCtr x="0" y="9398"/>
                                    </p:animMotion>
                                  </p:childTnLst>
                                </p:cTn>
                              </p:par>
                              <p:par>
                                <p:cTn id="29" presetID="42" presetClass="path" presetSubtype="0" accel="30000" decel="30000" fill="hold" grpId="2" nodeType="withEffect">
                                  <p:stCondLst>
                                    <p:cond delay="750"/>
                                  </p:stCondLst>
                                  <p:childTnLst>
                                    <p:animMotion origin="layout" path="M 2.29167E-6 -0.03982 L 2.29167E-6 3.7037E-6 " pathEditMode="relative" rAng="0" ptsTypes="AA">
                                      <p:cBhvr>
                                        <p:cTn id="30" dur="750" fill="hold"/>
                                        <p:tgtEl>
                                          <p:spTgt spid="59"/>
                                        </p:tgtEl>
                                        <p:attrNameLst>
                                          <p:attrName>ppt_x</p:attrName>
                                          <p:attrName>ppt_y</p:attrName>
                                        </p:attrNameLst>
                                      </p:cBhvr>
                                      <p:rCtr x="0" y="1991"/>
                                    </p:animMotion>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64" presetClass="path" presetSubtype="0" decel="30000" fill="hold" nodeType="withEffect">
                                  <p:stCondLst>
                                    <p:cond delay="0"/>
                                  </p:stCondLst>
                                  <p:childTnLst>
                                    <p:animMotion origin="layout" path="M -2.91667E-6 0.03889 L -2.91667E-6 -0.14815 " pathEditMode="relative" rAng="0" ptsTypes="AA">
                                      <p:cBhvr>
                                        <p:cTn id="35" dur="750" spd="-100000" fill="hold"/>
                                        <p:tgtEl>
                                          <p:spTgt spid="27"/>
                                        </p:tgtEl>
                                        <p:attrNameLst>
                                          <p:attrName>ppt_x</p:attrName>
                                          <p:attrName>ppt_y</p:attrName>
                                        </p:attrNameLst>
                                      </p:cBhvr>
                                      <p:rCtr x="0" y="-9352"/>
                                    </p:animMotion>
                                  </p:childTnLst>
                                </p:cTn>
                              </p:par>
                              <p:par>
                                <p:cTn id="36" presetID="64" presetClass="path" presetSubtype="0" accel="30000" decel="30000" fill="hold" nodeType="withEffect">
                                  <p:stCondLst>
                                    <p:cond delay="750"/>
                                  </p:stCondLst>
                                  <p:childTnLst>
                                    <p:animMotion origin="layout" path="M -2.91667E-6 0.03843 L -2.91667E-6 -1.85185E-6 " pathEditMode="relative" rAng="0" ptsTypes="AA">
                                      <p:cBhvr>
                                        <p:cTn id="37" dur="750" fill="hold"/>
                                        <p:tgtEl>
                                          <p:spTgt spid="27"/>
                                        </p:tgtEl>
                                        <p:attrNameLst>
                                          <p:attrName>ppt_x</p:attrName>
                                          <p:attrName>ppt_y</p:attrName>
                                        </p:attrNameLst>
                                      </p:cBhvr>
                                      <p:rCtr x="0" y="-1921"/>
                                    </p:animMotion>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64" presetClass="path" presetSubtype="0" decel="30000" fill="hold" grpId="1" nodeType="withEffect">
                                  <p:stCondLst>
                                    <p:cond delay="0"/>
                                  </p:stCondLst>
                                  <p:childTnLst>
                                    <p:animMotion origin="layout" path="M -2.91667E-6 0.03889 L -2.91667E-6 -0.14815 " pathEditMode="relative" rAng="0" ptsTypes="AA">
                                      <p:cBhvr>
                                        <p:cTn id="42" dur="750" spd="-100000" fill="hold"/>
                                        <p:tgtEl>
                                          <p:spTgt spid="60"/>
                                        </p:tgtEl>
                                        <p:attrNameLst>
                                          <p:attrName>ppt_x</p:attrName>
                                          <p:attrName>ppt_y</p:attrName>
                                        </p:attrNameLst>
                                      </p:cBhvr>
                                      <p:rCtr x="0" y="-9352"/>
                                    </p:animMotion>
                                  </p:childTnLst>
                                </p:cTn>
                              </p:par>
                              <p:par>
                                <p:cTn id="43" presetID="64" presetClass="path" presetSubtype="0" accel="30000" decel="30000" fill="hold" grpId="2" nodeType="withEffect">
                                  <p:stCondLst>
                                    <p:cond delay="750"/>
                                  </p:stCondLst>
                                  <p:childTnLst>
                                    <p:animMotion origin="layout" path="M -2.91667E-6 0.03842 L -2.91667E-6 3.7037E-6 " pathEditMode="relative" rAng="0" ptsTypes="AA">
                                      <p:cBhvr>
                                        <p:cTn id="44" dur="750" fill="hold"/>
                                        <p:tgtEl>
                                          <p:spTgt spid="60"/>
                                        </p:tgtEl>
                                        <p:attrNameLst>
                                          <p:attrName>ppt_x</p:attrName>
                                          <p:attrName>ppt_y</p:attrName>
                                        </p:attrNameLst>
                                      </p:cBhvr>
                                      <p:rCtr x="0" y="-1921"/>
                                    </p:animMotion>
                                  </p:childTnLst>
                                </p:cTn>
                              </p:par>
                              <p:par>
                                <p:cTn id="45" presetID="22" presetClass="entr" presetSubtype="8" fill="hold" grpId="0" nodeType="withEffect">
                                  <p:stCondLst>
                                    <p:cond delay="75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750"/>
                                        <p:tgtEl>
                                          <p:spTgt spid="46"/>
                                        </p:tgtEl>
                                      </p:cBhvr>
                                    </p:animEffect>
                                  </p:childTnLst>
                                </p:cTn>
                              </p:par>
                              <p:par>
                                <p:cTn id="48" presetID="22" presetClass="entr" presetSubtype="8" fill="hold" grpId="0" nodeType="withEffect">
                                  <p:stCondLst>
                                    <p:cond delay="75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750"/>
                                        <p:tgtEl>
                                          <p:spTgt spid="45"/>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750"/>
                                        <p:tgtEl>
                                          <p:spTgt spid="48"/>
                                        </p:tgtEl>
                                      </p:cBhvr>
                                    </p:animEffect>
                                  </p:childTnLst>
                                </p:cTn>
                              </p:par>
                              <p:par>
                                <p:cTn id="54" presetID="10" presetClass="entr" presetSubtype="0" fill="hold" grpId="0" nodeType="withEffect">
                                  <p:stCondLst>
                                    <p:cond delay="75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750"/>
                                        <p:tgtEl>
                                          <p:spTgt spid="49"/>
                                        </p:tgtEl>
                                      </p:cBhvr>
                                    </p:animEffect>
                                  </p:childTnLst>
                                </p:cTn>
                              </p:par>
                              <p:par>
                                <p:cTn id="57" presetID="10" presetClass="exit" presetSubtype="0" fill="hold" grpId="3" nodeType="withEffect">
                                  <p:stCondLst>
                                    <p:cond delay="1500"/>
                                  </p:stCondLst>
                                  <p:childTnLst>
                                    <p:animEffect transition="out" filter="fade">
                                      <p:cBhvr>
                                        <p:cTn id="58" dur="750"/>
                                        <p:tgtEl>
                                          <p:spTgt spid="59"/>
                                        </p:tgtEl>
                                      </p:cBhvr>
                                    </p:animEffect>
                                    <p:set>
                                      <p:cBhvr>
                                        <p:cTn id="59" dur="1" fill="hold">
                                          <p:stCondLst>
                                            <p:cond delay="749"/>
                                          </p:stCondLst>
                                        </p:cTn>
                                        <p:tgtEl>
                                          <p:spTgt spid="59"/>
                                        </p:tgtEl>
                                        <p:attrNameLst>
                                          <p:attrName>style.visibility</p:attrName>
                                        </p:attrNameLst>
                                      </p:cBhvr>
                                      <p:to>
                                        <p:strVal val="hidden"/>
                                      </p:to>
                                    </p:set>
                                  </p:childTnLst>
                                </p:cTn>
                              </p:par>
                              <p:par>
                                <p:cTn id="60" presetID="10" presetClass="entr" presetSubtype="0" fill="hold" grpId="0" nodeType="withEffect">
                                  <p:stCondLst>
                                    <p:cond delay="150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750"/>
                                        <p:tgtEl>
                                          <p:spTgt spid="52"/>
                                        </p:tgtEl>
                                      </p:cBhvr>
                                    </p:animEffect>
                                  </p:childTnLst>
                                </p:cTn>
                              </p:par>
                              <p:par>
                                <p:cTn id="63" presetID="63" presetClass="path" presetSubtype="0" accel="45333" decel="44000" fill="hold" grpId="4" nodeType="withEffect">
                                  <p:stCondLst>
                                    <p:cond delay="1500"/>
                                  </p:stCondLst>
                                  <p:childTnLst>
                                    <p:animMotion origin="layout" path="M 2.29167E-6 3.7037E-6 L 0.03802 0.05324 " pathEditMode="relative" rAng="0" ptsTypes="AA">
                                      <p:cBhvr>
                                        <p:cTn id="64" dur="750" fill="hold"/>
                                        <p:tgtEl>
                                          <p:spTgt spid="59"/>
                                        </p:tgtEl>
                                        <p:attrNameLst>
                                          <p:attrName>ppt_x</p:attrName>
                                          <p:attrName>ppt_y</p:attrName>
                                        </p:attrNameLst>
                                      </p:cBhvr>
                                      <p:rCtr x="1901" y="2662"/>
                                    </p:animMotion>
                                  </p:childTnLst>
                                </p:cTn>
                              </p:par>
                              <p:par>
                                <p:cTn id="65" presetID="6" presetClass="emph" presetSubtype="0" accel="50000" decel="50000" fill="hold" grpId="5" nodeType="withEffect">
                                  <p:stCondLst>
                                    <p:cond delay="1500"/>
                                  </p:stCondLst>
                                  <p:childTnLst>
                                    <p:animScale>
                                      <p:cBhvr>
                                        <p:cTn id="66" dur="750" fill="hold"/>
                                        <p:tgtEl>
                                          <p:spTgt spid="59"/>
                                        </p:tgtEl>
                                      </p:cBhvr>
                                      <p:by x="150000" y="150000"/>
                                      <p:to x="38751" y="38751"/>
                                    </p:animScale>
                                  </p:childTnLst>
                                </p:cTn>
                              </p:par>
                              <p:par>
                                <p:cTn id="67" presetID="8" presetClass="emph" presetSubtype="0" accel="50000" decel="50000" fill="hold" grpId="6" nodeType="withEffect">
                                  <p:stCondLst>
                                    <p:cond delay="1500"/>
                                  </p:stCondLst>
                                  <p:childTnLst>
                                    <p:animRot by="21600000" from="0" to="0">
                                      <p:cBhvr>
                                        <p:cTn id="68" dur="750" fill="hold"/>
                                        <p:tgtEl>
                                          <p:spTgt spid="59"/>
                                        </p:tgtEl>
                                        <p:attrNameLst>
                                          <p:attrName>r</p:attrName>
                                        </p:attrNameLst>
                                      </p:cBhvr>
                                    </p:animRot>
                                  </p:childTnLst>
                                </p:cTn>
                              </p:par>
                              <p:par>
                                <p:cTn id="69" presetID="63" presetClass="path" presetSubtype="0" accel="45333" decel="44000" fill="hold" grpId="1" nodeType="withEffect">
                                  <p:stCondLst>
                                    <p:cond delay="1500"/>
                                  </p:stCondLst>
                                  <p:childTnLst>
                                    <p:animMotion origin="layout" path="M -0.038067 -0.053167 L 0 0 E" pathEditMode="relative" ptsTypes="">
                                      <p:cBhvr>
                                        <p:cTn id="70" dur="750" fill="hold"/>
                                        <p:tgtEl>
                                          <p:spTgt spid="52"/>
                                        </p:tgtEl>
                                        <p:attrNameLst>
                                          <p:attrName>ppt_x</p:attrName>
                                          <p:attrName>ppt_y</p:attrName>
                                        </p:attrNameLst>
                                      </p:cBhvr>
                                    </p:animMotion>
                                  </p:childTnLst>
                                </p:cTn>
                              </p:par>
                              <p:par>
                                <p:cTn id="71" presetID="6" presetClass="emph" presetSubtype="0" accel="50000" decel="50000" fill="hold" grpId="2" nodeType="withEffect">
                                  <p:stCondLst>
                                    <p:cond delay="1500"/>
                                  </p:stCondLst>
                                  <p:childTnLst>
                                    <p:animScale>
                                      <p:cBhvr>
                                        <p:cTn id="72" dur="750" fill="hold"/>
                                        <p:tgtEl>
                                          <p:spTgt spid="52"/>
                                        </p:tgtEl>
                                      </p:cBhvr>
                                      <p:by x="150000" y="150000"/>
                                      <p:from x="258056" y="258056"/>
                                      <p:to x="100000" y="100000"/>
                                    </p:animScale>
                                  </p:childTnLst>
                                </p:cTn>
                              </p:par>
                              <p:par>
                                <p:cTn id="73" presetID="8" presetClass="emph" presetSubtype="0" accel="50000" decel="50000" fill="hold" grpId="3" nodeType="withEffect">
                                  <p:stCondLst>
                                    <p:cond delay="1500"/>
                                  </p:stCondLst>
                                  <p:childTnLst>
                                    <p:animRot by="21600000" from="0" to="0">
                                      <p:cBhvr>
                                        <p:cTn id="74" dur="750" fill="hold"/>
                                        <p:tgtEl>
                                          <p:spTgt spid="52"/>
                                        </p:tgtEl>
                                        <p:attrNameLst>
                                          <p:attrName>r</p:attrName>
                                        </p:attrNameLst>
                                      </p:cBhvr>
                                    </p:animRot>
                                  </p:childTnLst>
                                </p:cTn>
                              </p:par>
                              <p:par>
                                <p:cTn id="75" presetID="10" presetClass="exit" presetSubtype="0" fill="hold" grpId="3" nodeType="withEffect">
                                  <p:stCondLst>
                                    <p:cond delay="1500"/>
                                  </p:stCondLst>
                                  <p:childTnLst>
                                    <p:animEffect transition="out" filter="fade">
                                      <p:cBhvr>
                                        <p:cTn id="76" dur="750"/>
                                        <p:tgtEl>
                                          <p:spTgt spid="60"/>
                                        </p:tgtEl>
                                      </p:cBhvr>
                                    </p:animEffect>
                                    <p:set>
                                      <p:cBhvr>
                                        <p:cTn id="77" dur="1" fill="hold">
                                          <p:stCondLst>
                                            <p:cond delay="749"/>
                                          </p:stCondLst>
                                        </p:cTn>
                                        <p:tgtEl>
                                          <p:spTgt spid="60"/>
                                        </p:tgtEl>
                                        <p:attrNameLst>
                                          <p:attrName>style.visibility</p:attrName>
                                        </p:attrNameLst>
                                      </p:cBhvr>
                                      <p:to>
                                        <p:strVal val="hidden"/>
                                      </p:to>
                                    </p:set>
                                  </p:childTnLst>
                                </p:cTn>
                              </p:par>
                              <p:par>
                                <p:cTn id="78" presetID="10" presetClass="entr" presetSubtype="0" fill="hold" grpId="0" nodeType="withEffect">
                                  <p:stCondLst>
                                    <p:cond delay="150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750"/>
                                        <p:tgtEl>
                                          <p:spTgt spid="53"/>
                                        </p:tgtEl>
                                      </p:cBhvr>
                                    </p:animEffect>
                                  </p:childTnLst>
                                </p:cTn>
                              </p:par>
                              <p:par>
                                <p:cTn id="81" presetID="63" presetClass="path" presetSubtype="0" accel="45333" decel="44000" fill="hold" grpId="4" nodeType="withEffect">
                                  <p:stCondLst>
                                    <p:cond delay="1500"/>
                                  </p:stCondLst>
                                  <p:childTnLst>
                                    <p:animMotion origin="layout" path="M -2.91667E-6 3.7037E-6 L 0.03802 0.05324 " pathEditMode="relative" rAng="0" ptsTypes="AA">
                                      <p:cBhvr>
                                        <p:cTn id="82" dur="750" fill="hold"/>
                                        <p:tgtEl>
                                          <p:spTgt spid="60"/>
                                        </p:tgtEl>
                                        <p:attrNameLst>
                                          <p:attrName>ppt_x</p:attrName>
                                          <p:attrName>ppt_y</p:attrName>
                                        </p:attrNameLst>
                                      </p:cBhvr>
                                      <p:rCtr x="1901" y="2662"/>
                                    </p:animMotion>
                                  </p:childTnLst>
                                </p:cTn>
                              </p:par>
                              <p:par>
                                <p:cTn id="83" presetID="6" presetClass="emph" presetSubtype="0" accel="50000" decel="50000" fill="hold" grpId="5" nodeType="withEffect">
                                  <p:stCondLst>
                                    <p:cond delay="1500"/>
                                  </p:stCondLst>
                                  <p:childTnLst>
                                    <p:animScale>
                                      <p:cBhvr>
                                        <p:cTn id="84" dur="750" fill="hold"/>
                                        <p:tgtEl>
                                          <p:spTgt spid="60"/>
                                        </p:tgtEl>
                                      </p:cBhvr>
                                      <p:by x="150000" y="150000"/>
                                      <p:to x="38751" y="38751"/>
                                    </p:animScale>
                                  </p:childTnLst>
                                </p:cTn>
                              </p:par>
                              <p:par>
                                <p:cTn id="85" presetID="8" presetClass="emph" presetSubtype="0" accel="50000" decel="50000" fill="hold" grpId="6" nodeType="withEffect">
                                  <p:stCondLst>
                                    <p:cond delay="1500"/>
                                  </p:stCondLst>
                                  <p:childTnLst>
                                    <p:animRot by="21600000" from="0" to="0">
                                      <p:cBhvr>
                                        <p:cTn id="86" dur="750" fill="hold"/>
                                        <p:tgtEl>
                                          <p:spTgt spid="60"/>
                                        </p:tgtEl>
                                        <p:attrNameLst>
                                          <p:attrName>r</p:attrName>
                                        </p:attrNameLst>
                                      </p:cBhvr>
                                    </p:animRot>
                                  </p:childTnLst>
                                </p:cTn>
                              </p:par>
                              <p:par>
                                <p:cTn id="87" presetID="63" presetClass="path" presetSubtype="0" accel="45333" decel="44000" fill="hold" grpId="1" nodeType="withEffect">
                                  <p:stCondLst>
                                    <p:cond delay="1500"/>
                                  </p:stCondLst>
                                  <p:childTnLst>
                                    <p:animMotion origin="layout" path="M -0.038067 -0.053167 L 0 0 E" pathEditMode="relative" ptsTypes="">
                                      <p:cBhvr>
                                        <p:cTn id="88" dur="750" fill="hold"/>
                                        <p:tgtEl>
                                          <p:spTgt spid="53"/>
                                        </p:tgtEl>
                                        <p:attrNameLst>
                                          <p:attrName>ppt_x</p:attrName>
                                          <p:attrName>ppt_y</p:attrName>
                                        </p:attrNameLst>
                                      </p:cBhvr>
                                    </p:animMotion>
                                  </p:childTnLst>
                                </p:cTn>
                              </p:par>
                              <p:par>
                                <p:cTn id="89" presetID="6" presetClass="emph" presetSubtype="0" accel="50000" decel="50000" fill="hold" grpId="2" nodeType="withEffect">
                                  <p:stCondLst>
                                    <p:cond delay="1500"/>
                                  </p:stCondLst>
                                  <p:childTnLst>
                                    <p:animScale>
                                      <p:cBhvr>
                                        <p:cTn id="90" dur="750" fill="hold"/>
                                        <p:tgtEl>
                                          <p:spTgt spid="53"/>
                                        </p:tgtEl>
                                      </p:cBhvr>
                                      <p:by x="150000" y="150000"/>
                                      <p:from x="258056" y="258055"/>
                                      <p:to x="100000" y="100000"/>
                                    </p:animScale>
                                  </p:childTnLst>
                                </p:cTn>
                              </p:par>
                              <p:par>
                                <p:cTn id="91" presetID="8" presetClass="emph" presetSubtype="0" accel="50000" decel="50000" fill="hold" grpId="3" nodeType="withEffect">
                                  <p:stCondLst>
                                    <p:cond delay="1500"/>
                                  </p:stCondLst>
                                  <p:childTnLst>
                                    <p:animRot by="21600000" from="0" to="0">
                                      <p:cBhvr>
                                        <p:cTn id="92" dur="750" fill="hold"/>
                                        <p:tgtEl>
                                          <p:spTgt spid="53"/>
                                        </p:tgtEl>
                                        <p:attrNameLst>
                                          <p:attrName>r</p:attrName>
                                        </p:attrNameLst>
                                      </p:cBhvr>
                                    </p:animRot>
                                  </p:childTnLst>
                                </p:cTn>
                              </p:par>
                              <p:par>
                                <p:cTn id="93" presetID="10" presetClass="entr" presetSubtype="0" fill="hold" grpId="0" nodeType="withEffect">
                                  <p:stCondLst>
                                    <p:cond delay="150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750"/>
                                        <p:tgtEl>
                                          <p:spTgt spid="55"/>
                                        </p:tgtEl>
                                      </p:cBhvr>
                                    </p:animEffect>
                                  </p:childTnLst>
                                </p:cTn>
                              </p:par>
                              <p:par>
                                <p:cTn id="96" presetID="10" presetClass="entr" presetSubtype="0" fill="hold" grpId="0" nodeType="withEffect">
                                  <p:stCondLst>
                                    <p:cond delay="150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750"/>
                                        <p:tgtEl>
                                          <p:spTgt spid="54"/>
                                        </p:tgtEl>
                                      </p:cBhvr>
                                    </p:animEffect>
                                  </p:childTnLst>
                                </p:cTn>
                              </p:par>
                              <p:par>
                                <p:cTn id="99" presetID="17" presetClass="entr" presetSubtype="4" fill="hold" nodeType="withEffect">
                                  <p:stCondLst>
                                    <p:cond delay="1500"/>
                                  </p:stCondLst>
                                  <p:childTnLst>
                                    <p:set>
                                      <p:cBhvr>
                                        <p:cTn id="100" dur="1" fill="hold">
                                          <p:stCondLst>
                                            <p:cond delay="0"/>
                                          </p:stCondLst>
                                        </p:cTn>
                                        <p:tgtEl>
                                          <p:spTgt spid="89"/>
                                        </p:tgtEl>
                                        <p:attrNameLst>
                                          <p:attrName>style.visibility</p:attrName>
                                        </p:attrNameLst>
                                      </p:cBhvr>
                                      <p:to>
                                        <p:strVal val="visible"/>
                                      </p:to>
                                    </p:set>
                                    <p:anim calcmode="lin" valueType="num">
                                      <p:cBhvr>
                                        <p:cTn id="101" dur="750" fill="hold"/>
                                        <p:tgtEl>
                                          <p:spTgt spid="89"/>
                                        </p:tgtEl>
                                        <p:attrNameLst>
                                          <p:attrName>ppt_x</p:attrName>
                                        </p:attrNameLst>
                                      </p:cBhvr>
                                      <p:tavLst>
                                        <p:tav tm="0">
                                          <p:val>
                                            <p:strVal val="#ppt_x"/>
                                          </p:val>
                                        </p:tav>
                                        <p:tav tm="100000">
                                          <p:val>
                                            <p:strVal val="#ppt_x"/>
                                          </p:val>
                                        </p:tav>
                                      </p:tavLst>
                                    </p:anim>
                                    <p:anim calcmode="lin" valueType="num">
                                      <p:cBhvr>
                                        <p:cTn id="102" dur="750" fill="hold"/>
                                        <p:tgtEl>
                                          <p:spTgt spid="89"/>
                                        </p:tgtEl>
                                        <p:attrNameLst>
                                          <p:attrName>ppt_y</p:attrName>
                                        </p:attrNameLst>
                                      </p:cBhvr>
                                      <p:tavLst>
                                        <p:tav tm="0">
                                          <p:val>
                                            <p:strVal val="#ppt_y+#ppt_h/2"/>
                                          </p:val>
                                        </p:tav>
                                        <p:tav tm="100000">
                                          <p:val>
                                            <p:strVal val="#ppt_y"/>
                                          </p:val>
                                        </p:tav>
                                      </p:tavLst>
                                    </p:anim>
                                    <p:anim calcmode="lin" valueType="num">
                                      <p:cBhvr>
                                        <p:cTn id="103" dur="750" fill="hold"/>
                                        <p:tgtEl>
                                          <p:spTgt spid="89"/>
                                        </p:tgtEl>
                                        <p:attrNameLst>
                                          <p:attrName>ppt_w</p:attrName>
                                        </p:attrNameLst>
                                      </p:cBhvr>
                                      <p:tavLst>
                                        <p:tav tm="0">
                                          <p:val>
                                            <p:strVal val="#ppt_w"/>
                                          </p:val>
                                        </p:tav>
                                        <p:tav tm="100000">
                                          <p:val>
                                            <p:strVal val="#ppt_w"/>
                                          </p:val>
                                        </p:tav>
                                      </p:tavLst>
                                    </p:anim>
                                    <p:anim calcmode="lin" valueType="num">
                                      <p:cBhvr>
                                        <p:cTn id="104" dur="750" fill="hold"/>
                                        <p:tgtEl>
                                          <p:spTgt spid="89"/>
                                        </p:tgtEl>
                                        <p:attrNameLst>
                                          <p:attrName>ppt_h</p:attrName>
                                        </p:attrNameLst>
                                      </p:cBhvr>
                                      <p:tavLst>
                                        <p:tav tm="0">
                                          <p:val>
                                            <p:fltVal val="0"/>
                                          </p:val>
                                        </p:tav>
                                        <p:tav tm="100000">
                                          <p:val>
                                            <p:strVal val="#ppt_h"/>
                                          </p:val>
                                        </p:tav>
                                      </p:tavLst>
                                    </p:anim>
                                  </p:childTnLst>
                                </p:cTn>
                              </p:par>
                              <p:par>
                                <p:cTn id="105" presetID="17" presetClass="entr" presetSubtype="4" fill="hold" nodeType="withEffect">
                                  <p:stCondLst>
                                    <p:cond delay="1500"/>
                                  </p:stCondLst>
                                  <p:childTnLst>
                                    <p:set>
                                      <p:cBhvr>
                                        <p:cTn id="106" dur="1" fill="hold">
                                          <p:stCondLst>
                                            <p:cond delay="0"/>
                                          </p:stCondLst>
                                        </p:cTn>
                                        <p:tgtEl>
                                          <p:spTgt spid="84"/>
                                        </p:tgtEl>
                                        <p:attrNameLst>
                                          <p:attrName>style.visibility</p:attrName>
                                        </p:attrNameLst>
                                      </p:cBhvr>
                                      <p:to>
                                        <p:strVal val="visible"/>
                                      </p:to>
                                    </p:set>
                                    <p:anim calcmode="lin" valueType="num">
                                      <p:cBhvr>
                                        <p:cTn id="107" dur="750" fill="hold"/>
                                        <p:tgtEl>
                                          <p:spTgt spid="84"/>
                                        </p:tgtEl>
                                        <p:attrNameLst>
                                          <p:attrName>ppt_x</p:attrName>
                                        </p:attrNameLst>
                                      </p:cBhvr>
                                      <p:tavLst>
                                        <p:tav tm="0">
                                          <p:val>
                                            <p:strVal val="#ppt_x"/>
                                          </p:val>
                                        </p:tav>
                                        <p:tav tm="100000">
                                          <p:val>
                                            <p:strVal val="#ppt_x"/>
                                          </p:val>
                                        </p:tav>
                                      </p:tavLst>
                                    </p:anim>
                                    <p:anim calcmode="lin" valueType="num">
                                      <p:cBhvr>
                                        <p:cTn id="108" dur="750" fill="hold"/>
                                        <p:tgtEl>
                                          <p:spTgt spid="84"/>
                                        </p:tgtEl>
                                        <p:attrNameLst>
                                          <p:attrName>ppt_y</p:attrName>
                                        </p:attrNameLst>
                                      </p:cBhvr>
                                      <p:tavLst>
                                        <p:tav tm="0">
                                          <p:val>
                                            <p:strVal val="#ppt_y+#ppt_h/2"/>
                                          </p:val>
                                        </p:tav>
                                        <p:tav tm="100000">
                                          <p:val>
                                            <p:strVal val="#ppt_y"/>
                                          </p:val>
                                        </p:tav>
                                      </p:tavLst>
                                    </p:anim>
                                    <p:anim calcmode="lin" valueType="num">
                                      <p:cBhvr>
                                        <p:cTn id="109" dur="750" fill="hold"/>
                                        <p:tgtEl>
                                          <p:spTgt spid="84"/>
                                        </p:tgtEl>
                                        <p:attrNameLst>
                                          <p:attrName>ppt_w</p:attrName>
                                        </p:attrNameLst>
                                      </p:cBhvr>
                                      <p:tavLst>
                                        <p:tav tm="0">
                                          <p:val>
                                            <p:strVal val="#ppt_w"/>
                                          </p:val>
                                        </p:tav>
                                        <p:tav tm="100000">
                                          <p:val>
                                            <p:strVal val="#ppt_w"/>
                                          </p:val>
                                        </p:tav>
                                      </p:tavLst>
                                    </p:anim>
                                    <p:anim calcmode="lin" valueType="num">
                                      <p:cBhvr>
                                        <p:cTn id="110" dur="750" fill="hold"/>
                                        <p:tgtEl>
                                          <p:spTgt spid="84"/>
                                        </p:tgtEl>
                                        <p:attrNameLst>
                                          <p:attrName>ppt_h</p:attrName>
                                        </p:attrNameLst>
                                      </p:cBhvr>
                                      <p:tavLst>
                                        <p:tav tm="0">
                                          <p:val>
                                            <p:fltVal val="0"/>
                                          </p:val>
                                        </p:tav>
                                        <p:tav tm="100000">
                                          <p:val>
                                            <p:strVal val="#ppt_h"/>
                                          </p:val>
                                        </p:tav>
                                      </p:tavLst>
                                    </p:anim>
                                  </p:childTnLst>
                                </p:cTn>
                              </p:par>
                              <p:par>
                                <p:cTn id="111" presetID="10" presetClass="entr" presetSubtype="0" fill="hold" nodeType="withEffect">
                                  <p:stCondLst>
                                    <p:cond delay="200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750"/>
                                        <p:tgtEl>
                                          <p:spTgt spid="21"/>
                                        </p:tgtEl>
                                      </p:cBhvr>
                                    </p:animEffect>
                                  </p:childTnLst>
                                </p:cTn>
                              </p:par>
                              <p:par>
                                <p:cTn id="114" presetID="42" presetClass="path" presetSubtype="0" accel="50000" decel="50000" fill="hold" nodeType="withEffect">
                                  <p:stCondLst>
                                    <p:cond delay="2000"/>
                                  </p:stCondLst>
                                  <p:childTnLst>
                                    <p:animMotion origin="layout" path="M 2.08333E-6 -3.7037E-7 L 2.08333E-6 0.03542 " pathEditMode="relative" rAng="0" ptsTypes="AA">
                                      <p:cBhvr>
                                        <p:cTn id="115" dur="750" spd="-100000" fill="hold"/>
                                        <p:tgtEl>
                                          <p:spTgt spid="21"/>
                                        </p:tgtEl>
                                        <p:attrNameLst>
                                          <p:attrName>ppt_x</p:attrName>
                                          <p:attrName>ppt_y</p:attrName>
                                        </p:attrNameLst>
                                      </p:cBhvr>
                                      <p:rCtr x="0" y="1759"/>
                                    </p:animMotion>
                                  </p:childTnLst>
                                </p:cTn>
                              </p:par>
                              <p:par>
                                <p:cTn id="116" presetID="10" presetClass="entr" presetSubtype="0" fill="hold" nodeType="withEffect">
                                  <p:stCondLst>
                                    <p:cond delay="2000"/>
                                  </p:stCondLst>
                                  <p:childTnLst>
                                    <p:set>
                                      <p:cBhvr>
                                        <p:cTn id="117" dur="1" fill="hold">
                                          <p:stCondLst>
                                            <p:cond delay="0"/>
                                          </p:stCondLst>
                                        </p:cTn>
                                        <p:tgtEl>
                                          <p:spTgt spid="22"/>
                                        </p:tgtEl>
                                        <p:attrNameLst>
                                          <p:attrName>style.visibility</p:attrName>
                                        </p:attrNameLst>
                                      </p:cBhvr>
                                      <p:to>
                                        <p:strVal val="visible"/>
                                      </p:to>
                                    </p:set>
                                    <p:animEffect transition="in" filter="fade">
                                      <p:cBhvr>
                                        <p:cTn id="118" dur="750"/>
                                        <p:tgtEl>
                                          <p:spTgt spid="22"/>
                                        </p:tgtEl>
                                      </p:cBhvr>
                                    </p:animEffect>
                                  </p:childTnLst>
                                </p:cTn>
                              </p:par>
                              <p:par>
                                <p:cTn id="119" presetID="42" presetClass="path" presetSubtype="0" accel="50000" decel="50000" fill="hold" nodeType="withEffect">
                                  <p:stCondLst>
                                    <p:cond delay="2000"/>
                                  </p:stCondLst>
                                  <p:childTnLst>
                                    <p:animMotion origin="layout" path="M 2.08333E-6 -3.7037E-7 L 2.08333E-6 0.03542 " pathEditMode="relative" rAng="0" ptsTypes="AA">
                                      <p:cBhvr>
                                        <p:cTn id="120" dur="750" spd="-100000" fill="hold"/>
                                        <p:tgtEl>
                                          <p:spTgt spid="22"/>
                                        </p:tgtEl>
                                        <p:attrNameLst>
                                          <p:attrName>ppt_x</p:attrName>
                                          <p:attrName>ppt_y</p:attrName>
                                        </p:attrNameLst>
                                      </p:cBhvr>
                                      <p:rCtr x="0" y="1759"/>
                                    </p:animMotion>
                                  </p:childTnLst>
                                </p:cTn>
                              </p:par>
                              <p:par>
                                <p:cTn id="121" presetID="10" presetClass="entr" presetSubtype="0" fill="hold" grpId="0" nodeType="withEffect">
                                  <p:stCondLst>
                                    <p:cond delay="250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750"/>
                                        <p:tgtEl>
                                          <p:spTgt spid="67"/>
                                        </p:tgtEl>
                                      </p:cBhvr>
                                    </p:animEffect>
                                  </p:childTnLst>
                                </p:cTn>
                              </p:par>
                              <p:par>
                                <p:cTn id="124" presetID="10" presetClass="entr" presetSubtype="0" fill="hold" grpId="0" nodeType="withEffect">
                                  <p:stCondLst>
                                    <p:cond delay="250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750"/>
                                        <p:tgtEl>
                                          <p:spTgt spid="68"/>
                                        </p:tgtEl>
                                      </p:cBhvr>
                                    </p:animEffect>
                                  </p:childTnLst>
                                </p:cTn>
                              </p:par>
                            </p:childTnLst>
                          </p:cTn>
                        </p:par>
                        <p:par>
                          <p:cTn id="127" fill="hold">
                            <p:stCondLst>
                              <p:cond delay="3250"/>
                            </p:stCondLst>
                            <p:childTnLst>
                              <p:par>
                                <p:cTn id="128" presetID="10" presetClass="entr" presetSubtype="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fade">
                                      <p:cBhvr>
                                        <p:cTn id="13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5" grpId="0"/>
      <p:bldP spid="49" grpId="0"/>
      <p:bldP spid="67" grpId="0"/>
      <p:bldP spid="68" grpId="0"/>
      <p:bldP spid="50" grpId="0"/>
      <p:bldP spid="50" grpId="1"/>
      <p:bldP spid="50" grpId="2"/>
      <p:bldP spid="51" grpId="0"/>
      <p:bldP spid="51" grpId="1"/>
      <p:bldP spid="59" grpId="0" animBg="1"/>
      <p:bldP spid="59" grpId="1" animBg="1"/>
      <p:bldP spid="59" grpId="2" animBg="1"/>
      <p:bldP spid="59" grpId="3" animBg="1"/>
      <p:bldP spid="59" grpId="4" animBg="1"/>
      <p:bldP spid="59" grpId="5" animBg="1"/>
      <p:bldP spid="59" grpId="6" animBg="1"/>
      <p:bldP spid="60" grpId="0" animBg="1"/>
      <p:bldP spid="60" grpId="1" animBg="1"/>
      <p:bldP spid="60" grpId="2" animBg="1"/>
      <p:bldP spid="60" grpId="3" animBg="1"/>
      <p:bldP spid="60" grpId="4" animBg="1"/>
      <p:bldP spid="60" grpId="5" animBg="1"/>
      <p:bldP spid="60" grpId="6" animBg="1"/>
      <p:bldP spid="52" grpId="0" animBg="1"/>
      <p:bldP spid="52" grpId="1" animBg="1"/>
      <p:bldP spid="52" grpId="2" animBg="1"/>
      <p:bldP spid="52" grpId="3" animBg="1"/>
      <p:bldP spid="53" grpId="0" animBg="1"/>
      <p:bldP spid="53" grpId="1" animBg="1"/>
      <p:bldP spid="53" grpId="2" animBg="1"/>
      <p:bldP spid="53" grpId="3" animBg="1"/>
      <p:bldP spid="54" grpId="0"/>
      <p:bldP spid="55" grpId="0"/>
      <p:bldP spid="5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268397" y="4304867"/>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2" name="文本框 91"/>
          <p:cNvSpPr txBox="1"/>
          <p:nvPr/>
        </p:nvSpPr>
        <p:spPr>
          <a:xfrm>
            <a:off x="930480" y="4013225"/>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5" name="文本框 94"/>
          <p:cNvSpPr txBox="1"/>
          <p:nvPr/>
        </p:nvSpPr>
        <p:spPr>
          <a:xfrm>
            <a:off x="2890878" y="3374970"/>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6" name="文本框 95"/>
          <p:cNvSpPr txBox="1"/>
          <p:nvPr/>
        </p:nvSpPr>
        <p:spPr>
          <a:xfrm>
            <a:off x="3552961" y="308332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8" name="文本框 97"/>
          <p:cNvSpPr txBox="1"/>
          <p:nvPr/>
        </p:nvSpPr>
        <p:spPr>
          <a:xfrm>
            <a:off x="5627006" y="2445072"/>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9" name="文本框 98"/>
          <p:cNvSpPr txBox="1"/>
          <p:nvPr/>
        </p:nvSpPr>
        <p:spPr>
          <a:xfrm>
            <a:off x="6289089" y="2153430"/>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101" name="文本框 100"/>
          <p:cNvSpPr txBox="1"/>
          <p:nvPr/>
        </p:nvSpPr>
        <p:spPr>
          <a:xfrm>
            <a:off x="8287975" y="1515174"/>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102" name="文本框 101"/>
          <p:cNvSpPr txBox="1"/>
          <p:nvPr/>
        </p:nvSpPr>
        <p:spPr>
          <a:xfrm>
            <a:off x="8950058" y="122353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7" name="矩形 96"/>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604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22" presetClass="entr" presetSubtype="8" fill="hold" grpId="0" nodeType="withEffect">
                                  <p:stCondLst>
                                    <p:cond delay="3250"/>
                                  </p:stCondLst>
                                  <p:childTnLst>
                                    <p:set>
                                      <p:cBhvr>
                                        <p:cTn id="90" dur="1" fill="hold">
                                          <p:stCondLst>
                                            <p:cond delay="0"/>
                                          </p:stCondLst>
                                        </p:cTn>
                                        <p:tgtEl>
                                          <p:spTgt spid="102"/>
                                        </p:tgtEl>
                                        <p:attrNameLst>
                                          <p:attrName>style.visibility</p:attrName>
                                        </p:attrNameLst>
                                      </p:cBhvr>
                                      <p:to>
                                        <p:strVal val="visible"/>
                                      </p:to>
                                    </p:set>
                                    <p:animEffect transition="in" filter="wipe(left)">
                                      <p:cBhvr>
                                        <p:cTn id="91" dur="750"/>
                                        <p:tgtEl>
                                          <p:spTgt spid="102"/>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750"/>
                                        <p:tgtEl>
                                          <p:spTgt spid="91"/>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750"/>
                                        <p:tgtEl>
                                          <p:spTgt spid="95"/>
                                        </p:tgtEl>
                                      </p:cBhvr>
                                    </p:animEffect>
                                  </p:childTnLst>
                                </p:cTn>
                              </p:par>
                              <p:par>
                                <p:cTn id="98" presetID="10" presetClass="entr" presetSubtype="0" fill="hold" grpId="0" nodeType="withEffect">
                                  <p:stCondLst>
                                    <p:cond delay="325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750"/>
                                        <p:tgtEl>
                                          <p:spTgt spid="98"/>
                                        </p:tgtEl>
                                      </p:cBhvr>
                                    </p:animEffect>
                                  </p:childTnLst>
                                </p:cTn>
                              </p:par>
                              <p:par>
                                <p:cTn id="101" presetID="10" presetClass="entr" presetSubtype="0" fill="hold" grpId="0" nodeType="withEffect">
                                  <p:stCondLst>
                                    <p:cond delay="325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750"/>
                                        <p:tgtEl>
                                          <p:spTgt spid="101"/>
                                        </p:tgtEl>
                                      </p:cBhvr>
                                    </p:animEffect>
                                  </p:childTnLst>
                                </p:cTn>
                              </p:par>
                            </p:childTnLst>
                          </p:cTn>
                        </p:par>
                        <p:par>
                          <p:cTn id="104" fill="hold">
                            <p:stCondLst>
                              <p:cond delay="4000"/>
                            </p:stCondLst>
                            <p:childTnLst>
                              <p:par>
                                <p:cTn id="105" presetID="10" presetClass="entr" presetSubtype="0"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fade">
                                      <p:cBhvr>
                                        <p:cTn id="107" dur="7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101" grpId="0"/>
      <p:bldP spid="102" grpId="0"/>
      <p:bldP spid="94" grpId="0"/>
      <p:bldP spid="94" grpId="1"/>
      <p:bldP spid="94" grpId="2"/>
      <p:bldP spid="97" grpId="0"/>
      <p:bldP spid="97" grpId="1"/>
      <p:bldP spid="1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525522" y="438970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8" name="文本框 47"/>
          <p:cNvSpPr txBox="1"/>
          <p:nvPr/>
        </p:nvSpPr>
        <p:spPr>
          <a:xfrm>
            <a:off x="5525522" y="261053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330787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34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18518" y="2538154"/>
            <a:ext cx="2327614" cy="2327614"/>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082325" y="3011594"/>
            <a:ext cx="0" cy="1380734"/>
            <a:chOff x="6082325" y="3154469"/>
            <a:chExt cx="0" cy="1380734"/>
          </a:xfrm>
        </p:grpSpPr>
        <p:cxnSp>
          <p:nvCxnSpPr>
            <p:cNvPr id="41" name="直接连接符 40"/>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672412" y="2905604"/>
            <a:ext cx="809757" cy="1598467"/>
            <a:chOff x="5672412" y="3048479"/>
            <a:chExt cx="809757" cy="1598467"/>
          </a:xfrm>
        </p:grpSpPr>
        <p:cxnSp>
          <p:nvCxnSpPr>
            <p:cNvPr id="44" name="直接连接符 43"/>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rot="5400000">
            <a:off x="5396426" y="3648856"/>
            <a:ext cx="2696797" cy="475391"/>
            <a:chOff x="4447722" y="2324025"/>
            <a:chExt cx="3819418" cy="673286"/>
          </a:xfrm>
          <a:solidFill>
            <a:schemeClr val="accent2">
              <a:alpha val="50000"/>
            </a:schemeClr>
          </a:solidFill>
        </p:grpSpPr>
        <p:sp>
          <p:nvSpPr>
            <p:cNvPr id="48" name="任意多边形 47"/>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rot="5400000">
            <a:off x="4036886" y="3266226"/>
            <a:ext cx="2723705" cy="475400"/>
            <a:chOff x="3886755" y="4232300"/>
            <a:chExt cx="3857520" cy="673301"/>
          </a:xfrm>
          <a:solidFill>
            <a:schemeClr val="accent1">
              <a:alpha val="50000"/>
            </a:schemeClr>
          </a:solidFill>
        </p:grpSpPr>
        <p:sp>
          <p:nvSpPr>
            <p:cNvPr id="51" name="任意多边形 50"/>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rot="5400000">
            <a:off x="5396426" y="3648856"/>
            <a:ext cx="2696797" cy="475391"/>
            <a:chOff x="4447722" y="2324025"/>
            <a:chExt cx="3819418" cy="673286"/>
          </a:xfrm>
          <a:solidFill>
            <a:schemeClr val="accent2">
              <a:alpha val="50000"/>
            </a:schemeClr>
          </a:solidFill>
        </p:grpSpPr>
        <p:sp>
          <p:nvSpPr>
            <p:cNvPr id="54" name="任意多边形 53"/>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6" name="组合 55"/>
          <p:cNvGrpSpPr/>
          <p:nvPr/>
        </p:nvGrpSpPr>
        <p:grpSpPr>
          <a:xfrm rot="5400000">
            <a:off x="4036886" y="3266226"/>
            <a:ext cx="2723705" cy="475400"/>
            <a:chOff x="3886755" y="4232300"/>
            <a:chExt cx="3857520" cy="673301"/>
          </a:xfrm>
          <a:solidFill>
            <a:schemeClr val="accent1">
              <a:alpha val="50000"/>
            </a:schemeClr>
          </a:solidFill>
        </p:grpSpPr>
        <p:sp>
          <p:nvSpPr>
            <p:cNvPr id="57" name="任意多边形 56"/>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任意多边形 57"/>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5396426" y="3648856"/>
            <a:ext cx="2696797" cy="475391"/>
            <a:chOff x="4447722" y="2324025"/>
            <a:chExt cx="3819418" cy="673286"/>
          </a:xfrm>
          <a:solidFill>
            <a:schemeClr val="accent2">
              <a:alpha val="50000"/>
            </a:schemeClr>
          </a:solidFill>
        </p:grpSpPr>
        <p:sp>
          <p:nvSpPr>
            <p:cNvPr id="60" name="任意多边形 59"/>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rot="5400000">
            <a:off x="4036886" y="3266226"/>
            <a:ext cx="2723705" cy="475400"/>
            <a:chOff x="3886755" y="4232300"/>
            <a:chExt cx="3857520" cy="673301"/>
          </a:xfrm>
          <a:solidFill>
            <a:schemeClr val="accent1">
              <a:alpha val="50000"/>
            </a:schemeClr>
          </a:solidFill>
        </p:grpSpPr>
        <p:sp>
          <p:nvSpPr>
            <p:cNvPr id="63" name="任意多边形 62"/>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5400000">
            <a:off x="5396426" y="3648856"/>
            <a:ext cx="2696797" cy="475391"/>
            <a:chOff x="4447722" y="2324025"/>
            <a:chExt cx="3819418" cy="673286"/>
          </a:xfrm>
          <a:solidFill>
            <a:schemeClr val="accent1">
              <a:alpha val="50000"/>
            </a:schemeClr>
          </a:solidFill>
        </p:grpSpPr>
        <p:sp>
          <p:nvSpPr>
            <p:cNvPr id="66" name="任意多边形 65"/>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solidFill>
              <a:schemeClr val="accent2"/>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rot="5400000">
            <a:off x="4036882" y="3266227"/>
            <a:ext cx="2723707" cy="475399"/>
            <a:chOff x="3886753" y="4232300"/>
            <a:chExt cx="3857522" cy="673299"/>
          </a:xfrm>
          <a:solidFill>
            <a:schemeClr val="accent2">
              <a:alpha val="50000"/>
            </a:schemeClr>
          </a:solidFill>
          <a:effectLst/>
        </p:grpSpPr>
        <p:sp>
          <p:nvSpPr>
            <p:cNvPr id="69" name="任意多边形 68"/>
            <p:cNvSpPr/>
            <p:nvPr/>
          </p:nvSpPr>
          <p:spPr>
            <a:xfrm>
              <a:off x="3886753" y="4350573"/>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solidFill>
              <a:schemeClr val="accent1"/>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7</a:t>
            </a:r>
            <a:endParaRPr lang="zh-CN" altLang="en-US" sz="3200" dirty="0">
              <a:solidFill>
                <a:schemeClr val="bg1"/>
              </a:solidFill>
            </a:endParaRPr>
          </a:p>
        </p:txBody>
      </p:sp>
      <p:sp>
        <p:nvSpPr>
          <p:cNvPr id="72" name="文本框 7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8</a:t>
            </a:r>
            <a:endParaRPr lang="zh-CN" altLang="en-US" sz="3200" dirty="0">
              <a:solidFill>
                <a:schemeClr val="bg1"/>
              </a:solidFill>
            </a:endParaRPr>
          </a:p>
        </p:txBody>
      </p:sp>
      <p:sp>
        <p:nvSpPr>
          <p:cNvPr id="80" name="任意多边形 79"/>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1" name="文本框 80"/>
          <p:cNvSpPr txBox="1"/>
          <p:nvPr/>
        </p:nvSpPr>
        <p:spPr>
          <a:xfrm>
            <a:off x="7422123" y="4138414"/>
            <a:ext cx="4630178"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7422122" y="3846772"/>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87" name="文本框 86"/>
          <p:cNvSpPr txBox="1"/>
          <p:nvPr/>
        </p:nvSpPr>
        <p:spPr>
          <a:xfrm>
            <a:off x="706916" y="3031013"/>
            <a:ext cx="4079772" cy="535531"/>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2592218" y="27393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89" name="任意多边形 88"/>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0" name="文本框 89"/>
          <p:cNvSpPr txBox="1"/>
          <p:nvPr/>
        </p:nvSpPr>
        <p:spPr>
          <a:xfrm>
            <a:off x="9627084" y="3063540"/>
            <a:ext cx="1865746" cy="584775"/>
          </a:xfrm>
          <a:prstGeom prst="rect">
            <a:avLst/>
          </a:prstGeom>
          <a:noFill/>
        </p:spPr>
        <p:txBody>
          <a:bodyPr wrap="square" rtlCol="0">
            <a:spAutoFit/>
          </a:bodyPr>
          <a:lstStyle/>
          <a:p>
            <a:pPr algn="r"/>
            <a:r>
              <a:rPr lang="en-US" altLang="zh-CN" sz="3200" dirty="0">
                <a:solidFill>
                  <a:schemeClr val="accent2"/>
                </a:solidFill>
              </a:rPr>
              <a:t>65.2</a:t>
            </a:r>
            <a:r>
              <a:rPr lang="en-US" altLang="zh-CN" sz="2000" dirty="0">
                <a:solidFill>
                  <a:schemeClr val="accent2"/>
                </a:solidFill>
              </a:rPr>
              <a:t>%</a:t>
            </a:r>
            <a:endParaRPr lang="zh-CN" altLang="en-US" sz="2000" dirty="0">
              <a:solidFill>
                <a:schemeClr val="accent2"/>
              </a:solidFill>
            </a:endParaRPr>
          </a:p>
        </p:txBody>
      </p:sp>
      <p:sp>
        <p:nvSpPr>
          <p:cNvPr id="91" name="文本框 90"/>
          <p:cNvSpPr txBox="1"/>
          <p:nvPr/>
        </p:nvSpPr>
        <p:spPr>
          <a:xfrm>
            <a:off x="750863" y="3838017"/>
            <a:ext cx="1865746" cy="584775"/>
          </a:xfrm>
          <a:prstGeom prst="rect">
            <a:avLst/>
          </a:prstGeom>
          <a:noFill/>
        </p:spPr>
        <p:txBody>
          <a:bodyPr wrap="square" rtlCol="0">
            <a:spAutoFit/>
          </a:bodyPr>
          <a:lstStyle/>
          <a:p>
            <a:r>
              <a:rPr lang="en-US" altLang="zh-CN" sz="3200" dirty="0">
                <a:solidFill>
                  <a:schemeClr val="accent1"/>
                </a:solidFill>
              </a:rPr>
              <a:t>74.8</a:t>
            </a:r>
            <a:r>
              <a:rPr lang="en-US" altLang="zh-CN" sz="2000" dirty="0">
                <a:solidFill>
                  <a:schemeClr val="accent1"/>
                </a:solidFill>
              </a:rPr>
              <a:t>%</a:t>
            </a:r>
            <a:endParaRPr lang="zh-CN" altLang="en-US" sz="2000" dirty="0">
              <a:solidFill>
                <a:schemeClr val="accent1"/>
              </a:solidFill>
            </a:endParaRPr>
          </a:p>
        </p:txBody>
      </p:sp>
      <p:sp>
        <p:nvSpPr>
          <p:cNvPr id="75" name="文本框 74"/>
          <p:cNvSpPr txBox="1"/>
          <p:nvPr/>
        </p:nvSpPr>
        <p:spPr>
          <a:xfrm>
            <a:off x="1342723" y="178376"/>
            <a:ext cx="344396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6" name="矩形 7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圆角矩形 21"/>
          <p:cNvSpPr/>
          <p:nvPr/>
        </p:nvSpPr>
        <p:spPr>
          <a:xfrm>
            <a:off x="5840963" y="-177282"/>
            <a:ext cx="749667" cy="177282"/>
          </a:xfrm>
          <a:prstGeom prst="roundRect">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079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750"/>
                                        <p:tgtEl>
                                          <p:spTgt spid="7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7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08333E-6 1.85185E-6 " pathEditMode="relative" rAng="0" ptsTypes="AA">
                                      <p:cBhvr>
                                        <p:cTn id="11" dur="750" fill="hold"/>
                                        <p:tgtEl>
                                          <p:spTgt spid="7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750"/>
                                        <p:tgtEl>
                                          <p:spTgt spid="7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20"/>
                                        </p:tgtEl>
                                        <p:attrNameLst>
                                          <p:attrName>ppt_x</p:attrName>
                                          <p:attrName>ppt_y</p:attrName>
                                        </p:attrNameLst>
                                      </p:cBhvr>
                                      <p:rCtr x="-6211" y="0"/>
                                    </p:animMotion>
                                  </p:childTnLst>
                                </p:cTn>
                              </p:par>
                              <p:par>
                                <p:cTn id="22" presetID="1" presetClass="entr" presetSubtype="0" fill="hold" grpId="0" nodeType="withEffect">
                                  <p:stCondLst>
                                    <p:cond delay="750"/>
                                  </p:stCondLst>
                                  <p:childTnLst>
                                    <p:set>
                                      <p:cBhvr>
                                        <p:cTn id="23" dur="1" fill="hold">
                                          <p:stCondLst>
                                            <p:cond delay="0"/>
                                          </p:stCondLst>
                                        </p:cTn>
                                        <p:tgtEl>
                                          <p:spTgt spid="22"/>
                                        </p:tgtEl>
                                        <p:attrNameLst>
                                          <p:attrName>style.visibility</p:attrName>
                                        </p:attrNameLst>
                                      </p:cBhvr>
                                      <p:to>
                                        <p:strVal val="visible"/>
                                      </p:to>
                                    </p:set>
                                  </p:childTnLst>
                                </p:cTn>
                              </p:par>
                              <p:par>
                                <p:cTn id="24" presetID="35" presetClass="path" presetSubtype="0" accel="50000" decel="50000" fill="hold" grpId="2" nodeType="withEffect">
                                  <p:stCondLst>
                                    <p:cond delay="750"/>
                                  </p:stCondLst>
                                  <p:childTnLst>
                                    <p:animMotion origin="layout" path="M 0.01601 -4.81481E-6 L 1.875E-6 -4.81481E-6 " pathEditMode="relative" rAng="0" ptsTypes="AA">
                                      <p:cBhvr>
                                        <p:cTn id="25" dur="750" fill="hold"/>
                                        <p:tgtEl>
                                          <p:spTgt spid="20"/>
                                        </p:tgtEl>
                                        <p:attrNameLst>
                                          <p:attrName>ppt_x</p:attrName>
                                          <p:attrName>ppt_y</p:attrName>
                                        </p:attrNameLst>
                                      </p:cBhvr>
                                      <p:rCtr x="-807" y="0"/>
                                    </p:animMotion>
                                  </p:childTnLst>
                                </p:cTn>
                              </p:par>
                              <p:par>
                                <p:cTn id="26" presetID="53" presetClass="entr" presetSubtype="16" fill="hold" grpId="0" nodeType="withEffect">
                                  <p:stCondLst>
                                    <p:cond delay="750"/>
                                  </p:stCondLst>
                                  <p:childTnLst>
                                    <p:set>
                                      <p:cBhvr>
                                        <p:cTn id="27" dur="1" fill="hold">
                                          <p:stCondLst>
                                            <p:cond delay="0"/>
                                          </p:stCondLst>
                                        </p:cTn>
                                        <p:tgtEl>
                                          <p:spTgt spid="46"/>
                                        </p:tgtEl>
                                        <p:attrNameLst>
                                          <p:attrName>style.visibility</p:attrName>
                                        </p:attrNameLst>
                                      </p:cBhvr>
                                      <p:to>
                                        <p:strVal val="visible"/>
                                      </p:to>
                                    </p:set>
                                    <p:anim calcmode="lin" valueType="num">
                                      <p:cBhvr>
                                        <p:cTn id="28" dur="750" fill="hold"/>
                                        <p:tgtEl>
                                          <p:spTgt spid="46"/>
                                        </p:tgtEl>
                                        <p:attrNameLst>
                                          <p:attrName>ppt_w</p:attrName>
                                        </p:attrNameLst>
                                      </p:cBhvr>
                                      <p:tavLst>
                                        <p:tav tm="0">
                                          <p:val>
                                            <p:fltVal val="0"/>
                                          </p:val>
                                        </p:tav>
                                        <p:tav tm="100000">
                                          <p:val>
                                            <p:strVal val="#ppt_w"/>
                                          </p:val>
                                        </p:tav>
                                      </p:tavLst>
                                    </p:anim>
                                    <p:anim calcmode="lin" valueType="num">
                                      <p:cBhvr>
                                        <p:cTn id="29" dur="750" fill="hold"/>
                                        <p:tgtEl>
                                          <p:spTgt spid="46"/>
                                        </p:tgtEl>
                                        <p:attrNameLst>
                                          <p:attrName>ppt_h</p:attrName>
                                        </p:attrNameLst>
                                      </p:cBhvr>
                                      <p:tavLst>
                                        <p:tav tm="0">
                                          <p:val>
                                            <p:fltVal val="0"/>
                                          </p:val>
                                        </p:tav>
                                        <p:tav tm="100000">
                                          <p:val>
                                            <p:strVal val="#ppt_h"/>
                                          </p:val>
                                        </p:tav>
                                      </p:tavLst>
                                    </p:anim>
                                    <p:animEffect transition="in" filter="fade">
                                      <p:cBhvr>
                                        <p:cTn id="30" dur="750"/>
                                        <p:tgtEl>
                                          <p:spTgt spid="46"/>
                                        </p:tgtEl>
                                      </p:cBhvr>
                                    </p:animEffect>
                                  </p:childTnLst>
                                </p:cTn>
                              </p:par>
                              <p:par>
                                <p:cTn id="31" presetID="21" presetClass="entr" presetSubtype="1" fill="hold" grpId="0" nodeType="withEffect">
                                  <p:stCondLst>
                                    <p:cond delay="125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750"/>
                                        <p:tgtEl>
                                          <p:spTgt spid="21"/>
                                        </p:tgtEl>
                                      </p:cBhvr>
                                    </p:animEffect>
                                  </p:childTnLst>
                                </p:cTn>
                              </p:par>
                              <p:par>
                                <p:cTn id="34" presetID="22" presetClass="entr" presetSubtype="4" fill="hold" nodeType="withEffect">
                                  <p:stCondLst>
                                    <p:cond delay="125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750"/>
                                        <p:tgtEl>
                                          <p:spTgt spid="40"/>
                                        </p:tgtEl>
                                      </p:cBhvr>
                                    </p:animEffect>
                                  </p:childTnLst>
                                </p:cTn>
                              </p:par>
                              <p:par>
                                <p:cTn id="37" presetID="22" presetClass="entr" presetSubtype="1" fill="hold" nodeType="withEffect">
                                  <p:stCondLst>
                                    <p:cond delay="125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750"/>
                                        <p:tgtEl>
                                          <p:spTgt spid="43"/>
                                        </p:tgtEl>
                                      </p:cBhvr>
                                    </p:animEffect>
                                  </p:childTnLst>
                                </p:cTn>
                              </p:par>
                              <p:par>
                                <p:cTn id="40" presetID="8" presetClass="emph" presetSubtype="0" fill="hold" nodeType="withEffect">
                                  <p:stCondLst>
                                    <p:cond delay="2000"/>
                                  </p:stCondLst>
                                  <p:childTnLst>
                                    <p:animRot by="21600000">
                                      <p:cBhvr>
                                        <p:cTn id="41" dur="1250" fill="hold"/>
                                        <p:tgtEl>
                                          <p:spTgt spid="40"/>
                                        </p:tgtEl>
                                        <p:attrNameLst>
                                          <p:attrName>r</p:attrName>
                                        </p:attrNameLst>
                                      </p:cBhvr>
                                    </p:animRot>
                                  </p:childTnLst>
                                </p:cTn>
                              </p:par>
                              <p:par>
                                <p:cTn id="42" presetID="8" presetClass="emph" presetSubtype="0" fill="hold" nodeType="withEffect">
                                  <p:stCondLst>
                                    <p:cond delay="2000"/>
                                  </p:stCondLst>
                                  <p:childTnLst>
                                    <p:animRot by="21600000">
                                      <p:cBhvr>
                                        <p:cTn id="43" dur="750" fill="hold"/>
                                        <p:tgtEl>
                                          <p:spTgt spid="43"/>
                                        </p:tgtEl>
                                        <p:attrNameLst>
                                          <p:attrName>r</p:attrName>
                                        </p:attrNameLst>
                                      </p:cBhvr>
                                    </p:animRot>
                                  </p:childTnLst>
                                </p:cTn>
                              </p:par>
                              <p:par>
                                <p:cTn id="44" presetID="22" presetClass="entr" presetSubtype="1" fill="hold" nodeType="withEffect">
                                  <p:stCondLst>
                                    <p:cond delay="200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750"/>
                                        <p:tgtEl>
                                          <p:spTgt spid="47"/>
                                        </p:tgtEl>
                                      </p:cBhvr>
                                    </p:animEffect>
                                  </p:childTnLst>
                                </p:cTn>
                              </p:par>
                              <p:par>
                                <p:cTn id="47" presetID="22" presetClass="entr" presetSubtype="1" fill="hold" nodeType="withEffect">
                                  <p:stCondLst>
                                    <p:cond delay="200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750"/>
                                        <p:tgtEl>
                                          <p:spTgt spid="53"/>
                                        </p:tgtEl>
                                      </p:cBhvr>
                                    </p:animEffect>
                                  </p:childTnLst>
                                </p:cTn>
                              </p:par>
                              <p:par>
                                <p:cTn id="50" presetID="22" presetClass="entr" presetSubtype="1"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750"/>
                                        <p:tgtEl>
                                          <p:spTgt spid="59"/>
                                        </p:tgtEl>
                                      </p:cBhvr>
                                    </p:animEffect>
                                  </p:childTnLst>
                                </p:cTn>
                              </p:par>
                              <p:par>
                                <p:cTn id="53" presetID="22" presetClass="entr" presetSubtype="1" fill="hold" nodeType="withEffect">
                                  <p:stCondLst>
                                    <p:cond delay="200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750"/>
                                        <p:tgtEl>
                                          <p:spTgt spid="65"/>
                                        </p:tgtEl>
                                      </p:cBhvr>
                                    </p:animEffect>
                                  </p:childTnLst>
                                </p:cTn>
                              </p:par>
                              <p:par>
                                <p:cTn id="56" presetID="22" presetClass="entr" presetSubtype="4" fill="hold" nodeType="withEffect">
                                  <p:stCondLst>
                                    <p:cond delay="20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750"/>
                                        <p:tgtEl>
                                          <p:spTgt spid="50"/>
                                        </p:tgtEl>
                                      </p:cBhvr>
                                    </p:animEffect>
                                  </p:childTnLst>
                                </p:cTn>
                              </p:par>
                              <p:par>
                                <p:cTn id="59" presetID="22" presetClass="entr" presetSubtype="4" fill="hold" nodeType="withEffect">
                                  <p:stCondLst>
                                    <p:cond delay="200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750"/>
                                        <p:tgtEl>
                                          <p:spTgt spid="56"/>
                                        </p:tgtEl>
                                      </p:cBhvr>
                                    </p:animEffect>
                                  </p:childTnLst>
                                </p:cTn>
                              </p:par>
                              <p:par>
                                <p:cTn id="62" presetID="22" presetClass="entr" presetSubtype="4" fill="hold" nodeType="withEffect">
                                  <p:stCondLst>
                                    <p:cond delay="200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750"/>
                                        <p:tgtEl>
                                          <p:spTgt spid="62"/>
                                        </p:tgtEl>
                                      </p:cBhvr>
                                    </p:animEffect>
                                  </p:childTnLst>
                                </p:cTn>
                              </p:par>
                              <p:par>
                                <p:cTn id="65" presetID="22" presetClass="entr" presetSubtype="4" fill="hold" nodeType="withEffect">
                                  <p:stCondLst>
                                    <p:cond delay="200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750"/>
                                        <p:tgtEl>
                                          <p:spTgt spid="68"/>
                                        </p:tgtEl>
                                      </p:cBhvr>
                                    </p:animEffect>
                                  </p:childTnLst>
                                </p:cTn>
                              </p:par>
                              <p:par>
                                <p:cTn id="68" presetID="16" presetClass="entr" presetSubtype="37" fill="hold" nodeType="withEffect">
                                  <p:stCondLst>
                                    <p:cond delay="2000"/>
                                  </p:stCondLst>
                                  <p:childTnLst>
                                    <p:set>
                                      <p:cBhvr>
                                        <p:cTn id="69" dur="1" fill="hold">
                                          <p:stCondLst>
                                            <p:cond delay="0"/>
                                          </p:stCondLst>
                                        </p:cTn>
                                        <p:tgtEl>
                                          <p:spTgt spid="74"/>
                                        </p:tgtEl>
                                        <p:attrNameLst>
                                          <p:attrName>style.visibility</p:attrName>
                                        </p:attrNameLst>
                                      </p:cBhvr>
                                      <p:to>
                                        <p:strVal val="visible"/>
                                      </p:to>
                                    </p:set>
                                    <p:animEffect transition="in" filter="barn(outVertical)">
                                      <p:cBhvr>
                                        <p:cTn id="70" dur="1000"/>
                                        <p:tgtEl>
                                          <p:spTgt spid="74"/>
                                        </p:tgtEl>
                                      </p:cBhvr>
                                    </p:animEffect>
                                  </p:childTnLst>
                                </p:cTn>
                              </p:par>
                              <p:par>
                                <p:cTn id="71" presetID="12" presetClass="entr" presetSubtype="4" fill="hold" grpId="0" nodeType="withEffect">
                                  <p:stCondLst>
                                    <p:cond delay="200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p:tgtEl>
                                          <p:spTgt spid="71"/>
                                        </p:tgtEl>
                                        <p:attrNameLst>
                                          <p:attrName>ppt_y</p:attrName>
                                        </p:attrNameLst>
                                      </p:cBhvr>
                                      <p:tavLst>
                                        <p:tav tm="0">
                                          <p:val>
                                            <p:strVal val="#ppt_y+#ppt_h*1.125000"/>
                                          </p:val>
                                        </p:tav>
                                        <p:tav tm="100000">
                                          <p:val>
                                            <p:strVal val="#ppt_y"/>
                                          </p:val>
                                        </p:tav>
                                      </p:tavLst>
                                    </p:anim>
                                    <p:animEffect transition="in" filter="wipe(up)">
                                      <p:cBhvr>
                                        <p:cTn id="74" dur="750"/>
                                        <p:tgtEl>
                                          <p:spTgt spid="71"/>
                                        </p:tgtEl>
                                      </p:cBhvr>
                                    </p:animEffect>
                                  </p:childTnLst>
                                </p:cTn>
                              </p:par>
                              <p:par>
                                <p:cTn id="75" presetID="12" presetClass="entr" presetSubtype="1" fill="hold" grpId="0" nodeType="withEffect">
                                  <p:stCondLst>
                                    <p:cond delay="200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p:tgtEl>
                                          <p:spTgt spid="72"/>
                                        </p:tgtEl>
                                        <p:attrNameLst>
                                          <p:attrName>ppt_y</p:attrName>
                                        </p:attrNameLst>
                                      </p:cBhvr>
                                      <p:tavLst>
                                        <p:tav tm="0">
                                          <p:val>
                                            <p:strVal val="#ppt_y-#ppt_h*1.125000"/>
                                          </p:val>
                                        </p:tav>
                                        <p:tav tm="100000">
                                          <p:val>
                                            <p:strVal val="#ppt_y"/>
                                          </p:val>
                                        </p:tav>
                                      </p:tavLst>
                                    </p:anim>
                                    <p:animEffect transition="in" filter="wipe(down)">
                                      <p:cBhvr>
                                        <p:cTn id="78" dur="750"/>
                                        <p:tgtEl>
                                          <p:spTgt spid="72"/>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750"/>
                                        <p:tgtEl>
                                          <p:spTgt spid="91"/>
                                        </p:tgtEl>
                                      </p:cBhvr>
                                    </p:animEffect>
                                  </p:childTnLst>
                                </p:cTn>
                              </p:par>
                              <p:par>
                                <p:cTn id="82" presetID="10" presetClass="entr" presetSubtype="0" fill="hold" grpId="0" nodeType="withEffect">
                                  <p:stCondLst>
                                    <p:cond delay="300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750"/>
                                        <p:tgtEl>
                                          <p:spTgt spid="90"/>
                                        </p:tgtEl>
                                      </p:cBhvr>
                                    </p:animEffect>
                                  </p:childTnLst>
                                </p:cTn>
                              </p:par>
                              <p:par>
                                <p:cTn id="85" presetID="22" presetClass="entr" presetSubtype="2" fill="hold" grpId="0" nodeType="withEffect">
                                  <p:stCondLst>
                                    <p:cond delay="3500"/>
                                  </p:stCondLst>
                                  <p:childTnLst>
                                    <p:set>
                                      <p:cBhvr>
                                        <p:cTn id="86" dur="1" fill="hold">
                                          <p:stCondLst>
                                            <p:cond delay="0"/>
                                          </p:stCondLst>
                                        </p:cTn>
                                        <p:tgtEl>
                                          <p:spTgt spid="88"/>
                                        </p:tgtEl>
                                        <p:attrNameLst>
                                          <p:attrName>style.visibility</p:attrName>
                                        </p:attrNameLst>
                                      </p:cBhvr>
                                      <p:to>
                                        <p:strVal val="visible"/>
                                      </p:to>
                                    </p:set>
                                    <p:animEffect transition="in" filter="wipe(right)">
                                      <p:cBhvr>
                                        <p:cTn id="87" dur="750"/>
                                        <p:tgtEl>
                                          <p:spTgt spid="88"/>
                                        </p:tgtEl>
                                      </p:cBhvr>
                                    </p:animEffect>
                                  </p:childTnLst>
                                </p:cTn>
                              </p:par>
                              <p:par>
                                <p:cTn id="88" presetID="22" presetClass="entr" presetSubtype="8" fill="hold" grpId="0" nodeType="withEffect">
                                  <p:stCondLst>
                                    <p:cond delay="350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750"/>
                                        <p:tgtEl>
                                          <p:spTgt spid="82"/>
                                        </p:tgtEl>
                                      </p:cBhvr>
                                    </p:animEffect>
                                  </p:childTnLst>
                                </p:cTn>
                              </p:par>
                              <p:par>
                                <p:cTn id="91" presetID="17" presetClass="entr" presetSubtype="10" fill="hold" grpId="0" nodeType="withEffect">
                                  <p:stCondLst>
                                    <p:cond delay="3500"/>
                                  </p:stCondLst>
                                  <p:childTnLst>
                                    <p:set>
                                      <p:cBhvr>
                                        <p:cTn id="92" dur="1" fill="hold">
                                          <p:stCondLst>
                                            <p:cond delay="0"/>
                                          </p:stCondLst>
                                        </p:cTn>
                                        <p:tgtEl>
                                          <p:spTgt spid="89"/>
                                        </p:tgtEl>
                                        <p:attrNameLst>
                                          <p:attrName>style.visibility</p:attrName>
                                        </p:attrNameLst>
                                      </p:cBhvr>
                                      <p:to>
                                        <p:strVal val="visible"/>
                                      </p:to>
                                    </p:set>
                                    <p:anim calcmode="lin" valueType="num">
                                      <p:cBhvr>
                                        <p:cTn id="93" dur="750" fill="hold"/>
                                        <p:tgtEl>
                                          <p:spTgt spid="89"/>
                                        </p:tgtEl>
                                        <p:attrNameLst>
                                          <p:attrName>ppt_w</p:attrName>
                                        </p:attrNameLst>
                                      </p:cBhvr>
                                      <p:tavLst>
                                        <p:tav tm="0">
                                          <p:val>
                                            <p:fltVal val="0"/>
                                          </p:val>
                                        </p:tav>
                                        <p:tav tm="100000">
                                          <p:val>
                                            <p:strVal val="#ppt_w"/>
                                          </p:val>
                                        </p:tav>
                                      </p:tavLst>
                                    </p:anim>
                                    <p:anim calcmode="lin" valueType="num">
                                      <p:cBhvr>
                                        <p:cTn id="94" dur="750" fill="hold"/>
                                        <p:tgtEl>
                                          <p:spTgt spid="89"/>
                                        </p:tgtEl>
                                        <p:attrNameLst>
                                          <p:attrName>ppt_h</p:attrName>
                                        </p:attrNameLst>
                                      </p:cBhvr>
                                      <p:tavLst>
                                        <p:tav tm="0">
                                          <p:val>
                                            <p:strVal val="#ppt_h"/>
                                          </p:val>
                                        </p:tav>
                                        <p:tav tm="100000">
                                          <p:val>
                                            <p:strVal val="#ppt_h"/>
                                          </p:val>
                                        </p:tav>
                                      </p:tavLst>
                                    </p:anim>
                                  </p:childTnLst>
                                </p:cTn>
                              </p:par>
                              <p:par>
                                <p:cTn id="95" presetID="17" presetClass="entr" presetSubtype="10" fill="hold" grpId="0" nodeType="withEffect">
                                  <p:stCondLst>
                                    <p:cond delay="3500"/>
                                  </p:stCondLst>
                                  <p:childTnLst>
                                    <p:set>
                                      <p:cBhvr>
                                        <p:cTn id="96" dur="1" fill="hold">
                                          <p:stCondLst>
                                            <p:cond delay="0"/>
                                          </p:stCondLst>
                                        </p:cTn>
                                        <p:tgtEl>
                                          <p:spTgt spid="80"/>
                                        </p:tgtEl>
                                        <p:attrNameLst>
                                          <p:attrName>style.visibility</p:attrName>
                                        </p:attrNameLst>
                                      </p:cBhvr>
                                      <p:to>
                                        <p:strVal val="visible"/>
                                      </p:to>
                                    </p:set>
                                    <p:anim calcmode="lin" valueType="num">
                                      <p:cBhvr>
                                        <p:cTn id="97" dur="750" fill="hold"/>
                                        <p:tgtEl>
                                          <p:spTgt spid="80"/>
                                        </p:tgtEl>
                                        <p:attrNameLst>
                                          <p:attrName>ppt_w</p:attrName>
                                        </p:attrNameLst>
                                      </p:cBhvr>
                                      <p:tavLst>
                                        <p:tav tm="0">
                                          <p:val>
                                            <p:fltVal val="0"/>
                                          </p:val>
                                        </p:tav>
                                        <p:tav tm="100000">
                                          <p:val>
                                            <p:strVal val="#ppt_w"/>
                                          </p:val>
                                        </p:tav>
                                      </p:tavLst>
                                    </p:anim>
                                    <p:anim calcmode="lin" valueType="num">
                                      <p:cBhvr>
                                        <p:cTn id="98" dur="750" fill="hold"/>
                                        <p:tgtEl>
                                          <p:spTgt spid="80"/>
                                        </p:tgtEl>
                                        <p:attrNameLst>
                                          <p:attrName>ppt_h</p:attrName>
                                        </p:attrNameLst>
                                      </p:cBhvr>
                                      <p:tavLst>
                                        <p:tav tm="0">
                                          <p:val>
                                            <p:strVal val="#ppt_h"/>
                                          </p:val>
                                        </p:tav>
                                        <p:tav tm="100000">
                                          <p:val>
                                            <p:strVal val="#ppt_h"/>
                                          </p:val>
                                        </p:tav>
                                      </p:tavLst>
                                    </p:anim>
                                  </p:childTnLst>
                                </p:cTn>
                              </p:par>
                              <p:par>
                                <p:cTn id="99" presetID="10" presetClass="entr" presetSubtype="0" fill="hold" grpId="0" nodeType="withEffect">
                                  <p:stCondLst>
                                    <p:cond delay="425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750"/>
                                        <p:tgtEl>
                                          <p:spTgt spid="87"/>
                                        </p:tgtEl>
                                      </p:cBhvr>
                                    </p:animEffect>
                                  </p:childTnLst>
                                </p:cTn>
                              </p:par>
                              <p:par>
                                <p:cTn id="102" presetID="10" presetClass="entr" presetSubtype="0" fill="hold" grpId="0" nodeType="withEffect">
                                  <p:stCondLst>
                                    <p:cond delay="4250"/>
                                  </p:stCondLst>
                                  <p:childTnLst>
                                    <p:set>
                                      <p:cBhvr>
                                        <p:cTn id="103" dur="1" fill="hold">
                                          <p:stCondLst>
                                            <p:cond delay="0"/>
                                          </p:stCondLst>
                                        </p:cTn>
                                        <p:tgtEl>
                                          <p:spTgt spid="81"/>
                                        </p:tgtEl>
                                        <p:attrNameLst>
                                          <p:attrName>style.visibility</p:attrName>
                                        </p:attrNameLst>
                                      </p:cBhvr>
                                      <p:to>
                                        <p:strVal val="visible"/>
                                      </p:to>
                                    </p:set>
                                    <p:animEffect transition="in" filter="fade">
                                      <p:cBhvr>
                                        <p:cTn id="104" dur="750"/>
                                        <p:tgtEl>
                                          <p:spTgt spid="81"/>
                                        </p:tgtEl>
                                      </p:cBhvr>
                                    </p:animEffect>
                                  </p:childTnLst>
                                </p:cTn>
                              </p:par>
                            </p:childTnLst>
                          </p:cTn>
                        </p:par>
                        <p:par>
                          <p:cTn id="105" fill="hold">
                            <p:stCondLst>
                              <p:cond delay="5000"/>
                            </p:stCondLst>
                            <p:childTnLst>
                              <p:par>
                                <p:cTn id="106" presetID="10"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1" grpId="0" animBg="1"/>
      <p:bldP spid="46" grpId="0" animBg="1"/>
      <p:bldP spid="71" grpId="0"/>
      <p:bldP spid="72" grpId="0"/>
      <p:bldP spid="80" grpId="0" animBg="1"/>
      <p:bldP spid="81" grpId="0"/>
      <p:bldP spid="82" grpId="0"/>
      <p:bldP spid="87" grpId="0"/>
      <p:bldP spid="88" grpId="0"/>
      <p:bldP spid="89" grpId="0" animBg="1"/>
      <p:bldP spid="90" grpId="0"/>
      <p:bldP spid="91" grpId="0"/>
      <p:bldP spid="75" grpId="0"/>
      <p:bldP spid="75" grpId="1"/>
      <p:bldP spid="75" grpId="2"/>
      <p:bldP spid="76" grpId="0"/>
      <p:bldP spid="76" grpId="1"/>
      <p:bldP spid="22" grpId="0" animBg="1"/>
      <p:bldP spid="7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a:spLocks/>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文本框 37"/>
          <p:cNvSpPr txBox="1"/>
          <p:nvPr/>
        </p:nvSpPr>
        <p:spPr>
          <a:xfrm>
            <a:off x="670905" y="3285217"/>
            <a:ext cx="3328521" cy="757130"/>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39" name="文本框 38"/>
          <p:cNvSpPr txBox="1"/>
          <p:nvPr/>
        </p:nvSpPr>
        <p:spPr>
          <a:xfrm>
            <a:off x="670905" y="2920401"/>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0" name="文本框 39"/>
          <p:cNvSpPr txBox="1"/>
          <p:nvPr/>
        </p:nvSpPr>
        <p:spPr>
          <a:xfrm>
            <a:off x="8124825" y="3811459"/>
            <a:ext cx="3258045" cy="757130"/>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1" name="文本框 40"/>
          <p:cNvSpPr txBox="1"/>
          <p:nvPr/>
        </p:nvSpPr>
        <p:spPr>
          <a:xfrm>
            <a:off x="9188401" y="46418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42" name="文本框 41"/>
          <p:cNvSpPr txBox="1"/>
          <p:nvPr/>
        </p:nvSpPr>
        <p:spPr>
          <a:xfrm>
            <a:off x="3800176" y="2105125"/>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3" name="文本框 42"/>
          <p:cNvSpPr txBox="1"/>
          <p:nvPr/>
        </p:nvSpPr>
        <p:spPr>
          <a:xfrm>
            <a:off x="4462259" y="181348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44" name="文本框 43"/>
          <p:cNvSpPr txBox="1"/>
          <p:nvPr/>
        </p:nvSpPr>
        <p:spPr>
          <a:xfrm>
            <a:off x="4702312" y="5567214"/>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364395" y="527557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24" name="Freeform 6"/>
          <p:cNvSpPr>
            <a:spLocks/>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400110"/>
          </a:xfrm>
          <a:prstGeom prst="rect">
            <a:avLst/>
          </a:prstGeom>
          <a:noFill/>
        </p:spPr>
        <p:txBody>
          <a:bodyPr wrap="square" rtlCol="0">
            <a:spAutoFit/>
          </a:bodyPr>
          <a:lstStyle/>
          <a:p>
            <a:pPr algn="ctr"/>
            <a:r>
              <a:rPr lang="en-US" altLang="zh-CN" sz="2000" dirty="0">
                <a:solidFill>
                  <a:schemeClr val="accent1"/>
                </a:solidFill>
                <a:latin typeface="+mn-ea"/>
              </a:rPr>
              <a:t>S</a:t>
            </a:r>
            <a:r>
              <a:rPr lang="en-US" altLang="zh-CN" sz="1000" dirty="0">
                <a:solidFill>
                  <a:schemeClr val="tx1">
                    <a:lumMod val="50000"/>
                    <a:lumOff val="50000"/>
                  </a:schemeClr>
                </a:solidFill>
                <a:latin typeface="+mn-ea"/>
              </a:rPr>
              <a:t>uperiority</a:t>
            </a:r>
            <a:endParaRPr lang="zh-CN" altLang="en-US" sz="1000" dirty="0">
              <a:solidFill>
                <a:schemeClr val="tx1">
                  <a:lumMod val="50000"/>
                  <a:lumOff val="50000"/>
                </a:schemeClr>
              </a:solidFill>
              <a:latin typeface="+mn-ea"/>
            </a:endParaRPr>
          </a:p>
        </p:txBody>
      </p:sp>
      <p:sp>
        <p:nvSpPr>
          <p:cNvPr id="49" name="矩形 48"/>
          <p:cNvSpPr/>
          <p:nvPr/>
        </p:nvSpPr>
        <p:spPr>
          <a:xfrm>
            <a:off x="7056212" y="3501670"/>
            <a:ext cx="675185" cy="400110"/>
          </a:xfrm>
          <a:prstGeom prst="rect">
            <a:avLst/>
          </a:prstGeom>
        </p:spPr>
        <p:txBody>
          <a:bodyPr wrap="none">
            <a:spAutoFit/>
          </a:bodyPr>
          <a:lstStyle/>
          <a:p>
            <a:pPr algn="ctr"/>
            <a:r>
              <a:rPr lang="en-US" altLang="zh-CN" sz="2000" dirty="0">
                <a:solidFill>
                  <a:schemeClr val="accent4"/>
                </a:solidFill>
              </a:rPr>
              <a:t>T</a:t>
            </a:r>
            <a:r>
              <a:rPr lang="en-US" altLang="zh-CN" sz="1000" dirty="0">
                <a:solidFill>
                  <a:schemeClr val="tx1">
                    <a:lumMod val="50000"/>
                    <a:lumOff val="50000"/>
                  </a:schemeClr>
                </a:solidFill>
              </a:rPr>
              <a:t>hreats</a:t>
            </a: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9" name="矩形 9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a:spLocks/>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a:spLocks/>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98892" y="3501670"/>
            <a:ext cx="928459" cy="400110"/>
          </a:xfrm>
          <a:prstGeom prst="rect">
            <a:avLst/>
          </a:prstGeom>
        </p:spPr>
        <p:txBody>
          <a:bodyPr wrap="none">
            <a:spAutoFit/>
          </a:bodyPr>
          <a:lstStyle/>
          <a:p>
            <a:pPr algn="ctr"/>
            <a:r>
              <a:rPr lang="en-US" altLang="zh-CN" sz="2000" dirty="0">
                <a:solidFill>
                  <a:schemeClr val="accent2"/>
                </a:solidFill>
              </a:rPr>
              <a:t>W</a:t>
            </a:r>
            <a:r>
              <a:rPr lang="en-US" altLang="zh-CN" sz="1000" dirty="0">
                <a:solidFill>
                  <a:schemeClr val="tx1">
                    <a:lumMod val="50000"/>
                    <a:lumOff val="50000"/>
                  </a:schemeClr>
                </a:solidFill>
              </a:rPr>
              <a:t>eakness</a:t>
            </a:r>
            <a:endParaRPr lang="zh-CN" altLang="en-US" sz="1000" dirty="0">
              <a:solidFill>
                <a:schemeClr val="tx1">
                  <a:lumMod val="50000"/>
                  <a:lumOff val="50000"/>
                </a:schemeClr>
              </a:solidFill>
            </a:endParaRPr>
          </a:p>
        </p:txBody>
      </p:sp>
      <p:sp>
        <p:nvSpPr>
          <p:cNvPr id="48" name="矩形 47"/>
          <p:cNvSpPr/>
          <p:nvPr/>
        </p:nvSpPr>
        <p:spPr>
          <a:xfrm>
            <a:off x="5945605" y="3986907"/>
            <a:ext cx="1039067" cy="400110"/>
          </a:xfrm>
          <a:prstGeom prst="rect">
            <a:avLst/>
          </a:prstGeom>
        </p:spPr>
        <p:txBody>
          <a:bodyPr wrap="none">
            <a:spAutoFit/>
          </a:bodyPr>
          <a:lstStyle/>
          <a:p>
            <a:pPr algn="ctr"/>
            <a:r>
              <a:rPr lang="en-US" altLang="zh-CN" sz="2000" dirty="0">
                <a:solidFill>
                  <a:schemeClr val="accent3"/>
                </a:solidFill>
              </a:rPr>
              <a:t>O</a:t>
            </a:r>
            <a:r>
              <a:rPr lang="en-US" altLang="zh-CN" sz="1000" dirty="0">
                <a:solidFill>
                  <a:schemeClr val="tx1">
                    <a:lumMod val="50000"/>
                    <a:lumOff val="50000"/>
                  </a:schemeClr>
                </a:solidFill>
              </a:rPr>
              <a:t>pportunity</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27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5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8" grpId="0"/>
      <p:bldP spid="39" grpId="0"/>
      <p:bldP spid="40" grpId="0"/>
      <p:bldP spid="41" grpId="0"/>
      <p:bldP spid="42" grpId="0"/>
      <p:bldP spid="43" grpId="0"/>
      <p:bldP spid="44" grpId="0"/>
      <p:bldP spid="45" grpId="0"/>
      <p:bldP spid="24" grpId="0" animBg="1"/>
      <p:bldP spid="24" grpId="1" animBg="1"/>
      <p:bldP spid="46" grpId="0"/>
      <p:bldP spid="49" grpId="0"/>
      <p:bldP spid="98" grpId="0"/>
      <p:bldP spid="98" grpId="1"/>
      <p:bldP spid="98" grpId="2"/>
      <p:bldP spid="99" grpId="0"/>
      <p:bldP spid="99" grpId="1"/>
      <p:bldP spid="30" grpId="0" animBg="1"/>
      <p:bldP spid="30" grpId="1" animBg="1"/>
      <p:bldP spid="30" grpId="2" animBg="1"/>
      <p:bldP spid="27" grpId="0" animBg="1"/>
      <p:bldP spid="27" grpId="1" animBg="1"/>
      <p:bldP spid="27" grpId="2" animBg="1"/>
      <p:bldP spid="47" grpId="0"/>
      <p:bldP spid="48" grpId="0"/>
      <p:bldP spid="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72B5D036-FE7F-4044-9317-5DA05DD43A5D}"/>
              </a:ext>
            </a:extLst>
          </p:cNvPr>
          <p:cNvPicPr>
            <a:picLocks noChangeAspect="1"/>
          </p:cNvPicPr>
          <p:nvPr/>
        </p:nvPicPr>
        <p:blipFill>
          <a:blip r:embed="rId4"/>
          <a:stretch>
            <a:fillRect/>
          </a:stretch>
        </p:blipFill>
        <p:spPr>
          <a:xfrm>
            <a:off x="-12989" y="-2340"/>
            <a:ext cx="12204989" cy="6659109"/>
          </a:xfrm>
          <a:prstGeom prst="rect">
            <a:avLst/>
          </a:prstGeom>
          <a:effectLst>
            <a:softEdge rad="304800"/>
          </a:effectLst>
        </p:spPr>
      </p:pic>
    </p:spTree>
    <p:extLst>
      <p:ext uri="{BB962C8B-B14F-4D97-AF65-F5344CB8AC3E}">
        <p14:creationId xmlns:p14="http://schemas.microsoft.com/office/powerpoint/2010/main" val="79839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withEffect">
                                  <p:stCondLst>
                                    <p:cond delay="1500"/>
                                  </p:stCondLst>
                                  <p:childTnLst>
                                    <p:set>
                                      <p:cBhvr>
                                        <p:cTn id="6" dur="1" fill="hold">
                                          <p:stCondLst>
                                            <p:cond delay="0"/>
                                          </p:stCondLst>
                                        </p:cTn>
                                        <p:tgtEl>
                                          <p:spTgt spid="89"/>
                                        </p:tgtEl>
                                        <p:attrNameLst>
                                          <p:attrName>style.visibility</p:attrName>
                                        </p:attrNameLst>
                                      </p:cBhvr>
                                      <p:to>
                                        <p:strVal val="visible"/>
                                      </p:to>
                                    </p:set>
                                    <p:anim calcmode="lin" valueType="num">
                                      <p:cBhvr>
                                        <p:cTn id="7" dur="750" fill="hold"/>
                                        <p:tgtEl>
                                          <p:spTgt spid="89"/>
                                        </p:tgtEl>
                                        <p:attrNameLst>
                                          <p:attrName>ppt_x</p:attrName>
                                        </p:attrNameLst>
                                      </p:cBhvr>
                                      <p:tavLst>
                                        <p:tav tm="0">
                                          <p:val>
                                            <p:strVal val="#ppt_x"/>
                                          </p:val>
                                        </p:tav>
                                        <p:tav tm="100000">
                                          <p:val>
                                            <p:strVal val="#ppt_x"/>
                                          </p:val>
                                        </p:tav>
                                      </p:tavLst>
                                    </p:anim>
                                    <p:anim calcmode="lin" valueType="num">
                                      <p:cBhvr>
                                        <p:cTn id="8" dur="750" fill="hold"/>
                                        <p:tgtEl>
                                          <p:spTgt spid="89"/>
                                        </p:tgtEl>
                                        <p:attrNameLst>
                                          <p:attrName>ppt_y</p:attrName>
                                        </p:attrNameLst>
                                      </p:cBhvr>
                                      <p:tavLst>
                                        <p:tav tm="0">
                                          <p:val>
                                            <p:strVal val="#ppt_y+#ppt_h/2"/>
                                          </p:val>
                                        </p:tav>
                                        <p:tav tm="100000">
                                          <p:val>
                                            <p:strVal val="#ppt_y"/>
                                          </p:val>
                                        </p:tav>
                                      </p:tavLst>
                                    </p:anim>
                                    <p:anim calcmode="lin" valueType="num">
                                      <p:cBhvr>
                                        <p:cTn id="9" dur="750" fill="hold"/>
                                        <p:tgtEl>
                                          <p:spTgt spid="89"/>
                                        </p:tgtEl>
                                        <p:attrNameLst>
                                          <p:attrName>ppt_w</p:attrName>
                                        </p:attrNameLst>
                                      </p:cBhvr>
                                      <p:tavLst>
                                        <p:tav tm="0">
                                          <p:val>
                                            <p:strVal val="#ppt_w"/>
                                          </p:val>
                                        </p:tav>
                                        <p:tav tm="100000">
                                          <p:val>
                                            <p:strVal val="#ppt_w"/>
                                          </p:val>
                                        </p:tav>
                                      </p:tavLst>
                                    </p:anim>
                                    <p:anim calcmode="lin" valueType="num">
                                      <p:cBhvr>
                                        <p:cTn id="10" dur="750" fill="hold"/>
                                        <p:tgtEl>
                                          <p:spTgt spid="89"/>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1500"/>
                                  </p:stCondLst>
                                  <p:childTnLst>
                                    <p:set>
                                      <p:cBhvr>
                                        <p:cTn id="12" dur="1" fill="hold">
                                          <p:stCondLst>
                                            <p:cond delay="0"/>
                                          </p:stCondLst>
                                        </p:cTn>
                                        <p:tgtEl>
                                          <p:spTgt spid="84"/>
                                        </p:tgtEl>
                                        <p:attrNameLst>
                                          <p:attrName>style.visibility</p:attrName>
                                        </p:attrNameLst>
                                      </p:cBhvr>
                                      <p:to>
                                        <p:strVal val="visible"/>
                                      </p:to>
                                    </p:set>
                                    <p:anim calcmode="lin" valueType="num">
                                      <p:cBhvr>
                                        <p:cTn id="13" dur="750" fill="hold"/>
                                        <p:tgtEl>
                                          <p:spTgt spid="84"/>
                                        </p:tgtEl>
                                        <p:attrNameLst>
                                          <p:attrName>ppt_x</p:attrName>
                                        </p:attrNameLst>
                                      </p:cBhvr>
                                      <p:tavLst>
                                        <p:tav tm="0">
                                          <p:val>
                                            <p:strVal val="#ppt_x"/>
                                          </p:val>
                                        </p:tav>
                                        <p:tav tm="100000">
                                          <p:val>
                                            <p:strVal val="#ppt_x"/>
                                          </p:val>
                                        </p:tav>
                                      </p:tavLst>
                                    </p:anim>
                                    <p:anim calcmode="lin" valueType="num">
                                      <p:cBhvr>
                                        <p:cTn id="14" dur="750" fill="hold"/>
                                        <p:tgtEl>
                                          <p:spTgt spid="84"/>
                                        </p:tgtEl>
                                        <p:attrNameLst>
                                          <p:attrName>ppt_y</p:attrName>
                                        </p:attrNameLst>
                                      </p:cBhvr>
                                      <p:tavLst>
                                        <p:tav tm="0">
                                          <p:val>
                                            <p:strVal val="#ppt_y+#ppt_h/2"/>
                                          </p:val>
                                        </p:tav>
                                        <p:tav tm="100000">
                                          <p:val>
                                            <p:strVal val="#ppt_y"/>
                                          </p:val>
                                        </p:tav>
                                      </p:tavLst>
                                    </p:anim>
                                    <p:anim calcmode="lin" valueType="num">
                                      <p:cBhvr>
                                        <p:cTn id="15" dur="750" fill="hold"/>
                                        <p:tgtEl>
                                          <p:spTgt spid="84"/>
                                        </p:tgtEl>
                                        <p:attrNameLst>
                                          <p:attrName>ppt_w</p:attrName>
                                        </p:attrNameLst>
                                      </p:cBhvr>
                                      <p:tavLst>
                                        <p:tav tm="0">
                                          <p:val>
                                            <p:strVal val="#ppt_w"/>
                                          </p:val>
                                        </p:tav>
                                        <p:tav tm="100000">
                                          <p:val>
                                            <p:strVal val="#ppt_w"/>
                                          </p:val>
                                        </p:tav>
                                      </p:tavLst>
                                    </p:anim>
                                    <p:anim calcmode="lin" valueType="num">
                                      <p:cBhvr>
                                        <p:cTn id="16" dur="750" fill="hold"/>
                                        <p:tgtEl>
                                          <p:spTgt spid="84"/>
                                        </p:tgtEl>
                                        <p:attrNameLst>
                                          <p:attrName>ppt_h</p:attrName>
                                        </p:attrNameLst>
                                      </p:cBhvr>
                                      <p:tavLst>
                                        <p:tav tm="0">
                                          <p:val>
                                            <p:fltVal val="0"/>
                                          </p:val>
                                        </p:tav>
                                        <p:tav tm="100000">
                                          <p:val>
                                            <p:strVal val="#ppt_h"/>
                                          </p:val>
                                        </p:tav>
                                      </p:tavLst>
                                    </p:anim>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151"/>
          <p:cNvGrpSpPr/>
          <p:nvPr/>
        </p:nvGrpSpPr>
        <p:grpSpPr>
          <a:xfrm>
            <a:off x="10044723" y="4631832"/>
            <a:ext cx="1243491" cy="1706825"/>
            <a:chOff x="7782628" y="-1101428"/>
            <a:chExt cx="2450817" cy="3364010"/>
          </a:xfrm>
        </p:grpSpPr>
        <p:sp>
          <p:nvSpPr>
            <p:cNvPr id="153" name="圆角矩形 152"/>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8556219" y="1556046"/>
              <a:ext cx="721176" cy="706536"/>
              <a:chOff x="3161408" y="4408176"/>
              <a:chExt cx="721176" cy="706536"/>
            </a:xfrm>
          </p:grpSpPr>
          <p:sp>
            <p:nvSpPr>
              <p:cNvPr id="160" name="任意多边形 15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flipH="1" flipV="1">
              <a:off x="8736477" y="-1101428"/>
              <a:ext cx="721176" cy="706536"/>
              <a:chOff x="3161408" y="4408176"/>
              <a:chExt cx="721176" cy="706536"/>
            </a:xfrm>
          </p:grpSpPr>
          <p:sp>
            <p:nvSpPr>
              <p:cNvPr id="156" name="任意多边形 15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0" name="组合 139"/>
          <p:cNvGrpSpPr/>
          <p:nvPr/>
        </p:nvGrpSpPr>
        <p:grpSpPr>
          <a:xfrm>
            <a:off x="8196252" y="4631832"/>
            <a:ext cx="1243491" cy="1706825"/>
            <a:chOff x="7782628" y="-1101428"/>
            <a:chExt cx="2450817" cy="3364010"/>
          </a:xfrm>
        </p:grpSpPr>
        <p:sp>
          <p:nvSpPr>
            <p:cNvPr id="141" name="圆角矩形 14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8556219" y="1556046"/>
              <a:ext cx="721176" cy="706536"/>
              <a:chOff x="3161408" y="4408176"/>
              <a:chExt cx="721176" cy="706536"/>
            </a:xfrm>
          </p:grpSpPr>
          <p:sp>
            <p:nvSpPr>
              <p:cNvPr id="148" name="任意多边形 14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任意多边形 14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flipH="1" flipV="1">
              <a:off x="8736477" y="-1101428"/>
              <a:ext cx="721176" cy="706536"/>
              <a:chOff x="3161408" y="4408176"/>
              <a:chExt cx="721176" cy="706536"/>
            </a:xfrm>
          </p:grpSpPr>
          <p:sp>
            <p:nvSpPr>
              <p:cNvPr id="144" name="任意多边形 14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6327416" y="4631832"/>
            <a:ext cx="1243491" cy="1706825"/>
            <a:chOff x="7782628" y="-1101428"/>
            <a:chExt cx="2450817" cy="3364010"/>
          </a:xfrm>
        </p:grpSpPr>
        <p:sp>
          <p:nvSpPr>
            <p:cNvPr id="129" name="圆角矩形 12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组合 129"/>
            <p:cNvGrpSpPr/>
            <p:nvPr/>
          </p:nvGrpSpPr>
          <p:grpSpPr>
            <a:xfrm>
              <a:off x="8556219" y="1556046"/>
              <a:ext cx="721176" cy="706536"/>
              <a:chOff x="3161408" y="4408176"/>
              <a:chExt cx="721176" cy="706536"/>
            </a:xfrm>
          </p:grpSpPr>
          <p:sp>
            <p:nvSpPr>
              <p:cNvPr id="136" name="任意多边形 13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flipH="1" flipV="1">
              <a:off x="8736477" y="-1101428"/>
              <a:ext cx="721176" cy="706536"/>
              <a:chOff x="3161408" y="4408176"/>
              <a:chExt cx="721176" cy="706536"/>
            </a:xfrm>
          </p:grpSpPr>
          <p:sp>
            <p:nvSpPr>
              <p:cNvPr id="132" name="任意多边形 13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组合 115"/>
          <p:cNvGrpSpPr/>
          <p:nvPr/>
        </p:nvGrpSpPr>
        <p:grpSpPr>
          <a:xfrm>
            <a:off x="4458576" y="4631832"/>
            <a:ext cx="1243491" cy="1706825"/>
            <a:chOff x="7782628" y="-1101428"/>
            <a:chExt cx="2450817" cy="3364010"/>
          </a:xfrm>
        </p:grpSpPr>
        <p:sp>
          <p:nvSpPr>
            <p:cNvPr id="117" name="圆角矩形 116"/>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8556219" y="1556046"/>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8736477" y="-1101428"/>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4648200" y="2298908"/>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45" name="矩形 44"/>
          <p:cNvSpPr/>
          <p:nvPr/>
        </p:nvSpPr>
        <p:spPr>
          <a:xfrm>
            <a:off x="4648200" y="2859392"/>
            <a:ext cx="674052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6" name="矩形 45"/>
          <p:cNvSpPr/>
          <p:nvPr/>
        </p:nvSpPr>
        <p:spPr>
          <a:xfrm>
            <a:off x="4648200" y="3756831"/>
            <a:ext cx="6740525"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grpSp>
        <p:nvGrpSpPr>
          <p:cNvPr id="53" name="组合 52"/>
          <p:cNvGrpSpPr/>
          <p:nvPr/>
        </p:nvGrpSpPr>
        <p:grpSpPr>
          <a:xfrm>
            <a:off x="839706" y="2218990"/>
            <a:ext cx="2750804" cy="5769310"/>
            <a:chOff x="1622554" y="2345990"/>
            <a:chExt cx="1967956" cy="4127429"/>
          </a:xfrm>
        </p:grpSpPr>
        <p:sp>
          <p:nvSpPr>
            <p:cNvPr id="35" name="Freeform 5"/>
            <p:cNvSpPr>
              <a:spLocks noEditPoints="1"/>
            </p:cNvSpPr>
            <p:nvPr/>
          </p:nvSpPr>
          <p:spPr bwMode="auto">
            <a:xfrm>
              <a:off x="1645174" y="2368610"/>
              <a:ext cx="1945336" cy="4104809"/>
            </a:xfrm>
            <a:custGeom>
              <a:avLst/>
              <a:gdLst>
                <a:gd name="T0" fmla="*/ 0 w 1508"/>
                <a:gd name="T1" fmla="*/ 2962 h 3186"/>
                <a:gd name="T2" fmla="*/ 66 w 1508"/>
                <a:gd name="T3" fmla="*/ 3120 h 3186"/>
                <a:gd name="T4" fmla="*/ 224 w 1508"/>
                <a:gd name="T5" fmla="*/ 3186 h 3186"/>
                <a:gd name="T6" fmla="*/ 1284 w 1508"/>
                <a:gd name="T7" fmla="*/ 3186 h 3186"/>
                <a:gd name="T8" fmla="*/ 1442 w 1508"/>
                <a:gd name="T9" fmla="*/ 3120 h 3186"/>
                <a:gd name="T10" fmla="*/ 1508 w 1508"/>
                <a:gd name="T11" fmla="*/ 2962 h 3186"/>
                <a:gd name="T12" fmla="*/ 1508 w 1508"/>
                <a:gd name="T13" fmla="*/ 1508 h 3186"/>
                <a:gd name="T14" fmla="*/ 0 w 1508"/>
                <a:gd name="T15" fmla="*/ 1508 h 3186"/>
                <a:gd name="T16" fmla="*/ 0 w 1508"/>
                <a:gd name="T17" fmla="*/ 2962 h 3186"/>
                <a:gd name="T18" fmla="*/ 1442 w 1508"/>
                <a:gd name="T19" fmla="*/ 66 h 3186"/>
                <a:gd name="T20" fmla="*/ 1284 w 1508"/>
                <a:gd name="T21" fmla="*/ 0 h 3186"/>
                <a:gd name="T22" fmla="*/ 224 w 1508"/>
                <a:gd name="T23" fmla="*/ 0 h 3186"/>
                <a:gd name="T24" fmla="*/ 66 w 1508"/>
                <a:gd name="T25" fmla="*/ 66 h 3186"/>
                <a:gd name="T26" fmla="*/ 0 w 1508"/>
                <a:gd name="T27" fmla="*/ 224 h 3186"/>
                <a:gd name="T28" fmla="*/ 0 w 1508"/>
                <a:gd name="T29" fmla="*/ 1508 h 3186"/>
                <a:gd name="T30" fmla="*/ 1508 w 1508"/>
                <a:gd name="T31" fmla="*/ 1508 h 3186"/>
                <a:gd name="T32" fmla="*/ 1508 w 1508"/>
                <a:gd name="T33" fmla="*/ 224 h 3186"/>
                <a:gd name="T34" fmla="*/ 1442 w 1508"/>
                <a:gd name="T35" fmla="*/ 66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8" h="3186">
                  <a:moveTo>
                    <a:pt x="0" y="2962"/>
                  </a:moveTo>
                  <a:cubicBezTo>
                    <a:pt x="0" y="3022"/>
                    <a:pt x="23" y="3078"/>
                    <a:pt x="66" y="3120"/>
                  </a:cubicBezTo>
                  <a:cubicBezTo>
                    <a:pt x="108" y="3163"/>
                    <a:pt x="164" y="3186"/>
                    <a:pt x="224" y="3186"/>
                  </a:cubicBezTo>
                  <a:cubicBezTo>
                    <a:pt x="1284" y="3186"/>
                    <a:pt x="1284" y="3186"/>
                    <a:pt x="1284" y="3186"/>
                  </a:cubicBezTo>
                  <a:cubicBezTo>
                    <a:pt x="1344" y="3186"/>
                    <a:pt x="1400" y="3163"/>
                    <a:pt x="1442" y="3120"/>
                  </a:cubicBezTo>
                  <a:cubicBezTo>
                    <a:pt x="1485" y="3078"/>
                    <a:pt x="1508" y="3022"/>
                    <a:pt x="1508" y="2962"/>
                  </a:cubicBezTo>
                  <a:cubicBezTo>
                    <a:pt x="1508" y="1508"/>
                    <a:pt x="1508" y="1508"/>
                    <a:pt x="1508" y="1508"/>
                  </a:cubicBezTo>
                  <a:cubicBezTo>
                    <a:pt x="0" y="1508"/>
                    <a:pt x="0" y="1508"/>
                    <a:pt x="0" y="1508"/>
                  </a:cubicBezTo>
                  <a:cubicBezTo>
                    <a:pt x="0" y="2962"/>
                    <a:pt x="0" y="2962"/>
                    <a:pt x="0" y="2962"/>
                  </a:cubicBezTo>
                  <a:moveTo>
                    <a:pt x="1442" y="66"/>
                  </a:moveTo>
                  <a:cubicBezTo>
                    <a:pt x="1400" y="23"/>
                    <a:pt x="1344" y="0"/>
                    <a:pt x="1284" y="0"/>
                  </a:cubicBezTo>
                  <a:cubicBezTo>
                    <a:pt x="224" y="0"/>
                    <a:pt x="224" y="0"/>
                    <a:pt x="224" y="0"/>
                  </a:cubicBezTo>
                  <a:cubicBezTo>
                    <a:pt x="164" y="0"/>
                    <a:pt x="108" y="23"/>
                    <a:pt x="66" y="66"/>
                  </a:cubicBezTo>
                  <a:cubicBezTo>
                    <a:pt x="23" y="108"/>
                    <a:pt x="0" y="164"/>
                    <a:pt x="0" y="224"/>
                  </a:cubicBezTo>
                  <a:cubicBezTo>
                    <a:pt x="0" y="1508"/>
                    <a:pt x="0" y="1508"/>
                    <a:pt x="0" y="1508"/>
                  </a:cubicBezTo>
                  <a:cubicBezTo>
                    <a:pt x="1508" y="1508"/>
                    <a:pt x="1508" y="1508"/>
                    <a:pt x="1508" y="1508"/>
                  </a:cubicBezTo>
                  <a:cubicBezTo>
                    <a:pt x="1508" y="224"/>
                    <a:pt x="1508" y="224"/>
                    <a:pt x="1508" y="224"/>
                  </a:cubicBezTo>
                  <a:cubicBezTo>
                    <a:pt x="1508" y="164"/>
                    <a:pt x="1485" y="108"/>
                    <a:pt x="1442" y="66"/>
                  </a:cubicBezTo>
                </a:path>
              </a:pathLst>
            </a:custGeom>
            <a:solidFill>
              <a:schemeClr val="bg1"/>
            </a:solidFill>
            <a:ln>
              <a:noFill/>
            </a:ln>
            <a:effectLst>
              <a:outerShdw blurRad="419100" dist="419100" dir="2700000" sx="96000" sy="96000" algn="tl" rotWithShape="0">
                <a:schemeClr val="bg1">
                  <a:lumMod val="65000"/>
                  <a:alpha val="30000"/>
                </a:scheme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8"/>
            <p:cNvSpPr>
              <a:spLocks noChangeArrowheads="1"/>
            </p:cNvSpPr>
            <p:nvPr/>
          </p:nvSpPr>
          <p:spPr bwMode="auto">
            <a:xfrm>
              <a:off x="2442913" y="5996887"/>
              <a:ext cx="348352" cy="348350"/>
            </a:xfrm>
            <a:prstGeom prst="ellipse">
              <a:avLst/>
            </a:prstGeom>
            <a:solidFill>
              <a:schemeClr val="bg1"/>
            </a:solidFill>
            <a:ln>
              <a:noFill/>
            </a:ln>
            <a:effectLst>
              <a:outerShdw blurRad="38100" sx="101000" sy="101000" algn="ctr" rotWithShape="0">
                <a:schemeClr val="bg2">
                  <a:lumMod val="25000"/>
                  <a:alpha val="40000"/>
                </a:scheme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
            <p:cNvSpPr>
              <a:spLocks/>
            </p:cNvSpPr>
            <p:nvPr/>
          </p:nvSpPr>
          <p:spPr bwMode="auto">
            <a:xfrm>
              <a:off x="2432357" y="2686801"/>
              <a:ext cx="361924" cy="76909"/>
            </a:xfrm>
            <a:custGeom>
              <a:avLst/>
              <a:gdLst>
                <a:gd name="T0" fmla="*/ 250 w 280"/>
                <a:gd name="T1" fmla="*/ 0 h 60"/>
                <a:gd name="T2" fmla="*/ 30 w 280"/>
                <a:gd name="T3" fmla="*/ 0 h 60"/>
                <a:gd name="T4" fmla="*/ 0 w 280"/>
                <a:gd name="T5" fmla="*/ 30 h 60"/>
                <a:gd name="T6" fmla="*/ 30 w 280"/>
                <a:gd name="T7" fmla="*/ 60 h 60"/>
                <a:gd name="T8" fmla="*/ 250 w 280"/>
                <a:gd name="T9" fmla="*/ 60 h 60"/>
                <a:gd name="T10" fmla="*/ 280 w 280"/>
                <a:gd name="T11" fmla="*/ 30 h 60"/>
                <a:gd name="T12" fmla="*/ 250 w 28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0" h="60">
                  <a:moveTo>
                    <a:pt x="250" y="0"/>
                  </a:moveTo>
                  <a:cubicBezTo>
                    <a:pt x="30" y="0"/>
                    <a:pt x="30" y="0"/>
                    <a:pt x="30" y="0"/>
                  </a:cubicBezTo>
                  <a:cubicBezTo>
                    <a:pt x="13" y="0"/>
                    <a:pt x="0" y="13"/>
                    <a:pt x="0" y="30"/>
                  </a:cubicBezTo>
                  <a:cubicBezTo>
                    <a:pt x="0" y="47"/>
                    <a:pt x="13" y="60"/>
                    <a:pt x="30" y="60"/>
                  </a:cubicBezTo>
                  <a:cubicBezTo>
                    <a:pt x="250" y="60"/>
                    <a:pt x="250" y="60"/>
                    <a:pt x="250" y="60"/>
                  </a:cubicBezTo>
                  <a:cubicBezTo>
                    <a:pt x="267" y="60"/>
                    <a:pt x="280" y="47"/>
                    <a:pt x="280" y="30"/>
                  </a:cubicBezTo>
                  <a:cubicBezTo>
                    <a:pt x="280" y="13"/>
                    <a:pt x="267" y="0"/>
                    <a:pt x="250" y="0"/>
                  </a:cubicBezTo>
                  <a:close/>
                </a:path>
              </a:pathLst>
            </a:cu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Oval 11"/>
            <p:cNvSpPr>
              <a:spLocks noChangeArrowheads="1"/>
            </p:cNvSpPr>
            <p:nvPr/>
          </p:nvSpPr>
          <p:spPr bwMode="auto">
            <a:xfrm>
              <a:off x="2580142" y="2532983"/>
              <a:ext cx="72385" cy="72385"/>
            </a:xfrm>
            <a:prstGeom prst="ellipse">
              <a:avLst/>
            </a:pr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
            <p:cNvSpPr>
              <a:spLocks/>
            </p:cNvSpPr>
            <p:nvPr/>
          </p:nvSpPr>
          <p:spPr bwMode="auto">
            <a:xfrm>
              <a:off x="2946590" y="2345990"/>
              <a:ext cx="313666" cy="22620"/>
            </a:xfrm>
            <a:custGeom>
              <a:avLst/>
              <a:gdLst>
                <a:gd name="T0" fmla="*/ 201 w 208"/>
                <a:gd name="T1" fmla="*/ 0 h 15"/>
                <a:gd name="T2" fmla="*/ 8 w 208"/>
                <a:gd name="T3" fmla="*/ 0 h 15"/>
                <a:gd name="T4" fmla="*/ 0 w 208"/>
                <a:gd name="T5" fmla="*/ 5 h 15"/>
                <a:gd name="T6" fmla="*/ 0 w 208"/>
                <a:gd name="T7" fmla="*/ 15 h 15"/>
                <a:gd name="T8" fmla="*/ 208 w 208"/>
                <a:gd name="T9" fmla="*/ 15 h 15"/>
                <a:gd name="T10" fmla="*/ 208 w 208"/>
                <a:gd name="T11" fmla="*/ 5 h 15"/>
                <a:gd name="T12" fmla="*/ 201 w 20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8" h="15">
                  <a:moveTo>
                    <a:pt x="201" y="0"/>
                  </a:moveTo>
                  <a:lnTo>
                    <a:pt x="8" y="0"/>
                  </a:lnTo>
                  <a:lnTo>
                    <a:pt x="0" y="5"/>
                  </a:lnTo>
                  <a:lnTo>
                    <a:pt x="0" y="15"/>
                  </a:lnTo>
                  <a:lnTo>
                    <a:pt x="208" y="15"/>
                  </a:lnTo>
                  <a:lnTo>
                    <a:pt x="208" y="5"/>
                  </a:lnTo>
                  <a:lnTo>
                    <a:pt x="201"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
            <p:cNvSpPr>
              <a:spLocks/>
            </p:cNvSpPr>
            <p:nvPr/>
          </p:nvSpPr>
          <p:spPr bwMode="auto">
            <a:xfrm>
              <a:off x="1622554" y="2934115"/>
              <a:ext cx="22620" cy="186993"/>
            </a:xfrm>
            <a:custGeom>
              <a:avLst/>
              <a:gdLst>
                <a:gd name="T0" fmla="*/ 6 w 18"/>
                <a:gd name="T1" fmla="*/ 0 h 146"/>
                <a:gd name="T2" fmla="*/ 0 w 18"/>
                <a:gd name="T3" fmla="*/ 6 h 146"/>
                <a:gd name="T4" fmla="*/ 0 w 18"/>
                <a:gd name="T5" fmla="*/ 140 h 146"/>
                <a:gd name="T6" fmla="*/ 6 w 18"/>
                <a:gd name="T7" fmla="*/ 146 h 146"/>
                <a:gd name="T8" fmla="*/ 18 w 18"/>
                <a:gd name="T9" fmla="*/ 146 h 146"/>
                <a:gd name="T10" fmla="*/ 18 w 18"/>
                <a:gd name="T11" fmla="*/ 0 h 146"/>
                <a:gd name="T12" fmla="*/ 6 w 1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18" h="146">
                  <a:moveTo>
                    <a:pt x="6" y="0"/>
                  </a:moveTo>
                  <a:cubicBezTo>
                    <a:pt x="3" y="3"/>
                    <a:pt x="2" y="4"/>
                    <a:pt x="0" y="6"/>
                  </a:cubicBezTo>
                  <a:cubicBezTo>
                    <a:pt x="0" y="140"/>
                    <a:pt x="0" y="140"/>
                    <a:pt x="0" y="140"/>
                  </a:cubicBezTo>
                  <a:cubicBezTo>
                    <a:pt x="2" y="142"/>
                    <a:pt x="3" y="143"/>
                    <a:pt x="6" y="146"/>
                  </a:cubicBezTo>
                  <a:cubicBezTo>
                    <a:pt x="18" y="146"/>
                    <a:pt x="18" y="146"/>
                    <a:pt x="18" y="146"/>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4"/>
            <p:cNvSpPr>
              <a:spLocks/>
            </p:cNvSpPr>
            <p:nvPr/>
          </p:nvSpPr>
          <p:spPr bwMode="auto">
            <a:xfrm>
              <a:off x="1622554" y="3323183"/>
              <a:ext cx="22620" cy="143261"/>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
            <p:cNvSpPr>
              <a:spLocks/>
            </p:cNvSpPr>
            <p:nvPr/>
          </p:nvSpPr>
          <p:spPr bwMode="auto">
            <a:xfrm>
              <a:off x="1622554" y="3665500"/>
              <a:ext cx="22620" cy="144769"/>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42"/>
            <p:cNvSpPr/>
            <p:nvPr/>
          </p:nvSpPr>
          <p:spPr>
            <a:xfrm>
              <a:off x="1777124" y="2952211"/>
              <a:ext cx="1660322" cy="2936099"/>
            </a:xfrm>
            <a:custGeom>
              <a:avLst/>
              <a:gdLst>
                <a:gd name="connsiteX0" fmla="*/ 0 w 1747838"/>
                <a:gd name="connsiteY0" fmla="*/ 0 h 3090862"/>
                <a:gd name="connsiteX1" fmla="*/ 1747838 w 1747838"/>
                <a:gd name="connsiteY1" fmla="*/ 0 h 3090862"/>
                <a:gd name="connsiteX2" fmla="*/ 1747838 w 1747838"/>
                <a:gd name="connsiteY2" fmla="*/ 3090862 h 3090862"/>
                <a:gd name="connsiteX3" fmla="*/ 0 w 1747838"/>
                <a:gd name="connsiteY3" fmla="*/ 3090862 h 3090862"/>
              </a:gdLst>
              <a:ahLst/>
              <a:cxnLst>
                <a:cxn ang="0">
                  <a:pos x="connsiteX0" y="connsiteY0"/>
                </a:cxn>
                <a:cxn ang="0">
                  <a:pos x="connsiteX1" y="connsiteY1"/>
                </a:cxn>
                <a:cxn ang="0">
                  <a:pos x="connsiteX2" y="connsiteY2"/>
                </a:cxn>
                <a:cxn ang="0">
                  <a:pos x="connsiteX3" y="connsiteY3"/>
                </a:cxn>
              </a:cxnLst>
              <a:rect l="l" t="t" r="r" b="b"/>
              <a:pathLst>
                <a:path w="1747838" h="3090862">
                  <a:moveTo>
                    <a:pt x="0" y="0"/>
                  </a:moveTo>
                  <a:lnTo>
                    <a:pt x="1747838" y="0"/>
                  </a:lnTo>
                  <a:lnTo>
                    <a:pt x="1747838" y="3090862"/>
                  </a:lnTo>
                  <a:lnTo>
                    <a:pt x="0" y="309086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74" y="3039847"/>
            <a:ext cx="2318974" cy="4157110"/>
          </a:xfrm>
          <a:custGeom>
            <a:avLst/>
            <a:gdLst>
              <a:gd name="connsiteX0" fmla="*/ 0 w 1660322"/>
              <a:gd name="connsiteY0" fmla="*/ 0 h 2936099"/>
              <a:gd name="connsiteX1" fmla="*/ 1660322 w 1660322"/>
              <a:gd name="connsiteY1" fmla="*/ 0 h 2936099"/>
              <a:gd name="connsiteX2" fmla="*/ 1660322 w 1660322"/>
              <a:gd name="connsiteY2" fmla="*/ 2936099 h 2936099"/>
              <a:gd name="connsiteX3" fmla="*/ 0 w 1660322"/>
              <a:gd name="connsiteY3" fmla="*/ 2936099 h 2936099"/>
            </a:gdLst>
            <a:ahLst/>
            <a:cxnLst>
              <a:cxn ang="0">
                <a:pos x="connsiteX0" y="connsiteY0"/>
              </a:cxn>
              <a:cxn ang="0">
                <a:pos x="connsiteX1" y="connsiteY1"/>
              </a:cxn>
              <a:cxn ang="0">
                <a:pos x="connsiteX2" y="connsiteY2"/>
              </a:cxn>
              <a:cxn ang="0">
                <a:pos x="connsiteX3" y="connsiteY3"/>
              </a:cxn>
            </a:cxnLst>
            <a:rect l="l" t="t" r="r" b="b"/>
            <a:pathLst>
              <a:path w="1660322" h="2936099">
                <a:moveTo>
                  <a:pt x="0" y="0"/>
                </a:moveTo>
                <a:lnTo>
                  <a:pt x="1660322" y="0"/>
                </a:lnTo>
                <a:lnTo>
                  <a:pt x="1660322" y="2936099"/>
                </a:lnTo>
                <a:lnTo>
                  <a:pt x="0" y="2936099"/>
                </a:lnTo>
                <a:close/>
              </a:path>
            </a:pathLst>
          </a:custGeom>
        </p:spPr>
      </p:pic>
      <p:grpSp>
        <p:nvGrpSpPr>
          <p:cNvPr id="21" name="组合 20"/>
          <p:cNvGrpSpPr/>
          <p:nvPr/>
        </p:nvGrpSpPr>
        <p:grpSpPr>
          <a:xfrm>
            <a:off x="4902628" y="5136620"/>
            <a:ext cx="359322" cy="267814"/>
            <a:chOff x="1084353" y="3409236"/>
            <a:chExt cx="316617" cy="235987"/>
          </a:xfrm>
          <a:solidFill>
            <a:schemeClr val="accent1"/>
          </a:solidFill>
        </p:grpSpPr>
        <p:sp>
          <p:nvSpPr>
            <p:cNvPr id="22" name="Freeform 1978"/>
            <p:cNvSpPr>
              <a:spLocks noEditPoints="1"/>
            </p:cNvSpPr>
            <p:nvPr/>
          </p:nvSpPr>
          <p:spPr bwMode="auto">
            <a:xfrm>
              <a:off x="1084353" y="3409236"/>
              <a:ext cx="316617" cy="235987"/>
            </a:xfrm>
            <a:custGeom>
              <a:avLst/>
              <a:gdLst>
                <a:gd name="T0" fmla="*/ 63 w 161"/>
                <a:gd name="T1" fmla="*/ 9 h 120"/>
                <a:gd name="T2" fmla="*/ 63 w 161"/>
                <a:gd name="T3" fmla="*/ 0 h 120"/>
                <a:gd name="T4" fmla="*/ 27 w 161"/>
                <a:gd name="T5" fmla="*/ 0 h 120"/>
                <a:gd name="T6" fmla="*/ 27 w 161"/>
                <a:gd name="T7" fmla="*/ 9 h 120"/>
                <a:gd name="T8" fmla="*/ 0 w 161"/>
                <a:gd name="T9" fmla="*/ 9 h 120"/>
                <a:gd name="T10" fmla="*/ 0 w 161"/>
                <a:gd name="T11" fmla="*/ 120 h 120"/>
                <a:gd name="T12" fmla="*/ 161 w 161"/>
                <a:gd name="T13" fmla="*/ 120 h 120"/>
                <a:gd name="T14" fmla="*/ 161 w 161"/>
                <a:gd name="T15" fmla="*/ 9 h 120"/>
                <a:gd name="T16" fmla="*/ 63 w 161"/>
                <a:gd name="T17" fmla="*/ 9 h 120"/>
                <a:gd name="T18" fmla="*/ 152 w 161"/>
                <a:gd name="T19" fmla="*/ 111 h 120"/>
                <a:gd name="T20" fmla="*/ 9 w 161"/>
                <a:gd name="T21" fmla="*/ 111 h 120"/>
                <a:gd name="T22" fmla="*/ 9 w 161"/>
                <a:gd name="T23" fmla="*/ 18 h 120"/>
                <a:gd name="T24" fmla="*/ 27 w 161"/>
                <a:gd name="T25" fmla="*/ 18 h 120"/>
                <a:gd name="T26" fmla="*/ 63 w 161"/>
                <a:gd name="T27" fmla="*/ 18 h 120"/>
                <a:gd name="T28" fmla="*/ 152 w 161"/>
                <a:gd name="T29" fmla="*/ 18 h 120"/>
                <a:gd name="T30" fmla="*/ 152 w 161"/>
                <a:gd name="T31"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20">
                  <a:moveTo>
                    <a:pt x="63" y="9"/>
                  </a:moveTo>
                  <a:lnTo>
                    <a:pt x="63" y="0"/>
                  </a:lnTo>
                  <a:lnTo>
                    <a:pt x="27" y="0"/>
                  </a:lnTo>
                  <a:lnTo>
                    <a:pt x="27" y="9"/>
                  </a:lnTo>
                  <a:lnTo>
                    <a:pt x="0" y="9"/>
                  </a:lnTo>
                  <a:lnTo>
                    <a:pt x="0" y="120"/>
                  </a:lnTo>
                  <a:lnTo>
                    <a:pt x="161" y="120"/>
                  </a:lnTo>
                  <a:lnTo>
                    <a:pt x="161" y="9"/>
                  </a:lnTo>
                  <a:lnTo>
                    <a:pt x="63" y="9"/>
                  </a:lnTo>
                  <a:close/>
                  <a:moveTo>
                    <a:pt x="152" y="111"/>
                  </a:moveTo>
                  <a:lnTo>
                    <a:pt x="9" y="111"/>
                  </a:lnTo>
                  <a:lnTo>
                    <a:pt x="9" y="18"/>
                  </a:lnTo>
                  <a:lnTo>
                    <a:pt x="27" y="18"/>
                  </a:lnTo>
                  <a:lnTo>
                    <a:pt x="63" y="18"/>
                  </a:lnTo>
                  <a:lnTo>
                    <a:pt x="152" y="18"/>
                  </a:lnTo>
                  <a:lnTo>
                    <a:pt x="15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79"/>
            <p:cNvSpPr>
              <a:spLocks noEditPoints="1"/>
            </p:cNvSpPr>
            <p:nvPr/>
          </p:nvSpPr>
          <p:spPr bwMode="auto">
            <a:xfrm>
              <a:off x="1170882" y="3468233"/>
              <a:ext cx="139627" cy="139627"/>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49"/>
                    <a:pt x="14" y="64"/>
                    <a:pt x="32" y="64"/>
                  </a:cubicBezTo>
                  <a:cubicBezTo>
                    <a:pt x="49" y="64"/>
                    <a:pt x="64" y="49"/>
                    <a:pt x="64" y="32"/>
                  </a:cubicBezTo>
                  <a:cubicBezTo>
                    <a:pt x="64" y="14"/>
                    <a:pt x="49" y="0"/>
                    <a:pt x="32" y="0"/>
                  </a:cubicBezTo>
                  <a:cubicBezTo>
                    <a:pt x="14" y="0"/>
                    <a:pt x="0" y="14"/>
                    <a:pt x="0" y="32"/>
                  </a:cubicBezTo>
                  <a:moveTo>
                    <a:pt x="32" y="8"/>
                  </a:moveTo>
                  <a:cubicBezTo>
                    <a:pt x="45" y="8"/>
                    <a:pt x="56" y="19"/>
                    <a:pt x="56" y="32"/>
                  </a:cubicBezTo>
                  <a:cubicBezTo>
                    <a:pt x="56" y="45"/>
                    <a:pt x="45" y="56"/>
                    <a:pt x="32" y="56"/>
                  </a:cubicBezTo>
                  <a:cubicBezTo>
                    <a:pt x="19" y="56"/>
                    <a:pt x="8" y="45"/>
                    <a:pt x="8" y="32"/>
                  </a:cubicBezTo>
                  <a:cubicBezTo>
                    <a:pt x="8" y="19"/>
                    <a:pt x="19" y="8"/>
                    <a:pt x="3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4404359" y="549531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8" name="文本框 27"/>
          <p:cNvSpPr txBox="1"/>
          <p:nvPr/>
        </p:nvSpPr>
        <p:spPr>
          <a:xfrm>
            <a:off x="6208437" y="5141374"/>
            <a:ext cx="1481446" cy="707886"/>
          </a:xfrm>
          <a:prstGeom prst="rect">
            <a:avLst/>
          </a:prstGeom>
          <a:noFill/>
          <a:ln>
            <a:noFill/>
          </a:ln>
          <a:effectLst>
            <a:outerShdw blurRad="38100" sx="101000" sy="101000" algn="ctr" rotWithShape="0">
              <a:schemeClr val="bg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solidFill>
                  <a:schemeClr val="accent2"/>
                </a:solidFill>
              </a:rPr>
              <a:t>4,465</a:t>
            </a:r>
            <a:r>
              <a:rPr lang="en-US" altLang="zh-CN" sz="1600" dirty="0">
                <a:solidFill>
                  <a:schemeClr val="accent2"/>
                </a:solidFill>
              </a:rPr>
              <a:t>$</a:t>
            </a:r>
          </a:p>
        </p:txBody>
      </p:sp>
      <p:sp>
        <p:nvSpPr>
          <p:cNvPr id="30" name="Freeform 1982"/>
          <p:cNvSpPr>
            <a:spLocks/>
          </p:cNvSpPr>
          <p:nvPr/>
        </p:nvSpPr>
        <p:spPr bwMode="auto">
          <a:xfrm>
            <a:off x="8657307" y="5114301"/>
            <a:ext cx="321382" cy="357090"/>
          </a:xfrm>
          <a:custGeom>
            <a:avLst/>
            <a:gdLst>
              <a:gd name="T0" fmla="*/ 45 w 130"/>
              <a:gd name="T1" fmla="*/ 144 h 144"/>
              <a:gd name="T2" fmla="*/ 16 w 130"/>
              <a:gd name="T3" fmla="*/ 131 h 144"/>
              <a:gd name="T4" fmla="*/ 16 w 130"/>
              <a:gd name="T5" fmla="*/ 73 h 144"/>
              <a:gd name="T6" fmla="*/ 77 w 130"/>
              <a:gd name="T7" fmla="*/ 12 h 144"/>
              <a:gd name="T8" fmla="*/ 121 w 130"/>
              <a:gd name="T9" fmla="*/ 12 h 144"/>
              <a:gd name="T10" fmla="*/ 130 w 130"/>
              <a:gd name="T11" fmla="*/ 34 h 144"/>
              <a:gd name="T12" fmla="*/ 121 w 130"/>
              <a:gd name="T13" fmla="*/ 56 h 144"/>
              <a:gd name="T14" fmla="*/ 60 w 130"/>
              <a:gd name="T15" fmla="*/ 116 h 144"/>
              <a:gd name="T16" fmla="*/ 31 w 130"/>
              <a:gd name="T17" fmla="*/ 116 h 144"/>
              <a:gd name="T18" fmla="*/ 25 w 130"/>
              <a:gd name="T19" fmla="*/ 102 h 144"/>
              <a:gd name="T20" fmla="*/ 31 w 130"/>
              <a:gd name="T21" fmla="*/ 87 h 144"/>
              <a:gd name="T22" fmla="*/ 80 w 130"/>
              <a:gd name="T23" fmla="*/ 38 h 144"/>
              <a:gd name="T24" fmla="*/ 86 w 130"/>
              <a:gd name="T25" fmla="*/ 44 h 144"/>
              <a:gd name="T26" fmla="*/ 37 w 130"/>
              <a:gd name="T27" fmla="*/ 93 h 144"/>
              <a:gd name="T28" fmla="*/ 33 w 130"/>
              <a:gd name="T29" fmla="*/ 102 h 144"/>
              <a:gd name="T30" fmla="*/ 37 w 130"/>
              <a:gd name="T31" fmla="*/ 111 h 144"/>
              <a:gd name="T32" fmla="*/ 54 w 130"/>
              <a:gd name="T33" fmla="*/ 111 h 144"/>
              <a:gd name="T34" fmla="*/ 115 w 130"/>
              <a:gd name="T35" fmla="*/ 50 h 144"/>
              <a:gd name="T36" fmla="*/ 122 w 130"/>
              <a:gd name="T37" fmla="*/ 34 h 144"/>
              <a:gd name="T38" fmla="*/ 115 w 130"/>
              <a:gd name="T39" fmla="*/ 18 h 144"/>
              <a:gd name="T40" fmla="*/ 83 w 130"/>
              <a:gd name="T41" fmla="*/ 18 h 144"/>
              <a:gd name="T42" fmla="*/ 22 w 130"/>
              <a:gd name="T43" fmla="*/ 79 h 144"/>
              <a:gd name="T44" fmla="*/ 22 w 130"/>
              <a:gd name="T45" fmla="*/ 126 h 144"/>
              <a:gd name="T46" fmla="*/ 69 w 130"/>
              <a:gd name="T47" fmla="*/ 126 h 144"/>
              <a:gd name="T48" fmla="*/ 119 w 130"/>
              <a:gd name="T49" fmla="*/ 76 h 144"/>
              <a:gd name="T50" fmla="*/ 124 w 130"/>
              <a:gd name="T51" fmla="*/ 82 h 144"/>
              <a:gd name="T52" fmla="*/ 75 w 130"/>
              <a:gd name="T53" fmla="*/ 131 h 144"/>
              <a:gd name="T54" fmla="*/ 45 w 130"/>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44">
                <a:moveTo>
                  <a:pt x="45" y="144"/>
                </a:moveTo>
                <a:cubicBezTo>
                  <a:pt x="35" y="144"/>
                  <a:pt x="24" y="140"/>
                  <a:pt x="16" y="131"/>
                </a:cubicBezTo>
                <a:cubicBezTo>
                  <a:pt x="0" y="115"/>
                  <a:pt x="0" y="89"/>
                  <a:pt x="16" y="73"/>
                </a:cubicBezTo>
                <a:cubicBezTo>
                  <a:pt x="77" y="12"/>
                  <a:pt x="77" y="12"/>
                  <a:pt x="77" y="12"/>
                </a:cubicBezTo>
                <a:cubicBezTo>
                  <a:pt x="89" y="0"/>
                  <a:pt x="109" y="0"/>
                  <a:pt x="121" y="12"/>
                </a:cubicBezTo>
                <a:cubicBezTo>
                  <a:pt x="127" y="18"/>
                  <a:pt x="130" y="26"/>
                  <a:pt x="130" y="34"/>
                </a:cubicBezTo>
                <a:cubicBezTo>
                  <a:pt x="130" y="42"/>
                  <a:pt x="127" y="50"/>
                  <a:pt x="121" y="56"/>
                </a:cubicBezTo>
                <a:cubicBezTo>
                  <a:pt x="60" y="116"/>
                  <a:pt x="60" y="116"/>
                  <a:pt x="60" y="116"/>
                </a:cubicBezTo>
                <a:cubicBezTo>
                  <a:pt x="52" y="124"/>
                  <a:pt x="39" y="124"/>
                  <a:pt x="31" y="116"/>
                </a:cubicBezTo>
                <a:cubicBezTo>
                  <a:pt x="27" y="112"/>
                  <a:pt x="25" y="107"/>
                  <a:pt x="25" y="102"/>
                </a:cubicBezTo>
                <a:cubicBezTo>
                  <a:pt x="25" y="96"/>
                  <a:pt x="27" y="91"/>
                  <a:pt x="31" y="87"/>
                </a:cubicBezTo>
                <a:cubicBezTo>
                  <a:pt x="80" y="38"/>
                  <a:pt x="80" y="38"/>
                  <a:pt x="80" y="38"/>
                </a:cubicBezTo>
                <a:cubicBezTo>
                  <a:pt x="86" y="44"/>
                  <a:pt x="86" y="44"/>
                  <a:pt x="86" y="44"/>
                </a:cubicBezTo>
                <a:cubicBezTo>
                  <a:pt x="37" y="93"/>
                  <a:pt x="37" y="93"/>
                  <a:pt x="37" y="93"/>
                </a:cubicBezTo>
                <a:cubicBezTo>
                  <a:pt x="34" y="95"/>
                  <a:pt x="33" y="98"/>
                  <a:pt x="33" y="102"/>
                </a:cubicBezTo>
                <a:cubicBezTo>
                  <a:pt x="33" y="105"/>
                  <a:pt x="34" y="108"/>
                  <a:pt x="37" y="111"/>
                </a:cubicBezTo>
                <a:cubicBezTo>
                  <a:pt x="42" y="116"/>
                  <a:pt x="49" y="116"/>
                  <a:pt x="54" y="111"/>
                </a:cubicBezTo>
                <a:cubicBezTo>
                  <a:pt x="115" y="50"/>
                  <a:pt x="115" y="50"/>
                  <a:pt x="115" y="50"/>
                </a:cubicBezTo>
                <a:cubicBezTo>
                  <a:pt x="119" y="46"/>
                  <a:pt x="122" y="40"/>
                  <a:pt x="122" y="34"/>
                </a:cubicBezTo>
                <a:cubicBezTo>
                  <a:pt x="122" y="28"/>
                  <a:pt x="119" y="22"/>
                  <a:pt x="115" y="18"/>
                </a:cubicBezTo>
                <a:cubicBezTo>
                  <a:pt x="106" y="9"/>
                  <a:pt x="92" y="9"/>
                  <a:pt x="83" y="18"/>
                </a:cubicBezTo>
                <a:cubicBezTo>
                  <a:pt x="22" y="79"/>
                  <a:pt x="22" y="79"/>
                  <a:pt x="22" y="79"/>
                </a:cubicBezTo>
                <a:cubicBezTo>
                  <a:pt x="9" y="92"/>
                  <a:pt x="9" y="113"/>
                  <a:pt x="22" y="126"/>
                </a:cubicBezTo>
                <a:cubicBezTo>
                  <a:pt x="35" y="139"/>
                  <a:pt x="56" y="139"/>
                  <a:pt x="69" y="126"/>
                </a:cubicBezTo>
                <a:cubicBezTo>
                  <a:pt x="119" y="76"/>
                  <a:pt x="119" y="76"/>
                  <a:pt x="119" y="76"/>
                </a:cubicBezTo>
                <a:cubicBezTo>
                  <a:pt x="124" y="82"/>
                  <a:pt x="124" y="82"/>
                  <a:pt x="124" y="82"/>
                </a:cubicBezTo>
                <a:cubicBezTo>
                  <a:pt x="75" y="131"/>
                  <a:pt x="75" y="131"/>
                  <a:pt x="75" y="131"/>
                </a:cubicBezTo>
                <a:cubicBezTo>
                  <a:pt x="67" y="140"/>
                  <a:pt x="56" y="144"/>
                  <a:pt x="45" y="144"/>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8142865" y="5517636"/>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6" name="文本框 25"/>
          <p:cNvSpPr txBox="1"/>
          <p:nvPr/>
        </p:nvSpPr>
        <p:spPr>
          <a:xfrm>
            <a:off x="9946112" y="5268719"/>
            <a:ext cx="1440710" cy="461665"/>
          </a:xfrm>
          <a:prstGeom prst="rect">
            <a:avLst/>
          </a:prstGeom>
          <a:noFill/>
        </p:spPr>
        <p:txBody>
          <a:bodyPr wrap="square" rtlCol="0">
            <a:spAutoFit/>
          </a:bodyPr>
          <a:lstStyle/>
          <a:p>
            <a:pPr algn="ctr"/>
            <a:r>
              <a:rPr lang="en-US" altLang="zh-CN" sz="2400" dirty="0">
                <a:solidFill>
                  <a:schemeClr val="accent4"/>
                </a:solidFill>
                <a:effectLst>
                  <a:innerShdw blurRad="25400" dist="25400" dir="13500000">
                    <a:prstClr val="black">
                      <a:alpha val="23000"/>
                    </a:prstClr>
                  </a:innerShdw>
                </a:effectLst>
              </a:rPr>
              <a:t>78</a:t>
            </a:r>
            <a:r>
              <a:rPr lang="en-US" altLang="zh-CN" sz="1600" dirty="0">
                <a:solidFill>
                  <a:schemeClr val="accent4"/>
                </a:solidFill>
                <a:effectLst>
                  <a:innerShdw blurRad="25400" dist="25400" dir="13500000">
                    <a:prstClr val="black">
                      <a:alpha val="23000"/>
                    </a:prstClr>
                  </a:innerShdw>
                </a:effectLst>
              </a:rPr>
              <a:t>%</a:t>
            </a:r>
          </a:p>
        </p:txBody>
      </p:sp>
      <p:sp>
        <p:nvSpPr>
          <p:cNvPr id="99" name="椭圆 98"/>
          <p:cNvSpPr/>
          <p:nvPr/>
        </p:nvSpPr>
        <p:spPr>
          <a:xfrm>
            <a:off x="4409712" y="297091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409712" y="38395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342723" y="178376"/>
            <a:ext cx="348717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03" name="矩形 10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98" name="圆角矩形 97"/>
          <p:cNvSpPr/>
          <p:nvPr/>
        </p:nvSpPr>
        <p:spPr>
          <a:xfrm>
            <a:off x="4409712" y="2388366"/>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367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par>
                                <p:cTn id="8" presetID="63" presetClass="path" presetSubtype="0" decel="50000" fill="hold" grpId="1" nodeType="withEffect">
                                  <p:stCondLst>
                                    <p:cond delay="0"/>
                                  </p:stCondLst>
                                  <p:childTnLst>
                                    <p:animMotion origin="layout" path="M 0.01524 1.85185E-6 L -0.10886 1.85185E-6 " pathEditMode="relative" rAng="0" ptsTypes="AA">
                                      <p:cBhvr>
                                        <p:cTn id="9" dur="750" spd="-100000" fill="hold"/>
                                        <p:tgtEl>
                                          <p:spTgt spid="10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5E-6 1.85185E-6 " pathEditMode="relative" rAng="0" ptsTypes="AA">
                                      <p:cBhvr>
                                        <p:cTn id="11" dur="750" fill="hold"/>
                                        <p:tgtEl>
                                          <p:spTgt spid="10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750"/>
                                        <p:tgtEl>
                                          <p:spTgt spid="10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03"/>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42" presetClass="path" presetSubtype="0" decel="30000" fill="hold" nodeType="withEffect">
                                  <p:stCondLst>
                                    <p:cond delay="0"/>
                                  </p:stCondLst>
                                  <p:childTnLst>
                                    <p:animMotion origin="layout" path="M 3.125E-6 -0.03981 L 3.125E-6 0.14815 " pathEditMode="relative" rAng="0" ptsTypes="AA">
                                      <p:cBhvr>
                                        <p:cTn id="21" dur="750" spd="-100000" fill="hold"/>
                                        <p:tgtEl>
                                          <p:spTgt spid="53"/>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3.125E-6 -0.03981 L 3.125E-6 -3.7037E-6 " pathEditMode="relative" rAng="0" ptsTypes="AA">
                                      <p:cBhvr>
                                        <p:cTn id="23" dur="750" fill="hold"/>
                                        <p:tgtEl>
                                          <p:spTgt spid="53"/>
                                        </p:tgtEl>
                                        <p:attrNameLst>
                                          <p:attrName>ppt_x</p:attrName>
                                          <p:attrName>ppt_y</p:attrName>
                                        </p:attrNameLst>
                                      </p:cBhvr>
                                      <p:rCtr x="0" y="1991"/>
                                    </p:animMotion>
                                  </p:childTnLst>
                                </p:cTn>
                              </p:par>
                              <p:par>
                                <p:cTn id="24" presetID="10"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2" presetClass="path" presetSubtype="0" decel="30000" fill="hold" nodeType="withEffect">
                                  <p:stCondLst>
                                    <p:cond delay="0"/>
                                  </p:stCondLst>
                                  <p:childTnLst>
                                    <p:animMotion origin="layout" path="M 3.125E-6 -0.03981 L 3.125E-6 0.14815 " pathEditMode="relative" rAng="0" ptsTypes="AA">
                                      <p:cBhvr>
                                        <p:cTn id="28" dur="750" spd="-100000" fill="hold"/>
                                        <p:tgtEl>
                                          <p:spTgt spid="51"/>
                                        </p:tgtEl>
                                        <p:attrNameLst>
                                          <p:attrName>ppt_x</p:attrName>
                                          <p:attrName>ppt_y</p:attrName>
                                        </p:attrNameLst>
                                      </p:cBhvr>
                                      <p:rCtr x="0" y="9398"/>
                                    </p:animMotion>
                                  </p:childTnLst>
                                </p:cTn>
                              </p:par>
                              <p:par>
                                <p:cTn id="29" presetID="42" presetClass="path" presetSubtype="0" accel="30000" decel="30000" fill="hold" nodeType="withEffect">
                                  <p:stCondLst>
                                    <p:cond delay="750"/>
                                  </p:stCondLst>
                                  <p:childTnLst>
                                    <p:animMotion origin="layout" path="M 3.125E-6 -0.03981 L 3.125E-6 -3.7037E-6 " pathEditMode="relative" rAng="0" ptsTypes="AA">
                                      <p:cBhvr>
                                        <p:cTn id="30" dur="750" fill="hold"/>
                                        <p:tgtEl>
                                          <p:spTgt spid="51"/>
                                        </p:tgtEl>
                                        <p:attrNameLst>
                                          <p:attrName>ppt_x</p:attrName>
                                          <p:attrName>ppt_y</p:attrName>
                                        </p:attrNameLst>
                                      </p:cBhvr>
                                      <p:rCtr x="0" y="1991"/>
                                    </p:animMotion>
                                  </p:childTnLst>
                                </p:cTn>
                              </p:par>
                              <p:par>
                                <p:cTn id="31" presetID="53" presetClass="entr" presetSubtype="16" fill="hold" grpId="0" nodeType="withEffect">
                                  <p:stCondLst>
                                    <p:cond delay="125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par>
                                <p:cTn id="36" presetID="22" presetClass="entr" presetSubtype="8" fill="hold" grpId="0" nodeType="withEffect">
                                  <p:stCondLst>
                                    <p:cond delay="125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750"/>
                                        <p:tgtEl>
                                          <p:spTgt spid="44"/>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99"/>
                                        </p:tgtEl>
                                        <p:attrNameLst>
                                          <p:attrName>style.visibility</p:attrName>
                                        </p:attrNameLst>
                                      </p:cBhvr>
                                      <p:to>
                                        <p:strVal val="visible"/>
                                      </p:to>
                                    </p:set>
                                    <p:animEffect transition="in" filter="fade">
                                      <p:cBhvr>
                                        <p:cTn id="41" dur="500"/>
                                        <p:tgtEl>
                                          <p:spTgt spid="99"/>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par>
                                <p:cTn id="45" presetID="42" presetClass="path" presetSubtype="0" decel="50000" fill="hold" grpId="1" nodeType="withEffect">
                                  <p:stCondLst>
                                    <p:cond delay="1750"/>
                                  </p:stCondLst>
                                  <p:childTnLst>
                                    <p:animMotion origin="layout" path="M 2.70833E-6 -2.59259E-6 L 2.70833E-6 -0.07708 " pathEditMode="relative" rAng="0" ptsTypes="AA">
                                      <p:cBhvr>
                                        <p:cTn id="46" dur="750" spd="-100000" fill="hold"/>
                                        <p:tgtEl>
                                          <p:spTgt spid="99"/>
                                        </p:tgtEl>
                                        <p:attrNameLst>
                                          <p:attrName>ppt_x</p:attrName>
                                          <p:attrName>ppt_y</p:attrName>
                                        </p:attrNameLst>
                                      </p:cBhvr>
                                      <p:rCtr x="0" y="-3866"/>
                                    </p:animMotion>
                                  </p:childTnLst>
                                </p:cTn>
                              </p:par>
                              <p:par>
                                <p:cTn id="47" presetID="42" presetClass="path" presetSubtype="0" decel="50000" fill="hold" grpId="1" nodeType="withEffect">
                                  <p:stCondLst>
                                    <p:cond delay="1750"/>
                                  </p:stCondLst>
                                  <p:childTnLst>
                                    <p:animMotion origin="layout" path="M 2.70833E-6 -4.44444E-6 L 2.70833E-6 -0.20254 " pathEditMode="relative" rAng="0" ptsTypes="AA">
                                      <p:cBhvr>
                                        <p:cTn id="48" dur="750" spd="-100000" fill="hold"/>
                                        <p:tgtEl>
                                          <p:spTgt spid="100"/>
                                        </p:tgtEl>
                                        <p:attrNameLst>
                                          <p:attrName>ppt_x</p:attrName>
                                          <p:attrName>ppt_y</p:attrName>
                                        </p:attrNameLst>
                                      </p:cBhvr>
                                      <p:rCtr x="0" y="-10139"/>
                                    </p:animMotion>
                                  </p:childTnLst>
                                </p:cTn>
                              </p:par>
                              <p:par>
                                <p:cTn id="49" presetID="10" presetClass="entr" presetSubtype="0" fill="hold" grpId="0" nodeType="withEffect">
                                  <p:stCondLst>
                                    <p:cond delay="25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750"/>
                                        <p:tgtEl>
                                          <p:spTgt spid="46"/>
                                        </p:tgtEl>
                                      </p:cBhvr>
                                    </p:animEffect>
                                  </p:childTnLst>
                                </p:cTn>
                              </p:par>
                              <p:par>
                                <p:cTn id="55" presetID="10" presetClass="entr" presetSubtype="0" fill="hold" nodeType="withEffect">
                                  <p:stCondLst>
                                    <p:cond delay="300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750"/>
                                        <p:tgtEl>
                                          <p:spTgt spid="128"/>
                                        </p:tgtEl>
                                      </p:cBhvr>
                                    </p:animEffect>
                                  </p:childTnLst>
                                </p:cTn>
                              </p:par>
                              <p:par>
                                <p:cTn id="58" presetID="10" presetClass="entr" presetSubtype="0" fill="hold" nodeType="withEffect">
                                  <p:stCondLst>
                                    <p:cond delay="3000"/>
                                  </p:stCondLst>
                                  <p:childTnLst>
                                    <p:set>
                                      <p:cBhvr>
                                        <p:cTn id="59" dur="1" fill="hold">
                                          <p:stCondLst>
                                            <p:cond delay="0"/>
                                          </p:stCondLst>
                                        </p:cTn>
                                        <p:tgtEl>
                                          <p:spTgt spid="140"/>
                                        </p:tgtEl>
                                        <p:attrNameLst>
                                          <p:attrName>style.visibility</p:attrName>
                                        </p:attrNameLst>
                                      </p:cBhvr>
                                      <p:to>
                                        <p:strVal val="visible"/>
                                      </p:to>
                                    </p:set>
                                    <p:animEffect transition="in" filter="fade">
                                      <p:cBhvr>
                                        <p:cTn id="60" dur="750"/>
                                        <p:tgtEl>
                                          <p:spTgt spid="140"/>
                                        </p:tgtEl>
                                      </p:cBhvr>
                                    </p:animEffect>
                                  </p:childTnLst>
                                </p:cTn>
                              </p:par>
                              <p:par>
                                <p:cTn id="61" presetID="10" presetClass="entr" presetSubtype="0" fill="hold" nodeType="withEffect">
                                  <p:stCondLst>
                                    <p:cond delay="3000"/>
                                  </p:stCondLst>
                                  <p:childTnLst>
                                    <p:set>
                                      <p:cBhvr>
                                        <p:cTn id="62" dur="1" fill="hold">
                                          <p:stCondLst>
                                            <p:cond delay="0"/>
                                          </p:stCondLst>
                                        </p:cTn>
                                        <p:tgtEl>
                                          <p:spTgt spid="116"/>
                                        </p:tgtEl>
                                        <p:attrNameLst>
                                          <p:attrName>style.visibility</p:attrName>
                                        </p:attrNameLst>
                                      </p:cBhvr>
                                      <p:to>
                                        <p:strVal val="visible"/>
                                      </p:to>
                                    </p:set>
                                    <p:animEffect transition="in" filter="fade">
                                      <p:cBhvr>
                                        <p:cTn id="63" dur="750"/>
                                        <p:tgtEl>
                                          <p:spTgt spid="116"/>
                                        </p:tgtEl>
                                      </p:cBhvr>
                                    </p:animEffect>
                                  </p:childTnLst>
                                </p:cTn>
                              </p:par>
                              <p:par>
                                <p:cTn id="64" presetID="63" presetClass="path" presetSubtype="0" fill="hold" nodeType="withEffect">
                                  <p:stCondLst>
                                    <p:cond delay="3000"/>
                                  </p:stCondLst>
                                  <p:childTnLst>
                                    <p:animMotion origin="layout" path="M -1.875E-6 1.48148E-6 L 0.07774 1.48148E-6 " pathEditMode="relative" rAng="0" ptsTypes="AA">
                                      <p:cBhvr>
                                        <p:cTn id="65" dur="750" spd="-100000" fill="hold"/>
                                        <p:tgtEl>
                                          <p:spTgt spid="128"/>
                                        </p:tgtEl>
                                        <p:attrNameLst>
                                          <p:attrName>ppt_x</p:attrName>
                                          <p:attrName>ppt_y</p:attrName>
                                        </p:attrNameLst>
                                      </p:cBhvr>
                                      <p:rCtr x="3880" y="0"/>
                                    </p:animMotion>
                                  </p:childTnLst>
                                </p:cTn>
                              </p:par>
                              <p:par>
                                <p:cTn id="66" presetID="10" presetClass="entr" presetSubtype="0" fill="hold" nodeType="withEffect">
                                  <p:stCondLst>
                                    <p:cond delay="300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childTnLst>
                                </p:cTn>
                              </p:par>
                              <p:par>
                                <p:cTn id="69" presetID="63" presetClass="path" presetSubtype="0" fill="hold" nodeType="withEffect">
                                  <p:stCondLst>
                                    <p:cond delay="3000"/>
                                  </p:stCondLst>
                                  <p:childTnLst>
                                    <p:animMotion origin="layout" path="M 2.70833E-6 1.48148E-6 L -0.07565 1.48148E-6 " pathEditMode="relative" rAng="0" ptsTypes="AA">
                                      <p:cBhvr>
                                        <p:cTn id="70" dur="750" spd="-100000" fill="hold"/>
                                        <p:tgtEl>
                                          <p:spTgt spid="140"/>
                                        </p:tgtEl>
                                        <p:attrNameLst>
                                          <p:attrName>ppt_x</p:attrName>
                                          <p:attrName>ppt_y</p:attrName>
                                        </p:attrNameLst>
                                      </p:cBhvr>
                                      <p:rCtr x="-3789" y="0"/>
                                    </p:animMotion>
                                  </p:childTnLst>
                                </p:cTn>
                              </p:par>
                              <p:par>
                                <p:cTn id="71" presetID="63" presetClass="path" presetSubtype="0" fill="hold" nodeType="withEffect">
                                  <p:stCondLst>
                                    <p:cond delay="3000"/>
                                  </p:stCondLst>
                                  <p:childTnLst>
                                    <p:animMotion origin="layout" path="M 2.08333E-7 1.48148E-6 L -0.22721 1.48148E-6 " pathEditMode="relative" rAng="0" ptsTypes="AA">
                                      <p:cBhvr>
                                        <p:cTn id="72" dur="750" spd="-100000" fill="hold"/>
                                        <p:tgtEl>
                                          <p:spTgt spid="152"/>
                                        </p:tgtEl>
                                        <p:attrNameLst>
                                          <p:attrName>ppt_x</p:attrName>
                                          <p:attrName>ppt_y</p:attrName>
                                        </p:attrNameLst>
                                      </p:cBhvr>
                                      <p:rCtr x="-11367" y="0"/>
                                    </p:animMotion>
                                  </p:childTnLst>
                                </p:cTn>
                              </p:par>
                              <p:par>
                                <p:cTn id="73" presetID="63" presetClass="path" presetSubtype="0" fill="hold" nodeType="withEffect">
                                  <p:stCondLst>
                                    <p:cond delay="3000"/>
                                  </p:stCondLst>
                                  <p:childTnLst>
                                    <p:animMotion origin="layout" path="M 3.33333E-6 1.48148E-6 L 0.23099 1.48148E-6 " pathEditMode="relative" rAng="0" ptsTypes="AA">
                                      <p:cBhvr>
                                        <p:cTn id="74" dur="750" spd="-100000" fill="hold"/>
                                        <p:tgtEl>
                                          <p:spTgt spid="116"/>
                                        </p:tgtEl>
                                        <p:attrNameLst>
                                          <p:attrName>ppt_x</p:attrName>
                                          <p:attrName>ppt_y</p:attrName>
                                        </p:attrNameLst>
                                      </p:cBhvr>
                                      <p:rCtr x="11549" y="0"/>
                                    </p:animMotion>
                                  </p:childTnLst>
                                </p:cTn>
                              </p:par>
                              <p:par>
                                <p:cTn id="75" presetID="10" presetClass="entr" presetSubtype="0" fill="hold" nodeType="withEffect">
                                  <p:stCondLst>
                                    <p:cond delay="375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750"/>
                                        <p:tgtEl>
                                          <p:spTgt spid="21"/>
                                        </p:tgtEl>
                                      </p:cBhvr>
                                    </p:animEffect>
                                  </p:childTnLst>
                                </p:cTn>
                              </p:par>
                              <p:par>
                                <p:cTn id="78" presetID="10" presetClass="entr" presetSubtype="0" fill="hold" grpId="0" nodeType="withEffect">
                                  <p:stCondLst>
                                    <p:cond delay="375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750"/>
                                        <p:tgtEl>
                                          <p:spTgt spid="24"/>
                                        </p:tgtEl>
                                      </p:cBhvr>
                                    </p:animEffect>
                                  </p:childTnLst>
                                </p:cTn>
                              </p:par>
                              <p:par>
                                <p:cTn id="81" presetID="10" presetClass="entr" presetSubtype="0" fill="hold" grpId="0" nodeType="withEffect">
                                  <p:stCondLst>
                                    <p:cond delay="3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750"/>
                                        <p:tgtEl>
                                          <p:spTgt spid="28"/>
                                        </p:tgtEl>
                                      </p:cBhvr>
                                    </p:animEffect>
                                  </p:childTnLst>
                                </p:cTn>
                              </p:par>
                              <p:par>
                                <p:cTn id="84" presetID="10" presetClass="entr" presetSubtype="0" fill="hold" grpId="0" nodeType="withEffect">
                                  <p:stCondLst>
                                    <p:cond delay="375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750"/>
                                        <p:tgtEl>
                                          <p:spTgt spid="30"/>
                                        </p:tgtEl>
                                      </p:cBhvr>
                                    </p:animEffect>
                                  </p:childTnLst>
                                </p:cTn>
                              </p:par>
                              <p:par>
                                <p:cTn id="87" presetID="10" presetClass="entr" presetSubtype="0" fill="hold" grpId="0" nodeType="withEffect">
                                  <p:stCondLst>
                                    <p:cond delay="375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750"/>
                                        <p:tgtEl>
                                          <p:spTgt spid="31"/>
                                        </p:tgtEl>
                                      </p:cBhvr>
                                    </p:animEffect>
                                  </p:childTnLst>
                                </p:cTn>
                              </p:par>
                              <p:par>
                                <p:cTn id="90" presetID="10" presetClass="entr" presetSubtype="0" fill="hold" grpId="0" nodeType="withEffect">
                                  <p:stCondLst>
                                    <p:cond delay="3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750"/>
                                        <p:tgtEl>
                                          <p:spTgt spid="26"/>
                                        </p:tgtEl>
                                      </p:cBhvr>
                                    </p:animEffect>
                                  </p:childTnLst>
                                </p:cTn>
                              </p:par>
                            </p:childTnLst>
                          </p:cTn>
                        </p:par>
                        <p:par>
                          <p:cTn id="93" fill="hold">
                            <p:stCondLst>
                              <p:cond delay="4500"/>
                            </p:stCondLst>
                            <p:childTnLst>
                              <p:par>
                                <p:cTn id="94" presetID="10" presetClass="entr" presetSubtype="0" fill="hold" grpId="0" nodeType="after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fade">
                                      <p:cBhvr>
                                        <p:cTn id="96" dur="75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4" grpId="0"/>
      <p:bldP spid="28" grpId="0"/>
      <p:bldP spid="30" grpId="0" animBg="1"/>
      <p:bldP spid="31" grpId="0"/>
      <p:bldP spid="26" grpId="0"/>
      <p:bldP spid="99" grpId="0" animBg="1"/>
      <p:bldP spid="99" grpId="1" animBg="1"/>
      <p:bldP spid="100" grpId="0" animBg="1"/>
      <p:bldP spid="100" grpId="1" animBg="1"/>
      <p:bldP spid="102" grpId="0"/>
      <p:bldP spid="102" grpId="1"/>
      <p:bldP spid="102" grpId="2"/>
      <p:bldP spid="103" grpId="0"/>
      <p:bldP spid="103" grpId="1"/>
      <p:bldP spid="98" grpId="0" animBg="1"/>
      <p:bldP spid="16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文本框 80"/>
          <p:cNvSpPr txBox="1"/>
          <p:nvPr/>
        </p:nvSpPr>
        <p:spPr>
          <a:xfrm>
            <a:off x="754546"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3" name="文本框 82"/>
          <p:cNvSpPr txBox="1"/>
          <p:nvPr/>
        </p:nvSpPr>
        <p:spPr>
          <a:xfrm>
            <a:off x="6063459"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4" name="文本框 83"/>
          <p:cNvSpPr txBox="1"/>
          <p:nvPr/>
        </p:nvSpPr>
        <p:spPr>
          <a:xfrm>
            <a:off x="6725542"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2412314"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6" name="文本框 85"/>
          <p:cNvSpPr txBox="1"/>
          <p:nvPr/>
        </p:nvSpPr>
        <p:spPr>
          <a:xfrm>
            <a:off x="3074397"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7" name="文本框 86"/>
          <p:cNvSpPr txBox="1"/>
          <p:nvPr/>
        </p:nvSpPr>
        <p:spPr>
          <a:xfrm>
            <a:off x="7822776"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8484859"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0" name="矩形 6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89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750"/>
                                        <p:tgtEl>
                                          <p:spTgt spid="42"/>
                                        </p:tgtEl>
                                      </p:cBhvr>
                                    </p:animEffect>
                                  </p:childTnLst>
                                </p:cTn>
                              </p:par>
                              <p:par>
                                <p:cTn id="20" presetID="63" presetClass="path" presetSubtype="0" decel="50000" fill="hold" grpId="1" nodeType="withEffect">
                                  <p:stCondLst>
                                    <p:cond delay="1500"/>
                                  </p:stCondLst>
                                  <p:childTnLst>
                                    <p:animMotion origin="layout" path="M 0.01523 2.96296E-6 L -0.10886 2.96296E-6 " pathEditMode="relative" rAng="0" ptsTypes="AA">
                                      <p:cBhvr>
                                        <p:cTn id="21" dur="750" spd="-100000" fill="hold"/>
                                        <p:tgtEl>
                                          <p:spTgt spid="42"/>
                                        </p:tgtEl>
                                        <p:attrNameLst>
                                          <p:attrName>ppt_x</p:attrName>
                                          <p:attrName>ppt_y</p:attrName>
                                        </p:attrNameLst>
                                      </p:cBhvr>
                                      <p:rCtr x="-6211" y="0"/>
                                    </p:animMotion>
                                  </p:childTnLst>
                                </p:cTn>
                              </p:par>
                              <p:par>
                                <p:cTn id="22" presetID="35" presetClass="path" presetSubtype="0" accel="50000" decel="50000" fill="hold" grpId="2" nodeType="withEffect">
                                  <p:stCondLst>
                                    <p:cond delay="2250"/>
                                  </p:stCondLst>
                                  <p:childTnLst>
                                    <p:animMotion origin="layout" path="M 0.01601 2.96296E-6 L 4.16667E-6 2.96296E-6 " pathEditMode="relative" rAng="0" ptsTypes="AA">
                                      <p:cBhvr>
                                        <p:cTn id="23" dur="750" fill="hold"/>
                                        <p:tgtEl>
                                          <p:spTgt spid="42"/>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30000" fill="hold" grpId="1" nodeType="withEffect">
                                  <p:stCondLst>
                                    <p:cond delay="1500"/>
                                  </p:stCondLst>
                                  <p:childTnLst>
                                    <p:animMotion origin="layout" path="M 3.125E-6 -0.03981 L 3.125E-6 0.14815 " pathEditMode="relative" rAng="0" ptsTypes="AA">
                                      <p:cBhvr>
                                        <p:cTn id="28" dur="750" spd="-100000" fill="hold"/>
                                        <p:tgtEl>
                                          <p:spTgt spid="27"/>
                                        </p:tgtEl>
                                        <p:attrNameLst>
                                          <p:attrName>ppt_x</p:attrName>
                                          <p:attrName>ppt_y</p:attrName>
                                        </p:attrNameLst>
                                      </p:cBhvr>
                                      <p:rCtr x="0" y="9398"/>
                                    </p:animMotion>
                                  </p:childTnLst>
                                </p:cTn>
                              </p:par>
                              <p:par>
                                <p:cTn id="29" presetID="42" presetClass="path" presetSubtype="0" accel="30000" decel="30000" fill="hold" grpId="2" nodeType="withEffect">
                                  <p:stCondLst>
                                    <p:cond delay="2250"/>
                                  </p:stCondLst>
                                  <p:childTnLst>
                                    <p:animMotion origin="layout" path="M 3.125E-6 -0.03981 L 3.125E-6 -3.7037E-6 " pathEditMode="relative" rAng="0" ptsTypes="AA">
                                      <p:cBhvr>
                                        <p:cTn id="30" dur="750" fill="hold"/>
                                        <p:tgtEl>
                                          <p:spTgt spid="27"/>
                                        </p:tgtEl>
                                        <p:attrNameLst>
                                          <p:attrName>ppt_x</p:attrName>
                                          <p:attrName>ppt_y</p:attrName>
                                        </p:attrNameLst>
                                      </p:cBhvr>
                                      <p:rCtr x="0" y="1991"/>
                                    </p:animMotion>
                                  </p:childTnLst>
                                </p:cTn>
                              </p:par>
                              <p:par>
                                <p:cTn id="31" presetID="10" presetClass="entr" presetSubtype="0" fill="hold" grpId="0" nodeType="withEffect">
                                  <p:stCondLst>
                                    <p:cond delay="15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64" presetClass="path" presetSubtype="0" decel="30000" fill="hold" grpId="1" nodeType="withEffect">
                                  <p:stCondLst>
                                    <p:cond delay="1500"/>
                                  </p:stCondLst>
                                  <p:childTnLst>
                                    <p:animMotion origin="layout" path="M -4.58333E-6 0.03889 L -4.58333E-6 -0.14814 " pathEditMode="relative" rAng="0" ptsTypes="AA">
                                      <p:cBhvr>
                                        <p:cTn id="35" dur="750" spd="-100000" fill="hold"/>
                                        <p:tgtEl>
                                          <p:spTgt spid="50"/>
                                        </p:tgtEl>
                                        <p:attrNameLst>
                                          <p:attrName>ppt_x</p:attrName>
                                          <p:attrName>ppt_y</p:attrName>
                                        </p:attrNameLst>
                                      </p:cBhvr>
                                      <p:rCtr x="0" y="-9352"/>
                                    </p:animMotion>
                                  </p:childTnLst>
                                </p:cTn>
                              </p:par>
                              <p:par>
                                <p:cTn id="36" presetID="64" presetClass="path" presetSubtype="0" accel="30000" decel="30000" fill="hold" grpId="2" nodeType="withEffect">
                                  <p:stCondLst>
                                    <p:cond delay="2250"/>
                                  </p:stCondLst>
                                  <p:childTnLst>
                                    <p:animMotion origin="layout" path="M -4.58333E-6 0.03843 L -4.58333E-6 -3.7037E-6 " pathEditMode="relative" rAng="0" ptsTypes="AA">
                                      <p:cBhvr>
                                        <p:cTn id="37" dur="750" fill="hold"/>
                                        <p:tgtEl>
                                          <p:spTgt spid="50"/>
                                        </p:tgtEl>
                                        <p:attrNameLst>
                                          <p:attrName>ppt_x</p:attrName>
                                          <p:attrName>ppt_y</p:attrName>
                                        </p:attrNameLst>
                                      </p:cBhvr>
                                      <p:rCtr x="0" y="-1921"/>
                                    </p:animMotion>
                                  </p:childTnLst>
                                </p:cTn>
                              </p:par>
                              <p:par>
                                <p:cTn id="38" presetID="10" presetClass="entr" presetSubtype="0" fill="hold" grpId="0" nodeType="withEffect">
                                  <p:stCondLst>
                                    <p:cond delay="1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childTnLst>
                                </p:cTn>
                              </p:par>
                              <p:par>
                                <p:cTn id="41" presetID="63" presetClass="path" presetSubtype="0" decel="50000" fill="hold" grpId="1" nodeType="withEffect">
                                  <p:stCondLst>
                                    <p:cond delay="1500"/>
                                  </p:stCondLst>
                                  <p:childTnLst>
                                    <p:animMotion origin="layout" path="M -0.01562 -3.7037E-6 L 0.11081 -3.7037E-6 " pathEditMode="relative" rAng="0" ptsTypes="AA">
                                      <p:cBhvr>
                                        <p:cTn id="42" dur="750" spd="-100000" fill="hold"/>
                                        <p:tgtEl>
                                          <p:spTgt spid="23"/>
                                        </p:tgtEl>
                                        <p:attrNameLst>
                                          <p:attrName>ppt_x</p:attrName>
                                          <p:attrName>ppt_y</p:attrName>
                                        </p:attrNameLst>
                                      </p:cBhvr>
                                      <p:rCtr x="6315" y="0"/>
                                    </p:animMotion>
                                  </p:childTnLst>
                                </p:cTn>
                              </p:par>
                              <p:par>
                                <p:cTn id="43" presetID="35" presetClass="path" presetSubtype="0" accel="50000" decel="50000" fill="hold" grpId="2" nodeType="withEffect">
                                  <p:stCondLst>
                                    <p:cond delay="2250"/>
                                  </p:stCondLst>
                                  <p:childTnLst>
                                    <p:animMotion origin="layout" path="M -0.01562 -3.7037E-6 L -2.29167E-6 -3.7037E-6 " pathEditMode="relative" rAng="0" ptsTypes="AA">
                                      <p:cBhvr>
                                        <p:cTn id="44" dur="750" fill="hold"/>
                                        <p:tgtEl>
                                          <p:spTgt spid="23"/>
                                        </p:tgtEl>
                                        <p:attrNameLst>
                                          <p:attrName>ppt_x</p:attrName>
                                          <p:attrName>ppt_y</p:attrName>
                                        </p:attrNameLst>
                                      </p:cBhvr>
                                      <p:rCtr x="781" y="0"/>
                                    </p:animMotion>
                                  </p:childTnLst>
                                </p:cTn>
                              </p:par>
                              <p:par>
                                <p:cTn id="45" presetID="10" presetClass="entr" presetSubtype="0" fill="hold" nodeType="withEffect">
                                  <p:stCondLst>
                                    <p:cond delay="22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par>
                                <p:cTn id="48" presetID="10" presetClass="entr" presetSubtype="0" fill="hold" nodeType="withEffect">
                                  <p:stCondLst>
                                    <p:cond delay="2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childTnLst>
                                </p:cTn>
                              </p:par>
                              <p:par>
                                <p:cTn id="51" presetID="10" presetClass="entr" presetSubtype="0" fill="hold" nodeType="withEffect">
                                  <p:stCondLst>
                                    <p:cond delay="225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750"/>
                                        <p:tgtEl>
                                          <p:spTgt spid="126"/>
                                        </p:tgtEl>
                                      </p:cBhvr>
                                    </p:animEffect>
                                  </p:childTnLst>
                                </p:cTn>
                              </p:par>
                              <p:par>
                                <p:cTn id="54" presetID="10" presetClass="entr" presetSubtype="0" fill="hold" nodeType="withEffect">
                                  <p:stCondLst>
                                    <p:cond delay="225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750"/>
                                        <p:tgtEl>
                                          <p:spTgt spid="121"/>
                                        </p:tgtEl>
                                      </p:cBhvr>
                                    </p:animEffect>
                                  </p:childTnLst>
                                </p:cTn>
                              </p:par>
                              <p:par>
                                <p:cTn id="57" presetID="8" presetClass="emph" presetSubtype="0" fill="hold" nodeType="withEffect">
                                  <p:stCondLst>
                                    <p:cond delay="2250"/>
                                  </p:stCondLst>
                                  <p:childTnLst>
                                    <p:animRot by="10800000">
                                      <p:cBhvr>
                                        <p:cTn id="58" dur="10" fill="hold"/>
                                        <p:tgtEl>
                                          <p:spTgt spid="21"/>
                                        </p:tgtEl>
                                        <p:attrNameLst>
                                          <p:attrName>r</p:attrName>
                                        </p:attrNameLst>
                                      </p:cBhvr>
                                    </p:animRot>
                                  </p:childTnLst>
                                </p:cTn>
                              </p:par>
                              <p:par>
                                <p:cTn id="59" presetID="8" presetClass="emph" presetSubtype="0" fill="hold" nodeType="withEffect">
                                  <p:stCondLst>
                                    <p:cond delay="2250"/>
                                  </p:stCondLst>
                                  <p:childTnLst>
                                    <p:animRot by="10800000">
                                      <p:cBhvr>
                                        <p:cTn id="60" dur="10" fill="hold"/>
                                        <p:tgtEl>
                                          <p:spTgt spid="22"/>
                                        </p:tgtEl>
                                        <p:attrNameLst>
                                          <p:attrName>r</p:attrName>
                                        </p:attrNameLst>
                                      </p:cBhvr>
                                    </p:animRot>
                                  </p:childTnLst>
                                </p:cTn>
                              </p:par>
                              <p:par>
                                <p:cTn id="61" presetID="8" presetClass="emph" presetSubtype="0" fill="hold" nodeType="withEffect">
                                  <p:stCondLst>
                                    <p:cond delay="2250"/>
                                  </p:stCondLst>
                                  <p:childTnLst>
                                    <p:animRot by="10800000">
                                      <p:cBhvr>
                                        <p:cTn id="62" dur="10" fill="hold"/>
                                        <p:tgtEl>
                                          <p:spTgt spid="126"/>
                                        </p:tgtEl>
                                        <p:attrNameLst>
                                          <p:attrName>r</p:attrName>
                                        </p:attrNameLst>
                                      </p:cBhvr>
                                    </p:animRot>
                                  </p:childTnLst>
                                </p:cTn>
                              </p:par>
                              <p:par>
                                <p:cTn id="63" presetID="8" presetClass="emph" presetSubtype="0" fill="hold" nodeType="withEffect">
                                  <p:stCondLst>
                                    <p:cond delay="2250"/>
                                  </p:stCondLst>
                                  <p:childTnLst>
                                    <p:animRot by="10800000">
                                      <p:cBhvr>
                                        <p:cTn id="64" dur="10" fill="hold"/>
                                        <p:tgtEl>
                                          <p:spTgt spid="121"/>
                                        </p:tgtEl>
                                        <p:attrNameLst>
                                          <p:attrName>r</p:attrName>
                                        </p:attrNameLst>
                                      </p:cBhvr>
                                    </p:animRot>
                                  </p:childTnLst>
                                </p:cTn>
                              </p:par>
                              <p:par>
                                <p:cTn id="65" presetID="8" presetClass="emph" presetSubtype="0" fill="hold" nodeType="withEffect">
                                  <p:stCondLst>
                                    <p:cond delay="2250"/>
                                  </p:stCondLst>
                                  <p:childTnLst>
                                    <p:animRot by="10800000">
                                      <p:cBhvr>
                                        <p:cTn id="66" dur="750" fill="hold"/>
                                        <p:tgtEl>
                                          <p:spTgt spid="21"/>
                                        </p:tgtEl>
                                        <p:attrNameLst>
                                          <p:attrName>r</p:attrName>
                                        </p:attrNameLst>
                                      </p:cBhvr>
                                    </p:animRot>
                                  </p:childTnLst>
                                </p:cTn>
                              </p:par>
                              <p:par>
                                <p:cTn id="67" presetID="8" presetClass="emph" presetSubtype="0" fill="hold" nodeType="withEffect">
                                  <p:stCondLst>
                                    <p:cond delay="2250"/>
                                  </p:stCondLst>
                                  <p:childTnLst>
                                    <p:animRot by="10800000">
                                      <p:cBhvr>
                                        <p:cTn id="68" dur="750" fill="hold"/>
                                        <p:tgtEl>
                                          <p:spTgt spid="22"/>
                                        </p:tgtEl>
                                        <p:attrNameLst>
                                          <p:attrName>r</p:attrName>
                                        </p:attrNameLst>
                                      </p:cBhvr>
                                    </p:animRot>
                                  </p:childTnLst>
                                </p:cTn>
                              </p:par>
                              <p:par>
                                <p:cTn id="69" presetID="8" presetClass="emph" presetSubtype="0" fill="hold" nodeType="withEffect">
                                  <p:stCondLst>
                                    <p:cond delay="2250"/>
                                  </p:stCondLst>
                                  <p:childTnLst>
                                    <p:animRot by="10800000">
                                      <p:cBhvr>
                                        <p:cTn id="70" dur="750" fill="hold"/>
                                        <p:tgtEl>
                                          <p:spTgt spid="126"/>
                                        </p:tgtEl>
                                        <p:attrNameLst>
                                          <p:attrName>r</p:attrName>
                                        </p:attrNameLst>
                                      </p:cBhvr>
                                    </p:animRot>
                                  </p:childTnLst>
                                </p:cTn>
                              </p:par>
                              <p:par>
                                <p:cTn id="71" presetID="8" presetClass="emph" presetSubtype="0" fill="hold" nodeType="withEffect">
                                  <p:stCondLst>
                                    <p:cond delay="2250"/>
                                  </p:stCondLst>
                                  <p:childTnLst>
                                    <p:animRot by="10800000">
                                      <p:cBhvr>
                                        <p:cTn id="72" dur="750" fill="hold"/>
                                        <p:tgtEl>
                                          <p:spTgt spid="121"/>
                                        </p:tgtEl>
                                        <p:attrNameLst>
                                          <p:attrName>r</p:attrName>
                                        </p:attrNameLst>
                                      </p:cBhvr>
                                    </p:animRot>
                                  </p:childTnLst>
                                </p:cTn>
                              </p:par>
                              <p:par>
                                <p:cTn id="73" presetID="53" presetClass="entr" presetSubtype="16" fill="hold" grpId="0" nodeType="withEffect">
                                  <p:stCondLst>
                                    <p:cond delay="2250"/>
                                  </p:stCondLst>
                                  <p:childTnLst>
                                    <p:set>
                                      <p:cBhvr>
                                        <p:cTn id="74" dur="1" fill="hold">
                                          <p:stCondLst>
                                            <p:cond delay="0"/>
                                          </p:stCondLst>
                                        </p:cTn>
                                        <p:tgtEl>
                                          <p:spTgt spid="44"/>
                                        </p:tgtEl>
                                        <p:attrNameLst>
                                          <p:attrName>style.visibility</p:attrName>
                                        </p:attrNameLst>
                                      </p:cBhvr>
                                      <p:to>
                                        <p:strVal val="visible"/>
                                      </p:to>
                                    </p:set>
                                    <p:anim calcmode="lin" valueType="num">
                                      <p:cBhvr>
                                        <p:cTn id="75" dur="750" fill="hold"/>
                                        <p:tgtEl>
                                          <p:spTgt spid="44"/>
                                        </p:tgtEl>
                                        <p:attrNameLst>
                                          <p:attrName>ppt_w</p:attrName>
                                        </p:attrNameLst>
                                      </p:cBhvr>
                                      <p:tavLst>
                                        <p:tav tm="0">
                                          <p:val>
                                            <p:fltVal val="0"/>
                                          </p:val>
                                        </p:tav>
                                        <p:tav tm="100000">
                                          <p:val>
                                            <p:strVal val="#ppt_w"/>
                                          </p:val>
                                        </p:tav>
                                      </p:tavLst>
                                    </p:anim>
                                    <p:anim calcmode="lin" valueType="num">
                                      <p:cBhvr>
                                        <p:cTn id="76" dur="750" fill="hold"/>
                                        <p:tgtEl>
                                          <p:spTgt spid="44"/>
                                        </p:tgtEl>
                                        <p:attrNameLst>
                                          <p:attrName>ppt_h</p:attrName>
                                        </p:attrNameLst>
                                      </p:cBhvr>
                                      <p:tavLst>
                                        <p:tav tm="0">
                                          <p:val>
                                            <p:fltVal val="0"/>
                                          </p:val>
                                        </p:tav>
                                        <p:tav tm="100000">
                                          <p:val>
                                            <p:strVal val="#ppt_h"/>
                                          </p:val>
                                        </p:tav>
                                      </p:tavLst>
                                    </p:anim>
                                    <p:animEffect transition="in" filter="fade">
                                      <p:cBhvr>
                                        <p:cTn id="77" dur="750"/>
                                        <p:tgtEl>
                                          <p:spTgt spid="44"/>
                                        </p:tgtEl>
                                      </p:cBhvr>
                                    </p:animEffect>
                                  </p:childTnLst>
                                </p:cTn>
                              </p:par>
                              <p:par>
                                <p:cTn id="78" presetID="53" presetClass="entr" presetSubtype="16" fill="hold" grpId="0" nodeType="withEffect">
                                  <p:stCondLst>
                                    <p:cond delay="22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750" fill="hold"/>
                                        <p:tgtEl>
                                          <p:spTgt spid="29"/>
                                        </p:tgtEl>
                                        <p:attrNameLst>
                                          <p:attrName>ppt_w</p:attrName>
                                        </p:attrNameLst>
                                      </p:cBhvr>
                                      <p:tavLst>
                                        <p:tav tm="0">
                                          <p:val>
                                            <p:fltVal val="0"/>
                                          </p:val>
                                        </p:tav>
                                        <p:tav tm="100000">
                                          <p:val>
                                            <p:strVal val="#ppt_w"/>
                                          </p:val>
                                        </p:tav>
                                      </p:tavLst>
                                    </p:anim>
                                    <p:anim calcmode="lin" valueType="num">
                                      <p:cBhvr>
                                        <p:cTn id="81" dur="750" fill="hold"/>
                                        <p:tgtEl>
                                          <p:spTgt spid="29"/>
                                        </p:tgtEl>
                                        <p:attrNameLst>
                                          <p:attrName>ppt_h</p:attrName>
                                        </p:attrNameLst>
                                      </p:cBhvr>
                                      <p:tavLst>
                                        <p:tav tm="0">
                                          <p:val>
                                            <p:fltVal val="0"/>
                                          </p:val>
                                        </p:tav>
                                        <p:tav tm="100000">
                                          <p:val>
                                            <p:strVal val="#ppt_h"/>
                                          </p:val>
                                        </p:tav>
                                      </p:tavLst>
                                    </p:anim>
                                    <p:animEffect transition="in" filter="fade">
                                      <p:cBhvr>
                                        <p:cTn id="82" dur="750"/>
                                        <p:tgtEl>
                                          <p:spTgt spid="29"/>
                                        </p:tgtEl>
                                      </p:cBhvr>
                                    </p:animEffect>
                                  </p:childTnLst>
                                </p:cTn>
                              </p:par>
                              <p:par>
                                <p:cTn id="83" presetID="53" presetClass="entr" presetSubtype="16" fill="hold" grpId="0" nodeType="withEffect">
                                  <p:stCondLst>
                                    <p:cond delay="2250"/>
                                  </p:stCondLst>
                                  <p:childTnLst>
                                    <p:set>
                                      <p:cBhvr>
                                        <p:cTn id="84" dur="1" fill="hold">
                                          <p:stCondLst>
                                            <p:cond delay="0"/>
                                          </p:stCondLst>
                                        </p:cTn>
                                        <p:tgtEl>
                                          <p:spTgt spid="52"/>
                                        </p:tgtEl>
                                        <p:attrNameLst>
                                          <p:attrName>style.visibility</p:attrName>
                                        </p:attrNameLst>
                                      </p:cBhvr>
                                      <p:to>
                                        <p:strVal val="visible"/>
                                      </p:to>
                                    </p:set>
                                    <p:anim calcmode="lin" valueType="num">
                                      <p:cBhvr>
                                        <p:cTn id="85" dur="750" fill="hold"/>
                                        <p:tgtEl>
                                          <p:spTgt spid="52"/>
                                        </p:tgtEl>
                                        <p:attrNameLst>
                                          <p:attrName>ppt_w</p:attrName>
                                        </p:attrNameLst>
                                      </p:cBhvr>
                                      <p:tavLst>
                                        <p:tav tm="0">
                                          <p:val>
                                            <p:fltVal val="0"/>
                                          </p:val>
                                        </p:tav>
                                        <p:tav tm="100000">
                                          <p:val>
                                            <p:strVal val="#ppt_w"/>
                                          </p:val>
                                        </p:tav>
                                      </p:tavLst>
                                    </p:anim>
                                    <p:anim calcmode="lin" valueType="num">
                                      <p:cBhvr>
                                        <p:cTn id="86" dur="750" fill="hold"/>
                                        <p:tgtEl>
                                          <p:spTgt spid="52"/>
                                        </p:tgtEl>
                                        <p:attrNameLst>
                                          <p:attrName>ppt_h</p:attrName>
                                        </p:attrNameLst>
                                      </p:cBhvr>
                                      <p:tavLst>
                                        <p:tav tm="0">
                                          <p:val>
                                            <p:fltVal val="0"/>
                                          </p:val>
                                        </p:tav>
                                        <p:tav tm="100000">
                                          <p:val>
                                            <p:strVal val="#ppt_h"/>
                                          </p:val>
                                        </p:tav>
                                      </p:tavLst>
                                    </p:anim>
                                    <p:animEffect transition="in" filter="fade">
                                      <p:cBhvr>
                                        <p:cTn id="87" dur="750"/>
                                        <p:tgtEl>
                                          <p:spTgt spid="52"/>
                                        </p:tgtEl>
                                      </p:cBhvr>
                                    </p:animEffect>
                                  </p:childTnLst>
                                </p:cTn>
                              </p:par>
                              <p:par>
                                <p:cTn id="88" presetID="53" presetClass="entr" presetSubtype="16" fill="hold" grpId="0" nodeType="withEffect">
                                  <p:stCondLst>
                                    <p:cond delay="2250"/>
                                  </p:stCondLst>
                                  <p:childTnLst>
                                    <p:set>
                                      <p:cBhvr>
                                        <p:cTn id="89" dur="1" fill="hold">
                                          <p:stCondLst>
                                            <p:cond delay="0"/>
                                          </p:stCondLst>
                                        </p:cTn>
                                        <p:tgtEl>
                                          <p:spTgt spid="25"/>
                                        </p:tgtEl>
                                        <p:attrNameLst>
                                          <p:attrName>style.visibility</p:attrName>
                                        </p:attrNameLst>
                                      </p:cBhvr>
                                      <p:to>
                                        <p:strVal val="visible"/>
                                      </p:to>
                                    </p:set>
                                    <p:anim calcmode="lin" valueType="num">
                                      <p:cBhvr>
                                        <p:cTn id="90" dur="750" fill="hold"/>
                                        <p:tgtEl>
                                          <p:spTgt spid="25"/>
                                        </p:tgtEl>
                                        <p:attrNameLst>
                                          <p:attrName>ppt_w</p:attrName>
                                        </p:attrNameLst>
                                      </p:cBhvr>
                                      <p:tavLst>
                                        <p:tav tm="0">
                                          <p:val>
                                            <p:fltVal val="0"/>
                                          </p:val>
                                        </p:tav>
                                        <p:tav tm="100000">
                                          <p:val>
                                            <p:strVal val="#ppt_w"/>
                                          </p:val>
                                        </p:tav>
                                      </p:tavLst>
                                    </p:anim>
                                    <p:anim calcmode="lin" valueType="num">
                                      <p:cBhvr>
                                        <p:cTn id="91" dur="750" fill="hold"/>
                                        <p:tgtEl>
                                          <p:spTgt spid="25"/>
                                        </p:tgtEl>
                                        <p:attrNameLst>
                                          <p:attrName>ppt_h</p:attrName>
                                        </p:attrNameLst>
                                      </p:cBhvr>
                                      <p:tavLst>
                                        <p:tav tm="0">
                                          <p:val>
                                            <p:fltVal val="0"/>
                                          </p:val>
                                        </p:tav>
                                        <p:tav tm="100000">
                                          <p:val>
                                            <p:strVal val="#ppt_h"/>
                                          </p:val>
                                        </p:tav>
                                      </p:tavLst>
                                    </p:anim>
                                    <p:animEffect transition="in" filter="fade">
                                      <p:cBhvr>
                                        <p:cTn id="92" dur="750"/>
                                        <p:tgtEl>
                                          <p:spTgt spid="25"/>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750"/>
                                        <p:tgtEl>
                                          <p:spTgt spid="113"/>
                                        </p:tgtEl>
                                      </p:cBhvr>
                                    </p:animEffect>
                                  </p:childTnLst>
                                </p:cTn>
                              </p:par>
                              <p:par>
                                <p:cTn id="96" presetID="10" presetClass="entr" presetSubtype="0" fill="hold" nodeType="withEffect">
                                  <p:stCondLst>
                                    <p:cond delay="275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750"/>
                                        <p:tgtEl>
                                          <p:spTgt spid="104"/>
                                        </p:tgtEl>
                                      </p:cBhvr>
                                    </p:animEffect>
                                  </p:childTnLst>
                                </p:cTn>
                              </p:par>
                              <p:par>
                                <p:cTn id="99" presetID="10" presetClass="entr" presetSubtype="0" fill="hold" nodeType="withEffect">
                                  <p:stCondLst>
                                    <p:cond delay="275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750"/>
                                        <p:tgtEl>
                                          <p:spTgt spid="105"/>
                                        </p:tgtEl>
                                      </p:cBhvr>
                                    </p:animEffect>
                                  </p:childTnLst>
                                </p:cTn>
                              </p:par>
                              <p:par>
                                <p:cTn id="102" presetID="10" presetClass="entr" presetSubtype="0" fill="hold" nodeType="withEffect">
                                  <p:stCondLst>
                                    <p:cond delay="275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750"/>
                                        <p:tgtEl>
                                          <p:spTgt spid="109"/>
                                        </p:tgtEl>
                                      </p:cBhvr>
                                    </p:animEffect>
                                  </p:childTnLst>
                                </p:cTn>
                              </p:par>
                              <p:par>
                                <p:cTn id="105" presetID="10" presetClass="entr" presetSubtype="0" fill="hold" nodeType="withEffect">
                                  <p:stCondLst>
                                    <p:cond delay="2750"/>
                                  </p:stCondLst>
                                  <p:childTnLst>
                                    <p:set>
                                      <p:cBhvr>
                                        <p:cTn id="106" dur="1" fill="hold">
                                          <p:stCondLst>
                                            <p:cond delay="0"/>
                                          </p:stCondLst>
                                        </p:cTn>
                                        <p:tgtEl>
                                          <p:spTgt spid="117"/>
                                        </p:tgtEl>
                                        <p:attrNameLst>
                                          <p:attrName>style.visibility</p:attrName>
                                        </p:attrNameLst>
                                      </p:cBhvr>
                                      <p:to>
                                        <p:strVal val="visible"/>
                                      </p:to>
                                    </p:set>
                                    <p:animEffect transition="in" filter="fade">
                                      <p:cBhvr>
                                        <p:cTn id="107" dur="750"/>
                                        <p:tgtEl>
                                          <p:spTgt spid="117"/>
                                        </p:tgtEl>
                                      </p:cBhvr>
                                    </p:animEffect>
                                  </p:childTnLst>
                                </p:cTn>
                              </p:par>
                              <p:par>
                                <p:cTn id="108" presetID="22" presetClass="entr" presetSubtype="8" fill="hold" grpId="0" nodeType="withEffect">
                                  <p:stCondLst>
                                    <p:cond delay="2750"/>
                                  </p:stCondLst>
                                  <p:childTnLst>
                                    <p:set>
                                      <p:cBhvr>
                                        <p:cTn id="109" dur="1" fill="hold">
                                          <p:stCondLst>
                                            <p:cond delay="0"/>
                                          </p:stCondLst>
                                        </p:cTn>
                                        <p:tgtEl>
                                          <p:spTgt spid="82"/>
                                        </p:tgtEl>
                                        <p:attrNameLst>
                                          <p:attrName>style.visibility</p:attrName>
                                        </p:attrNameLst>
                                      </p:cBhvr>
                                      <p:to>
                                        <p:strVal val="visible"/>
                                      </p:to>
                                    </p:set>
                                    <p:animEffect transition="in" filter="wipe(left)">
                                      <p:cBhvr>
                                        <p:cTn id="110" dur="750"/>
                                        <p:tgtEl>
                                          <p:spTgt spid="82"/>
                                        </p:tgtEl>
                                      </p:cBhvr>
                                    </p:animEffect>
                                  </p:childTnLst>
                                </p:cTn>
                              </p:par>
                              <p:par>
                                <p:cTn id="111" presetID="22" presetClass="entr" presetSubtype="8" fill="hold" grpId="0" nodeType="withEffect">
                                  <p:stCondLst>
                                    <p:cond delay="275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750"/>
                                        <p:tgtEl>
                                          <p:spTgt spid="84"/>
                                        </p:tgtEl>
                                      </p:cBhvr>
                                    </p:animEffect>
                                  </p:childTnLst>
                                </p:cTn>
                              </p:par>
                              <p:par>
                                <p:cTn id="114" presetID="22" presetClass="entr" presetSubtype="8" fill="hold" grpId="0" nodeType="withEffect">
                                  <p:stCondLst>
                                    <p:cond delay="2750"/>
                                  </p:stCondLst>
                                  <p:childTnLst>
                                    <p:set>
                                      <p:cBhvr>
                                        <p:cTn id="115" dur="1" fill="hold">
                                          <p:stCondLst>
                                            <p:cond delay="0"/>
                                          </p:stCondLst>
                                        </p:cTn>
                                        <p:tgtEl>
                                          <p:spTgt spid="86"/>
                                        </p:tgtEl>
                                        <p:attrNameLst>
                                          <p:attrName>style.visibility</p:attrName>
                                        </p:attrNameLst>
                                      </p:cBhvr>
                                      <p:to>
                                        <p:strVal val="visible"/>
                                      </p:to>
                                    </p:set>
                                    <p:animEffect transition="in" filter="wipe(left)">
                                      <p:cBhvr>
                                        <p:cTn id="116" dur="750"/>
                                        <p:tgtEl>
                                          <p:spTgt spid="86"/>
                                        </p:tgtEl>
                                      </p:cBhvr>
                                    </p:animEffect>
                                  </p:childTnLst>
                                </p:cTn>
                              </p:par>
                              <p:par>
                                <p:cTn id="117" presetID="22" presetClass="entr" presetSubtype="8" fill="hold" grpId="0" nodeType="withEffect">
                                  <p:stCondLst>
                                    <p:cond delay="2750"/>
                                  </p:stCondLst>
                                  <p:childTnLst>
                                    <p:set>
                                      <p:cBhvr>
                                        <p:cTn id="118" dur="1" fill="hold">
                                          <p:stCondLst>
                                            <p:cond delay="0"/>
                                          </p:stCondLst>
                                        </p:cTn>
                                        <p:tgtEl>
                                          <p:spTgt spid="88"/>
                                        </p:tgtEl>
                                        <p:attrNameLst>
                                          <p:attrName>style.visibility</p:attrName>
                                        </p:attrNameLst>
                                      </p:cBhvr>
                                      <p:to>
                                        <p:strVal val="visible"/>
                                      </p:to>
                                    </p:set>
                                    <p:animEffect transition="in" filter="wipe(left)">
                                      <p:cBhvr>
                                        <p:cTn id="119" dur="750"/>
                                        <p:tgtEl>
                                          <p:spTgt spid="88"/>
                                        </p:tgtEl>
                                      </p:cBhvr>
                                    </p:animEffect>
                                  </p:childTnLst>
                                </p:cTn>
                              </p:par>
                              <p:par>
                                <p:cTn id="120" presetID="10" presetClass="entr" presetSubtype="0" fill="hold" grpId="0" nodeType="withEffect">
                                  <p:stCondLst>
                                    <p:cond delay="350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750"/>
                                        <p:tgtEl>
                                          <p:spTgt spid="81"/>
                                        </p:tgtEl>
                                      </p:cBhvr>
                                    </p:animEffect>
                                  </p:childTnLst>
                                </p:cTn>
                              </p:par>
                              <p:par>
                                <p:cTn id="123" presetID="10" presetClass="entr" presetSubtype="0" fill="hold" grpId="0" nodeType="withEffect">
                                  <p:stCondLst>
                                    <p:cond delay="35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750"/>
                                        <p:tgtEl>
                                          <p:spTgt spid="83"/>
                                        </p:tgtEl>
                                      </p:cBhvr>
                                    </p:animEffect>
                                  </p:childTnLst>
                                </p:cTn>
                              </p:par>
                              <p:par>
                                <p:cTn id="126" presetID="10" presetClass="entr" presetSubtype="0" fill="hold" grpId="0" nodeType="withEffect">
                                  <p:stCondLst>
                                    <p:cond delay="350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750"/>
                                        <p:tgtEl>
                                          <p:spTgt spid="85"/>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750"/>
                                        <p:tgtEl>
                                          <p:spTgt spid="87"/>
                                        </p:tgtEl>
                                      </p:cBhvr>
                                    </p:animEffect>
                                  </p:childTnLst>
                                </p:cTn>
                              </p:par>
                            </p:childTnLst>
                          </p:cTn>
                        </p:par>
                        <p:par>
                          <p:cTn id="132" fill="hold">
                            <p:stCondLst>
                              <p:cond delay="4250"/>
                            </p:stCondLst>
                            <p:childTnLst>
                              <p:par>
                                <p:cTn id="133" presetID="10"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3" grpId="0" animBg="1"/>
      <p:bldP spid="23" grpId="1" animBg="1"/>
      <p:bldP spid="23" grpId="2" animBg="1"/>
      <p:bldP spid="25" grpId="0" animBg="1"/>
      <p:bldP spid="42" grpId="0" animBg="1"/>
      <p:bldP spid="42" grpId="1" animBg="1"/>
      <p:bldP spid="42" grpId="2" animBg="1"/>
      <p:bldP spid="44" grpId="0" animBg="1"/>
      <p:bldP spid="50" grpId="0" animBg="1"/>
      <p:bldP spid="50" grpId="1" animBg="1"/>
      <p:bldP spid="50" grpId="2" animBg="1"/>
      <p:bldP spid="52" grpId="0" animBg="1"/>
      <p:bldP spid="81" grpId="0"/>
      <p:bldP spid="82" grpId="0"/>
      <p:bldP spid="83" grpId="0"/>
      <p:bldP spid="84" grpId="0"/>
      <p:bldP spid="85" grpId="0"/>
      <p:bldP spid="86" grpId="0"/>
      <p:bldP spid="87" grpId="0"/>
      <p:bldP spid="88" grpId="0"/>
      <p:bldP spid="69" grpId="0"/>
      <p:bldP spid="69" grpId="1"/>
      <p:bldP spid="69" grpId="2"/>
      <p:bldP spid="70" grpId="0"/>
      <p:bldP spid="70" grpId="1"/>
      <p:bldP spid="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52991" y="2466703"/>
            <a:ext cx="1561322" cy="157242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47" name="组合 46"/>
          <p:cNvGrpSpPr/>
          <p:nvPr/>
        </p:nvGrpSpPr>
        <p:grpSpPr>
          <a:xfrm>
            <a:off x="8877688" y="2466703"/>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87" name="组合 86"/>
          <p:cNvGrpSpPr/>
          <p:nvPr/>
        </p:nvGrpSpPr>
        <p:grpSpPr>
          <a:xfrm>
            <a:off x="5092701" y="2244064"/>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70" name="Freeform 124"/>
          <p:cNvSpPr>
            <a:spLocks/>
          </p:cNvSpPr>
          <p:nvPr/>
        </p:nvSpPr>
        <p:spPr bwMode="auto">
          <a:xfrm>
            <a:off x="2307063" y="3094533"/>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71" name="组合 70"/>
          <p:cNvGrpSpPr/>
          <p:nvPr/>
        </p:nvGrpSpPr>
        <p:grpSpPr>
          <a:xfrm>
            <a:off x="5869410" y="2817824"/>
            <a:ext cx="453179" cy="433671"/>
            <a:chOff x="5373688" y="1268413"/>
            <a:chExt cx="479425" cy="458788"/>
          </a:xfrm>
          <a:solidFill>
            <a:schemeClr val="accent2"/>
          </a:solidFill>
        </p:grpSpPr>
        <p:sp>
          <p:nvSpPr>
            <p:cNvPr id="72"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9502287" y="3048015"/>
            <a:ext cx="312124" cy="454681"/>
            <a:chOff x="5448300" y="295275"/>
            <a:chExt cx="330200" cy="481013"/>
          </a:xfrm>
          <a:solidFill>
            <a:schemeClr val="accent3"/>
          </a:solidFill>
        </p:grpSpPr>
        <p:sp>
          <p:nvSpPr>
            <p:cNvPr id="76"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79" name="文本框 78"/>
          <p:cNvSpPr txBox="1"/>
          <p:nvPr/>
        </p:nvSpPr>
        <p:spPr>
          <a:xfrm>
            <a:off x="5375645" y="3357662"/>
            <a:ext cx="1440710" cy="523220"/>
          </a:xfrm>
          <a:prstGeom prst="rect">
            <a:avLst/>
          </a:prstGeom>
          <a:noFill/>
        </p:spPr>
        <p:txBody>
          <a:bodyPr wrap="square" rtlCol="0">
            <a:spAutoFit/>
          </a:bodyPr>
          <a:lstStyle/>
          <a:p>
            <a:pPr algn="ctr"/>
            <a:r>
              <a:rPr lang="en-US" altLang="zh-CN" sz="2800" dirty="0">
                <a:solidFill>
                  <a:schemeClr val="tx1">
                    <a:lumMod val="65000"/>
                    <a:lumOff val="35000"/>
                  </a:schemeClr>
                </a:solidFill>
              </a:rPr>
              <a:t>78.6</a:t>
            </a:r>
            <a:r>
              <a:rPr lang="en-US" altLang="zh-CN" dirty="0">
                <a:solidFill>
                  <a:schemeClr val="tx1">
                    <a:lumMod val="65000"/>
                    <a:lumOff val="35000"/>
                  </a:schemeClr>
                </a:solidFill>
              </a:rPr>
              <a:t>%</a:t>
            </a:r>
          </a:p>
        </p:txBody>
      </p:sp>
      <p:sp>
        <p:nvSpPr>
          <p:cNvPr id="80" name="文本框 79"/>
          <p:cNvSpPr txBox="1"/>
          <p:nvPr/>
        </p:nvSpPr>
        <p:spPr>
          <a:xfrm>
            <a:off x="4611040" y="5023656"/>
            <a:ext cx="2969922"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1" name="文本框 80"/>
          <p:cNvSpPr txBox="1"/>
          <p:nvPr/>
        </p:nvSpPr>
        <p:spPr>
          <a:xfrm>
            <a:off x="4998766" y="4730958"/>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请输入您的标题</a:t>
            </a:r>
          </a:p>
        </p:txBody>
      </p:sp>
      <p:sp>
        <p:nvSpPr>
          <p:cNvPr id="83" name="文本框 82"/>
          <p:cNvSpPr txBox="1"/>
          <p:nvPr/>
        </p:nvSpPr>
        <p:spPr>
          <a:xfrm>
            <a:off x="1207460" y="5023656"/>
            <a:ext cx="2612808" cy="73680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4" name="文本框 83"/>
          <p:cNvSpPr txBox="1"/>
          <p:nvPr/>
        </p:nvSpPr>
        <p:spPr>
          <a:xfrm>
            <a:off x="1416629"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8372692" y="5023656"/>
            <a:ext cx="2612808"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6" name="文本框 85"/>
          <p:cNvSpPr txBox="1"/>
          <p:nvPr/>
        </p:nvSpPr>
        <p:spPr>
          <a:xfrm>
            <a:off x="8581861"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90" name="文本框 89"/>
          <p:cNvSpPr txBox="1"/>
          <p:nvPr/>
        </p:nvSpPr>
        <p:spPr>
          <a:xfrm>
            <a:off x="1342723" y="178376"/>
            <a:ext cx="32683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712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53" presetClass="entr" presetSubtype="16" fill="hold" grpId="0" nodeType="withEffect">
                                  <p:stCondLst>
                                    <p:cond delay="1750"/>
                                  </p:stCondLst>
                                  <p:childTnLst>
                                    <p:set>
                                      <p:cBhvr>
                                        <p:cTn id="35" dur="1" fill="hold">
                                          <p:stCondLst>
                                            <p:cond delay="0"/>
                                          </p:stCondLst>
                                        </p:cTn>
                                        <p:tgtEl>
                                          <p:spTgt spid="70"/>
                                        </p:tgtEl>
                                        <p:attrNameLst>
                                          <p:attrName>style.visibility</p:attrName>
                                        </p:attrNameLst>
                                      </p:cBhvr>
                                      <p:to>
                                        <p:strVal val="visible"/>
                                      </p:to>
                                    </p:set>
                                    <p:anim calcmode="lin" valueType="num">
                                      <p:cBhvr>
                                        <p:cTn id="36" dur="750" fill="hold"/>
                                        <p:tgtEl>
                                          <p:spTgt spid="70"/>
                                        </p:tgtEl>
                                        <p:attrNameLst>
                                          <p:attrName>ppt_w</p:attrName>
                                        </p:attrNameLst>
                                      </p:cBhvr>
                                      <p:tavLst>
                                        <p:tav tm="0">
                                          <p:val>
                                            <p:fltVal val="0"/>
                                          </p:val>
                                        </p:tav>
                                        <p:tav tm="100000">
                                          <p:val>
                                            <p:strVal val="#ppt_w"/>
                                          </p:val>
                                        </p:tav>
                                      </p:tavLst>
                                    </p:anim>
                                    <p:anim calcmode="lin" valueType="num">
                                      <p:cBhvr>
                                        <p:cTn id="37" dur="750" fill="hold"/>
                                        <p:tgtEl>
                                          <p:spTgt spid="70"/>
                                        </p:tgtEl>
                                        <p:attrNameLst>
                                          <p:attrName>ppt_h</p:attrName>
                                        </p:attrNameLst>
                                      </p:cBhvr>
                                      <p:tavLst>
                                        <p:tav tm="0">
                                          <p:val>
                                            <p:fltVal val="0"/>
                                          </p:val>
                                        </p:tav>
                                        <p:tav tm="100000">
                                          <p:val>
                                            <p:strVal val="#ppt_h"/>
                                          </p:val>
                                        </p:tav>
                                      </p:tavLst>
                                    </p:anim>
                                    <p:animEffect transition="in" filter="fade">
                                      <p:cBhvr>
                                        <p:cTn id="38" dur="750"/>
                                        <p:tgtEl>
                                          <p:spTgt spid="70"/>
                                        </p:tgtEl>
                                      </p:cBhvr>
                                    </p:animEffect>
                                  </p:childTnLst>
                                </p:cTn>
                              </p:par>
                              <p:par>
                                <p:cTn id="39" presetID="53" presetClass="entr" presetSubtype="16" fill="hold" nodeType="withEffect">
                                  <p:stCondLst>
                                    <p:cond delay="1750"/>
                                  </p:stCondLst>
                                  <p:childTnLst>
                                    <p:set>
                                      <p:cBhvr>
                                        <p:cTn id="40" dur="1" fill="hold">
                                          <p:stCondLst>
                                            <p:cond delay="0"/>
                                          </p:stCondLst>
                                        </p:cTn>
                                        <p:tgtEl>
                                          <p:spTgt spid="75"/>
                                        </p:tgtEl>
                                        <p:attrNameLst>
                                          <p:attrName>style.visibility</p:attrName>
                                        </p:attrNameLst>
                                      </p:cBhvr>
                                      <p:to>
                                        <p:strVal val="visible"/>
                                      </p:to>
                                    </p:set>
                                    <p:anim calcmode="lin" valueType="num">
                                      <p:cBhvr>
                                        <p:cTn id="41" dur="750" fill="hold"/>
                                        <p:tgtEl>
                                          <p:spTgt spid="75"/>
                                        </p:tgtEl>
                                        <p:attrNameLst>
                                          <p:attrName>ppt_w</p:attrName>
                                        </p:attrNameLst>
                                      </p:cBhvr>
                                      <p:tavLst>
                                        <p:tav tm="0">
                                          <p:val>
                                            <p:fltVal val="0"/>
                                          </p:val>
                                        </p:tav>
                                        <p:tav tm="100000">
                                          <p:val>
                                            <p:strVal val="#ppt_w"/>
                                          </p:val>
                                        </p:tav>
                                      </p:tavLst>
                                    </p:anim>
                                    <p:anim calcmode="lin" valueType="num">
                                      <p:cBhvr>
                                        <p:cTn id="42" dur="750" fill="hold"/>
                                        <p:tgtEl>
                                          <p:spTgt spid="75"/>
                                        </p:tgtEl>
                                        <p:attrNameLst>
                                          <p:attrName>ppt_h</p:attrName>
                                        </p:attrNameLst>
                                      </p:cBhvr>
                                      <p:tavLst>
                                        <p:tav tm="0">
                                          <p:val>
                                            <p:fltVal val="0"/>
                                          </p:val>
                                        </p:tav>
                                        <p:tav tm="100000">
                                          <p:val>
                                            <p:strVal val="#ppt_h"/>
                                          </p:val>
                                        </p:tav>
                                      </p:tavLst>
                                    </p:anim>
                                    <p:animEffect transition="in" filter="fade">
                                      <p:cBhvr>
                                        <p:cTn id="43" dur="750"/>
                                        <p:tgtEl>
                                          <p:spTgt spid="7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71"/>
                                        </p:tgtEl>
                                        <p:attrNameLst>
                                          <p:attrName>style.visibility</p:attrName>
                                        </p:attrNameLst>
                                      </p:cBhvr>
                                      <p:to>
                                        <p:strVal val="visible"/>
                                      </p:to>
                                    </p:set>
                                    <p:anim calcmode="lin" valueType="num">
                                      <p:cBhvr>
                                        <p:cTn id="46" dur="750" fill="hold"/>
                                        <p:tgtEl>
                                          <p:spTgt spid="71"/>
                                        </p:tgtEl>
                                        <p:attrNameLst>
                                          <p:attrName>ppt_w</p:attrName>
                                        </p:attrNameLst>
                                      </p:cBhvr>
                                      <p:tavLst>
                                        <p:tav tm="0">
                                          <p:val>
                                            <p:fltVal val="0"/>
                                          </p:val>
                                        </p:tav>
                                        <p:tav tm="100000">
                                          <p:val>
                                            <p:strVal val="#ppt_w"/>
                                          </p:val>
                                        </p:tav>
                                      </p:tavLst>
                                    </p:anim>
                                    <p:anim calcmode="lin" valueType="num">
                                      <p:cBhvr>
                                        <p:cTn id="47" dur="750" fill="hold"/>
                                        <p:tgtEl>
                                          <p:spTgt spid="71"/>
                                        </p:tgtEl>
                                        <p:attrNameLst>
                                          <p:attrName>ppt_h</p:attrName>
                                        </p:attrNameLst>
                                      </p:cBhvr>
                                      <p:tavLst>
                                        <p:tav tm="0">
                                          <p:val>
                                            <p:fltVal val="0"/>
                                          </p:val>
                                        </p:tav>
                                        <p:tav tm="100000">
                                          <p:val>
                                            <p:strVal val="#ppt_h"/>
                                          </p:val>
                                        </p:tav>
                                      </p:tavLst>
                                    </p:anim>
                                    <p:animEffect transition="in" filter="fade">
                                      <p:cBhvr>
                                        <p:cTn id="48" dur="750"/>
                                        <p:tgtEl>
                                          <p:spTgt spid="71"/>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750"/>
                                        <p:tgtEl>
                                          <p:spTgt spid="79"/>
                                        </p:tgtEl>
                                      </p:cBhvr>
                                    </p:animEffect>
                                  </p:childTnLst>
                                </p:cTn>
                              </p:par>
                              <p:par>
                                <p:cTn id="52" presetID="22" presetClass="entr" presetSubtype="8" fill="hold" grpId="0" nodeType="withEffect">
                                  <p:stCondLst>
                                    <p:cond delay="225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750"/>
                                        <p:tgtEl>
                                          <p:spTgt spid="84"/>
                                        </p:tgtEl>
                                      </p:cBhvr>
                                    </p:animEffect>
                                  </p:childTnLst>
                                </p:cTn>
                              </p:par>
                              <p:par>
                                <p:cTn id="55" presetID="22" presetClass="entr" presetSubtype="8" fill="hold" grpId="0" nodeType="withEffect">
                                  <p:stCondLst>
                                    <p:cond delay="225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750"/>
                                        <p:tgtEl>
                                          <p:spTgt spid="81"/>
                                        </p:tgtEl>
                                      </p:cBhvr>
                                    </p:animEffect>
                                  </p:childTnLst>
                                </p:cTn>
                              </p:par>
                              <p:par>
                                <p:cTn id="58" presetID="22" presetClass="entr" presetSubtype="8" fill="hold" grpId="0" nodeType="withEffect">
                                  <p:stCondLst>
                                    <p:cond delay="225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750"/>
                                        <p:tgtEl>
                                          <p:spTgt spid="86"/>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750"/>
                                        <p:tgtEl>
                                          <p:spTgt spid="83"/>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750"/>
                                        <p:tgtEl>
                                          <p:spTgt spid="8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750"/>
                                        <p:tgtEl>
                                          <p:spTgt spid="85"/>
                                        </p:tgtEl>
                                      </p:cBhvr>
                                    </p:animEffect>
                                  </p:childTnLst>
                                </p:cTn>
                              </p:par>
                            </p:childTnLst>
                          </p:cTn>
                        </p:par>
                        <p:par>
                          <p:cTn id="70" fill="hold">
                            <p:stCondLst>
                              <p:cond delay="3750"/>
                            </p:stCondLst>
                            <p:childTnLst>
                              <p:par>
                                <p:cTn id="71" presetID="10" presetClass="entr" presetSubtype="0"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p:bldP spid="80" grpId="0"/>
      <p:bldP spid="81" grpId="0"/>
      <p:bldP spid="83" grpId="0"/>
      <p:bldP spid="84" grpId="0"/>
      <p:bldP spid="85" grpId="0"/>
      <p:bldP spid="86" grpId="0"/>
      <p:bldP spid="90" grpId="0"/>
      <p:bldP spid="90" grpId="1"/>
      <p:bldP spid="90" grpId="2"/>
      <p:bldP spid="91" grpId="0"/>
      <p:bldP spid="91" grpId="1"/>
      <p:bldP spid="7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4955607" y="5285979"/>
            <a:ext cx="2280786" cy="37386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rPr>
              <a:t>请输入您的标题</a:t>
            </a:r>
          </a:p>
        </p:txBody>
      </p:sp>
      <p:graphicFrame>
        <p:nvGraphicFramePr>
          <p:cNvPr id="77" name="图表 76"/>
          <p:cNvGraphicFramePr/>
          <p:nvPr>
            <p:extLst/>
          </p:nvPr>
        </p:nvGraphicFramePr>
        <p:xfrm>
          <a:off x="578903" y="1915318"/>
          <a:ext cx="6145747" cy="2872582"/>
        </p:xfrm>
        <a:graphic>
          <a:graphicData uri="http://schemas.openxmlformats.org/drawingml/2006/chart">
            <c:chart xmlns:c="http://schemas.openxmlformats.org/drawingml/2006/chart" xmlns:r="http://schemas.openxmlformats.org/officeDocument/2006/relationships" r:id="rId4"/>
          </a:graphicData>
        </a:graphic>
      </p:graphicFrame>
      <p:sp>
        <p:nvSpPr>
          <p:cNvPr id="78" name="矩形 77"/>
          <p:cNvSpPr/>
          <p:nvPr/>
        </p:nvSpPr>
        <p:spPr>
          <a:xfrm>
            <a:off x="754547" y="5700733"/>
            <a:ext cx="10770314"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Please enter your content here, can be used to paste by copying your text and choose to keep only text. </a:t>
            </a:r>
          </a:p>
        </p:txBody>
      </p:sp>
      <p:sp>
        <p:nvSpPr>
          <p:cNvPr id="32" name="文本框 31"/>
          <p:cNvSpPr txBox="1"/>
          <p:nvPr/>
        </p:nvSpPr>
        <p:spPr>
          <a:xfrm>
            <a:off x="1342723" y="178376"/>
            <a:ext cx="3345391"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3" name="矩形 3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6" name="文本框 45"/>
          <p:cNvSpPr txBox="1"/>
          <p:nvPr/>
        </p:nvSpPr>
        <p:spPr>
          <a:xfrm>
            <a:off x="7211700" y="1968977"/>
            <a:ext cx="247071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7" name="矩形 46"/>
          <p:cNvSpPr/>
          <p:nvPr/>
        </p:nvSpPr>
        <p:spPr>
          <a:xfrm>
            <a:off x="7216814" y="260543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8" name="矩形 47"/>
          <p:cNvSpPr/>
          <p:nvPr/>
        </p:nvSpPr>
        <p:spPr>
          <a:xfrm>
            <a:off x="7216814" y="321986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9" name="矩形 48"/>
          <p:cNvSpPr/>
          <p:nvPr/>
        </p:nvSpPr>
        <p:spPr>
          <a:xfrm>
            <a:off x="7216814" y="3834294"/>
            <a:ext cx="4135399"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50" name="椭圆 49"/>
          <p:cNvSpPr/>
          <p:nvPr/>
        </p:nvSpPr>
        <p:spPr>
          <a:xfrm>
            <a:off x="6960605" y="271152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960605" y="3323199"/>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960605" y="3934874"/>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960605" y="2036684"/>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088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4.375E-6 1.85185E-6 " pathEditMode="relative" rAng="0" ptsTypes="AA">
                                      <p:cBhvr>
                                        <p:cTn id="11" dur="750" fill="hold"/>
                                        <p:tgtEl>
                                          <p:spTgt spid="3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3"/>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35" presetClass="path" presetSubtype="0" decel="40000" fill="hold" grpId="1" nodeType="withEffect">
                                  <p:stCondLst>
                                    <p:cond delay="0"/>
                                  </p:stCondLst>
                                  <p:childTnLst>
                                    <p:animMotion origin="layout" path="M 0.03073 2.59259E-6 L -0.15925 2.59259E-6 " pathEditMode="relative" rAng="0" ptsTypes="AA">
                                      <p:cBhvr>
                                        <p:cTn id="21" dur="750" spd="-100000" fill="hold"/>
                                        <p:tgtEl>
                                          <p:spTgt spid="77"/>
                                        </p:tgtEl>
                                        <p:attrNameLst>
                                          <p:attrName>ppt_x</p:attrName>
                                          <p:attrName>ppt_y</p:attrName>
                                        </p:attrNameLst>
                                      </p:cBhvr>
                                      <p:rCtr x="-9505" y="0"/>
                                    </p:animMotion>
                                  </p:childTnLst>
                                </p:cTn>
                              </p:par>
                              <p:par>
                                <p:cTn id="22" presetID="35" presetClass="path" presetSubtype="0" accel="40000" decel="40000" fill="hold" grpId="2" nodeType="withEffect">
                                  <p:stCondLst>
                                    <p:cond delay="750"/>
                                  </p:stCondLst>
                                  <p:childTnLst>
                                    <p:animMotion origin="layout" path="M 0.03073 2.59259E-6 L 8.33333E-7 2.59259E-6 " pathEditMode="relative" rAng="0" ptsTypes="AA">
                                      <p:cBhvr>
                                        <p:cTn id="23" dur="750" fill="hold"/>
                                        <p:tgtEl>
                                          <p:spTgt spid="77"/>
                                        </p:tgtEl>
                                        <p:attrNameLst>
                                          <p:attrName>ppt_x</p:attrName>
                                          <p:attrName>ppt_y</p:attrName>
                                        </p:attrNameLst>
                                      </p:cBhvr>
                                      <p:rCtr x="-1536" y="0"/>
                                    </p:animMotion>
                                  </p:childTnLst>
                                </p:cTn>
                              </p:par>
                              <p:par>
                                <p:cTn id="24" presetID="53" presetClass="entr" presetSubtype="16"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42" presetClass="path" presetSubtype="0" decel="50000" fill="hold" grpId="1" nodeType="withEffect">
                                  <p:stCondLst>
                                    <p:cond delay="2000"/>
                                  </p:stCondLst>
                                  <p:childTnLst>
                                    <p:animMotion origin="layout" path="M -2.08333E-6 -1.11111E-6 L -2.08333E-6 -0.09143 " pathEditMode="relative" rAng="0" ptsTypes="AA">
                                      <p:cBhvr>
                                        <p:cTn id="42" dur="1250" spd="-100000" fill="hold"/>
                                        <p:tgtEl>
                                          <p:spTgt spid="50"/>
                                        </p:tgtEl>
                                        <p:attrNameLst>
                                          <p:attrName>ppt_x</p:attrName>
                                          <p:attrName>ppt_y</p:attrName>
                                        </p:attrNameLst>
                                      </p:cBhvr>
                                      <p:rCtr x="0" y="-4583"/>
                                    </p:animMotion>
                                  </p:childTnLst>
                                </p:cTn>
                              </p:par>
                              <p:par>
                                <p:cTn id="43" presetID="42" presetClass="path" presetSubtype="0" decel="50000" fill="hold" grpId="1" nodeType="withEffect">
                                  <p:stCondLst>
                                    <p:cond delay="2000"/>
                                  </p:stCondLst>
                                  <p:childTnLst>
                                    <p:animMotion origin="layout" path="M -2.08333E-6 -1.48148E-6 L -2.08333E-6 -0.18055 " pathEditMode="relative" rAng="0" ptsTypes="AA">
                                      <p:cBhvr>
                                        <p:cTn id="44" dur="1250" spd="-100000" fill="hold"/>
                                        <p:tgtEl>
                                          <p:spTgt spid="51"/>
                                        </p:tgtEl>
                                        <p:attrNameLst>
                                          <p:attrName>ppt_x</p:attrName>
                                          <p:attrName>ppt_y</p:attrName>
                                        </p:attrNameLst>
                                      </p:cBhvr>
                                      <p:rCtr x="0" y="-9028"/>
                                    </p:animMotion>
                                  </p:childTnLst>
                                </p:cTn>
                              </p:par>
                              <p:par>
                                <p:cTn id="45" presetID="42" presetClass="path" presetSubtype="0" decel="50000" fill="hold" grpId="1" nodeType="withEffect">
                                  <p:stCondLst>
                                    <p:cond delay="2000"/>
                                  </p:stCondLst>
                                  <p:childTnLst>
                                    <p:animMotion origin="layout" path="M -2.08333E-6 -3.33333E-6 L -2.08333E-6 -0.26875 " pathEditMode="relative" rAng="0" ptsTypes="AA">
                                      <p:cBhvr>
                                        <p:cTn id="46" dur="1250" spd="-100000" fill="hold"/>
                                        <p:tgtEl>
                                          <p:spTgt spid="52"/>
                                        </p:tgtEl>
                                        <p:attrNameLst>
                                          <p:attrName>ppt_x</p:attrName>
                                          <p:attrName>ppt_y</p:attrName>
                                        </p:attrNameLst>
                                      </p:cBhvr>
                                      <p:rCtr x="0" y="-13449"/>
                                    </p:animMotion>
                                  </p:childTnLst>
                                </p:cTn>
                              </p:par>
                              <p:par>
                                <p:cTn id="47" presetID="10" presetClass="entr" presetSubtype="0" fill="hold" grpId="0" nodeType="withEffect">
                                  <p:stCondLst>
                                    <p:cond delay="32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750"/>
                                        <p:tgtEl>
                                          <p:spTgt spid="47"/>
                                        </p:tgtEl>
                                      </p:cBhvr>
                                    </p:animEffect>
                                  </p:childTnLst>
                                </p:cTn>
                              </p:par>
                              <p:par>
                                <p:cTn id="50" presetID="10" presetClass="entr" presetSubtype="0" fill="hold" grpId="0" nodeType="withEffect">
                                  <p:stCondLst>
                                    <p:cond delay="32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750"/>
                                        <p:tgtEl>
                                          <p:spTgt spid="4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750"/>
                                        <p:tgtEl>
                                          <p:spTgt spid="49"/>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750"/>
                                        <p:tgtEl>
                                          <p:spTgt spid="7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750"/>
                                        <p:tgtEl>
                                          <p:spTgt spid="76"/>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Graphic spid="77" grpId="0">
        <p:bldAsOne/>
      </p:bldGraphic>
      <p:bldGraphic spid="77" grpId="1">
        <p:bldAsOne/>
      </p:bldGraphic>
      <p:bldGraphic spid="77" grpId="2">
        <p:bldAsOne/>
      </p:bldGraphic>
      <p:bldP spid="78" grpId="0"/>
      <p:bldP spid="32" grpId="0"/>
      <p:bldP spid="32" grpId="1"/>
      <p:bldP spid="32" grpId="2"/>
      <p:bldP spid="33" grpId="0"/>
      <p:bldP spid="33" grpId="1"/>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3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extLst/>
          </p:nvPr>
        </p:nvGraphicFramePr>
        <p:xfrm>
          <a:off x="5220493" y="2356269"/>
          <a:ext cx="4742204" cy="3161464"/>
        </p:xfrm>
        <a:graphic>
          <a:graphicData uri="http://schemas.openxmlformats.org/drawingml/2006/chart">
            <c:chart xmlns:c="http://schemas.openxmlformats.org/drawingml/2006/chart" xmlns:r="http://schemas.openxmlformats.org/officeDocument/2006/relationships" r:id="rId4"/>
          </a:graphicData>
        </a:graphic>
      </p:graphicFrame>
      <p:sp>
        <p:nvSpPr>
          <p:cNvPr id="28" name="圆角矩形 27"/>
          <p:cNvSpPr/>
          <p:nvPr/>
        </p:nvSpPr>
        <p:spPr>
          <a:xfrm>
            <a:off x="9577174" y="2922592"/>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7174" y="359743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77174" y="4209107"/>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577174" y="4820782"/>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67902" y="288838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4" name="文本框 33"/>
          <p:cNvSpPr txBox="1"/>
          <p:nvPr/>
        </p:nvSpPr>
        <p:spPr>
          <a:xfrm>
            <a:off x="9867902" y="4135921"/>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5" name="文本框 34"/>
          <p:cNvSpPr txBox="1"/>
          <p:nvPr/>
        </p:nvSpPr>
        <p:spPr>
          <a:xfrm>
            <a:off x="9867902" y="352424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6" name="文本框 35"/>
          <p:cNvSpPr txBox="1"/>
          <p:nvPr/>
        </p:nvSpPr>
        <p:spPr>
          <a:xfrm>
            <a:off x="9867902" y="474759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7" name="文本框 36"/>
          <p:cNvSpPr txBox="1"/>
          <p:nvPr/>
        </p:nvSpPr>
        <p:spPr>
          <a:xfrm>
            <a:off x="993034" y="2721400"/>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38" name="矩形 37"/>
          <p:cNvSpPr/>
          <p:nvPr/>
        </p:nvSpPr>
        <p:spPr>
          <a:xfrm>
            <a:off x="993035" y="3281884"/>
            <a:ext cx="4539548" cy="958404"/>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39" name="矩形 38"/>
          <p:cNvSpPr/>
          <p:nvPr/>
        </p:nvSpPr>
        <p:spPr>
          <a:xfrm>
            <a:off x="993035" y="4395472"/>
            <a:ext cx="4539548" cy="978729"/>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0" name="圆角矩形 39"/>
          <p:cNvSpPr/>
          <p:nvPr/>
        </p:nvSpPr>
        <p:spPr>
          <a:xfrm>
            <a:off x="754546" y="2810858"/>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4546" y="339340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4546" y="4478235"/>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0" name="矩形 5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3" name="矩形 42"/>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348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225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par>
                                <p:cTn id="22" presetID="35" presetClass="path" presetSubtype="0" accel="50000" decel="50000" fill="hold" grpId="1" nodeType="withEffect">
                                  <p:stCondLst>
                                    <p:cond delay="2250"/>
                                  </p:stCondLst>
                                  <p:childTnLst>
                                    <p:animMotion origin="layout" path="M 0.01601 -3.7037E-6 L 8.33333E-7 -3.7037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750"/>
                                        <p:tgtEl>
                                          <p:spTgt spid="25"/>
                                        </p:tgtEl>
                                      </p:cBhvr>
                                    </p:animEffect>
                                  </p:childTnLst>
                                </p:cTn>
                              </p:par>
                              <p:par>
                                <p:cTn id="27" presetID="63" presetClass="path" presetSubtype="0" decel="50000" fill="hold" grpId="1" nodeType="withEffect">
                                  <p:stCondLst>
                                    <p:cond delay="1500"/>
                                  </p:stCondLst>
                                  <p:childTnLst>
                                    <p:animMotion origin="layout" path="M 0.01523 -3.7037E-6 L -0.10885 -3.7037E-6 " pathEditMode="relative" rAng="0" ptsTypes="AA">
                                      <p:cBhvr>
                                        <p:cTn id="28" dur="750" spd="-100000" fill="hold"/>
                                        <p:tgtEl>
                                          <p:spTgt spid="25"/>
                                        </p:tgtEl>
                                        <p:attrNameLst>
                                          <p:attrName>ppt_x</p:attrName>
                                          <p:attrName>ppt_y</p:attrName>
                                        </p:attrNameLst>
                                      </p:cBhvr>
                                      <p:rCtr x="-6211" y="0"/>
                                    </p:animMotion>
                                  </p:childTnLst>
                                </p:cTn>
                              </p:par>
                              <p:par>
                                <p:cTn id="29" presetID="35" presetClass="path" presetSubtype="0" accel="50000" decel="50000" fill="hold" grpId="2" nodeType="withEffect">
                                  <p:stCondLst>
                                    <p:cond delay="2250"/>
                                  </p:stCondLst>
                                  <p:childTnLst>
                                    <p:animMotion origin="layout" path="M 0.01601 -3.7037E-6 L 8.33333E-7 -3.7037E-6 " pathEditMode="relative" rAng="0" ptsTypes="AA">
                                      <p:cBhvr>
                                        <p:cTn id="30" dur="750" fill="hold"/>
                                        <p:tgtEl>
                                          <p:spTgt spid="25"/>
                                        </p:tgtEl>
                                        <p:attrNameLst>
                                          <p:attrName>ppt_x</p:attrName>
                                          <p:attrName>ppt_y</p:attrName>
                                        </p:attrNameLst>
                                      </p:cBhvr>
                                      <p:rCtr x="-807" y="0"/>
                                    </p:animMotion>
                                  </p:childTnLst>
                                </p:cTn>
                              </p:par>
                              <p:par>
                                <p:cTn id="31" presetID="53" presetClass="entr" presetSubtype="16" fill="hold" grpId="0" nodeType="withEffect">
                                  <p:stCondLst>
                                    <p:cond delay="2750"/>
                                  </p:stCondLst>
                                  <p:childTnLst>
                                    <p:set>
                                      <p:cBhvr>
                                        <p:cTn id="32" dur="1" fill="hold">
                                          <p:stCondLst>
                                            <p:cond delay="0"/>
                                          </p:stCondLst>
                                        </p:cTn>
                                        <p:tgtEl>
                                          <p:spTgt spid="28"/>
                                        </p:tgtEl>
                                        <p:attrNameLst>
                                          <p:attrName>style.visibility</p:attrName>
                                        </p:attrNameLst>
                                      </p:cBhvr>
                                      <p:to>
                                        <p:strVal val="visible"/>
                                      </p:to>
                                    </p:set>
                                    <p:anim calcmode="lin" valueType="num">
                                      <p:cBhvr>
                                        <p:cTn id="33" dur="750" fill="hold"/>
                                        <p:tgtEl>
                                          <p:spTgt spid="28"/>
                                        </p:tgtEl>
                                        <p:attrNameLst>
                                          <p:attrName>ppt_w</p:attrName>
                                        </p:attrNameLst>
                                      </p:cBhvr>
                                      <p:tavLst>
                                        <p:tav tm="0">
                                          <p:val>
                                            <p:fltVal val="0"/>
                                          </p:val>
                                        </p:tav>
                                        <p:tav tm="100000">
                                          <p:val>
                                            <p:strVal val="#ppt_w"/>
                                          </p:val>
                                        </p:tav>
                                      </p:tavLst>
                                    </p:anim>
                                    <p:anim calcmode="lin" valueType="num">
                                      <p:cBhvr>
                                        <p:cTn id="34" dur="750" fill="hold"/>
                                        <p:tgtEl>
                                          <p:spTgt spid="28"/>
                                        </p:tgtEl>
                                        <p:attrNameLst>
                                          <p:attrName>ppt_h</p:attrName>
                                        </p:attrNameLst>
                                      </p:cBhvr>
                                      <p:tavLst>
                                        <p:tav tm="0">
                                          <p:val>
                                            <p:fltVal val="0"/>
                                          </p:val>
                                        </p:tav>
                                        <p:tav tm="100000">
                                          <p:val>
                                            <p:strVal val="#ppt_h"/>
                                          </p:val>
                                        </p:tav>
                                      </p:tavLst>
                                    </p:anim>
                                    <p:animEffect transition="in" filter="fade">
                                      <p:cBhvr>
                                        <p:cTn id="35" dur="750"/>
                                        <p:tgtEl>
                                          <p:spTgt spid="28"/>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Effect transition="in" filter="fade">
                                      <p:cBhvr>
                                        <p:cTn id="40" dur="750"/>
                                        <p:tgtEl>
                                          <p:spTgt spid="29"/>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30"/>
                                        </p:tgtEl>
                                        <p:attrNameLst>
                                          <p:attrName>style.visibility</p:attrName>
                                        </p:attrNameLst>
                                      </p:cBhvr>
                                      <p:to>
                                        <p:strVal val="visible"/>
                                      </p:to>
                                    </p:set>
                                    <p:anim calcmode="lin" valueType="num">
                                      <p:cBhvr>
                                        <p:cTn id="43" dur="750" fill="hold"/>
                                        <p:tgtEl>
                                          <p:spTgt spid="30"/>
                                        </p:tgtEl>
                                        <p:attrNameLst>
                                          <p:attrName>ppt_w</p:attrName>
                                        </p:attrNameLst>
                                      </p:cBhvr>
                                      <p:tavLst>
                                        <p:tav tm="0">
                                          <p:val>
                                            <p:fltVal val="0"/>
                                          </p:val>
                                        </p:tav>
                                        <p:tav tm="100000">
                                          <p:val>
                                            <p:strVal val="#ppt_w"/>
                                          </p:val>
                                        </p:tav>
                                      </p:tavLst>
                                    </p:anim>
                                    <p:anim calcmode="lin" valueType="num">
                                      <p:cBhvr>
                                        <p:cTn id="44" dur="750" fill="hold"/>
                                        <p:tgtEl>
                                          <p:spTgt spid="30"/>
                                        </p:tgtEl>
                                        <p:attrNameLst>
                                          <p:attrName>ppt_h</p:attrName>
                                        </p:attrNameLst>
                                      </p:cBhvr>
                                      <p:tavLst>
                                        <p:tav tm="0">
                                          <p:val>
                                            <p:fltVal val="0"/>
                                          </p:val>
                                        </p:tav>
                                        <p:tav tm="100000">
                                          <p:val>
                                            <p:strVal val="#ppt_h"/>
                                          </p:val>
                                        </p:tav>
                                      </p:tavLst>
                                    </p:anim>
                                    <p:animEffect transition="in" filter="fade">
                                      <p:cBhvr>
                                        <p:cTn id="45" dur="750"/>
                                        <p:tgtEl>
                                          <p:spTgt spid="30"/>
                                        </p:tgtEl>
                                      </p:cBhvr>
                                    </p:animEffect>
                                  </p:childTnLst>
                                </p:cTn>
                              </p:par>
                              <p:par>
                                <p:cTn id="46" presetID="53" presetClass="entr" presetSubtype="16" fill="hold" grpId="0" nodeType="withEffect">
                                  <p:stCondLst>
                                    <p:cond delay="2750"/>
                                  </p:stCondLst>
                                  <p:childTnLst>
                                    <p:set>
                                      <p:cBhvr>
                                        <p:cTn id="47" dur="1" fill="hold">
                                          <p:stCondLst>
                                            <p:cond delay="0"/>
                                          </p:stCondLst>
                                        </p:cTn>
                                        <p:tgtEl>
                                          <p:spTgt spid="31"/>
                                        </p:tgtEl>
                                        <p:attrNameLst>
                                          <p:attrName>style.visibility</p:attrName>
                                        </p:attrNameLst>
                                      </p:cBhvr>
                                      <p:to>
                                        <p:strVal val="visible"/>
                                      </p:to>
                                    </p:set>
                                    <p:anim calcmode="lin" valueType="num">
                                      <p:cBhvr>
                                        <p:cTn id="48" dur="750" fill="hold"/>
                                        <p:tgtEl>
                                          <p:spTgt spid="31"/>
                                        </p:tgtEl>
                                        <p:attrNameLst>
                                          <p:attrName>ppt_w</p:attrName>
                                        </p:attrNameLst>
                                      </p:cBhvr>
                                      <p:tavLst>
                                        <p:tav tm="0">
                                          <p:val>
                                            <p:fltVal val="0"/>
                                          </p:val>
                                        </p:tav>
                                        <p:tav tm="100000">
                                          <p:val>
                                            <p:strVal val="#ppt_w"/>
                                          </p:val>
                                        </p:tav>
                                      </p:tavLst>
                                    </p:anim>
                                    <p:anim calcmode="lin" valueType="num">
                                      <p:cBhvr>
                                        <p:cTn id="49" dur="750" fill="hold"/>
                                        <p:tgtEl>
                                          <p:spTgt spid="31"/>
                                        </p:tgtEl>
                                        <p:attrNameLst>
                                          <p:attrName>ppt_h</p:attrName>
                                        </p:attrNameLst>
                                      </p:cBhvr>
                                      <p:tavLst>
                                        <p:tav tm="0">
                                          <p:val>
                                            <p:fltVal val="0"/>
                                          </p:val>
                                        </p:tav>
                                        <p:tav tm="100000">
                                          <p:val>
                                            <p:strVal val="#ppt_h"/>
                                          </p:val>
                                        </p:tav>
                                      </p:tavLst>
                                    </p:anim>
                                    <p:animEffect transition="in" filter="fade">
                                      <p:cBhvr>
                                        <p:cTn id="50" dur="750"/>
                                        <p:tgtEl>
                                          <p:spTgt spid="31"/>
                                        </p:tgtEl>
                                      </p:cBhvr>
                                    </p:animEffect>
                                  </p:childTnLst>
                                </p:cTn>
                              </p:par>
                              <p:par>
                                <p:cTn id="51" presetID="10" presetClass="entr" presetSubtype="0" fill="hold" grpId="0" nodeType="withEffect">
                                  <p:stCondLst>
                                    <p:cond delay="27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750"/>
                                        <p:tgtEl>
                                          <p:spTgt spid="33"/>
                                        </p:tgtEl>
                                      </p:cBhvr>
                                    </p:animEffect>
                                  </p:childTnLst>
                                </p:cTn>
                              </p:par>
                              <p:par>
                                <p:cTn id="54" presetID="10" presetClass="entr" presetSubtype="0" fill="hold" grpId="0" nodeType="withEffect">
                                  <p:stCondLst>
                                    <p:cond delay="275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childTnLst>
                                </p:cTn>
                              </p:par>
                              <p:par>
                                <p:cTn id="57" presetID="10" presetClass="entr" presetSubtype="0" fill="hold" grpId="0" nodeType="withEffect">
                                  <p:stCondLst>
                                    <p:cond delay="275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750"/>
                                        <p:tgtEl>
                                          <p:spTgt spid="34"/>
                                        </p:tgtEl>
                                      </p:cBhvr>
                                    </p:animEffect>
                                  </p:childTnLst>
                                </p:cTn>
                              </p:par>
                              <p:par>
                                <p:cTn id="60" presetID="10" presetClass="entr" presetSubtype="0" fill="hold" grpId="0" nodeType="withEffect">
                                  <p:stCondLst>
                                    <p:cond delay="275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750"/>
                                        <p:tgtEl>
                                          <p:spTgt spid="36"/>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22" presetClass="entr" presetSubtype="8"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750"/>
                                        <p:tgtEl>
                                          <p:spTgt spid="37"/>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42" presetClass="path" presetSubtype="0" decel="50000" fill="hold" grpId="1" nodeType="withEffect">
                                  <p:stCondLst>
                                    <p:cond delay="4000"/>
                                  </p:stCondLst>
                                  <p:childTnLst>
                                    <p:animMotion origin="layout" path="M 2.70833E-6 -2.59259E-6 L 2.70833E-6 -0.07708 " pathEditMode="relative" rAng="0" ptsTypes="AA">
                                      <p:cBhvr>
                                        <p:cTn id="75" dur="750" spd="-100000" fill="hold"/>
                                        <p:tgtEl>
                                          <p:spTgt spid="41"/>
                                        </p:tgtEl>
                                        <p:attrNameLst>
                                          <p:attrName>ppt_x</p:attrName>
                                          <p:attrName>ppt_y</p:attrName>
                                        </p:attrNameLst>
                                      </p:cBhvr>
                                      <p:rCtr x="0" y="-3866"/>
                                    </p:animMotion>
                                  </p:childTnLst>
                                </p:cTn>
                              </p:par>
                              <p:par>
                                <p:cTn id="76" presetID="10" presetClass="entr" presetSubtype="0" fill="hold" grpId="0" nodeType="withEffect">
                                  <p:stCondLst>
                                    <p:cond delay="400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42" presetClass="path" presetSubtype="0" decel="50000" fill="hold" grpId="1" nodeType="withEffect">
                                  <p:stCondLst>
                                    <p:cond delay="4000"/>
                                  </p:stCondLst>
                                  <p:childTnLst>
                                    <p:animMotion origin="layout" path="M 2.5E-6 1.11022E-16 L 2.5E-6 -0.23634 " pathEditMode="relative" rAng="0" ptsTypes="AA">
                                      <p:cBhvr>
                                        <p:cTn id="80" dur="750" spd="-100000" fill="hold"/>
                                        <p:tgtEl>
                                          <p:spTgt spid="42"/>
                                        </p:tgtEl>
                                        <p:attrNameLst>
                                          <p:attrName>ppt_x</p:attrName>
                                          <p:attrName>ppt_y</p:attrName>
                                        </p:attrNameLst>
                                      </p:cBhvr>
                                      <p:rCtr x="0" y="-11829"/>
                                    </p:animMotion>
                                  </p:childTnLst>
                                </p:cTn>
                              </p:par>
                              <p:par>
                                <p:cTn id="81" presetID="10" presetClass="entr" presetSubtype="0" fill="hold" grpId="0" nodeType="withEffect">
                                  <p:stCondLst>
                                    <p:cond delay="475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750"/>
                                        <p:tgtEl>
                                          <p:spTgt spid="38"/>
                                        </p:tgtEl>
                                      </p:cBhvr>
                                    </p:animEffect>
                                  </p:childTnLst>
                                </p:cTn>
                              </p:par>
                              <p:par>
                                <p:cTn id="84" presetID="10" presetClass="entr" presetSubtype="0" fill="hold" grpId="0" nodeType="withEffect">
                                  <p:stCondLst>
                                    <p:cond delay="475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750"/>
                                        <p:tgtEl>
                                          <p:spTgt spid="39"/>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5" grpId="1">
        <p:bldAsOne/>
      </p:bldGraphic>
      <p:bldGraphic spid="25" grpId="2">
        <p:bldAsOne/>
      </p:bldGraphic>
      <p:bldP spid="28" grpId="0" animBg="1"/>
      <p:bldP spid="29" grpId="0" animBg="1"/>
      <p:bldP spid="30" grpId="0" animBg="1"/>
      <p:bldP spid="31" grpId="0" animBg="1"/>
      <p:bldP spid="33" grpId="0"/>
      <p:bldP spid="34" grpId="0"/>
      <p:bldP spid="35" grpId="0"/>
      <p:bldP spid="36" grpId="0"/>
      <p:bldP spid="37" grpId="0"/>
      <p:bldP spid="38" grpId="0"/>
      <p:bldP spid="39" grpId="0"/>
      <p:bldP spid="40" grpId="0" animBg="1"/>
      <p:bldP spid="41" grpId="0" animBg="1"/>
      <p:bldP spid="41" grpId="1" animBg="1"/>
      <p:bldP spid="42" grpId="0" animBg="1"/>
      <p:bldP spid="42" grpId="1" animBg="1"/>
      <p:bldP spid="58" grpId="0"/>
      <p:bldP spid="58" grpId="1"/>
      <p:bldP spid="58" grpId="2"/>
      <p:bldP spid="59" grpId="0"/>
      <p:bldP spid="59" grpId="1"/>
      <p:bldP spid="59" grpId="2"/>
      <p:bldP spid="60" grpId="0"/>
      <p:bldP spid="60" grpId="1"/>
      <p:bldP spid="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474430" y="2281382"/>
            <a:ext cx="1318948" cy="1330720"/>
            <a:chOff x="6474430" y="2281382"/>
            <a:chExt cx="1318948" cy="1330720"/>
          </a:xfrm>
        </p:grpSpPr>
        <p:sp>
          <p:nvSpPr>
            <p:cNvPr id="50" name="椭圆 49"/>
            <p:cNvSpPr/>
            <p:nvPr/>
          </p:nvSpPr>
          <p:spPr>
            <a:xfrm>
              <a:off x="6474430"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508971"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p:cNvGrpSpPr/>
            <p:nvPr/>
          </p:nvGrpSpPr>
          <p:grpSpPr>
            <a:xfrm>
              <a:off x="6820097" y="2285547"/>
              <a:ext cx="627614" cy="1326555"/>
              <a:chOff x="4946488" y="1051793"/>
              <a:chExt cx="2250321" cy="4756396"/>
            </a:xfrm>
          </p:grpSpPr>
          <p:grpSp>
            <p:nvGrpSpPr>
              <p:cNvPr id="56" name="组合 55"/>
              <p:cNvGrpSpPr/>
              <p:nvPr/>
            </p:nvGrpSpPr>
            <p:grpSpPr>
              <a:xfrm>
                <a:off x="6008588" y="1051793"/>
                <a:ext cx="1188221"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flipH="1" flipV="1">
                <a:off x="4946488" y="5306672"/>
                <a:ext cx="1188000" cy="501517"/>
                <a:chOff x="6008588" y="1051793"/>
                <a:chExt cx="1188221" cy="501517"/>
              </a:xfrm>
            </p:grpSpPr>
            <p:sp>
              <p:nvSpPr>
                <p:cNvPr id="58" name="任意多边形 57"/>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任意多边形 58"/>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任意多边形 59"/>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任意多边形 60"/>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66" name="组合 65"/>
          <p:cNvGrpSpPr/>
          <p:nvPr/>
        </p:nvGrpSpPr>
        <p:grpSpPr>
          <a:xfrm>
            <a:off x="9233295" y="1936474"/>
            <a:ext cx="2006600" cy="2006598"/>
            <a:chOff x="4952064" y="2285064"/>
            <a:chExt cx="2287873" cy="2287873"/>
          </a:xfrm>
        </p:grpSpPr>
        <p:sp>
          <p:nvSpPr>
            <p:cNvPr id="67" name="椭圆 66"/>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008933" y="2341933"/>
              <a:ext cx="2174134" cy="2174134"/>
              <a:chOff x="1123476" y="1763462"/>
              <a:chExt cx="2798050" cy="2798050"/>
            </a:xfrm>
          </p:grpSpPr>
          <p:grpSp>
            <p:nvGrpSpPr>
              <p:cNvPr id="69" name="组合 68"/>
              <p:cNvGrpSpPr/>
              <p:nvPr/>
            </p:nvGrpSpPr>
            <p:grpSpPr>
              <a:xfrm>
                <a:off x="1123476" y="1763462"/>
                <a:ext cx="2798050" cy="2798050"/>
                <a:chOff x="1123476" y="1763462"/>
                <a:chExt cx="2798050" cy="2798050"/>
              </a:xfrm>
            </p:grpSpPr>
            <p:sp>
              <p:nvSpPr>
                <p:cNvPr id="75" name="弧形 74"/>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弧形 75"/>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rot="14400000">
                <a:off x="1123476" y="1763462"/>
                <a:ext cx="2798050" cy="2798050"/>
                <a:chOff x="1123476" y="1763462"/>
                <a:chExt cx="2798050" cy="2798050"/>
              </a:xfrm>
            </p:grpSpPr>
            <p:sp>
              <p:nvSpPr>
                <p:cNvPr id="71" name="弧形 70"/>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3" name="文本框 82"/>
          <p:cNvSpPr txBox="1"/>
          <p:nvPr/>
        </p:nvSpPr>
        <p:spPr>
          <a:xfrm>
            <a:off x="9516239" y="2489505"/>
            <a:ext cx="1440710" cy="523220"/>
          </a:xfrm>
          <a:prstGeom prst="rect">
            <a:avLst/>
          </a:prstGeom>
          <a:noFill/>
          <a:ln>
            <a:noFill/>
          </a:ln>
          <a:effectLst/>
        </p:spPr>
        <p:txBody>
          <a:bodyPr wrap="square" rtlCol="0">
            <a:spAutoFit/>
          </a:bodyPr>
          <a:lstStyle/>
          <a:p>
            <a:pPr algn="ctr"/>
            <a:r>
              <a:rPr lang="en-US" altLang="zh-CN" sz="2800" dirty="0">
                <a:solidFill>
                  <a:schemeClr val="accent2"/>
                </a:solidFill>
              </a:rPr>
              <a:t>78.6</a:t>
            </a:r>
            <a:r>
              <a:rPr lang="en-US" altLang="zh-CN" dirty="0">
                <a:solidFill>
                  <a:schemeClr val="accent2"/>
                </a:solidFill>
              </a:rPr>
              <a:t>%</a:t>
            </a:r>
          </a:p>
        </p:txBody>
      </p:sp>
      <p:sp>
        <p:nvSpPr>
          <p:cNvPr id="106" name="十字形 105"/>
          <p:cNvSpPr/>
          <p:nvPr/>
        </p:nvSpPr>
        <p:spPr>
          <a:xfrm>
            <a:off x="2900356"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十字形 106"/>
          <p:cNvSpPr/>
          <p:nvPr/>
        </p:nvSpPr>
        <p:spPr>
          <a:xfrm>
            <a:off x="5678080"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于号 108"/>
          <p:cNvSpPr/>
          <p:nvPr/>
        </p:nvSpPr>
        <p:spPr>
          <a:xfrm>
            <a:off x="8378954" y="2806473"/>
            <a:ext cx="268764" cy="268764"/>
          </a:xfrm>
          <a:prstGeom prst="mathEqual">
            <a:avLst>
              <a:gd name="adj1" fmla="val 9344"/>
              <a:gd name="adj2" fmla="val 11760"/>
            </a:avLst>
          </a:prstGeom>
          <a:solidFill>
            <a:schemeClr val="accent2"/>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6483955" y="2771358"/>
            <a:ext cx="131894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Three</a:t>
            </a:r>
            <a:endParaRPr lang="zh-CN" altLang="en-US" sz="1600" dirty="0">
              <a:solidFill>
                <a:schemeClr val="tx1">
                  <a:lumMod val="75000"/>
                  <a:lumOff val="25000"/>
                </a:schemeClr>
              </a:solidFill>
            </a:endParaRPr>
          </a:p>
        </p:txBody>
      </p:sp>
      <p:sp>
        <p:nvSpPr>
          <p:cNvPr id="116" name="文本框 115"/>
          <p:cNvSpPr txBox="1"/>
          <p:nvPr/>
        </p:nvSpPr>
        <p:spPr>
          <a:xfrm>
            <a:off x="9029162" y="3001882"/>
            <a:ext cx="2414862" cy="338554"/>
          </a:xfrm>
          <a:prstGeom prst="rect">
            <a:avLst/>
          </a:prstGeom>
          <a:noFill/>
        </p:spPr>
        <p:txBody>
          <a:bodyPr wrap="square" rtlCol="0">
            <a:spAutoFit/>
          </a:bodyPr>
          <a:lstStyle/>
          <a:p>
            <a:pPr algn="ctr"/>
            <a:r>
              <a:rPr lang="zh-CN" altLang="en-US" sz="1600" dirty="0">
                <a:solidFill>
                  <a:schemeClr val="accent2"/>
                </a:solidFill>
              </a:rPr>
              <a:t>请输入您的标题</a:t>
            </a:r>
          </a:p>
        </p:txBody>
      </p:sp>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78376"/>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8" name="矩形 87"/>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23" name="组合 22"/>
          <p:cNvGrpSpPr/>
          <p:nvPr/>
        </p:nvGrpSpPr>
        <p:grpSpPr>
          <a:xfrm>
            <a:off x="3715565" y="2281382"/>
            <a:ext cx="1318948" cy="1330720"/>
            <a:chOff x="3715565" y="2281382"/>
            <a:chExt cx="1318948" cy="1330720"/>
          </a:xfrm>
        </p:grpSpPr>
        <p:sp>
          <p:nvSpPr>
            <p:cNvPr id="20" name="椭圆 19"/>
            <p:cNvSpPr/>
            <p:nvPr/>
          </p:nvSpPr>
          <p:spPr>
            <a:xfrm>
              <a:off x="3715565"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50106"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组合 38"/>
            <p:cNvGrpSpPr/>
            <p:nvPr/>
          </p:nvGrpSpPr>
          <p:grpSpPr>
            <a:xfrm>
              <a:off x="4061232" y="2285547"/>
              <a:ext cx="627614" cy="1326555"/>
              <a:chOff x="4946488" y="1051793"/>
              <a:chExt cx="2250321" cy="4756396"/>
            </a:xfrm>
          </p:grpSpPr>
          <p:grpSp>
            <p:nvGrpSpPr>
              <p:cNvPr id="40" name="组合 39"/>
              <p:cNvGrpSpPr/>
              <p:nvPr/>
            </p:nvGrpSpPr>
            <p:grpSpPr>
              <a:xfrm>
                <a:off x="6008588" y="1051793"/>
                <a:ext cx="1188221" cy="501517"/>
                <a:chOff x="6008588" y="1051793"/>
                <a:chExt cx="1188221" cy="501517"/>
              </a:xfrm>
            </p:grpSpPr>
            <p:sp>
              <p:nvSpPr>
                <p:cNvPr id="46" name="任意多边形 4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任意多边形 4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任意多边形 4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p:nvGrpSpPr>
            <p:grpSpPr>
              <a:xfrm flipH="1" flipV="1">
                <a:off x="4946488" y="5306672"/>
                <a:ext cx="1188000" cy="501517"/>
                <a:chOff x="6008588" y="1051793"/>
                <a:chExt cx="1188221" cy="501517"/>
              </a:xfrm>
            </p:grpSpPr>
            <p:sp>
              <p:nvSpPr>
                <p:cNvPr id="42" name="任意多边形 4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任意多边形 4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任意多边形 4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4" name="文本框 113"/>
          <p:cNvSpPr txBox="1"/>
          <p:nvPr/>
        </p:nvSpPr>
        <p:spPr>
          <a:xfrm>
            <a:off x="3803620"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Two</a:t>
            </a:r>
            <a:endParaRPr lang="zh-CN" altLang="en-US" sz="1600" dirty="0">
              <a:solidFill>
                <a:schemeClr val="tx1">
                  <a:lumMod val="75000"/>
                  <a:lumOff val="25000"/>
                </a:schemeClr>
              </a:solidFill>
            </a:endParaRPr>
          </a:p>
        </p:txBody>
      </p:sp>
      <p:grpSp>
        <p:nvGrpSpPr>
          <p:cNvPr id="22" name="组合 21"/>
          <p:cNvGrpSpPr/>
          <p:nvPr/>
        </p:nvGrpSpPr>
        <p:grpSpPr>
          <a:xfrm>
            <a:off x="956700" y="2281163"/>
            <a:ext cx="1318948" cy="1328326"/>
            <a:chOff x="956700" y="2281163"/>
            <a:chExt cx="1318948" cy="1328326"/>
          </a:xfrm>
        </p:grpSpPr>
        <p:sp>
          <p:nvSpPr>
            <p:cNvPr id="21" name="椭圆 20"/>
            <p:cNvSpPr/>
            <p:nvPr/>
          </p:nvSpPr>
          <p:spPr>
            <a:xfrm>
              <a:off x="956700" y="2281163"/>
              <a:ext cx="1318948" cy="1318945"/>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91241" y="2319872"/>
              <a:ext cx="1249867" cy="124985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p:cNvGrpSpPr/>
            <p:nvPr/>
          </p:nvGrpSpPr>
          <p:grpSpPr>
            <a:xfrm>
              <a:off x="1302367" y="2282934"/>
              <a:ext cx="627614" cy="1326555"/>
              <a:chOff x="4946488" y="1051793"/>
              <a:chExt cx="2250321" cy="4756396"/>
            </a:xfrm>
          </p:grpSpPr>
          <p:grpSp>
            <p:nvGrpSpPr>
              <p:cNvPr id="28" name="组合 27"/>
              <p:cNvGrpSpPr/>
              <p:nvPr/>
            </p:nvGrpSpPr>
            <p:grpSpPr>
              <a:xfrm>
                <a:off x="6008588" y="1051793"/>
                <a:ext cx="1188221" cy="501517"/>
                <a:chOff x="6008588" y="1051793"/>
                <a:chExt cx="1188221" cy="501517"/>
              </a:xfrm>
            </p:grpSpPr>
            <p:sp>
              <p:nvSpPr>
                <p:cNvPr id="34" name="任意多边形 33"/>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任意多边形 34"/>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任意多边形 35"/>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任意多边形 36"/>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9" name="组合 28"/>
              <p:cNvGrpSpPr/>
              <p:nvPr/>
            </p:nvGrpSpPr>
            <p:grpSpPr>
              <a:xfrm flipH="1" flipV="1">
                <a:off x="4946488" y="5306672"/>
                <a:ext cx="1188000" cy="501517"/>
                <a:chOff x="6008588" y="1051793"/>
                <a:chExt cx="1188221" cy="501517"/>
              </a:xfrm>
            </p:grpSpPr>
            <p:sp>
              <p:nvSpPr>
                <p:cNvPr id="30" name="任意多边形 29"/>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3" name="文本框 112"/>
          <p:cNvSpPr txBox="1"/>
          <p:nvPr/>
        </p:nvSpPr>
        <p:spPr>
          <a:xfrm>
            <a:off x="1044755"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One</a:t>
            </a:r>
            <a:endParaRPr lang="zh-CN" altLang="en-US" sz="1600" dirty="0">
              <a:solidFill>
                <a:schemeClr val="tx1">
                  <a:lumMod val="75000"/>
                  <a:lumOff val="25000"/>
                </a:schemeClr>
              </a:solidFill>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1067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75E-6 1.85185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8"/>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par>
                                <p:cTn id="26" presetID="35" presetClass="path" presetSubtype="0" fill="hold" nodeType="withEffect">
                                  <p:stCondLst>
                                    <p:cond delay="0"/>
                                  </p:stCondLst>
                                  <p:childTnLst>
                                    <p:animMotion origin="layout" path="M -4.16667E-6 3.7037E-7 L -0.22799 3.7037E-7 " pathEditMode="relative" rAng="0" ptsTypes="AA">
                                      <p:cBhvr>
                                        <p:cTn id="27" dur="1000" spd="-100000" fill="hold"/>
                                        <p:tgtEl>
                                          <p:spTgt spid="23"/>
                                        </p:tgtEl>
                                        <p:attrNameLst>
                                          <p:attrName>ppt_x</p:attrName>
                                          <p:attrName>ppt_y</p:attrName>
                                        </p:attrNameLst>
                                      </p:cBhvr>
                                      <p:rCtr x="-11406" y="0"/>
                                    </p:animMotion>
                                  </p:childTnLst>
                                </p:cTn>
                              </p:par>
                              <p:par>
                                <p:cTn id="28" presetID="35" presetClass="path" presetSubtype="0" fill="hold" nodeType="withEffect">
                                  <p:stCondLst>
                                    <p:cond delay="0"/>
                                  </p:stCondLst>
                                  <p:childTnLst>
                                    <p:animMotion origin="layout" path="M 3.95833E-6 3.7037E-7 L -0.45105 3.7037E-7 " pathEditMode="relative" rAng="0" ptsTypes="AA">
                                      <p:cBhvr>
                                        <p:cTn id="29" dur="1000" spd="-100000" fill="hold"/>
                                        <p:tgtEl>
                                          <p:spTgt spid="24"/>
                                        </p:tgtEl>
                                        <p:attrNameLst>
                                          <p:attrName>ppt_x</p:attrName>
                                          <p:attrName>ppt_y</p:attrName>
                                        </p:attrNameLst>
                                      </p:cBhvr>
                                      <p:rCtr x="-22552" y="0"/>
                                    </p:animMotion>
                                  </p:childTnLst>
                                </p:cTn>
                              </p:par>
                              <p:par>
                                <p:cTn id="30" presetID="10" presetClass="entr" presetSubtype="0" fill="hold" grpId="0" nodeType="withEffect">
                                  <p:stCondLst>
                                    <p:cond delay="50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750"/>
                                        <p:tgtEl>
                                          <p:spTgt spid="11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750"/>
                                        <p:tgtEl>
                                          <p:spTgt spid="11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750"/>
                                        <p:tgtEl>
                                          <p:spTgt spid="115"/>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106"/>
                                        </p:tgtEl>
                                        <p:attrNameLst>
                                          <p:attrName>style.visibility</p:attrName>
                                        </p:attrNameLst>
                                      </p:cBhvr>
                                      <p:to>
                                        <p:strVal val="visible"/>
                                      </p:to>
                                    </p:set>
                                    <p:anim calcmode="lin" valueType="num">
                                      <p:cBhvr>
                                        <p:cTn id="41" dur="750" fill="hold"/>
                                        <p:tgtEl>
                                          <p:spTgt spid="106"/>
                                        </p:tgtEl>
                                        <p:attrNameLst>
                                          <p:attrName>ppt_w</p:attrName>
                                        </p:attrNameLst>
                                      </p:cBhvr>
                                      <p:tavLst>
                                        <p:tav tm="0">
                                          <p:val>
                                            <p:fltVal val="0"/>
                                          </p:val>
                                        </p:tav>
                                        <p:tav tm="100000">
                                          <p:val>
                                            <p:strVal val="#ppt_w"/>
                                          </p:val>
                                        </p:tav>
                                      </p:tavLst>
                                    </p:anim>
                                    <p:anim calcmode="lin" valueType="num">
                                      <p:cBhvr>
                                        <p:cTn id="42" dur="750" fill="hold"/>
                                        <p:tgtEl>
                                          <p:spTgt spid="106"/>
                                        </p:tgtEl>
                                        <p:attrNameLst>
                                          <p:attrName>ppt_h</p:attrName>
                                        </p:attrNameLst>
                                      </p:cBhvr>
                                      <p:tavLst>
                                        <p:tav tm="0">
                                          <p:val>
                                            <p:fltVal val="0"/>
                                          </p:val>
                                        </p:tav>
                                        <p:tav tm="100000">
                                          <p:val>
                                            <p:strVal val="#ppt_h"/>
                                          </p:val>
                                        </p:tav>
                                      </p:tavLst>
                                    </p:anim>
                                    <p:animEffect transition="in" filter="fade">
                                      <p:cBhvr>
                                        <p:cTn id="43" dur="750"/>
                                        <p:tgtEl>
                                          <p:spTgt spid="106"/>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07"/>
                                        </p:tgtEl>
                                        <p:attrNameLst>
                                          <p:attrName>style.visibility</p:attrName>
                                        </p:attrNameLst>
                                      </p:cBhvr>
                                      <p:to>
                                        <p:strVal val="visible"/>
                                      </p:to>
                                    </p:set>
                                    <p:anim calcmode="lin" valueType="num">
                                      <p:cBhvr>
                                        <p:cTn id="46" dur="750" fill="hold"/>
                                        <p:tgtEl>
                                          <p:spTgt spid="107"/>
                                        </p:tgtEl>
                                        <p:attrNameLst>
                                          <p:attrName>ppt_w</p:attrName>
                                        </p:attrNameLst>
                                      </p:cBhvr>
                                      <p:tavLst>
                                        <p:tav tm="0">
                                          <p:val>
                                            <p:fltVal val="0"/>
                                          </p:val>
                                        </p:tav>
                                        <p:tav tm="100000">
                                          <p:val>
                                            <p:strVal val="#ppt_w"/>
                                          </p:val>
                                        </p:tav>
                                      </p:tavLst>
                                    </p:anim>
                                    <p:anim calcmode="lin" valueType="num">
                                      <p:cBhvr>
                                        <p:cTn id="47" dur="750" fill="hold"/>
                                        <p:tgtEl>
                                          <p:spTgt spid="107"/>
                                        </p:tgtEl>
                                        <p:attrNameLst>
                                          <p:attrName>ppt_h</p:attrName>
                                        </p:attrNameLst>
                                      </p:cBhvr>
                                      <p:tavLst>
                                        <p:tav tm="0">
                                          <p:val>
                                            <p:fltVal val="0"/>
                                          </p:val>
                                        </p:tav>
                                        <p:tav tm="100000">
                                          <p:val>
                                            <p:strVal val="#ppt_h"/>
                                          </p:val>
                                        </p:tav>
                                      </p:tavLst>
                                    </p:anim>
                                    <p:animEffect transition="in" filter="fade">
                                      <p:cBhvr>
                                        <p:cTn id="48" dur="750"/>
                                        <p:tgtEl>
                                          <p:spTgt spid="107"/>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09"/>
                                        </p:tgtEl>
                                        <p:attrNameLst>
                                          <p:attrName>style.visibility</p:attrName>
                                        </p:attrNameLst>
                                      </p:cBhvr>
                                      <p:to>
                                        <p:strVal val="visible"/>
                                      </p:to>
                                    </p:set>
                                    <p:anim calcmode="lin" valueType="num">
                                      <p:cBhvr>
                                        <p:cTn id="51" dur="750" fill="hold"/>
                                        <p:tgtEl>
                                          <p:spTgt spid="109"/>
                                        </p:tgtEl>
                                        <p:attrNameLst>
                                          <p:attrName>ppt_w</p:attrName>
                                        </p:attrNameLst>
                                      </p:cBhvr>
                                      <p:tavLst>
                                        <p:tav tm="0">
                                          <p:val>
                                            <p:fltVal val="0"/>
                                          </p:val>
                                        </p:tav>
                                        <p:tav tm="100000">
                                          <p:val>
                                            <p:strVal val="#ppt_w"/>
                                          </p:val>
                                        </p:tav>
                                      </p:tavLst>
                                    </p:anim>
                                    <p:anim calcmode="lin" valueType="num">
                                      <p:cBhvr>
                                        <p:cTn id="52" dur="750" fill="hold"/>
                                        <p:tgtEl>
                                          <p:spTgt spid="109"/>
                                        </p:tgtEl>
                                        <p:attrNameLst>
                                          <p:attrName>ppt_h</p:attrName>
                                        </p:attrNameLst>
                                      </p:cBhvr>
                                      <p:tavLst>
                                        <p:tav tm="0">
                                          <p:val>
                                            <p:fltVal val="0"/>
                                          </p:val>
                                        </p:tav>
                                        <p:tav tm="100000">
                                          <p:val>
                                            <p:strVal val="#ppt_h"/>
                                          </p:val>
                                        </p:tav>
                                      </p:tavLst>
                                    </p:anim>
                                    <p:animEffect transition="in" filter="fade">
                                      <p:cBhvr>
                                        <p:cTn id="53" dur="750"/>
                                        <p:tgtEl>
                                          <p:spTgt spid="109"/>
                                        </p:tgtEl>
                                      </p:cBhvr>
                                    </p:animEffect>
                                  </p:childTnLst>
                                </p:cTn>
                              </p:par>
                              <p:par>
                                <p:cTn id="54" presetID="10" presetClass="entr" presetSubtype="0" fill="hold" nodeType="withEffect">
                                  <p:stCondLst>
                                    <p:cond delay="175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750"/>
                                        <p:tgtEl>
                                          <p:spTgt spid="66"/>
                                        </p:tgtEl>
                                      </p:cBhvr>
                                    </p:animEffect>
                                  </p:childTnLst>
                                </p:cTn>
                              </p:par>
                              <p:par>
                                <p:cTn id="57" presetID="63" presetClass="path" presetSubtype="0" decel="50000" fill="hold" nodeType="withEffect">
                                  <p:stCondLst>
                                    <p:cond delay="1750"/>
                                  </p:stCondLst>
                                  <p:childTnLst>
                                    <p:animMotion origin="layout" path="M -0.01562 -3.7037E-6 L 0.11081 -3.7037E-6 " pathEditMode="relative" rAng="0" ptsTypes="AA">
                                      <p:cBhvr>
                                        <p:cTn id="58" dur="750" spd="-100000" fill="hold"/>
                                        <p:tgtEl>
                                          <p:spTgt spid="66"/>
                                        </p:tgtEl>
                                        <p:attrNameLst>
                                          <p:attrName>ppt_x</p:attrName>
                                          <p:attrName>ppt_y</p:attrName>
                                        </p:attrNameLst>
                                      </p:cBhvr>
                                      <p:rCtr x="6315" y="0"/>
                                    </p:animMotion>
                                  </p:childTnLst>
                                </p:cTn>
                              </p:par>
                              <p:par>
                                <p:cTn id="59" presetID="35" presetClass="path" presetSubtype="0" accel="50000" decel="50000" fill="hold" nodeType="withEffect">
                                  <p:stCondLst>
                                    <p:cond delay="2500"/>
                                  </p:stCondLst>
                                  <p:childTnLst>
                                    <p:animMotion origin="layout" path="M -0.01562 -3.7037E-6 L -2.29167E-6 -3.7037E-6 " pathEditMode="relative" rAng="0" ptsTypes="AA">
                                      <p:cBhvr>
                                        <p:cTn id="60" dur="750" fill="hold"/>
                                        <p:tgtEl>
                                          <p:spTgt spid="66"/>
                                        </p:tgtEl>
                                        <p:attrNameLst>
                                          <p:attrName>ppt_x</p:attrName>
                                          <p:attrName>ppt_y</p:attrName>
                                        </p:attrNameLst>
                                      </p:cBhvr>
                                      <p:rCtr x="781" y="0"/>
                                    </p:animMotion>
                                  </p:childTnLst>
                                </p:cTn>
                              </p:par>
                              <p:par>
                                <p:cTn id="61" presetID="53" presetClass="entr" presetSubtype="16" fill="hold" grpId="0" nodeType="withEffect">
                                  <p:stCondLst>
                                    <p:cond delay="2750"/>
                                  </p:stCondLst>
                                  <p:childTnLst>
                                    <p:set>
                                      <p:cBhvr>
                                        <p:cTn id="62" dur="1" fill="hold">
                                          <p:stCondLst>
                                            <p:cond delay="0"/>
                                          </p:stCondLst>
                                        </p:cTn>
                                        <p:tgtEl>
                                          <p:spTgt spid="83"/>
                                        </p:tgtEl>
                                        <p:attrNameLst>
                                          <p:attrName>style.visibility</p:attrName>
                                        </p:attrNameLst>
                                      </p:cBhvr>
                                      <p:to>
                                        <p:strVal val="visible"/>
                                      </p:to>
                                    </p:set>
                                    <p:anim calcmode="lin" valueType="num">
                                      <p:cBhvr>
                                        <p:cTn id="63" dur="750" fill="hold"/>
                                        <p:tgtEl>
                                          <p:spTgt spid="83"/>
                                        </p:tgtEl>
                                        <p:attrNameLst>
                                          <p:attrName>ppt_w</p:attrName>
                                        </p:attrNameLst>
                                      </p:cBhvr>
                                      <p:tavLst>
                                        <p:tav tm="0">
                                          <p:val>
                                            <p:fltVal val="0"/>
                                          </p:val>
                                        </p:tav>
                                        <p:tav tm="100000">
                                          <p:val>
                                            <p:strVal val="#ppt_w"/>
                                          </p:val>
                                        </p:tav>
                                      </p:tavLst>
                                    </p:anim>
                                    <p:anim calcmode="lin" valueType="num">
                                      <p:cBhvr>
                                        <p:cTn id="64" dur="750" fill="hold"/>
                                        <p:tgtEl>
                                          <p:spTgt spid="83"/>
                                        </p:tgtEl>
                                        <p:attrNameLst>
                                          <p:attrName>ppt_h</p:attrName>
                                        </p:attrNameLst>
                                      </p:cBhvr>
                                      <p:tavLst>
                                        <p:tav tm="0">
                                          <p:val>
                                            <p:fltVal val="0"/>
                                          </p:val>
                                        </p:tav>
                                        <p:tav tm="100000">
                                          <p:val>
                                            <p:strVal val="#ppt_h"/>
                                          </p:val>
                                        </p:tav>
                                      </p:tavLst>
                                    </p:anim>
                                    <p:animEffect transition="in" filter="fade">
                                      <p:cBhvr>
                                        <p:cTn id="65" dur="750"/>
                                        <p:tgtEl>
                                          <p:spTgt spid="83"/>
                                        </p:tgtEl>
                                      </p:cBhvr>
                                    </p:animEffect>
                                  </p:childTnLst>
                                </p:cTn>
                              </p:par>
                              <p:par>
                                <p:cTn id="66" presetID="10" presetClass="entr" presetSubtype="0" fill="hold" nodeType="withEffect">
                                  <p:stCondLst>
                                    <p:cond delay="2750"/>
                                  </p:stCondLst>
                                  <p:childTnLst>
                                    <p:set>
                                      <p:cBhvr>
                                        <p:cTn id="67" dur="1" fill="hold">
                                          <p:stCondLst>
                                            <p:cond delay="0"/>
                                          </p:stCondLst>
                                        </p:cTn>
                                        <p:tgtEl>
                                          <p:spTgt spid="116">
                                            <p:txEl>
                                              <p:pRg st="0" end="0"/>
                                            </p:txEl>
                                          </p:spTgt>
                                        </p:tgtEl>
                                        <p:attrNameLst>
                                          <p:attrName>style.visibility</p:attrName>
                                        </p:attrNameLst>
                                      </p:cBhvr>
                                      <p:to>
                                        <p:strVal val="visible"/>
                                      </p:to>
                                    </p:set>
                                    <p:animEffect transition="in" filter="fade">
                                      <p:cBhvr>
                                        <p:cTn id="68" dur="750"/>
                                        <p:tgtEl>
                                          <p:spTgt spid="116">
                                            <p:txEl>
                                              <p:pRg st="0" end="0"/>
                                            </p:txEl>
                                          </p:spTgt>
                                        </p:tgtEl>
                                      </p:cBhvr>
                                    </p:animEffect>
                                  </p:childTnLst>
                                </p:cTn>
                              </p:par>
                              <p:par>
                                <p:cTn id="69" presetID="53" presetClass="entr" presetSubtype="16" fill="hold" grpId="0" nodeType="withEffect">
                                  <p:stCondLst>
                                    <p:cond delay="325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par>
                                <p:cTn id="74" presetID="22" presetClass="entr" presetSubtype="8" fill="hold" grpId="0" nodeType="withEffect">
                                  <p:stCondLst>
                                    <p:cond delay="3250"/>
                                  </p:stCondLst>
                                  <p:childTnLst>
                                    <p:set>
                                      <p:cBhvr>
                                        <p:cTn id="75" dur="1" fill="hold">
                                          <p:stCondLst>
                                            <p:cond delay="0"/>
                                          </p:stCondLst>
                                        </p:cTn>
                                        <p:tgtEl>
                                          <p:spTgt spid="118"/>
                                        </p:tgtEl>
                                        <p:attrNameLst>
                                          <p:attrName>style.visibility</p:attrName>
                                        </p:attrNameLst>
                                      </p:cBhvr>
                                      <p:to>
                                        <p:strVal val="visible"/>
                                      </p:to>
                                    </p:set>
                                    <p:animEffect transition="in" filter="wipe(left)">
                                      <p:cBhvr>
                                        <p:cTn id="76" dur="750"/>
                                        <p:tgtEl>
                                          <p:spTgt spid="118"/>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121"/>
                                        </p:tgtEl>
                                        <p:attrNameLst>
                                          <p:attrName>style.visibility</p:attrName>
                                        </p:attrNameLst>
                                      </p:cBhvr>
                                      <p:to>
                                        <p:strVal val="visible"/>
                                      </p:to>
                                    </p:set>
                                    <p:animEffect transition="in" filter="fade">
                                      <p:cBhvr>
                                        <p:cTn id="79" dur="500"/>
                                        <p:tgtEl>
                                          <p:spTgt spid="121"/>
                                        </p:tgtEl>
                                      </p:cBhvr>
                                    </p:animEffect>
                                  </p:childTnLst>
                                </p:cTn>
                              </p:par>
                              <p:par>
                                <p:cTn id="80" presetID="42" presetClass="path" presetSubtype="0" decel="50000" fill="hold" grpId="1" nodeType="withEffect">
                                  <p:stCondLst>
                                    <p:cond delay="3750"/>
                                  </p:stCondLst>
                                  <p:childTnLst>
                                    <p:animMotion origin="layout" path="M 2.70833E-6 -2.59259E-6 L 2.70833E-6 -0.07708 " pathEditMode="relative" rAng="0" ptsTypes="AA">
                                      <p:cBhvr>
                                        <p:cTn id="81" dur="750" spd="-100000" fill="hold"/>
                                        <p:tgtEl>
                                          <p:spTgt spid="121"/>
                                        </p:tgtEl>
                                        <p:attrNameLst>
                                          <p:attrName>ppt_x</p:attrName>
                                          <p:attrName>ppt_y</p:attrName>
                                        </p:attrNameLst>
                                      </p:cBhvr>
                                      <p:rCtr x="0" y="-3866"/>
                                    </p:animMotion>
                                  </p:childTnLst>
                                </p:cTn>
                              </p:par>
                              <p:par>
                                <p:cTn id="82" presetID="10" presetClass="entr" presetSubtype="0" fill="hold" grpId="0" nodeType="withEffect">
                                  <p:stCondLst>
                                    <p:cond delay="375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42" presetClass="path" presetSubtype="0" decel="50000" fill="hold" grpId="1" nodeType="withEffect">
                                  <p:stCondLst>
                                    <p:cond delay="3750"/>
                                  </p:stCondLst>
                                  <p:childTnLst>
                                    <p:animMotion origin="layout" path="M 2.5E-6 1.11022E-16 L 2.5E-6 -0.23634 " pathEditMode="relative" rAng="0" ptsTypes="AA">
                                      <p:cBhvr>
                                        <p:cTn id="86" dur="750" spd="-100000" fill="hold"/>
                                        <p:tgtEl>
                                          <p:spTgt spid="123"/>
                                        </p:tgtEl>
                                        <p:attrNameLst>
                                          <p:attrName>ppt_x</p:attrName>
                                          <p:attrName>ppt_y</p:attrName>
                                        </p:attrNameLst>
                                      </p:cBhvr>
                                      <p:rCtr x="0" y="-11829"/>
                                    </p:animMotion>
                                  </p:childTnLst>
                                </p:cTn>
                              </p:par>
                              <p:par>
                                <p:cTn id="87" presetID="10" presetClass="entr" presetSubtype="0" fill="hold" grpId="0" nodeType="withEffect">
                                  <p:stCondLst>
                                    <p:cond delay="450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750"/>
                                        <p:tgtEl>
                                          <p:spTgt spid="11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750"/>
                                        <p:tgtEl>
                                          <p:spTgt spid="122"/>
                                        </p:tgtEl>
                                      </p:cBhvr>
                                    </p:animEffect>
                                  </p:childTnLst>
                                </p:cTn>
                              </p:par>
                            </p:childTnLst>
                          </p:cTn>
                        </p:par>
                        <p:par>
                          <p:cTn id="93" fill="hold">
                            <p:stCondLst>
                              <p:cond delay="5250"/>
                            </p:stCondLst>
                            <p:childTnLst>
                              <p:par>
                                <p:cTn id="94" presetID="10" presetClass="entr" presetSubtype="0" fill="hold" grpId="0" nodeType="after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6" grpId="0" animBg="1"/>
      <p:bldP spid="107" grpId="0" animBg="1"/>
      <p:bldP spid="109" grpId="0" animBg="1"/>
      <p:bldP spid="115" grpId="0"/>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114" grpId="0"/>
      <p:bldP spid="113" grpId="0"/>
      <p:bldP spid="8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00300" y="1455704"/>
            <a:ext cx="7391400" cy="3810000"/>
            <a:chOff x="2678349" y="1770434"/>
            <a:chExt cx="7391400" cy="3810000"/>
          </a:xfrm>
          <a:solidFill>
            <a:schemeClr val="bg1">
              <a:lumMod val="75000"/>
            </a:schemeClr>
          </a:solidFill>
          <a:effectLst/>
        </p:grpSpPr>
        <p:sp>
          <p:nvSpPr>
            <p:cNvPr id="21" name="Freeform 69"/>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2" name="Freeform 70"/>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grpFill/>
            <a:ln w="12700">
              <a:noFill/>
              <a:prstDash val="solid"/>
              <a:round/>
              <a:headEnd/>
              <a:tailEnd/>
            </a:ln>
            <a:extLst/>
          </p:spPr>
          <p:txBody>
            <a:bodyPr/>
            <a:lstStyle/>
            <a:p>
              <a:endParaRPr lang="zh-CN" altLang="en-US">
                <a:solidFill>
                  <a:schemeClr val="accent1"/>
                </a:solidFill>
              </a:endParaRPr>
            </a:p>
          </p:txBody>
        </p:sp>
        <p:sp>
          <p:nvSpPr>
            <p:cNvPr id="23" name="Freeform 72"/>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4" name="Freeform 73"/>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grpFill/>
            <a:ln w="12700">
              <a:noFill/>
              <a:prstDash val="solid"/>
              <a:round/>
              <a:headEnd/>
              <a:tailEnd/>
            </a:ln>
            <a:extLst/>
          </p:spPr>
          <p:txBody>
            <a:bodyPr/>
            <a:lstStyle/>
            <a:p>
              <a:endParaRPr lang="zh-CN" altLang="en-US">
                <a:solidFill>
                  <a:schemeClr val="accent1"/>
                </a:solidFill>
              </a:endParaRPr>
            </a:p>
          </p:txBody>
        </p:sp>
        <p:sp>
          <p:nvSpPr>
            <p:cNvPr id="25" name="Freeform 74"/>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6" name="Freeform 75"/>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grpFill/>
            <a:ln w="12700">
              <a:noFill/>
              <a:prstDash val="solid"/>
              <a:round/>
              <a:headEnd/>
              <a:tailEnd/>
            </a:ln>
            <a:extLst/>
          </p:spPr>
          <p:txBody>
            <a:bodyPr/>
            <a:lstStyle/>
            <a:p>
              <a:endParaRPr lang="zh-CN" altLang="en-US">
                <a:solidFill>
                  <a:schemeClr val="accent1"/>
                </a:solidFill>
              </a:endParaRPr>
            </a:p>
          </p:txBody>
        </p:sp>
        <p:sp>
          <p:nvSpPr>
            <p:cNvPr id="27" name="Freeform 76"/>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8" name="Freeform 77"/>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grpFill/>
            <a:ln w="12700">
              <a:noFill/>
              <a:prstDash val="solid"/>
              <a:round/>
              <a:headEnd/>
              <a:tailEnd/>
            </a:ln>
            <a:extLst/>
          </p:spPr>
          <p:txBody>
            <a:bodyPr/>
            <a:lstStyle/>
            <a:p>
              <a:endParaRPr lang="zh-CN" altLang="en-US">
                <a:solidFill>
                  <a:schemeClr val="accent1"/>
                </a:solidFill>
              </a:endParaRPr>
            </a:p>
          </p:txBody>
        </p:sp>
        <p:sp>
          <p:nvSpPr>
            <p:cNvPr id="29" name="Freeform 78"/>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0" name="Freeform 79"/>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grpFill/>
            <a:ln w="12700">
              <a:noFill/>
              <a:prstDash val="solid"/>
              <a:round/>
              <a:headEnd/>
              <a:tailEnd/>
            </a:ln>
            <a:extLst/>
          </p:spPr>
          <p:txBody>
            <a:bodyPr/>
            <a:lstStyle/>
            <a:p>
              <a:endParaRPr lang="zh-CN" altLang="en-US">
                <a:solidFill>
                  <a:schemeClr val="accent1"/>
                </a:solidFill>
              </a:endParaRPr>
            </a:p>
          </p:txBody>
        </p:sp>
        <p:sp>
          <p:nvSpPr>
            <p:cNvPr id="31" name="Freeform 80"/>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2" name="Freeform 81"/>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grpFill/>
            <a:ln w="12700">
              <a:noFill/>
              <a:prstDash val="solid"/>
              <a:round/>
              <a:headEnd/>
              <a:tailEnd/>
            </a:ln>
            <a:extLst/>
          </p:spPr>
          <p:txBody>
            <a:bodyPr/>
            <a:lstStyle/>
            <a:p>
              <a:endParaRPr lang="zh-CN" altLang="en-US">
                <a:solidFill>
                  <a:schemeClr val="accent1"/>
                </a:solidFill>
              </a:endParaRPr>
            </a:p>
          </p:txBody>
        </p:sp>
        <p:sp>
          <p:nvSpPr>
            <p:cNvPr id="33" name="Freeform 82"/>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4" name="Freeform 83"/>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grpFill/>
            <a:ln w="12700">
              <a:noFill/>
              <a:prstDash val="solid"/>
              <a:round/>
              <a:headEnd/>
              <a:tailEnd/>
            </a:ln>
            <a:extLst/>
          </p:spPr>
          <p:txBody>
            <a:bodyPr/>
            <a:lstStyle/>
            <a:p>
              <a:endParaRPr lang="zh-CN" altLang="en-US">
                <a:solidFill>
                  <a:schemeClr val="accent1"/>
                </a:solidFill>
              </a:endParaRPr>
            </a:p>
          </p:txBody>
        </p:sp>
        <p:sp>
          <p:nvSpPr>
            <p:cNvPr id="35" name="Freeform 84"/>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6" name="Freeform 85"/>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grpFill/>
            <a:ln w="12700">
              <a:noFill/>
              <a:prstDash val="solid"/>
              <a:round/>
              <a:headEnd/>
              <a:tailEnd/>
            </a:ln>
            <a:extLst/>
          </p:spPr>
          <p:txBody>
            <a:bodyPr/>
            <a:lstStyle/>
            <a:p>
              <a:endParaRPr lang="zh-CN" altLang="en-US">
                <a:solidFill>
                  <a:schemeClr val="accent1"/>
                </a:solidFill>
              </a:endParaRPr>
            </a:p>
          </p:txBody>
        </p:sp>
        <p:sp>
          <p:nvSpPr>
            <p:cNvPr id="37" name="Freeform 86"/>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8" name="Freeform 87"/>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grpFill/>
            <a:ln w="12700">
              <a:noFill/>
              <a:prstDash val="solid"/>
              <a:round/>
              <a:headEnd/>
              <a:tailEnd/>
            </a:ln>
            <a:extLst/>
          </p:spPr>
          <p:txBody>
            <a:bodyPr/>
            <a:lstStyle/>
            <a:p>
              <a:endParaRPr lang="zh-CN" altLang="en-US">
                <a:solidFill>
                  <a:schemeClr val="accent1"/>
                </a:solidFill>
              </a:endParaRPr>
            </a:p>
          </p:txBody>
        </p:sp>
        <p:sp>
          <p:nvSpPr>
            <p:cNvPr id="39" name="Freeform 88"/>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0" name="Freeform 89"/>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grpFill/>
            <a:ln w="12700">
              <a:noFill/>
              <a:prstDash val="solid"/>
              <a:round/>
              <a:headEnd/>
              <a:tailEnd/>
            </a:ln>
            <a:extLst/>
          </p:spPr>
          <p:txBody>
            <a:bodyPr/>
            <a:lstStyle/>
            <a:p>
              <a:endParaRPr lang="zh-CN" altLang="en-US">
                <a:solidFill>
                  <a:schemeClr val="accent1"/>
                </a:solidFill>
              </a:endParaRPr>
            </a:p>
          </p:txBody>
        </p:sp>
        <p:sp>
          <p:nvSpPr>
            <p:cNvPr id="41" name="Freeform 90"/>
            <p:cNvSpPr>
              <a:spLocks noEditPoints="1"/>
            </p:cNvSpPr>
            <p:nvPr/>
          </p:nvSpPr>
          <p:spPr bwMode="gray">
            <a:xfrm>
              <a:off x="5784127" y="2042898"/>
              <a:ext cx="4285622" cy="3029648"/>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2" name="Freeform 91"/>
            <p:cNvSpPr>
              <a:spLocks/>
            </p:cNvSpPr>
            <p:nvPr/>
          </p:nvSpPr>
          <p:spPr bwMode="gray">
            <a:xfrm>
              <a:off x="5784127" y="2042898"/>
              <a:ext cx="4285622" cy="3029648"/>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grpFill/>
            <a:ln w="12700">
              <a:noFill/>
              <a:prstDash val="solid"/>
              <a:round/>
              <a:headEnd/>
              <a:tailEnd/>
            </a:ln>
            <a:extLst/>
          </p:spPr>
          <p:txBody>
            <a:bodyPr/>
            <a:lstStyle/>
            <a:p>
              <a:endParaRPr lang="zh-CN" altLang="en-US">
                <a:solidFill>
                  <a:schemeClr val="accent1"/>
                </a:solidFill>
              </a:endParaRPr>
            </a:p>
          </p:txBody>
        </p:sp>
        <p:sp>
          <p:nvSpPr>
            <p:cNvPr id="43" name="Freeform 92"/>
            <p:cNvSpPr>
              <a:spLocks/>
            </p:cNvSpPr>
            <p:nvPr/>
          </p:nvSpPr>
          <p:spPr bwMode="gray">
            <a:xfrm>
              <a:off x="7669228" y="2359556"/>
              <a:ext cx="128855" cy="111258"/>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grpFill/>
            <a:ln w="12700">
              <a:noFill/>
              <a:prstDash val="solid"/>
              <a:round/>
              <a:headEnd/>
              <a:tailEnd/>
            </a:ln>
            <a:extLst/>
          </p:spPr>
          <p:txBody>
            <a:bodyPr/>
            <a:lstStyle/>
            <a:p>
              <a:endParaRPr lang="zh-CN" altLang="en-US">
                <a:solidFill>
                  <a:schemeClr val="accent1"/>
                </a:solidFill>
              </a:endParaRPr>
            </a:p>
          </p:txBody>
        </p:sp>
        <p:sp>
          <p:nvSpPr>
            <p:cNvPr id="44" name="Freeform 93"/>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5" name="Freeform 94"/>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grpFill/>
            <a:ln w="12700">
              <a:noFill/>
              <a:prstDash val="solid"/>
              <a:round/>
              <a:headEnd/>
              <a:tailEnd/>
            </a:ln>
            <a:extLst/>
          </p:spPr>
          <p:txBody>
            <a:bodyPr/>
            <a:lstStyle/>
            <a:p>
              <a:endParaRPr lang="zh-CN" altLang="en-US">
                <a:solidFill>
                  <a:schemeClr val="accent1"/>
                </a:solidFill>
              </a:endParaRPr>
            </a:p>
          </p:txBody>
        </p:sp>
        <p:sp>
          <p:nvSpPr>
            <p:cNvPr id="46" name="Freeform 95"/>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7" name="Freeform 96"/>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grpFill/>
            <a:ln w="12700">
              <a:noFill/>
              <a:prstDash val="solid"/>
              <a:round/>
              <a:headEnd/>
              <a:tailEnd/>
            </a:ln>
            <a:extLst/>
          </p:spPr>
          <p:txBody>
            <a:bodyPr/>
            <a:lstStyle/>
            <a:p>
              <a:endParaRPr lang="zh-CN" altLang="en-US">
                <a:solidFill>
                  <a:schemeClr val="accent1"/>
                </a:solidFill>
              </a:endParaRPr>
            </a:p>
          </p:txBody>
        </p:sp>
        <p:sp>
          <p:nvSpPr>
            <p:cNvPr id="48" name="Freeform 97"/>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9" name="Freeform 98"/>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grpFill/>
            <a:ln w="12700">
              <a:noFill/>
              <a:prstDash val="solid"/>
              <a:round/>
              <a:headEnd/>
              <a:tailEnd/>
            </a:ln>
            <a:extLst/>
          </p:spPr>
          <p:txBody>
            <a:bodyPr/>
            <a:lstStyle/>
            <a:p>
              <a:endParaRPr lang="zh-CN" altLang="en-US">
                <a:solidFill>
                  <a:schemeClr val="accent1"/>
                </a:solidFill>
              </a:endParaRPr>
            </a:p>
          </p:txBody>
        </p:sp>
        <p:sp>
          <p:nvSpPr>
            <p:cNvPr id="50" name="Freeform 99"/>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lnTo>
                    <a:pt x="300" y="13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1" name="Freeform 100"/>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path>
              </a:pathLst>
            </a:custGeom>
            <a:grpFill/>
            <a:ln w="12700">
              <a:noFill/>
              <a:prstDash val="solid"/>
              <a:round/>
              <a:headEnd/>
              <a:tailEnd/>
            </a:ln>
            <a:extLst/>
          </p:spPr>
          <p:txBody>
            <a:bodyPr/>
            <a:lstStyle/>
            <a:p>
              <a:endParaRPr lang="zh-CN" altLang="en-US">
                <a:solidFill>
                  <a:schemeClr val="accent1"/>
                </a:solidFill>
              </a:endParaRPr>
            </a:p>
          </p:txBody>
        </p:sp>
        <p:sp>
          <p:nvSpPr>
            <p:cNvPr id="52" name="Freeform 101"/>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3" name="Freeform 102"/>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grpFill/>
            <a:ln w="12700">
              <a:noFill/>
              <a:prstDash val="solid"/>
              <a:round/>
              <a:headEnd/>
              <a:tailEnd/>
            </a:ln>
            <a:extLst/>
          </p:spPr>
          <p:txBody>
            <a:bodyPr/>
            <a:lstStyle/>
            <a:p>
              <a:endParaRPr lang="zh-CN" altLang="en-US">
                <a:solidFill>
                  <a:schemeClr val="accent1"/>
                </a:solidFill>
              </a:endParaRPr>
            </a:p>
          </p:txBody>
        </p:sp>
        <p:sp>
          <p:nvSpPr>
            <p:cNvPr id="54" name="Freeform 103"/>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5" name="Freeform 104"/>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grpFill/>
            <a:ln w="12700">
              <a:noFill/>
              <a:prstDash val="solid"/>
              <a:round/>
              <a:headEnd/>
              <a:tailEnd/>
            </a:ln>
            <a:extLst/>
          </p:spPr>
          <p:txBody>
            <a:bodyPr/>
            <a:lstStyle/>
            <a:p>
              <a:endParaRPr lang="zh-CN" altLang="en-US">
                <a:solidFill>
                  <a:schemeClr val="accent1"/>
                </a:solidFill>
              </a:endParaRPr>
            </a:p>
          </p:txBody>
        </p:sp>
        <p:sp>
          <p:nvSpPr>
            <p:cNvPr id="56" name="Freeform 105"/>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7" name="Freeform 106"/>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grpFill/>
            <a:ln w="12700">
              <a:noFill/>
              <a:prstDash val="solid"/>
              <a:round/>
              <a:headEnd/>
              <a:tailEnd/>
            </a:ln>
            <a:extLst/>
          </p:spPr>
          <p:txBody>
            <a:bodyPr/>
            <a:lstStyle/>
            <a:p>
              <a:endParaRPr lang="zh-CN" altLang="en-US">
                <a:solidFill>
                  <a:schemeClr val="accent1"/>
                </a:solidFill>
              </a:endParaRPr>
            </a:p>
          </p:txBody>
        </p:sp>
        <p:sp>
          <p:nvSpPr>
            <p:cNvPr id="58" name="Freeform 107"/>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9" name="Freeform 108"/>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3424259" y="2133331"/>
            <a:ext cx="838012" cy="83801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flipV="1">
            <a:off x="8180961" y="3424789"/>
            <a:ext cx="3207763" cy="395331"/>
          </a:xfrm>
          <a:custGeom>
            <a:avLst/>
            <a:gdLst>
              <a:gd name="connsiteX0" fmla="*/ 0 w 3180944"/>
              <a:gd name="connsiteY0" fmla="*/ 408562 h 408562"/>
              <a:gd name="connsiteX1" fmla="*/ 136187 w 3180944"/>
              <a:gd name="connsiteY1" fmla="*/ 0 h 408562"/>
              <a:gd name="connsiteX2" fmla="*/ 3180944 w 3180944"/>
              <a:gd name="connsiteY2" fmla="*/ 0 h 408562"/>
            </a:gdLst>
            <a:ahLst/>
            <a:cxnLst>
              <a:cxn ang="0">
                <a:pos x="connsiteX0" y="connsiteY0"/>
              </a:cxn>
              <a:cxn ang="0">
                <a:pos x="connsiteX1" y="connsiteY1"/>
              </a:cxn>
              <a:cxn ang="0">
                <a:pos x="connsiteX2" y="connsiteY2"/>
              </a:cxn>
            </a:cxnLst>
            <a:rect l="l" t="t" r="r" b="b"/>
            <a:pathLst>
              <a:path w="3180944" h="408562">
                <a:moveTo>
                  <a:pt x="0" y="408562"/>
                </a:moveTo>
                <a:lnTo>
                  <a:pt x="136187" y="0"/>
                </a:lnTo>
                <a:lnTo>
                  <a:pt x="3180944"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0" name="文本框 69"/>
          <p:cNvSpPr txBox="1"/>
          <p:nvPr/>
        </p:nvSpPr>
        <p:spPr>
          <a:xfrm>
            <a:off x="9281967" y="3428040"/>
            <a:ext cx="2215775" cy="400110"/>
          </a:xfrm>
          <a:prstGeom prst="rect">
            <a:avLst/>
          </a:prstGeom>
          <a:noFill/>
        </p:spPr>
        <p:txBody>
          <a:bodyPr wrap="square" rtlCol="0">
            <a:spAutoFit/>
          </a:bodyPr>
          <a:lstStyle/>
          <a:p>
            <a:pPr algn="r"/>
            <a:r>
              <a:rPr lang="en-US" altLang="zh-CN" sz="2000" dirty="0">
                <a:solidFill>
                  <a:schemeClr val="accent2"/>
                </a:solidFill>
                <a:latin typeface="华文细黑" panose="02010600040101010101" pitchFamily="2" charset="-122"/>
                <a:ea typeface="华文细黑" panose="02010600040101010101" pitchFamily="2" charset="-122"/>
              </a:rPr>
              <a:t>China</a:t>
            </a:r>
            <a:endParaRPr lang="zh-CN" altLang="en-US" sz="2000" dirty="0">
              <a:solidFill>
                <a:schemeClr val="accent2"/>
              </a:solidFill>
              <a:latin typeface="华文细黑" panose="02010600040101010101" pitchFamily="2" charset="-122"/>
              <a:ea typeface="华文细黑" panose="02010600040101010101" pitchFamily="2" charset="-122"/>
            </a:endParaRPr>
          </a:p>
        </p:txBody>
      </p:sp>
      <p:sp>
        <p:nvSpPr>
          <p:cNvPr id="71" name="矩形 70"/>
          <p:cNvSpPr/>
          <p:nvPr/>
        </p:nvSpPr>
        <p:spPr>
          <a:xfrm>
            <a:off x="8686138" y="3832820"/>
            <a:ext cx="2811604" cy="789127"/>
          </a:xfrm>
          <a:prstGeom prst="rect">
            <a:avLst/>
          </a:prstGeom>
        </p:spPr>
        <p:txBody>
          <a:bodyPr wrap="square">
            <a:spAutoFit/>
          </a:bodyPr>
          <a:lstStyle/>
          <a:p>
            <a:pPr algn="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3" name="任意多边形 72"/>
          <p:cNvSpPr/>
          <p:nvPr/>
        </p:nvSpPr>
        <p:spPr>
          <a:xfrm>
            <a:off x="5641540" y="2647786"/>
            <a:ext cx="340468" cy="2300324"/>
          </a:xfrm>
          <a:custGeom>
            <a:avLst/>
            <a:gdLst>
              <a:gd name="connsiteX0" fmla="*/ 340468 w 340468"/>
              <a:gd name="connsiteY0" fmla="*/ 0 h 2675107"/>
              <a:gd name="connsiteX1" fmla="*/ 0 w 340468"/>
              <a:gd name="connsiteY1" fmla="*/ 48638 h 2675107"/>
              <a:gd name="connsiteX2" fmla="*/ 0 w 340468"/>
              <a:gd name="connsiteY2" fmla="*/ 2675107 h 2675107"/>
            </a:gdLst>
            <a:ahLst/>
            <a:cxnLst>
              <a:cxn ang="0">
                <a:pos x="connsiteX0" y="connsiteY0"/>
              </a:cxn>
              <a:cxn ang="0">
                <a:pos x="connsiteX1" y="connsiteY1"/>
              </a:cxn>
              <a:cxn ang="0">
                <a:pos x="connsiteX2" y="connsiteY2"/>
              </a:cxn>
            </a:cxnLst>
            <a:rect l="l" t="t" r="r" b="b"/>
            <a:pathLst>
              <a:path w="340468" h="2675107">
                <a:moveTo>
                  <a:pt x="340468" y="0"/>
                </a:moveTo>
                <a:lnTo>
                  <a:pt x="0" y="48638"/>
                </a:lnTo>
                <a:lnTo>
                  <a:pt x="0" y="2675107"/>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4" name="文本框 73"/>
          <p:cNvSpPr txBox="1"/>
          <p:nvPr/>
        </p:nvSpPr>
        <p:spPr>
          <a:xfrm>
            <a:off x="4526117" y="4959075"/>
            <a:ext cx="2215775" cy="400110"/>
          </a:xfrm>
          <a:prstGeom prst="rect">
            <a:avLst/>
          </a:prstGeom>
          <a:noFill/>
        </p:spPr>
        <p:txBody>
          <a:bodyPr wrap="square" rtlCol="0">
            <a:spAutoFit/>
          </a:bodyPr>
          <a:lstStyle/>
          <a:p>
            <a:pPr algn="ctr"/>
            <a:r>
              <a:rPr lang="en-US" altLang="zh-CN" sz="2000" dirty="0">
                <a:solidFill>
                  <a:schemeClr val="accent4"/>
                </a:solidFill>
                <a:latin typeface="华文细黑" panose="02010600040101010101" pitchFamily="2" charset="-122"/>
                <a:ea typeface="华文细黑" panose="02010600040101010101" pitchFamily="2" charset="-122"/>
              </a:rPr>
              <a:t>European</a:t>
            </a:r>
            <a:endParaRPr lang="zh-CN" altLang="en-US" sz="2000" dirty="0">
              <a:solidFill>
                <a:schemeClr val="accent4"/>
              </a:solidFill>
              <a:latin typeface="华文细黑" panose="02010600040101010101" pitchFamily="2" charset="-122"/>
              <a:ea typeface="华文细黑" panose="02010600040101010101" pitchFamily="2" charset="-122"/>
            </a:endParaRPr>
          </a:p>
        </p:txBody>
      </p:sp>
      <p:sp>
        <p:nvSpPr>
          <p:cNvPr id="75" name="矩形 74"/>
          <p:cNvSpPr/>
          <p:nvPr/>
        </p:nvSpPr>
        <p:spPr>
          <a:xfrm>
            <a:off x="4161262" y="5320874"/>
            <a:ext cx="2945484" cy="789127"/>
          </a:xfrm>
          <a:prstGeom prst="rect">
            <a:avLst/>
          </a:prstGeom>
        </p:spPr>
        <p:txBody>
          <a:bodyPr wrap="square">
            <a:spAutoFit/>
          </a:bodyPr>
          <a:lstStyle/>
          <a:p>
            <a:pPr algn="ct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7" name="任意多边形 76"/>
          <p:cNvSpPr/>
          <p:nvPr/>
        </p:nvSpPr>
        <p:spPr>
          <a:xfrm>
            <a:off x="817919" y="3048506"/>
            <a:ext cx="2912690" cy="398834"/>
          </a:xfrm>
          <a:custGeom>
            <a:avLst/>
            <a:gdLst>
              <a:gd name="connsiteX0" fmla="*/ 3005847 w 3005847"/>
              <a:gd name="connsiteY0" fmla="*/ 0 h 398834"/>
              <a:gd name="connsiteX1" fmla="*/ 2879387 w 3005847"/>
              <a:gd name="connsiteY1" fmla="*/ 398834 h 398834"/>
              <a:gd name="connsiteX2" fmla="*/ 0 w 3005847"/>
              <a:gd name="connsiteY2" fmla="*/ 398834 h 398834"/>
            </a:gdLst>
            <a:ahLst/>
            <a:cxnLst>
              <a:cxn ang="0">
                <a:pos x="connsiteX0" y="connsiteY0"/>
              </a:cxn>
              <a:cxn ang="0">
                <a:pos x="connsiteX1" y="connsiteY1"/>
              </a:cxn>
              <a:cxn ang="0">
                <a:pos x="connsiteX2" y="connsiteY2"/>
              </a:cxn>
            </a:cxnLst>
            <a:rect l="l" t="t" r="r" b="b"/>
            <a:pathLst>
              <a:path w="3005847" h="398834">
                <a:moveTo>
                  <a:pt x="3005847" y="0"/>
                </a:moveTo>
                <a:lnTo>
                  <a:pt x="2879387" y="398834"/>
                </a:lnTo>
                <a:lnTo>
                  <a:pt x="0" y="398834"/>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 </a:t>
            </a:r>
            <a:endParaRPr lang="zh-CN" altLang="en-US" dirty="0">
              <a:solidFill>
                <a:schemeClr val="accent1"/>
              </a:solidFill>
            </a:endParaRPr>
          </a:p>
        </p:txBody>
      </p:sp>
      <p:sp>
        <p:nvSpPr>
          <p:cNvPr id="78" name="文本框 77"/>
          <p:cNvSpPr txBox="1"/>
          <p:nvPr/>
        </p:nvSpPr>
        <p:spPr>
          <a:xfrm>
            <a:off x="733172" y="3054296"/>
            <a:ext cx="2366685" cy="400110"/>
          </a:xfrm>
          <a:prstGeom prst="rect">
            <a:avLst/>
          </a:prstGeom>
          <a:noFill/>
        </p:spPr>
        <p:txBody>
          <a:bodyPr wrap="square" rtlCol="0">
            <a:spAutoFit/>
          </a:bodyPr>
          <a:lstStyle/>
          <a:p>
            <a:r>
              <a:rPr lang="zh-CN" altLang="en-US" sz="2000" dirty="0">
                <a:solidFill>
                  <a:schemeClr val="accent1"/>
                </a:solidFill>
                <a:latin typeface="华文细黑" panose="02010600040101010101" pitchFamily="2" charset="-122"/>
                <a:ea typeface="华文细黑" panose="02010600040101010101" pitchFamily="2" charset="-122"/>
              </a:rPr>
              <a:t>North America</a:t>
            </a:r>
          </a:p>
        </p:txBody>
      </p:sp>
      <p:sp>
        <p:nvSpPr>
          <p:cNvPr id="79" name="矩形 78"/>
          <p:cNvSpPr/>
          <p:nvPr/>
        </p:nvSpPr>
        <p:spPr>
          <a:xfrm>
            <a:off x="733172" y="3445279"/>
            <a:ext cx="2844854" cy="789127"/>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3304825" y="2367671"/>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18.2</a:t>
            </a:r>
            <a:r>
              <a:rPr lang="en-US" altLang="zh-CN" sz="1200" dirty="0">
                <a:solidFill>
                  <a:schemeClr val="bg1"/>
                </a:solidFill>
              </a:rPr>
              <a:t>%</a:t>
            </a:r>
            <a:endParaRPr lang="zh-CN" altLang="en-US" sz="1200" dirty="0">
              <a:solidFill>
                <a:schemeClr val="bg1"/>
              </a:solidFill>
            </a:endParaRPr>
          </a:p>
        </p:txBody>
      </p:sp>
      <p:sp>
        <p:nvSpPr>
          <p:cNvPr id="82" name="椭圆 81"/>
          <p:cNvSpPr/>
          <p:nvPr/>
        </p:nvSpPr>
        <p:spPr>
          <a:xfrm>
            <a:off x="6101442" y="2127045"/>
            <a:ext cx="838012" cy="838012"/>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078416" y="2361385"/>
            <a:ext cx="884064"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33.4</a:t>
            </a:r>
            <a:r>
              <a:rPr lang="en-US" altLang="zh-CN" sz="1200" dirty="0">
                <a:solidFill>
                  <a:schemeClr val="bg1"/>
                </a:solidFill>
              </a:rPr>
              <a:t>%</a:t>
            </a:r>
            <a:endParaRPr lang="zh-CN" altLang="en-US" sz="1200" dirty="0">
              <a:solidFill>
                <a:schemeClr val="bg1"/>
              </a:solidFill>
            </a:endParaRPr>
          </a:p>
        </p:txBody>
      </p:sp>
      <p:sp>
        <p:nvSpPr>
          <p:cNvPr id="83" name="椭圆 82"/>
          <p:cNvSpPr/>
          <p:nvPr/>
        </p:nvSpPr>
        <p:spPr>
          <a:xfrm>
            <a:off x="7614631" y="2537892"/>
            <a:ext cx="838012" cy="83801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495197" y="2772232"/>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56</a:t>
            </a:r>
            <a:r>
              <a:rPr lang="en-US" altLang="zh-CN" sz="1200" dirty="0">
                <a:solidFill>
                  <a:schemeClr val="bg1"/>
                </a:solidFill>
              </a:rPr>
              <a:t>%</a:t>
            </a:r>
            <a:endParaRPr lang="zh-CN" altLang="en-US" sz="1200" dirty="0">
              <a:solidFill>
                <a:schemeClr val="bg1"/>
              </a:solidFill>
            </a:endParaRPr>
          </a:p>
        </p:txBody>
      </p:sp>
      <p:sp>
        <p:nvSpPr>
          <p:cNvPr id="85" name="文本框 84"/>
          <p:cNvSpPr txBox="1"/>
          <p:nvPr/>
        </p:nvSpPr>
        <p:spPr>
          <a:xfrm>
            <a:off x="1342723" y="178376"/>
            <a:ext cx="335990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6" name="矩形 8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7" name="矩形 8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4334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50"/>
                                        <p:tgtEl>
                                          <p:spTgt spid="85"/>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33333E-6 1.85185E-6 " pathEditMode="relative" rAng="0" ptsTypes="AA">
                                      <p:cBhvr>
                                        <p:cTn id="11" dur="750" fill="hold"/>
                                        <p:tgtEl>
                                          <p:spTgt spid="8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750"/>
                                        <p:tgtEl>
                                          <p:spTgt spid="8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6"/>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3.7037E-6 L -0.10885 3.7037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3.7037E-6 L 0 3.7037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750"/>
                                  </p:stCondLst>
                                  <p:childTnLst>
                                    <p:set>
                                      <p:cBhvr>
                                        <p:cTn id="25" dur="1" fill="hold">
                                          <p:stCondLst>
                                            <p:cond delay="0"/>
                                          </p:stCondLst>
                                        </p:cTn>
                                        <p:tgtEl>
                                          <p:spTgt spid="80"/>
                                        </p:tgtEl>
                                        <p:attrNameLst>
                                          <p:attrName>style.visibility</p:attrName>
                                        </p:attrNameLst>
                                      </p:cBhvr>
                                      <p:to>
                                        <p:strVal val="visible"/>
                                      </p:to>
                                    </p:set>
                                    <p:anim calcmode="lin" valueType="num">
                                      <p:cBhvr>
                                        <p:cTn id="26" dur="750" fill="hold"/>
                                        <p:tgtEl>
                                          <p:spTgt spid="80"/>
                                        </p:tgtEl>
                                        <p:attrNameLst>
                                          <p:attrName>ppt_w</p:attrName>
                                        </p:attrNameLst>
                                      </p:cBhvr>
                                      <p:tavLst>
                                        <p:tav tm="0">
                                          <p:val>
                                            <p:fltVal val="0"/>
                                          </p:val>
                                        </p:tav>
                                        <p:tav tm="100000">
                                          <p:val>
                                            <p:strVal val="#ppt_w"/>
                                          </p:val>
                                        </p:tav>
                                      </p:tavLst>
                                    </p:anim>
                                    <p:anim calcmode="lin" valueType="num">
                                      <p:cBhvr>
                                        <p:cTn id="27" dur="750" fill="hold"/>
                                        <p:tgtEl>
                                          <p:spTgt spid="80"/>
                                        </p:tgtEl>
                                        <p:attrNameLst>
                                          <p:attrName>ppt_h</p:attrName>
                                        </p:attrNameLst>
                                      </p:cBhvr>
                                      <p:tavLst>
                                        <p:tav tm="0">
                                          <p:val>
                                            <p:fltVal val="0"/>
                                          </p:val>
                                        </p:tav>
                                        <p:tav tm="100000">
                                          <p:val>
                                            <p:strVal val="#ppt_h"/>
                                          </p:val>
                                        </p:tav>
                                      </p:tavLst>
                                    </p:anim>
                                    <p:animEffect transition="in" filter="fade">
                                      <p:cBhvr>
                                        <p:cTn id="28" dur="750"/>
                                        <p:tgtEl>
                                          <p:spTgt spid="80"/>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6"/>
                                        </p:tgtEl>
                                        <p:attrNameLst>
                                          <p:attrName>style.visibility</p:attrName>
                                        </p:attrNameLst>
                                      </p:cBhvr>
                                      <p:to>
                                        <p:strVal val="visible"/>
                                      </p:to>
                                    </p:set>
                                    <p:anim calcmode="lin" valueType="num">
                                      <p:cBhvr>
                                        <p:cTn id="31" dur="750" fill="hold"/>
                                        <p:tgtEl>
                                          <p:spTgt spid="76"/>
                                        </p:tgtEl>
                                        <p:attrNameLst>
                                          <p:attrName>ppt_w</p:attrName>
                                        </p:attrNameLst>
                                      </p:cBhvr>
                                      <p:tavLst>
                                        <p:tav tm="0">
                                          <p:val>
                                            <p:fltVal val="0"/>
                                          </p:val>
                                        </p:tav>
                                        <p:tav tm="100000">
                                          <p:val>
                                            <p:strVal val="#ppt_w"/>
                                          </p:val>
                                        </p:tav>
                                      </p:tavLst>
                                    </p:anim>
                                    <p:anim calcmode="lin" valueType="num">
                                      <p:cBhvr>
                                        <p:cTn id="32" dur="750" fill="hold"/>
                                        <p:tgtEl>
                                          <p:spTgt spid="76"/>
                                        </p:tgtEl>
                                        <p:attrNameLst>
                                          <p:attrName>ppt_h</p:attrName>
                                        </p:attrNameLst>
                                      </p:cBhvr>
                                      <p:tavLst>
                                        <p:tav tm="0">
                                          <p:val>
                                            <p:fltVal val="0"/>
                                          </p:val>
                                        </p:tav>
                                        <p:tav tm="100000">
                                          <p:val>
                                            <p:strVal val="#ppt_h"/>
                                          </p:val>
                                        </p:tav>
                                      </p:tavLst>
                                    </p:anim>
                                    <p:animEffect transition="in" filter="fade">
                                      <p:cBhvr>
                                        <p:cTn id="33" dur="750"/>
                                        <p:tgtEl>
                                          <p:spTgt spid="76"/>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2"/>
                                        </p:tgtEl>
                                        <p:attrNameLst>
                                          <p:attrName>style.visibility</p:attrName>
                                        </p:attrNameLst>
                                      </p:cBhvr>
                                      <p:to>
                                        <p:strVal val="visible"/>
                                      </p:to>
                                    </p:set>
                                    <p:anim calcmode="lin" valueType="num">
                                      <p:cBhvr>
                                        <p:cTn id="36" dur="750" fill="hold"/>
                                        <p:tgtEl>
                                          <p:spTgt spid="72"/>
                                        </p:tgtEl>
                                        <p:attrNameLst>
                                          <p:attrName>ppt_w</p:attrName>
                                        </p:attrNameLst>
                                      </p:cBhvr>
                                      <p:tavLst>
                                        <p:tav tm="0">
                                          <p:val>
                                            <p:fltVal val="0"/>
                                          </p:val>
                                        </p:tav>
                                        <p:tav tm="100000">
                                          <p:val>
                                            <p:strVal val="#ppt_w"/>
                                          </p:val>
                                        </p:tav>
                                      </p:tavLst>
                                    </p:anim>
                                    <p:anim calcmode="lin" valueType="num">
                                      <p:cBhvr>
                                        <p:cTn id="37" dur="750" fill="hold"/>
                                        <p:tgtEl>
                                          <p:spTgt spid="72"/>
                                        </p:tgtEl>
                                        <p:attrNameLst>
                                          <p:attrName>ppt_h</p:attrName>
                                        </p:attrNameLst>
                                      </p:cBhvr>
                                      <p:tavLst>
                                        <p:tav tm="0">
                                          <p:val>
                                            <p:fltVal val="0"/>
                                          </p:val>
                                        </p:tav>
                                        <p:tav tm="100000">
                                          <p:val>
                                            <p:strVal val="#ppt_h"/>
                                          </p:val>
                                        </p:tav>
                                      </p:tavLst>
                                    </p:anim>
                                    <p:animEffect transition="in" filter="fade">
                                      <p:cBhvr>
                                        <p:cTn id="38" dur="750"/>
                                        <p:tgtEl>
                                          <p:spTgt spid="72"/>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81"/>
                                        </p:tgtEl>
                                        <p:attrNameLst>
                                          <p:attrName>style.visibility</p:attrName>
                                        </p:attrNameLst>
                                      </p:cBhvr>
                                      <p:to>
                                        <p:strVal val="visible"/>
                                      </p:to>
                                    </p:set>
                                    <p:anim calcmode="lin" valueType="num">
                                      <p:cBhvr>
                                        <p:cTn id="41" dur="750" fill="hold"/>
                                        <p:tgtEl>
                                          <p:spTgt spid="81"/>
                                        </p:tgtEl>
                                        <p:attrNameLst>
                                          <p:attrName>ppt_w</p:attrName>
                                        </p:attrNameLst>
                                      </p:cBhvr>
                                      <p:tavLst>
                                        <p:tav tm="0">
                                          <p:val>
                                            <p:fltVal val="0"/>
                                          </p:val>
                                        </p:tav>
                                        <p:tav tm="100000">
                                          <p:val>
                                            <p:strVal val="#ppt_w"/>
                                          </p:val>
                                        </p:tav>
                                      </p:tavLst>
                                    </p:anim>
                                    <p:anim calcmode="lin" valueType="num">
                                      <p:cBhvr>
                                        <p:cTn id="42" dur="750" fill="hold"/>
                                        <p:tgtEl>
                                          <p:spTgt spid="81"/>
                                        </p:tgtEl>
                                        <p:attrNameLst>
                                          <p:attrName>ppt_h</p:attrName>
                                        </p:attrNameLst>
                                      </p:cBhvr>
                                      <p:tavLst>
                                        <p:tav tm="0">
                                          <p:val>
                                            <p:fltVal val="0"/>
                                          </p:val>
                                        </p:tav>
                                        <p:tav tm="100000">
                                          <p:val>
                                            <p:strVal val="#ppt_h"/>
                                          </p:val>
                                        </p:tav>
                                      </p:tavLst>
                                    </p:anim>
                                    <p:animEffect transition="in" filter="fade">
                                      <p:cBhvr>
                                        <p:cTn id="43" dur="750"/>
                                        <p:tgtEl>
                                          <p:spTgt spid="81"/>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82"/>
                                        </p:tgtEl>
                                        <p:attrNameLst>
                                          <p:attrName>style.visibility</p:attrName>
                                        </p:attrNameLst>
                                      </p:cBhvr>
                                      <p:to>
                                        <p:strVal val="visible"/>
                                      </p:to>
                                    </p:set>
                                    <p:anim calcmode="lin" valueType="num">
                                      <p:cBhvr>
                                        <p:cTn id="46" dur="750" fill="hold"/>
                                        <p:tgtEl>
                                          <p:spTgt spid="82"/>
                                        </p:tgtEl>
                                        <p:attrNameLst>
                                          <p:attrName>ppt_w</p:attrName>
                                        </p:attrNameLst>
                                      </p:cBhvr>
                                      <p:tavLst>
                                        <p:tav tm="0">
                                          <p:val>
                                            <p:fltVal val="0"/>
                                          </p:val>
                                        </p:tav>
                                        <p:tav tm="100000">
                                          <p:val>
                                            <p:strVal val="#ppt_w"/>
                                          </p:val>
                                        </p:tav>
                                      </p:tavLst>
                                    </p:anim>
                                    <p:anim calcmode="lin" valueType="num">
                                      <p:cBhvr>
                                        <p:cTn id="47" dur="750" fill="hold"/>
                                        <p:tgtEl>
                                          <p:spTgt spid="82"/>
                                        </p:tgtEl>
                                        <p:attrNameLst>
                                          <p:attrName>ppt_h</p:attrName>
                                        </p:attrNameLst>
                                      </p:cBhvr>
                                      <p:tavLst>
                                        <p:tav tm="0">
                                          <p:val>
                                            <p:fltVal val="0"/>
                                          </p:val>
                                        </p:tav>
                                        <p:tav tm="100000">
                                          <p:val>
                                            <p:strVal val="#ppt_h"/>
                                          </p:val>
                                        </p:tav>
                                      </p:tavLst>
                                    </p:anim>
                                    <p:animEffect transition="in" filter="fade">
                                      <p:cBhvr>
                                        <p:cTn id="48" dur="750"/>
                                        <p:tgtEl>
                                          <p:spTgt spid="82"/>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83"/>
                                        </p:tgtEl>
                                        <p:attrNameLst>
                                          <p:attrName>style.visibility</p:attrName>
                                        </p:attrNameLst>
                                      </p:cBhvr>
                                      <p:to>
                                        <p:strVal val="visible"/>
                                      </p:to>
                                    </p:set>
                                    <p:anim calcmode="lin" valueType="num">
                                      <p:cBhvr>
                                        <p:cTn id="51" dur="750" fill="hold"/>
                                        <p:tgtEl>
                                          <p:spTgt spid="83"/>
                                        </p:tgtEl>
                                        <p:attrNameLst>
                                          <p:attrName>ppt_w</p:attrName>
                                        </p:attrNameLst>
                                      </p:cBhvr>
                                      <p:tavLst>
                                        <p:tav tm="0">
                                          <p:val>
                                            <p:fltVal val="0"/>
                                          </p:val>
                                        </p:tav>
                                        <p:tav tm="100000">
                                          <p:val>
                                            <p:strVal val="#ppt_w"/>
                                          </p:val>
                                        </p:tav>
                                      </p:tavLst>
                                    </p:anim>
                                    <p:anim calcmode="lin" valueType="num">
                                      <p:cBhvr>
                                        <p:cTn id="52" dur="750" fill="hold"/>
                                        <p:tgtEl>
                                          <p:spTgt spid="83"/>
                                        </p:tgtEl>
                                        <p:attrNameLst>
                                          <p:attrName>ppt_h</p:attrName>
                                        </p:attrNameLst>
                                      </p:cBhvr>
                                      <p:tavLst>
                                        <p:tav tm="0">
                                          <p:val>
                                            <p:fltVal val="0"/>
                                          </p:val>
                                        </p:tav>
                                        <p:tav tm="100000">
                                          <p:val>
                                            <p:strVal val="#ppt_h"/>
                                          </p:val>
                                        </p:tav>
                                      </p:tavLst>
                                    </p:anim>
                                    <p:animEffect transition="in" filter="fade">
                                      <p:cBhvr>
                                        <p:cTn id="53" dur="750"/>
                                        <p:tgtEl>
                                          <p:spTgt spid="83"/>
                                        </p:tgtEl>
                                      </p:cBhvr>
                                    </p:animEffect>
                                  </p:childTnLst>
                                </p:cTn>
                              </p:par>
                              <p:par>
                                <p:cTn id="54" presetID="22" presetClass="entr" presetSubtype="2" fill="hold" grpId="0" nodeType="withEffect">
                                  <p:stCondLst>
                                    <p:cond delay="1750"/>
                                  </p:stCondLst>
                                  <p:childTnLst>
                                    <p:set>
                                      <p:cBhvr>
                                        <p:cTn id="55" dur="1" fill="hold">
                                          <p:stCondLst>
                                            <p:cond delay="0"/>
                                          </p:stCondLst>
                                        </p:cTn>
                                        <p:tgtEl>
                                          <p:spTgt spid="77"/>
                                        </p:tgtEl>
                                        <p:attrNameLst>
                                          <p:attrName>style.visibility</p:attrName>
                                        </p:attrNameLst>
                                      </p:cBhvr>
                                      <p:to>
                                        <p:strVal val="visible"/>
                                      </p:to>
                                    </p:set>
                                    <p:animEffect transition="in" filter="wipe(right)">
                                      <p:cBhvr>
                                        <p:cTn id="56" dur="750"/>
                                        <p:tgtEl>
                                          <p:spTgt spid="77"/>
                                        </p:tgtEl>
                                      </p:cBhvr>
                                    </p:animEffect>
                                  </p:childTnLst>
                                </p:cTn>
                              </p:par>
                              <p:par>
                                <p:cTn id="57" presetID="22" presetClass="entr" presetSubtype="1" fill="hold" grpId="0" nodeType="withEffect">
                                  <p:stCondLst>
                                    <p:cond delay="175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750"/>
                                        <p:tgtEl>
                                          <p:spTgt spid="73"/>
                                        </p:tgtEl>
                                      </p:cBhvr>
                                    </p:animEffect>
                                  </p:childTnLst>
                                </p:cTn>
                              </p:par>
                              <p:par>
                                <p:cTn id="60" presetID="22" presetClass="entr" presetSubtype="8" fill="hold" grpId="0" nodeType="withEffect">
                                  <p:stCondLst>
                                    <p:cond delay="1750"/>
                                  </p:stCondLst>
                                  <p:childTnLst>
                                    <p:set>
                                      <p:cBhvr>
                                        <p:cTn id="61" dur="1" fill="hold">
                                          <p:stCondLst>
                                            <p:cond delay="0"/>
                                          </p:stCondLst>
                                        </p:cTn>
                                        <p:tgtEl>
                                          <p:spTgt spid="69"/>
                                        </p:tgtEl>
                                        <p:attrNameLst>
                                          <p:attrName>style.visibility</p:attrName>
                                        </p:attrNameLst>
                                      </p:cBhvr>
                                      <p:to>
                                        <p:strVal val="visible"/>
                                      </p:to>
                                    </p:set>
                                    <p:animEffect transition="in" filter="wipe(left)">
                                      <p:cBhvr>
                                        <p:cTn id="62" dur="750"/>
                                        <p:tgtEl>
                                          <p:spTgt spid="69"/>
                                        </p:tgtEl>
                                      </p:cBhvr>
                                    </p:animEffect>
                                  </p:childTnLst>
                                </p:cTn>
                              </p:par>
                              <p:par>
                                <p:cTn id="63" presetID="22" presetClass="entr" presetSubtype="2" fill="hold" grpId="0" nodeType="withEffect">
                                  <p:stCondLst>
                                    <p:cond delay="225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750"/>
                                        <p:tgtEl>
                                          <p:spTgt spid="70"/>
                                        </p:tgtEl>
                                      </p:cBhvr>
                                    </p:animEffect>
                                  </p:childTnLst>
                                </p:cTn>
                              </p:par>
                              <p:par>
                                <p:cTn id="66" presetID="22" presetClass="entr" presetSubtype="2" fill="hold" grpId="0" nodeType="withEffect">
                                  <p:stCondLst>
                                    <p:cond delay="2250"/>
                                  </p:stCondLst>
                                  <p:childTnLst>
                                    <p:set>
                                      <p:cBhvr>
                                        <p:cTn id="67" dur="1" fill="hold">
                                          <p:stCondLst>
                                            <p:cond delay="0"/>
                                          </p:stCondLst>
                                        </p:cTn>
                                        <p:tgtEl>
                                          <p:spTgt spid="71"/>
                                        </p:tgtEl>
                                        <p:attrNameLst>
                                          <p:attrName>style.visibility</p:attrName>
                                        </p:attrNameLst>
                                      </p:cBhvr>
                                      <p:to>
                                        <p:strVal val="visible"/>
                                      </p:to>
                                    </p:set>
                                    <p:animEffect transition="in" filter="wipe(right)">
                                      <p:cBhvr>
                                        <p:cTn id="68" dur="750"/>
                                        <p:tgtEl>
                                          <p:spTgt spid="71"/>
                                        </p:tgtEl>
                                      </p:cBhvr>
                                    </p:animEffect>
                                  </p:childTnLst>
                                </p:cTn>
                              </p:par>
                              <p:par>
                                <p:cTn id="69" presetID="22" presetClass="entr" presetSubtype="8" fill="hold" grpId="0" nodeType="withEffect">
                                  <p:stCondLst>
                                    <p:cond delay="225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par>
                                <p:cTn id="72" presetID="22" presetClass="entr" presetSubtype="8" fill="hold" grpId="0" nodeType="withEffect">
                                  <p:stCondLst>
                                    <p:cond delay="2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750"/>
                                        <p:tgtEl>
                                          <p:spTgt spid="75"/>
                                        </p:tgtEl>
                                      </p:cBhvr>
                                    </p:animEffect>
                                  </p:childTnLst>
                                </p:cTn>
                              </p:par>
                              <p:par>
                                <p:cTn id="75" presetID="22" presetClass="entr" presetSubtype="8" fill="hold" grpId="0" nodeType="withEffect">
                                  <p:stCondLst>
                                    <p:cond delay="2250"/>
                                  </p:stCondLst>
                                  <p:childTnLst>
                                    <p:set>
                                      <p:cBhvr>
                                        <p:cTn id="76" dur="1" fill="hold">
                                          <p:stCondLst>
                                            <p:cond delay="0"/>
                                          </p:stCondLst>
                                        </p:cTn>
                                        <p:tgtEl>
                                          <p:spTgt spid="78"/>
                                        </p:tgtEl>
                                        <p:attrNameLst>
                                          <p:attrName>style.visibility</p:attrName>
                                        </p:attrNameLst>
                                      </p:cBhvr>
                                      <p:to>
                                        <p:strVal val="visible"/>
                                      </p:to>
                                    </p:set>
                                    <p:animEffect transition="in" filter="wipe(left)">
                                      <p:cBhvr>
                                        <p:cTn id="77" dur="750"/>
                                        <p:tgtEl>
                                          <p:spTgt spid="78"/>
                                        </p:tgtEl>
                                      </p:cBhvr>
                                    </p:animEffect>
                                  </p:childTnLst>
                                </p:cTn>
                              </p:par>
                              <p:par>
                                <p:cTn id="78" presetID="22" presetClass="entr" presetSubtype="8" fill="hold" grpId="0" nodeType="withEffect">
                                  <p:stCondLst>
                                    <p:cond delay="225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750"/>
                                        <p:tgtEl>
                                          <p:spTgt spid="79"/>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7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9" grpId="0" animBg="1"/>
      <p:bldP spid="70" grpId="0"/>
      <p:bldP spid="71" grpId="0"/>
      <p:bldP spid="73" grpId="0" animBg="1"/>
      <p:bldP spid="74" grpId="0"/>
      <p:bldP spid="75" grpId="0"/>
      <p:bldP spid="77" grpId="0" animBg="1"/>
      <p:bldP spid="78" grpId="0"/>
      <p:bldP spid="79" grpId="0"/>
      <p:bldP spid="80" grpId="0"/>
      <p:bldP spid="82" grpId="0" animBg="1"/>
      <p:bldP spid="76" grpId="0"/>
      <p:bldP spid="83" grpId="0" animBg="1"/>
      <p:bldP spid="72" grpId="0"/>
      <p:bldP spid="85" grpId="0"/>
      <p:bldP spid="85" grpId="1"/>
      <p:bldP spid="85" grpId="2"/>
      <p:bldP spid="86" grpId="0"/>
      <p:bldP spid="86" grpId="1"/>
      <p:bldP spid="8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KSO_Shape"/>
          <p:cNvGrpSpPr>
            <a:grpSpLocks/>
          </p:cNvGrpSpPr>
          <p:nvPr/>
        </p:nvGrpSpPr>
        <p:grpSpPr bwMode="auto">
          <a:xfrm>
            <a:off x="1342723" y="1866857"/>
            <a:ext cx="4553914" cy="3716680"/>
            <a:chOff x="1331640" y="1268760"/>
            <a:chExt cx="5832647" cy="4819363"/>
          </a:xfrm>
          <a:solidFill>
            <a:schemeClr val="bg1">
              <a:lumMod val="75000"/>
            </a:schemeClr>
          </a:solidFill>
          <a:effectLst/>
        </p:grpSpPr>
        <p:sp>
          <p:nvSpPr>
            <p:cNvPr id="21" name="内蒙古"/>
            <p:cNvSpPr>
              <a:spLocks/>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2" name="甘肃"/>
            <p:cNvSpPr>
              <a:spLocks/>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3" name="宁夏"/>
            <p:cNvSpPr>
              <a:spLocks/>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4" name="新疆"/>
            <p:cNvSpPr>
              <a:spLocks/>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5" name="青海"/>
            <p:cNvSpPr>
              <a:spLocks/>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6" name="四川"/>
            <p:cNvSpPr>
              <a:spLocks/>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7" name="西藏"/>
            <p:cNvSpPr>
              <a:spLocks/>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8" name="云南"/>
            <p:cNvSpPr>
              <a:spLocks/>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9" name="贵州"/>
            <p:cNvSpPr>
              <a:spLocks/>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0" name="广西"/>
            <p:cNvSpPr>
              <a:spLocks/>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1" name="重庆"/>
            <p:cNvSpPr>
              <a:spLocks/>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2" name="陕西"/>
            <p:cNvSpPr>
              <a:spLocks/>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3" name="山西"/>
            <p:cNvSpPr>
              <a:spLocks/>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4" name="湖南"/>
            <p:cNvSpPr>
              <a:spLocks/>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5" name="湖北"/>
            <p:cNvSpPr>
              <a:spLocks/>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6" name="广东"/>
            <p:cNvSpPr>
              <a:spLocks/>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7" name="江西"/>
            <p:cNvSpPr>
              <a:spLocks/>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8" name="福建"/>
            <p:cNvSpPr>
              <a:spLocks/>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9" name="浙江"/>
            <p:cNvSpPr>
              <a:spLocks/>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0" name="安徽"/>
            <p:cNvSpPr>
              <a:spLocks/>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1" name="天津"/>
            <p:cNvSpPr>
              <a:spLocks/>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2" name="北京"/>
            <p:cNvSpPr>
              <a:spLocks/>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3" name="辽宁"/>
            <p:cNvSpPr>
              <a:spLocks/>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4" name="吉林"/>
            <p:cNvSpPr>
              <a:spLocks/>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5" name="黑龙江"/>
            <p:cNvSpPr>
              <a:spLocks/>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6" name="山东"/>
            <p:cNvSpPr>
              <a:spLocks/>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7" name="上海"/>
            <p:cNvSpPr>
              <a:spLocks/>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8" name="江苏"/>
            <p:cNvSpPr>
              <a:spLocks/>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9" name="河北"/>
            <p:cNvSpPr>
              <a:spLocks/>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0" name="河南"/>
            <p:cNvSpPr>
              <a:spLocks/>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1" name="台湾"/>
            <p:cNvSpPr>
              <a:spLocks/>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2" name="海南"/>
            <p:cNvSpPr>
              <a:spLocks/>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5032600" y="2909562"/>
            <a:ext cx="390792" cy="39079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798675" y="3568992"/>
            <a:ext cx="300854" cy="30085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063364" y="4138482"/>
            <a:ext cx="375430" cy="375430"/>
          </a:xfrm>
          <a:prstGeom prst="ellipse">
            <a:avLst/>
          </a:prstGeom>
          <a:solidFill>
            <a:schemeClr val="accent3">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458545" y="4782551"/>
            <a:ext cx="482336" cy="482334"/>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文本框 216"/>
          <p:cNvSpPr txBox="1"/>
          <p:nvPr/>
        </p:nvSpPr>
        <p:spPr>
          <a:xfrm>
            <a:off x="10302246" y="1885329"/>
            <a:ext cx="811850" cy="338554"/>
          </a:xfrm>
          <a:prstGeom prst="rect">
            <a:avLst/>
          </a:prstGeom>
          <a:noFill/>
        </p:spPr>
        <p:txBody>
          <a:bodyPr wrap="square" rtlCol="0">
            <a:spAutoFit/>
          </a:bodyPr>
          <a:lstStyle/>
          <a:p>
            <a:pPr algn="r"/>
            <a:r>
              <a:rPr lang="en-US" altLang="zh-CN" sz="1600" dirty="0">
                <a:solidFill>
                  <a:schemeClr val="accent1"/>
                </a:solidFill>
              </a:rPr>
              <a:t>35.6</a:t>
            </a:r>
            <a:r>
              <a:rPr lang="en-US" altLang="zh-CN" sz="1200" dirty="0">
                <a:solidFill>
                  <a:schemeClr val="accent1"/>
                </a:solidFill>
              </a:rPr>
              <a:t>%</a:t>
            </a:r>
            <a:endParaRPr lang="zh-CN" altLang="en-US" sz="1200" dirty="0">
              <a:solidFill>
                <a:schemeClr val="accent1"/>
              </a:solidFill>
            </a:endParaRPr>
          </a:p>
        </p:txBody>
      </p:sp>
      <p:sp>
        <p:nvSpPr>
          <p:cNvPr id="219" name="文本框 218"/>
          <p:cNvSpPr txBox="1"/>
          <p:nvPr/>
        </p:nvSpPr>
        <p:spPr>
          <a:xfrm>
            <a:off x="10302246" y="3003950"/>
            <a:ext cx="811850" cy="338554"/>
          </a:xfrm>
          <a:prstGeom prst="rect">
            <a:avLst/>
          </a:prstGeom>
          <a:noFill/>
        </p:spPr>
        <p:txBody>
          <a:bodyPr wrap="square" rtlCol="0">
            <a:spAutoFit/>
          </a:bodyPr>
          <a:lstStyle/>
          <a:p>
            <a:pPr algn="r"/>
            <a:r>
              <a:rPr lang="en-US" altLang="zh-CN" sz="1600" dirty="0">
                <a:solidFill>
                  <a:schemeClr val="accent2"/>
                </a:solidFill>
              </a:rPr>
              <a:t>44.1</a:t>
            </a:r>
            <a:r>
              <a:rPr lang="en-US" altLang="zh-CN" sz="1200" dirty="0">
                <a:solidFill>
                  <a:schemeClr val="accent2"/>
                </a:solidFill>
              </a:rPr>
              <a:t>%</a:t>
            </a:r>
            <a:endParaRPr lang="zh-CN" altLang="en-US" sz="1600" dirty="0">
              <a:solidFill>
                <a:schemeClr val="accent2"/>
              </a:solidFill>
            </a:endParaRPr>
          </a:p>
        </p:txBody>
      </p:sp>
      <p:sp>
        <p:nvSpPr>
          <p:cNvPr id="220" name="文本框 219"/>
          <p:cNvSpPr txBox="1"/>
          <p:nvPr/>
        </p:nvSpPr>
        <p:spPr>
          <a:xfrm>
            <a:off x="10302246" y="3982783"/>
            <a:ext cx="811850" cy="338554"/>
          </a:xfrm>
          <a:prstGeom prst="rect">
            <a:avLst/>
          </a:prstGeom>
          <a:noFill/>
        </p:spPr>
        <p:txBody>
          <a:bodyPr wrap="square" rtlCol="0">
            <a:spAutoFit/>
          </a:bodyPr>
          <a:lstStyle/>
          <a:p>
            <a:pPr algn="r"/>
            <a:r>
              <a:rPr lang="en-US" altLang="zh-CN" sz="1600" dirty="0">
                <a:solidFill>
                  <a:schemeClr val="accent3"/>
                </a:solidFill>
              </a:rPr>
              <a:t>16.8</a:t>
            </a:r>
            <a:r>
              <a:rPr lang="en-US" altLang="zh-CN" sz="1200" dirty="0">
                <a:solidFill>
                  <a:schemeClr val="accent3"/>
                </a:solidFill>
              </a:rPr>
              <a:t>%</a:t>
            </a:r>
            <a:endParaRPr lang="zh-CN" altLang="en-US" sz="1600" dirty="0">
              <a:solidFill>
                <a:schemeClr val="accent3"/>
              </a:solidFill>
            </a:endParaRPr>
          </a:p>
        </p:txBody>
      </p:sp>
      <p:sp>
        <p:nvSpPr>
          <p:cNvPr id="221" name="文本框 220"/>
          <p:cNvSpPr txBox="1"/>
          <p:nvPr/>
        </p:nvSpPr>
        <p:spPr>
          <a:xfrm>
            <a:off x="10302246" y="5081604"/>
            <a:ext cx="811850" cy="338554"/>
          </a:xfrm>
          <a:prstGeom prst="rect">
            <a:avLst/>
          </a:prstGeom>
          <a:noFill/>
        </p:spPr>
        <p:txBody>
          <a:bodyPr wrap="square" rtlCol="0">
            <a:spAutoFit/>
          </a:bodyPr>
          <a:lstStyle/>
          <a:p>
            <a:pPr algn="r"/>
            <a:r>
              <a:rPr lang="en-US" altLang="zh-CN" sz="1600" dirty="0">
                <a:solidFill>
                  <a:schemeClr val="accent4"/>
                </a:solidFill>
              </a:rPr>
              <a:t>61.8</a:t>
            </a:r>
            <a:r>
              <a:rPr lang="en-US" altLang="zh-CN" sz="1200" dirty="0">
                <a:solidFill>
                  <a:schemeClr val="accent4"/>
                </a:solidFill>
              </a:rPr>
              <a:t>%</a:t>
            </a:r>
            <a:endParaRPr lang="zh-CN" altLang="en-US" sz="1200" dirty="0">
              <a:solidFill>
                <a:schemeClr val="accent4"/>
              </a:solidFill>
            </a:endParaRPr>
          </a:p>
        </p:txBody>
      </p:sp>
      <p:sp>
        <p:nvSpPr>
          <p:cNvPr id="227" name="任意多边形 226"/>
          <p:cNvSpPr/>
          <p:nvPr/>
        </p:nvSpPr>
        <p:spPr>
          <a:xfrm>
            <a:off x="5246255" y="2223062"/>
            <a:ext cx="5781963" cy="658684"/>
          </a:xfrm>
          <a:custGeom>
            <a:avLst/>
            <a:gdLst>
              <a:gd name="connsiteX0" fmla="*/ 0 w 5781963"/>
              <a:gd name="connsiteY0" fmla="*/ 332509 h 332509"/>
              <a:gd name="connsiteX1" fmla="*/ 55418 w 5781963"/>
              <a:gd name="connsiteY1" fmla="*/ 0 h 332509"/>
              <a:gd name="connsiteX2" fmla="*/ 5781963 w 5781963"/>
              <a:gd name="connsiteY2" fmla="*/ 0 h 332509"/>
            </a:gdLst>
            <a:ahLst/>
            <a:cxnLst>
              <a:cxn ang="0">
                <a:pos x="connsiteX0" y="connsiteY0"/>
              </a:cxn>
              <a:cxn ang="0">
                <a:pos x="connsiteX1" y="connsiteY1"/>
              </a:cxn>
              <a:cxn ang="0">
                <a:pos x="connsiteX2" y="connsiteY2"/>
              </a:cxn>
            </a:cxnLst>
            <a:rect l="l" t="t" r="r" b="b"/>
            <a:pathLst>
              <a:path w="5781963" h="332509">
                <a:moveTo>
                  <a:pt x="0" y="332509"/>
                </a:moveTo>
                <a:lnTo>
                  <a:pt x="55418" y="0"/>
                </a:lnTo>
                <a:lnTo>
                  <a:pt x="5781963"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5793451" y="1884992"/>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辽宁</a:t>
            </a:r>
          </a:p>
        </p:txBody>
      </p:sp>
      <p:sp>
        <p:nvSpPr>
          <p:cNvPr id="236" name="矩形 235"/>
          <p:cNvSpPr/>
          <p:nvPr/>
        </p:nvSpPr>
        <p:spPr>
          <a:xfrm>
            <a:off x="5793450" y="2245410"/>
            <a:ext cx="5420496"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41" name="任意多边形 240"/>
          <p:cNvSpPr/>
          <p:nvPr/>
        </p:nvSpPr>
        <p:spPr>
          <a:xfrm>
            <a:off x="4978400" y="3343564"/>
            <a:ext cx="6049818" cy="166254"/>
          </a:xfrm>
          <a:custGeom>
            <a:avLst/>
            <a:gdLst>
              <a:gd name="connsiteX0" fmla="*/ 0 w 6049818"/>
              <a:gd name="connsiteY0" fmla="*/ 166254 h 166254"/>
              <a:gd name="connsiteX1" fmla="*/ 18473 w 6049818"/>
              <a:gd name="connsiteY1" fmla="*/ 0 h 166254"/>
              <a:gd name="connsiteX2" fmla="*/ 6049818 w 6049818"/>
              <a:gd name="connsiteY2" fmla="*/ 0 h 166254"/>
            </a:gdLst>
            <a:ahLst/>
            <a:cxnLst>
              <a:cxn ang="0">
                <a:pos x="connsiteX0" y="connsiteY0"/>
              </a:cxn>
              <a:cxn ang="0">
                <a:pos x="connsiteX1" y="connsiteY1"/>
              </a:cxn>
              <a:cxn ang="0">
                <a:pos x="connsiteX2" y="connsiteY2"/>
              </a:cxn>
            </a:cxnLst>
            <a:rect l="l" t="t" r="r" b="b"/>
            <a:pathLst>
              <a:path w="6049818" h="166254">
                <a:moveTo>
                  <a:pt x="0" y="166254"/>
                </a:moveTo>
                <a:lnTo>
                  <a:pt x="18473" y="0"/>
                </a:lnTo>
                <a:lnTo>
                  <a:pt x="6049818"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41"/>
          <p:cNvSpPr txBox="1"/>
          <p:nvPr/>
        </p:nvSpPr>
        <p:spPr>
          <a:xfrm>
            <a:off x="5793451" y="3014960"/>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山东</a:t>
            </a:r>
          </a:p>
        </p:txBody>
      </p:sp>
      <p:sp>
        <p:nvSpPr>
          <p:cNvPr id="243" name="矩形 242"/>
          <p:cNvSpPr/>
          <p:nvPr/>
        </p:nvSpPr>
        <p:spPr>
          <a:xfrm>
            <a:off x="5793451" y="3354838"/>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cxnSp>
        <p:nvCxnSpPr>
          <p:cNvPr id="247" name="直接连接符 246"/>
          <p:cNvCxnSpPr/>
          <p:nvPr/>
        </p:nvCxnSpPr>
        <p:spPr>
          <a:xfrm>
            <a:off x="5488242" y="4326197"/>
            <a:ext cx="553997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9" name="文本框 248"/>
          <p:cNvSpPr txBox="1"/>
          <p:nvPr/>
        </p:nvSpPr>
        <p:spPr>
          <a:xfrm>
            <a:off x="5793451" y="3990629"/>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福建</a:t>
            </a:r>
          </a:p>
        </p:txBody>
      </p:sp>
      <p:sp>
        <p:nvSpPr>
          <p:cNvPr id="250" name="矩形 249"/>
          <p:cNvSpPr/>
          <p:nvPr/>
        </p:nvSpPr>
        <p:spPr>
          <a:xfrm>
            <a:off x="5793451" y="4321271"/>
            <a:ext cx="5466491"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1" name="任意多边形 250"/>
          <p:cNvSpPr/>
          <p:nvPr/>
        </p:nvSpPr>
        <p:spPr>
          <a:xfrm>
            <a:off x="4886036" y="5264727"/>
            <a:ext cx="6160655" cy="157018"/>
          </a:xfrm>
          <a:custGeom>
            <a:avLst/>
            <a:gdLst>
              <a:gd name="connsiteX0" fmla="*/ 0 w 6160655"/>
              <a:gd name="connsiteY0" fmla="*/ 0 h 157018"/>
              <a:gd name="connsiteX1" fmla="*/ 147782 w 6160655"/>
              <a:gd name="connsiteY1" fmla="*/ 157018 h 157018"/>
              <a:gd name="connsiteX2" fmla="*/ 6160655 w 6160655"/>
              <a:gd name="connsiteY2" fmla="*/ 157018 h 157018"/>
            </a:gdLst>
            <a:ahLst/>
            <a:cxnLst>
              <a:cxn ang="0">
                <a:pos x="connsiteX0" y="connsiteY0"/>
              </a:cxn>
              <a:cxn ang="0">
                <a:pos x="connsiteX1" y="connsiteY1"/>
              </a:cxn>
              <a:cxn ang="0">
                <a:pos x="connsiteX2" y="connsiteY2"/>
              </a:cxn>
            </a:cxnLst>
            <a:rect l="l" t="t" r="r" b="b"/>
            <a:pathLst>
              <a:path w="6160655" h="157018">
                <a:moveTo>
                  <a:pt x="0" y="0"/>
                </a:moveTo>
                <a:lnTo>
                  <a:pt x="147782" y="157018"/>
                </a:lnTo>
                <a:lnTo>
                  <a:pt x="6160655" y="157018"/>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p:cNvSpPr txBox="1"/>
          <p:nvPr/>
        </p:nvSpPr>
        <p:spPr>
          <a:xfrm>
            <a:off x="5793451" y="5075575"/>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广州</a:t>
            </a:r>
          </a:p>
        </p:txBody>
      </p:sp>
      <p:sp>
        <p:nvSpPr>
          <p:cNvPr id="253" name="矩形 252"/>
          <p:cNvSpPr/>
          <p:nvPr/>
        </p:nvSpPr>
        <p:spPr>
          <a:xfrm>
            <a:off x="5793451" y="5415453"/>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4" name="椭圆 253"/>
          <p:cNvSpPr/>
          <p:nvPr/>
        </p:nvSpPr>
        <p:spPr>
          <a:xfrm flipV="1">
            <a:off x="5180472" y="3057434"/>
            <a:ext cx="95048" cy="95048"/>
          </a:xfrm>
          <a:prstGeom prst="ellipse">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flipV="1">
            <a:off x="4919804" y="3690120"/>
            <a:ext cx="58596" cy="58596"/>
          </a:xfrm>
          <a:prstGeom prst="ellipse">
            <a:avLst/>
          </a:prstGeom>
          <a:solidFill>
            <a:schemeClr val="accent2">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flipV="1">
            <a:off x="5214697" y="4289815"/>
            <a:ext cx="72764" cy="72764"/>
          </a:xfrm>
          <a:prstGeom prst="ellipse">
            <a:avLst/>
          </a:prstGeom>
          <a:solidFill>
            <a:schemeClr val="accent3">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flipV="1">
            <a:off x="4652189" y="4976194"/>
            <a:ext cx="95048" cy="95048"/>
          </a:xfrm>
          <a:prstGeom prst="ellipse">
            <a:avLst/>
          </a:prstGeom>
          <a:solidFill>
            <a:schemeClr val="accent4">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342723" y="178376"/>
            <a:ext cx="340451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9" name="矩形 7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6" name="矩形 7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8273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7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7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750"/>
                                        <p:tgtEl>
                                          <p:spTgt spid="79"/>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9"/>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1.85185E-6 L -0.10885 -1.85185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1.85185E-6 L 0 -1.85185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500"/>
                                  </p:stCondLst>
                                  <p:childTnLst>
                                    <p:set>
                                      <p:cBhvr>
                                        <p:cTn id="25" dur="1" fill="hold">
                                          <p:stCondLst>
                                            <p:cond delay="0"/>
                                          </p:stCondLst>
                                        </p:cTn>
                                        <p:tgtEl>
                                          <p:spTgt spid="82"/>
                                        </p:tgtEl>
                                        <p:attrNameLst>
                                          <p:attrName>style.visibility</p:attrName>
                                        </p:attrNameLst>
                                      </p:cBhvr>
                                      <p:to>
                                        <p:strVal val="visible"/>
                                      </p:to>
                                    </p:set>
                                    <p:anim calcmode="lin" valueType="num">
                                      <p:cBhvr>
                                        <p:cTn id="26" dur="750" fill="hold"/>
                                        <p:tgtEl>
                                          <p:spTgt spid="82"/>
                                        </p:tgtEl>
                                        <p:attrNameLst>
                                          <p:attrName>ppt_w</p:attrName>
                                        </p:attrNameLst>
                                      </p:cBhvr>
                                      <p:tavLst>
                                        <p:tav tm="0">
                                          <p:val>
                                            <p:fltVal val="0"/>
                                          </p:val>
                                        </p:tav>
                                        <p:tav tm="100000">
                                          <p:val>
                                            <p:strVal val="#ppt_w"/>
                                          </p:val>
                                        </p:tav>
                                      </p:tavLst>
                                    </p:anim>
                                    <p:anim calcmode="lin" valueType="num">
                                      <p:cBhvr>
                                        <p:cTn id="27" dur="750" fill="hold"/>
                                        <p:tgtEl>
                                          <p:spTgt spid="82"/>
                                        </p:tgtEl>
                                        <p:attrNameLst>
                                          <p:attrName>ppt_h</p:attrName>
                                        </p:attrNameLst>
                                      </p:cBhvr>
                                      <p:tavLst>
                                        <p:tav tm="0">
                                          <p:val>
                                            <p:fltVal val="0"/>
                                          </p:val>
                                        </p:tav>
                                        <p:tav tm="100000">
                                          <p:val>
                                            <p:strVal val="#ppt_h"/>
                                          </p:val>
                                        </p:tav>
                                      </p:tavLst>
                                    </p:anim>
                                    <p:animEffect transition="in" filter="fade">
                                      <p:cBhvr>
                                        <p:cTn id="28" dur="750"/>
                                        <p:tgtEl>
                                          <p:spTgt spid="82"/>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81"/>
                                        </p:tgtEl>
                                        <p:attrNameLst>
                                          <p:attrName>style.visibility</p:attrName>
                                        </p:attrNameLst>
                                      </p:cBhvr>
                                      <p:to>
                                        <p:strVal val="visible"/>
                                      </p:to>
                                    </p:set>
                                    <p:anim calcmode="lin" valueType="num">
                                      <p:cBhvr>
                                        <p:cTn id="31" dur="750" fill="hold"/>
                                        <p:tgtEl>
                                          <p:spTgt spid="81"/>
                                        </p:tgtEl>
                                        <p:attrNameLst>
                                          <p:attrName>ppt_w</p:attrName>
                                        </p:attrNameLst>
                                      </p:cBhvr>
                                      <p:tavLst>
                                        <p:tav tm="0">
                                          <p:val>
                                            <p:fltVal val="0"/>
                                          </p:val>
                                        </p:tav>
                                        <p:tav tm="100000">
                                          <p:val>
                                            <p:strVal val="#ppt_w"/>
                                          </p:val>
                                        </p:tav>
                                      </p:tavLst>
                                    </p:anim>
                                    <p:anim calcmode="lin" valueType="num">
                                      <p:cBhvr>
                                        <p:cTn id="32" dur="750" fill="hold"/>
                                        <p:tgtEl>
                                          <p:spTgt spid="81"/>
                                        </p:tgtEl>
                                        <p:attrNameLst>
                                          <p:attrName>ppt_h</p:attrName>
                                        </p:attrNameLst>
                                      </p:cBhvr>
                                      <p:tavLst>
                                        <p:tav tm="0">
                                          <p:val>
                                            <p:fltVal val="0"/>
                                          </p:val>
                                        </p:tav>
                                        <p:tav tm="100000">
                                          <p:val>
                                            <p:strVal val="#ppt_h"/>
                                          </p:val>
                                        </p:tav>
                                      </p:tavLst>
                                    </p:anim>
                                    <p:animEffect transition="in" filter="fade">
                                      <p:cBhvr>
                                        <p:cTn id="33" dur="750"/>
                                        <p:tgtEl>
                                          <p:spTgt spid="81"/>
                                        </p:tgtEl>
                                      </p:cBhvr>
                                    </p:animEffect>
                                  </p:childTnLst>
                                </p:cTn>
                              </p:par>
                              <p:par>
                                <p:cTn id="34" presetID="53" presetClass="entr" presetSubtype="16" fill="hold" grpId="0" nodeType="withEffect">
                                  <p:stCondLst>
                                    <p:cond delay="1600"/>
                                  </p:stCondLst>
                                  <p:childTnLst>
                                    <p:set>
                                      <p:cBhvr>
                                        <p:cTn id="35" dur="1" fill="hold">
                                          <p:stCondLst>
                                            <p:cond delay="0"/>
                                          </p:stCondLst>
                                        </p:cTn>
                                        <p:tgtEl>
                                          <p:spTgt spid="83"/>
                                        </p:tgtEl>
                                        <p:attrNameLst>
                                          <p:attrName>style.visibility</p:attrName>
                                        </p:attrNameLst>
                                      </p:cBhvr>
                                      <p:to>
                                        <p:strVal val="visible"/>
                                      </p:to>
                                    </p:set>
                                    <p:anim calcmode="lin" valueType="num">
                                      <p:cBhvr>
                                        <p:cTn id="36" dur="750" fill="hold"/>
                                        <p:tgtEl>
                                          <p:spTgt spid="83"/>
                                        </p:tgtEl>
                                        <p:attrNameLst>
                                          <p:attrName>ppt_w</p:attrName>
                                        </p:attrNameLst>
                                      </p:cBhvr>
                                      <p:tavLst>
                                        <p:tav tm="0">
                                          <p:val>
                                            <p:fltVal val="0"/>
                                          </p:val>
                                        </p:tav>
                                        <p:tav tm="100000">
                                          <p:val>
                                            <p:strVal val="#ppt_w"/>
                                          </p:val>
                                        </p:tav>
                                      </p:tavLst>
                                    </p:anim>
                                    <p:anim calcmode="lin" valueType="num">
                                      <p:cBhvr>
                                        <p:cTn id="37" dur="750" fill="hold"/>
                                        <p:tgtEl>
                                          <p:spTgt spid="83"/>
                                        </p:tgtEl>
                                        <p:attrNameLst>
                                          <p:attrName>ppt_h</p:attrName>
                                        </p:attrNameLst>
                                      </p:cBhvr>
                                      <p:tavLst>
                                        <p:tav tm="0">
                                          <p:val>
                                            <p:fltVal val="0"/>
                                          </p:val>
                                        </p:tav>
                                        <p:tav tm="100000">
                                          <p:val>
                                            <p:strVal val="#ppt_h"/>
                                          </p:val>
                                        </p:tav>
                                      </p:tavLst>
                                    </p:anim>
                                    <p:animEffect transition="in" filter="fade">
                                      <p:cBhvr>
                                        <p:cTn id="38" dur="750"/>
                                        <p:tgtEl>
                                          <p:spTgt spid="83"/>
                                        </p:tgtEl>
                                      </p:cBhvr>
                                    </p:animEffect>
                                  </p:childTnLst>
                                </p:cTn>
                              </p:par>
                              <p:par>
                                <p:cTn id="39" presetID="53" presetClass="entr" presetSubtype="16" fill="hold" grpId="0" nodeType="withEffect">
                                  <p:stCondLst>
                                    <p:cond delay="1800"/>
                                  </p:stCondLst>
                                  <p:childTnLst>
                                    <p:set>
                                      <p:cBhvr>
                                        <p:cTn id="40" dur="1" fill="hold">
                                          <p:stCondLst>
                                            <p:cond delay="0"/>
                                          </p:stCondLst>
                                        </p:cTn>
                                        <p:tgtEl>
                                          <p:spTgt spid="84"/>
                                        </p:tgtEl>
                                        <p:attrNameLst>
                                          <p:attrName>style.visibility</p:attrName>
                                        </p:attrNameLst>
                                      </p:cBhvr>
                                      <p:to>
                                        <p:strVal val="visible"/>
                                      </p:to>
                                    </p:set>
                                    <p:anim calcmode="lin" valueType="num">
                                      <p:cBhvr>
                                        <p:cTn id="41" dur="750" fill="hold"/>
                                        <p:tgtEl>
                                          <p:spTgt spid="84"/>
                                        </p:tgtEl>
                                        <p:attrNameLst>
                                          <p:attrName>ppt_w</p:attrName>
                                        </p:attrNameLst>
                                      </p:cBhvr>
                                      <p:tavLst>
                                        <p:tav tm="0">
                                          <p:val>
                                            <p:fltVal val="0"/>
                                          </p:val>
                                        </p:tav>
                                        <p:tav tm="100000">
                                          <p:val>
                                            <p:strVal val="#ppt_w"/>
                                          </p:val>
                                        </p:tav>
                                      </p:tavLst>
                                    </p:anim>
                                    <p:anim calcmode="lin" valueType="num">
                                      <p:cBhvr>
                                        <p:cTn id="42" dur="750" fill="hold"/>
                                        <p:tgtEl>
                                          <p:spTgt spid="84"/>
                                        </p:tgtEl>
                                        <p:attrNameLst>
                                          <p:attrName>ppt_h</p:attrName>
                                        </p:attrNameLst>
                                      </p:cBhvr>
                                      <p:tavLst>
                                        <p:tav tm="0">
                                          <p:val>
                                            <p:fltVal val="0"/>
                                          </p:val>
                                        </p:tav>
                                        <p:tav tm="100000">
                                          <p:val>
                                            <p:strVal val="#ppt_h"/>
                                          </p:val>
                                        </p:tav>
                                      </p:tavLst>
                                    </p:anim>
                                    <p:animEffect transition="in" filter="fade">
                                      <p:cBhvr>
                                        <p:cTn id="43" dur="750"/>
                                        <p:tgtEl>
                                          <p:spTgt spid="84"/>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750"/>
                                        <p:tgtEl>
                                          <p:spTgt spid="254"/>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255"/>
                                        </p:tgtEl>
                                        <p:attrNameLst>
                                          <p:attrName>style.visibility</p:attrName>
                                        </p:attrNameLst>
                                      </p:cBhvr>
                                      <p:to>
                                        <p:strVal val="visible"/>
                                      </p:to>
                                    </p:set>
                                    <p:animEffect transition="in" filter="fade">
                                      <p:cBhvr>
                                        <p:cTn id="49" dur="750"/>
                                        <p:tgtEl>
                                          <p:spTgt spid="255"/>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256"/>
                                        </p:tgtEl>
                                        <p:attrNameLst>
                                          <p:attrName>style.visibility</p:attrName>
                                        </p:attrNameLst>
                                      </p:cBhvr>
                                      <p:to>
                                        <p:strVal val="visible"/>
                                      </p:to>
                                    </p:set>
                                    <p:animEffect transition="in" filter="fade">
                                      <p:cBhvr>
                                        <p:cTn id="52" dur="750"/>
                                        <p:tgtEl>
                                          <p:spTgt spid="256"/>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57"/>
                                        </p:tgtEl>
                                        <p:attrNameLst>
                                          <p:attrName>style.visibility</p:attrName>
                                        </p:attrNameLst>
                                      </p:cBhvr>
                                      <p:to>
                                        <p:strVal val="visible"/>
                                      </p:to>
                                    </p:set>
                                    <p:animEffect transition="in" filter="fade">
                                      <p:cBhvr>
                                        <p:cTn id="55" dur="750"/>
                                        <p:tgtEl>
                                          <p:spTgt spid="257"/>
                                        </p:tgtEl>
                                      </p:cBhvr>
                                    </p:animEffect>
                                  </p:childTnLst>
                                </p:cTn>
                              </p:par>
                              <p:par>
                                <p:cTn id="56" presetID="10" presetClass="entr" presetSubtype="0" fill="hold" grpId="0" nodeType="withEffect">
                                  <p:stCondLst>
                                    <p:cond delay="2250"/>
                                  </p:stCondLst>
                                  <p:childTnLst>
                                    <p:set>
                                      <p:cBhvr>
                                        <p:cTn id="57" dur="1" fill="hold">
                                          <p:stCondLst>
                                            <p:cond delay="0"/>
                                          </p:stCondLst>
                                        </p:cTn>
                                        <p:tgtEl>
                                          <p:spTgt spid="227"/>
                                        </p:tgtEl>
                                        <p:attrNameLst>
                                          <p:attrName>style.visibility</p:attrName>
                                        </p:attrNameLst>
                                      </p:cBhvr>
                                      <p:to>
                                        <p:strVal val="visible"/>
                                      </p:to>
                                    </p:set>
                                    <p:animEffect transition="in" filter="fade">
                                      <p:cBhvr>
                                        <p:cTn id="58" dur="750"/>
                                        <p:tgtEl>
                                          <p:spTgt spid="227"/>
                                        </p:tgtEl>
                                      </p:cBhvr>
                                    </p:animEffect>
                                  </p:childTnLst>
                                </p:cTn>
                              </p:par>
                              <p:par>
                                <p:cTn id="59" presetID="10" presetClass="entr" presetSubtype="0" fill="hold" grpId="0" nodeType="withEffect">
                                  <p:stCondLst>
                                    <p:cond delay="2250"/>
                                  </p:stCondLst>
                                  <p:childTnLst>
                                    <p:set>
                                      <p:cBhvr>
                                        <p:cTn id="60" dur="1" fill="hold">
                                          <p:stCondLst>
                                            <p:cond delay="0"/>
                                          </p:stCondLst>
                                        </p:cTn>
                                        <p:tgtEl>
                                          <p:spTgt spid="241"/>
                                        </p:tgtEl>
                                        <p:attrNameLst>
                                          <p:attrName>style.visibility</p:attrName>
                                        </p:attrNameLst>
                                      </p:cBhvr>
                                      <p:to>
                                        <p:strVal val="visible"/>
                                      </p:to>
                                    </p:set>
                                    <p:animEffect transition="in" filter="fade">
                                      <p:cBhvr>
                                        <p:cTn id="61" dur="750"/>
                                        <p:tgtEl>
                                          <p:spTgt spid="241"/>
                                        </p:tgtEl>
                                      </p:cBhvr>
                                    </p:animEffect>
                                  </p:childTnLst>
                                </p:cTn>
                              </p:par>
                              <p:par>
                                <p:cTn id="62" presetID="10" presetClass="entr" presetSubtype="0" fill="hold" nodeType="withEffect">
                                  <p:stCondLst>
                                    <p:cond delay="2250"/>
                                  </p:stCondLst>
                                  <p:childTnLst>
                                    <p:set>
                                      <p:cBhvr>
                                        <p:cTn id="63" dur="1" fill="hold">
                                          <p:stCondLst>
                                            <p:cond delay="0"/>
                                          </p:stCondLst>
                                        </p:cTn>
                                        <p:tgtEl>
                                          <p:spTgt spid="247"/>
                                        </p:tgtEl>
                                        <p:attrNameLst>
                                          <p:attrName>style.visibility</p:attrName>
                                        </p:attrNameLst>
                                      </p:cBhvr>
                                      <p:to>
                                        <p:strVal val="visible"/>
                                      </p:to>
                                    </p:set>
                                    <p:animEffect transition="in" filter="fade">
                                      <p:cBhvr>
                                        <p:cTn id="64" dur="750"/>
                                        <p:tgtEl>
                                          <p:spTgt spid="247"/>
                                        </p:tgtEl>
                                      </p:cBhvr>
                                    </p:animEffect>
                                  </p:childTnLst>
                                </p:cTn>
                              </p:par>
                              <p:par>
                                <p:cTn id="65" presetID="10" presetClass="entr" presetSubtype="0" fill="hold" grpId="0" nodeType="withEffect">
                                  <p:stCondLst>
                                    <p:cond delay="2250"/>
                                  </p:stCondLst>
                                  <p:childTnLst>
                                    <p:set>
                                      <p:cBhvr>
                                        <p:cTn id="66" dur="1" fill="hold">
                                          <p:stCondLst>
                                            <p:cond delay="0"/>
                                          </p:stCondLst>
                                        </p:cTn>
                                        <p:tgtEl>
                                          <p:spTgt spid="251"/>
                                        </p:tgtEl>
                                        <p:attrNameLst>
                                          <p:attrName>style.visibility</p:attrName>
                                        </p:attrNameLst>
                                      </p:cBhvr>
                                      <p:to>
                                        <p:strVal val="visible"/>
                                      </p:to>
                                    </p:set>
                                    <p:animEffect transition="in" filter="fade">
                                      <p:cBhvr>
                                        <p:cTn id="67" dur="750"/>
                                        <p:tgtEl>
                                          <p:spTgt spid="251"/>
                                        </p:tgtEl>
                                      </p:cBhvr>
                                    </p:animEffect>
                                  </p:childTnLst>
                                </p:cTn>
                              </p:par>
                              <p:par>
                                <p:cTn id="68" presetID="22" presetClass="entr" presetSubtype="8" fill="hold" grpId="0" nodeType="withEffect">
                                  <p:stCondLst>
                                    <p:cond delay="3000"/>
                                  </p:stCondLst>
                                  <p:childTnLst>
                                    <p:set>
                                      <p:cBhvr>
                                        <p:cTn id="69" dur="1" fill="hold">
                                          <p:stCondLst>
                                            <p:cond delay="0"/>
                                          </p:stCondLst>
                                        </p:cTn>
                                        <p:tgtEl>
                                          <p:spTgt spid="235"/>
                                        </p:tgtEl>
                                        <p:attrNameLst>
                                          <p:attrName>style.visibility</p:attrName>
                                        </p:attrNameLst>
                                      </p:cBhvr>
                                      <p:to>
                                        <p:strVal val="visible"/>
                                      </p:to>
                                    </p:set>
                                    <p:animEffect transition="in" filter="wipe(left)">
                                      <p:cBhvr>
                                        <p:cTn id="70" dur="750"/>
                                        <p:tgtEl>
                                          <p:spTgt spid="235"/>
                                        </p:tgtEl>
                                      </p:cBhvr>
                                    </p:animEffect>
                                  </p:childTnLst>
                                </p:cTn>
                              </p:par>
                              <p:par>
                                <p:cTn id="71" presetID="10" presetClass="entr" presetSubtype="0" fill="hold" grpId="0" nodeType="withEffect">
                                  <p:stCondLst>
                                    <p:cond delay="3750"/>
                                  </p:stCondLst>
                                  <p:childTnLst>
                                    <p:set>
                                      <p:cBhvr>
                                        <p:cTn id="72" dur="1" fill="hold">
                                          <p:stCondLst>
                                            <p:cond delay="0"/>
                                          </p:stCondLst>
                                        </p:cTn>
                                        <p:tgtEl>
                                          <p:spTgt spid="236"/>
                                        </p:tgtEl>
                                        <p:attrNameLst>
                                          <p:attrName>style.visibility</p:attrName>
                                        </p:attrNameLst>
                                      </p:cBhvr>
                                      <p:to>
                                        <p:strVal val="visible"/>
                                      </p:to>
                                    </p:set>
                                    <p:animEffect transition="in" filter="fade">
                                      <p:cBhvr>
                                        <p:cTn id="73" dur="750"/>
                                        <p:tgtEl>
                                          <p:spTgt spid="236"/>
                                        </p:tgtEl>
                                      </p:cBhvr>
                                    </p:animEffect>
                                  </p:childTnLst>
                                </p:cTn>
                              </p:par>
                              <p:par>
                                <p:cTn id="74" presetID="22" presetClass="entr" presetSubtype="8" fill="hold" grpId="0" nodeType="withEffect">
                                  <p:stCondLst>
                                    <p:cond delay="3000"/>
                                  </p:stCondLst>
                                  <p:childTnLst>
                                    <p:set>
                                      <p:cBhvr>
                                        <p:cTn id="75" dur="1" fill="hold">
                                          <p:stCondLst>
                                            <p:cond delay="0"/>
                                          </p:stCondLst>
                                        </p:cTn>
                                        <p:tgtEl>
                                          <p:spTgt spid="242"/>
                                        </p:tgtEl>
                                        <p:attrNameLst>
                                          <p:attrName>style.visibility</p:attrName>
                                        </p:attrNameLst>
                                      </p:cBhvr>
                                      <p:to>
                                        <p:strVal val="visible"/>
                                      </p:to>
                                    </p:set>
                                    <p:animEffect transition="in" filter="wipe(left)">
                                      <p:cBhvr>
                                        <p:cTn id="76" dur="750"/>
                                        <p:tgtEl>
                                          <p:spTgt spid="242"/>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750"/>
                                        <p:tgtEl>
                                          <p:spTgt spid="243"/>
                                        </p:tgtEl>
                                      </p:cBhvr>
                                    </p:animEffect>
                                  </p:childTnLst>
                                </p:cTn>
                              </p:par>
                              <p:par>
                                <p:cTn id="80" presetID="22" presetClass="entr" presetSubtype="8" fill="hold" grpId="0" nodeType="withEffect">
                                  <p:stCondLst>
                                    <p:cond delay="3000"/>
                                  </p:stCondLst>
                                  <p:childTnLst>
                                    <p:set>
                                      <p:cBhvr>
                                        <p:cTn id="81" dur="1" fill="hold">
                                          <p:stCondLst>
                                            <p:cond delay="0"/>
                                          </p:stCondLst>
                                        </p:cTn>
                                        <p:tgtEl>
                                          <p:spTgt spid="249"/>
                                        </p:tgtEl>
                                        <p:attrNameLst>
                                          <p:attrName>style.visibility</p:attrName>
                                        </p:attrNameLst>
                                      </p:cBhvr>
                                      <p:to>
                                        <p:strVal val="visible"/>
                                      </p:to>
                                    </p:set>
                                    <p:animEffect transition="in" filter="wipe(left)">
                                      <p:cBhvr>
                                        <p:cTn id="82" dur="750"/>
                                        <p:tgtEl>
                                          <p:spTgt spid="249"/>
                                        </p:tgtEl>
                                      </p:cBhvr>
                                    </p:animEffect>
                                  </p:childTnLst>
                                </p:cTn>
                              </p:par>
                              <p:par>
                                <p:cTn id="83" presetID="10" presetClass="entr" presetSubtype="0" fill="hold" grpId="0" nodeType="withEffect">
                                  <p:stCondLst>
                                    <p:cond delay="375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750"/>
                                        <p:tgtEl>
                                          <p:spTgt spid="250"/>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252"/>
                                        </p:tgtEl>
                                        <p:attrNameLst>
                                          <p:attrName>style.visibility</p:attrName>
                                        </p:attrNameLst>
                                      </p:cBhvr>
                                      <p:to>
                                        <p:strVal val="visible"/>
                                      </p:to>
                                    </p:set>
                                    <p:animEffect transition="in" filter="wipe(left)">
                                      <p:cBhvr>
                                        <p:cTn id="88" dur="750"/>
                                        <p:tgtEl>
                                          <p:spTgt spid="252"/>
                                        </p:tgtEl>
                                      </p:cBhvr>
                                    </p:animEffect>
                                  </p:childTnLst>
                                </p:cTn>
                              </p:par>
                              <p:par>
                                <p:cTn id="89" presetID="10" presetClass="entr" presetSubtype="0" fill="hold" grpId="0" nodeType="withEffect">
                                  <p:stCondLst>
                                    <p:cond delay="375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750"/>
                                        <p:tgtEl>
                                          <p:spTgt spid="253"/>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17"/>
                                        </p:tgtEl>
                                        <p:attrNameLst>
                                          <p:attrName>style.visibility</p:attrName>
                                        </p:attrNameLst>
                                      </p:cBhvr>
                                      <p:to>
                                        <p:strVal val="visible"/>
                                      </p:to>
                                    </p:set>
                                    <p:animEffect transition="in" filter="fade">
                                      <p:cBhvr>
                                        <p:cTn id="94" dur="750"/>
                                        <p:tgtEl>
                                          <p:spTgt spid="217"/>
                                        </p:tgtEl>
                                      </p:cBhvr>
                                    </p:animEffect>
                                  </p:childTnLst>
                                </p:cTn>
                              </p:par>
                              <p:par>
                                <p:cTn id="95" presetID="63" presetClass="path" presetSubtype="0" decel="50000" fill="hold" grpId="1" nodeType="withEffect">
                                  <p:stCondLst>
                                    <p:cond delay="3000"/>
                                  </p:stCondLst>
                                  <p:childTnLst>
                                    <p:animMotion origin="layout" path="M -0.01562 -3.7037E-6 L 0.11081 -3.7037E-6 " pathEditMode="relative" rAng="0" ptsTypes="AA">
                                      <p:cBhvr>
                                        <p:cTn id="96" dur="750" spd="-100000" fill="hold"/>
                                        <p:tgtEl>
                                          <p:spTgt spid="217"/>
                                        </p:tgtEl>
                                        <p:attrNameLst>
                                          <p:attrName>ppt_x</p:attrName>
                                          <p:attrName>ppt_y</p:attrName>
                                        </p:attrNameLst>
                                      </p:cBhvr>
                                      <p:rCtr x="6315" y="0"/>
                                    </p:animMotion>
                                  </p:childTnLst>
                                </p:cTn>
                              </p:par>
                              <p:par>
                                <p:cTn id="97" presetID="35" presetClass="path" presetSubtype="0" accel="50000" decel="50000" fill="hold" grpId="2" nodeType="withEffect">
                                  <p:stCondLst>
                                    <p:cond delay="3750"/>
                                  </p:stCondLst>
                                  <p:childTnLst>
                                    <p:animMotion origin="layout" path="M -0.01562 -3.7037E-6 L -2.29167E-6 -3.7037E-6 " pathEditMode="relative" rAng="0" ptsTypes="AA">
                                      <p:cBhvr>
                                        <p:cTn id="98" dur="750" fill="hold"/>
                                        <p:tgtEl>
                                          <p:spTgt spid="217"/>
                                        </p:tgtEl>
                                        <p:attrNameLst>
                                          <p:attrName>ppt_x</p:attrName>
                                          <p:attrName>ppt_y</p:attrName>
                                        </p:attrNameLst>
                                      </p:cBhvr>
                                      <p:rCtr x="781" y="0"/>
                                    </p:animMotion>
                                  </p:childTnLst>
                                </p:cTn>
                              </p:par>
                              <p:par>
                                <p:cTn id="99" presetID="10" presetClass="entr" presetSubtype="0" fill="hold" grpId="0" nodeType="withEffect">
                                  <p:stCondLst>
                                    <p:cond delay="3000"/>
                                  </p:stCondLst>
                                  <p:childTnLst>
                                    <p:set>
                                      <p:cBhvr>
                                        <p:cTn id="100" dur="1" fill="hold">
                                          <p:stCondLst>
                                            <p:cond delay="0"/>
                                          </p:stCondLst>
                                        </p:cTn>
                                        <p:tgtEl>
                                          <p:spTgt spid="219"/>
                                        </p:tgtEl>
                                        <p:attrNameLst>
                                          <p:attrName>style.visibility</p:attrName>
                                        </p:attrNameLst>
                                      </p:cBhvr>
                                      <p:to>
                                        <p:strVal val="visible"/>
                                      </p:to>
                                    </p:set>
                                    <p:animEffect transition="in" filter="fade">
                                      <p:cBhvr>
                                        <p:cTn id="101" dur="750"/>
                                        <p:tgtEl>
                                          <p:spTgt spid="219"/>
                                        </p:tgtEl>
                                      </p:cBhvr>
                                    </p:animEffect>
                                  </p:childTnLst>
                                </p:cTn>
                              </p:par>
                              <p:par>
                                <p:cTn id="102" presetID="63" presetClass="path" presetSubtype="0" decel="50000" fill="hold" grpId="1" nodeType="withEffect">
                                  <p:stCondLst>
                                    <p:cond delay="3000"/>
                                  </p:stCondLst>
                                  <p:childTnLst>
                                    <p:animMotion origin="layout" path="M -0.01562 -3.7037E-6 L 0.11081 -3.7037E-6 " pathEditMode="relative" rAng="0" ptsTypes="AA">
                                      <p:cBhvr>
                                        <p:cTn id="103" dur="750" spd="-100000" fill="hold"/>
                                        <p:tgtEl>
                                          <p:spTgt spid="219"/>
                                        </p:tgtEl>
                                        <p:attrNameLst>
                                          <p:attrName>ppt_x</p:attrName>
                                          <p:attrName>ppt_y</p:attrName>
                                        </p:attrNameLst>
                                      </p:cBhvr>
                                      <p:rCtr x="6315" y="0"/>
                                    </p:animMotion>
                                  </p:childTnLst>
                                </p:cTn>
                              </p:par>
                              <p:par>
                                <p:cTn id="104" presetID="35" presetClass="path" presetSubtype="0" accel="50000" decel="50000" fill="hold" grpId="2" nodeType="withEffect">
                                  <p:stCondLst>
                                    <p:cond delay="3750"/>
                                  </p:stCondLst>
                                  <p:childTnLst>
                                    <p:animMotion origin="layout" path="M -0.01562 -3.7037E-6 L -2.29167E-6 -3.7037E-6 " pathEditMode="relative" rAng="0" ptsTypes="AA">
                                      <p:cBhvr>
                                        <p:cTn id="105" dur="750" fill="hold"/>
                                        <p:tgtEl>
                                          <p:spTgt spid="219"/>
                                        </p:tgtEl>
                                        <p:attrNameLst>
                                          <p:attrName>ppt_x</p:attrName>
                                          <p:attrName>ppt_y</p:attrName>
                                        </p:attrNameLst>
                                      </p:cBhvr>
                                      <p:rCtr x="781" y="0"/>
                                    </p:animMotion>
                                  </p:childTnLst>
                                </p:cTn>
                              </p:par>
                              <p:par>
                                <p:cTn id="106" presetID="10" presetClass="entr" presetSubtype="0" fill="hold" grpId="0" nodeType="withEffect">
                                  <p:stCondLst>
                                    <p:cond delay="3000"/>
                                  </p:stCondLst>
                                  <p:childTnLst>
                                    <p:set>
                                      <p:cBhvr>
                                        <p:cTn id="107" dur="1" fill="hold">
                                          <p:stCondLst>
                                            <p:cond delay="0"/>
                                          </p:stCondLst>
                                        </p:cTn>
                                        <p:tgtEl>
                                          <p:spTgt spid="220"/>
                                        </p:tgtEl>
                                        <p:attrNameLst>
                                          <p:attrName>style.visibility</p:attrName>
                                        </p:attrNameLst>
                                      </p:cBhvr>
                                      <p:to>
                                        <p:strVal val="visible"/>
                                      </p:to>
                                    </p:set>
                                    <p:animEffect transition="in" filter="fade">
                                      <p:cBhvr>
                                        <p:cTn id="108" dur="750"/>
                                        <p:tgtEl>
                                          <p:spTgt spid="220"/>
                                        </p:tgtEl>
                                      </p:cBhvr>
                                    </p:animEffect>
                                  </p:childTnLst>
                                </p:cTn>
                              </p:par>
                              <p:par>
                                <p:cTn id="109" presetID="63" presetClass="path" presetSubtype="0" decel="50000" fill="hold" grpId="1" nodeType="withEffect">
                                  <p:stCondLst>
                                    <p:cond delay="3000"/>
                                  </p:stCondLst>
                                  <p:childTnLst>
                                    <p:animMotion origin="layout" path="M -0.01562 -3.7037E-6 L 0.11081 -3.7037E-6 " pathEditMode="relative" rAng="0" ptsTypes="AA">
                                      <p:cBhvr>
                                        <p:cTn id="110" dur="750" spd="-100000" fill="hold"/>
                                        <p:tgtEl>
                                          <p:spTgt spid="220"/>
                                        </p:tgtEl>
                                        <p:attrNameLst>
                                          <p:attrName>ppt_x</p:attrName>
                                          <p:attrName>ppt_y</p:attrName>
                                        </p:attrNameLst>
                                      </p:cBhvr>
                                      <p:rCtr x="6315" y="0"/>
                                    </p:animMotion>
                                  </p:childTnLst>
                                </p:cTn>
                              </p:par>
                              <p:par>
                                <p:cTn id="111" presetID="35" presetClass="path" presetSubtype="0" accel="50000" decel="50000" fill="hold" grpId="2" nodeType="withEffect">
                                  <p:stCondLst>
                                    <p:cond delay="3750"/>
                                  </p:stCondLst>
                                  <p:childTnLst>
                                    <p:animMotion origin="layout" path="M -0.01562 -3.7037E-6 L -2.29167E-6 -3.7037E-6 " pathEditMode="relative" rAng="0" ptsTypes="AA">
                                      <p:cBhvr>
                                        <p:cTn id="112" dur="750" fill="hold"/>
                                        <p:tgtEl>
                                          <p:spTgt spid="220"/>
                                        </p:tgtEl>
                                        <p:attrNameLst>
                                          <p:attrName>ppt_x</p:attrName>
                                          <p:attrName>ppt_y</p:attrName>
                                        </p:attrNameLst>
                                      </p:cBhvr>
                                      <p:rCtr x="781" y="0"/>
                                    </p:animMotion>
                                  </p:childTnLst>
                                </p:cTn>
                              </p:par>
                              <p:par>
                                <p:cTn id="113" presetID="10" presetClass="entr" presetSubtype="0" fill="hold" grpId="0" nodeType="withEffect">
                                  <p:stCondLst>
                                    <p:cond delay="3000"/>
                                  </p:stCondLst>
                                  <p:childTnLst>
                                    <p:set>
                                      <p:cBhvr>
                                        <p:cTn id="114" dur="1" fill="hold">
                                          <p:stCondLst>
                                            <p:cond delay="0"/>
                                          </p:stCondLst>
                                        </p:cTn>
                                        <p:tgtEl>
                                          <p:spTgt spid="221"/>
                                        </p:tgtEl>
                                        <p:attrNameLst>
                                          <p:attrName>style.visibility</p:attrName>
                                        </p:attrNameLst>
                                      </p:cBhvr>
                                      <p:to>
                                        <p:strVal val="visible"/>
                                      </p:to>
                                    </p:set>
                                    <p:animEffect transition="in" filter="fade">
                                      <p:cBhvr>
                                        <p:cTn id="115" dur="750"/>
                                        <p:tgtEl>
                                          <p:spTgt spid="221"/>
                                        </p:tgtEl>
                                      </p:cBhvr>
                                    </p:animEffect>
                                  </p:childTnLst>
                                </p:cTn>
                              </p:par>
                              <p:par>
                                <p:cTn id="116" presetID="63" presetClass="path" presetSubtype="0" decel="50000" fill="hold" grpId="1" nodeType="withEffect">
                                  <p:stCondLst>
                                    <p:cond delay="3000"/>
                                  </p:stCondLst>
                                  <p:childTnLst>
                                    <p:animMotion origin="layout" path="M -0.01562 -3.7037E-6 L 0.11081 -3.7037E-6 " pathEditMode="relative" rAng="0" ptsTypes="AA">
                                      <p:cBhvr>
                                        <p:cTn id="117" dur="750" spd="-100000" fill="hold"/>
                                        <p:tgtEl>
                                          <p:spTgt spid="221"/>
                                        </p:tgtEl>
                                        <p:attrNameLst>
                                          <p:attrName>ppt_x</p:attrName>
                                          <p:attrName>ppt_y</p:attrName>
                                        </p:attrNameLst>
                                      </p:cBhvr>
                                      <p:rCtr x="6315" y="0"/>
                                    </p:animMotion>
                                  </p:childTnLst>
                                </p:cTn>
                              </p:par>
                              <p:par>
                                <p:cTn id="118" presetID="35" presetClass="path" presetSubtype="0" accel="50000" decel="50000" fill="hold" grpId="2" nodeType="withEffect">
                                  <p:stCondLst>
                                    <p:cond delay="3750"/>
                                  </p:stCondLst>
                                  <p:childTnLst>
                                    <p:animMotion origin="layout" path="M -0.01562 -3.7037E-6 L -2.29167E-6 -3.7037E-6 " pathEditMode="relative" rAng="0" ptsTypes="AA">
                                      <p:cBhvr>
                                        <p:cTn id="119" dur="750" fill="hold"/>
                                        <p:tgtEl>
                                          <p:spTgt spid="221"/>
                                        </p:tgtEl>
                                        <p:attrNameLst>
                                          <p:attrName>ppt_x</p:attrName>
                                          <p:attrName>ppt_y</p:attrName>
                                        </p:attrNameLst>
                                      </p:cBhvr>
                                      <p:rCtr x="781" y="0"/>
                                    </p:animMotion>
                                  </p:childTnLst>
                                </p:cTn>
                              </p:par>
                            </p:childTnLst>
                          </p:cTn>
                        </p:par>
                        <p:par>
                          <p:cTn id="120" fill="hold">
                            <p:stCondLst>
                              <p:cond delay="4500"/>
                            </p:stCondLst>
                            <p:childTnLst>
                              <p:par>
                                <p:cTn id="121" presetID="10" presetClass="entr" presetSubtype="0" fill="hold" grpId="0"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217" grpId="0"/>
      <p:bldP spid="217" grpId="1"/>
      <p:bldP spid="217" grpId="2"/>
      <p:bldP spid="219" grpId="0"/>
      <p:bldP spid="219" grpId="1"/>
      <p:bldP spid="219" grpId="2"/>
      <p:bldP spid="220" grpId="0"/>
      <p:bldP spid="220" grpId="1"/>
      <p:bldP spid="220" grpId="2"/>
      <p:bldP spid="221" grpId="0"/>
      <p:bldP spid="221" grpId="1"/>
      <p:bldP spid="221" grpId="2"/>
      <p:bldP spid="227" grpId="0" animBg="1"/>
      <p:bldP spid="235" grpId="0"/>
      <p:bldP spid="236" grpId="0"/>
      <p:bldP spid="241" grpId="0" animBg="1"/>
      <p:bldP spid="242" grpId="0"/>
      <p:bldP spid="243" grpId="0"/>
      <p:bldP spid="249" grpId="0"/>
      <p:bldP spid="250" grpId="0"/>
      <p:bldP spid="251" grpId="0" animBg="1"/>
      <p:bldP spid="252" grpId="0"/>
      <p:bldP spid="253" grpId="0"/>
      <p:bldP spid="254" grpId="0" animBg="1"/>
      <p:bldP spid="255" grpId="0" animBg="1"/>
      <p:bldP spid="256" grpId="0" animBg="1"/>
      <p:bldP spid="257" grpId="0" animBg="1"/>
      <p:bldP spid="78" grpId="0"/>
      <p:bldP spid="78" grpId="1"/>
      <p:bldP spid="78" grpId="2"/>
      <p:bldP spid="79" grpId="0"/>
      <p:bldP spid="79" grpId="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4471808" cy="584775"/>
          </a:xfrm>
          <a:prstGeom prst="rect">
            <a:avLst/>
          </a:prstGeom>
          <a:noFill/>
        </p:spPr>
        <p:txBody>
          <a:bodyPr wrap="square" rtlCol="0">
            <a:spAutoFit/>
          </a:bodyPr>
          <a:lstStyle/>
          <a:p>
            <a:r>
              <a:rPr lang="en-US" altLang="zh-CN" sz="3200" dirty="0">
                <a:solidFill>
                  <a:prstClr val="black">
                    <a:lumMod val="75000"/>
                    <a:lumOff val="25000"/>
                  </a:prstClr>
                </a:solidFill>
                <a:latin typeface="+mj-ea"/>
                <a:ea typeface="+mj-ea"/>
              </a:rPr>
              <a:t>CS</a:t>
            </a:r>
            <a:r>
              <a:rPr lang="zh-CN" altLang="en-US" sz="3200" dirty="0">
                <a:solidFill>
                  <a:prstClr val="black">
                    <a:lumMod val="75000"/>
                    <a:lumOff val="25000"/>
                  </a:prstClr>
                </a:solidFill>
                <a:latin typeface="+mj-ea"/>
                <a:ea typeface="+mj-ea"/>
              </a:rPr>
              <a:t>通信</a:t>
            </a:r>
            <a:r>
              <a:rPr lang="en-US" altLang="zh-CN" sz="3200" dirty="0">
                <a:solidFill>
                  <a:prstClr val="black">
                    <a:lumMod val="75000"/>
                    <a:lumOff val="25000"/>
                  </a:prstClr>
                </a:solidFill>
                <a:latin typeface="+mj-ea"/>
                <a:ea typeface="+mj-ea"/>
              </a:rPr>
              <a:t>——</a:t>
            </a:r>
            <a:r>
              <a:rPr lang="zh-CN" altLang="en-US" sz="3200" dirty="0">
                <a:solidFill>
                  <a:prstClr val="black">
                    <a:lumMod val="75000"/>
                    <a:lumOff val="25000"/>
                  </a:prstClr>
                </a:solidFill>
                <a:latin typeface="+mj-ea"/>
                <a:ea typeface="+mj-ea"/>
              </a:rPr>
              <a:t>核心细节</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1.2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9"/>
            <a:ext cx="4471808" cy="584775"/>
          </a:xfrm>
          <a:prstGeom prst="rect">
            <a:avLst/>
          </a:prstGeom>
          <a:noFill/>
        </p:spPr>
        <p:txBody>
          <a:bodyPr wrap="square" rtlCol="0">
            <a:spAutoFit/>
          </a:bodyPr>
          <a:lstStyle/>
          <a:p>
            <a:pPr algn="ctr"/>
            <a:r>
              <a:rPr lang="en-US" altLang="zh-CN" sz="3200" dirty="0">
                <a:solidFill>
                  <a:prstClr val="black">
                    <a:lumMod val="75000"/>
                    <a:lumOff val="25000"/>
                  </a:prstClr>
                </a:solidFill>
                <a:latin typeface="+mj-ea"/>
                <a:ea typeface="+mj-ea"/>
              </a:rPr>
              <a:t>CS</a:t>
            </a:r>
            <a:r>
              <a:rPr lang="zh-CN" altLang="en-US" sz="3200" dirty="0">
                <a:solidFill>
                  <a:prstClr val="black">
                    <a:lumMod val="75000"/>
                    <a:lumOff val="25000"/>
                  </a:prstClr>
                </a:solidFill>
                <a:latin typeface="+mj-ea"/>
                <a:ea typeface="+mj-ea"/>
              </a:rPr>
              <a:t>通信</a:t>
            </a:r>
            <a:endParaRPr lang="en-US" altLang="zh-CN" sz="32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TCP</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55C8200-0191-40E5-8FCB-27004970348A}"/>
              </a:ext>
            </a:extLst>
          </p:cNvPr>
          <p:cNvSpPr txBox="1"/>
          <p:nvPr/>
        </p:nvSpPr>
        <p:spPr>
          <a:xfrm>
            <a:off x="5405723" y="4205237"/>
            <a:ext cx="4471808"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可靠性传输</a:t>
            </a:r>
            <a:endParaRPr lang="en-US" altLang="zh-CN" dirty="0"/>
          </a:p>
          <a:p>
            <a:pPr marL="285750" indent="-285750">
              <a:buFont typeface="Arial" panose="020B0604020202020204" pitchFamily="34" charset="0"/>
              <a:buChar char="•"/>
            </a:pPr>
            <a:r>
              <a:rPr lang="zh-CN" altLang="en-US" dirty="0"/>
              <a:t>更稳定的获取数据</a:t>
            </a:r>
            <a:endParaRPr lang="en-US" altLang="zh-CN" dirty="0"/>
          </a:p>
          <a:p>
            <a:pPr marL="285750" indent="-285750">
              <a:buFont typeface="Arial" panose="020B0604020202020204" pitchFamily="34" charset="0"/>
              <a:buChar char="•"/>
            </a:pPr>
            <a:r>
              <a:rPr lang="zh-CN" altLang="en-US" dirty="0"/>
              <a:t>不使用睡眠可以发的更快</a:t>
            </a:r>
          </a:p>
        </p:txBody>
      </p:sp>
    </p:spTree>
    <p:extLst>
      <p:ext uri="{BB962C8B-B14F-4D97-AF65-F5344CB8AC3E}">
        <p14:creationId xmlns:p14="http://schemas.microsoft.com/office/powerpoint/2010/main" val="14758616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820039" y="3431867"/>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项目核心细节</a:t>
            </a: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7155547" y="2718202"/>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发送文件操作</a:t>
            </a:r>
          </a:p>
        </p:txBody>
      </p:sp>
      <p:sp>
        <p:nvSpPr>
          <p:cNvPr id="97" name="椭圆 96"/>
          <p:cNvSpPr/>
          <p:nvPr/>
        </p:nvSpPr>
        <p:spPr>
          <a:xfrm>
            <a:off x="6843396" y="2852943"/>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6843396" y="3464618"/>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6843396" y="4076293"/>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093922" y="3329877"/>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 接收文件操作</a:t>
            </a:r>
            <a:endParaRPr lang="en-US" altLang="zh-CN" sz="2000" dirty="0">
              <a:solidFill>
                <a:schemeClr val="tx1">
                  <a:lumMod val="75000"/>
                  <a:lumOff val="25000"/>
                </a:schemeClr>
              </a:solidFill>
            </a:endParaRPr>
          </a:p>
        </p:txBody>
      </p:sp>
      <p:sp>
        <p:nvSpPr>
          <p:cNvPr id="31" name="文本框 30"/>
          <p:cNvSpPr txBox="1"/>
          <p:nvPr/>
        </p:nvSpPr>
        <p:spPr>
          <a:xfrm>
            <a:off x="7155547" y="3941552"/>
            <a:ext cx="2470716" cy="707886"/>
          </a:xfrm>
          <a:prstGeom prst="rect">
            <a:avLst/>
          </a:prstGeom>
          <a:noFill/>
        </p:spPr>
        <p:txBody>
          <a:bodyPr wrap="square" rtlCol="0">
            <a:spAutoFit/>
          </a:bodyPr>
          <a:lstStyle/>
          <a:p>
            <a:pPr algn="just"/>
            <a:r>
              <a:rPr lang="zh-CN" altLang="en-US" sz="2000" dirty="0">
                <a:solidFill>
                  <a:schemeClr val="tx1">
                    <a:lumMod val="75000"/>
                    <a:lumOff val="25000"/>
                  </a:schemeClr>
                </a:solidFill>
              </a:rPr>
              <a:t>文件加密和解密和</a:t>
            </a:r>
            <a:r>
              <a:rPr lang="en-US" altLang="zh-CN" sz="2000" dirty="0">
                <a:solidFill>
                  <a:schemeClr val="tx1">
                    <a:lumMod val="75000"/>
                    <a:lumOff val="25000"/>
                  </a:schemeClr>
                </a:solidFill>
              </a:rPr>
              <a:t>MD5</a:t>
            </a:r>
            <a:r>
              <a:rPr lang="zh-CN" altLang="en-US" sz="2000" dirty="0">
                <a:solidFill>
                  <a:schemeClr val="tx1">
                    <a:lumMod val="75000"/>
                    <a:lumOff val="25000"/>
                  </a:schemeClr>
                </a:solidFill>
              </a:rPr>
              <a:t>验证</a:t>
            </a:r>
          </a:p>
        </p:txBody>
      </p:sp>
      <p:sp>
        <p:nvSpPr>
          <p:cNvPr id="26" name="椭圆 25">
            <a:extLst>
              <a:ext uri="{FF2B5EF4-FFF2-40B4-BE49-F238E27FC236}">
                <a16:creationId xmlns:a16="http://schemas.microsoft.com/office/drawing/2014/main" id="{979F08DF-615C-420C-928A-42995A571A8F}"/>
              </a:ext>
            </a:extLst>
          </p:cNvPr>
          <p:cNvSpPr/>
          <p:nvPr/>
        </p:nvSpPr>
        <p:spPr>
          <a:xfrm>
            <a:off x="6843396" y="4828353"/>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624F4F8-56FA-4AA3-A759-679B0D80062A}"/>
              </a:ext>
            </a:extLst>
          </p:cNvPr>
          <p:cNvSpPr txBox="1"/>
          <p:nvPr/>
        </p:nvSpPr>
        <p:spPr>
          <a:xfrm>
            <a:off x="7155547" y="4698884"/>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记录操作日志</a:t>
            </a:r>
          </a:p>
        </p:txBody>
      </p:sp>
    </p:spTree>
    <p:extLst>
      <p:ext uri="{BB962C8B-B14F-4D97-AF65-F5344CB8AC3E}">
        <p14:creationId xmlns:p14="http://schemas.microsoft.com/office/powerpoint/2010/main" val="268997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nodeType="withEffect">
                                  <p:stCondLst>
                                    <p:cond delay="150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par>
                                <p:cTn id="15" presetID="42" presetClass="path" presetSubtype="0" decel="30000" fill="hold" nodeType="withEffect">
                                  <p:stCondLst>
                                    <p:cond delay="1500"/>
                                  </p:stCondLst>
                                  <p:childTnLst>
                                    <p:animMotion origin="layout" path="M -4.58333E-6 -0.03981 L -4.58333E-6 0.14815 " pathEditMode="relative" rAng="0" ptsTypes="AA">
                                      <p:cBhvr>
                                        <p:cTn id="16" dur="750" spd="-100000" fill="hold"/>
                                        <p:tgtEl>
                                          <p:spTgt spid="70"/>
                                        </p:tgtEl>
                                        <p:attrNameLst>
                                          <p:attrName>ppt_x</p:attrName>
                                          <p:attrName>ppt_y</p:attrName>
                                        </p:attrNameLst>
                                      </p:cBhvr>
                                      <p:rCtr x="0" y="9398"/>
                                    </p:animMotion>
                                  </p:childTnLst>
                                </p:cTn>
                              </p:par>
                              <p:par>
                                <p:cTn id="17" presetID="42" presetClass="path" presetSubtype="0" accel="30000" decel="30000" fill="hold" nodeType="withEffect">
                                  <p:stCondLst>
                                    <p:cond delay="2250"/>
                                  </p:stCondLst>
                                  <p:childTnLst>
                                    <p:animMotion origin="layout" path="M -4.58333E-6 -0.03981 L -4.58333E-6 -2.96296E-6 " pathEditMode="relative" rAng="0" ptsTypes="AA">
                                      <p:cBhvr>
                                        <p:cTn id="18" dur="750" fill="hold"/>
                                        <p:tgtEl>
                                          <p:spTgt spid="70"/>
                                        </p:tgtEl>
                                        <p:attrNameLst>
                                          <p:attrName>ppt_x</p:attrName>
                                          <p:attrName>ppt_y</p:attrName>
                                        </p:attrNameLst>
                                      </p:cBhvr>
                                      <p:rCtr x="0" y="1991"/>
                                    </p:animMotion>
                                  </p:childTnLst>
                                </p:cTn>
                              </p:par>
                              <p:par>
                                <p:cTn id="19" presetID="22" presetClass="entr" presetSubtype="2" fill="hold" nodeType="withEffect">
                                  <p:stCondLst>
                                    <p:cond delay="2250"/>
                                  </p:stCondLst>
                                  <p:childTnLst>
                                    <p:set>
                                      <p:cBhvr>
                                        <p:cTn id="20" dur="1" fill="hold">
                                          <p:stCondLst>
                                            <p:cond delay="0"/>
                                          </p:stCondLst>
                                        </p:cTn>
                                        <p:tgtEl>
                                          <p:spTgt spid="81"/>
                                        </p:tgtEl>
                                        <p:attrNameLst>
                                          <p:attrName>style.visibility</p:attrName>
                                        </p:attrNameLst>
                                      </p:cBhvr>
                                      <p:to>
                                        <p:strVal val="visible"/>
                                      </p:to>
                                    </p:set>
                                    <p:animEffect transition="in" filter="wipe(right)">
                                      <p:cBhvr>
                                        <p:cTn id="21" dur="750"/>
                                        <p:tgtEl>
                                          <p:spTgt spid="81"/>
                                        </p:tgtEl>
                                      </p:cBhvr>
                                    </p:animEffect>
                                  </p:childTnLst>
                                </p:cTn>
                              </p:par>
                              <p:par>
                                <p:cTn id="22" presetID="22" presetClass="entr" presetSubtype="8" fill="hold" nodeType="withEffect">
                                  <p:stCondLst>
                                    <p:cond delay="2250"/>
                                  </p:stCondLst>
                                  <p:childTnLst>
                                    <p:set>
                                      <p:cBhvr>
                                        <p:cTn id="23" dur="1" fill="hold">
                                          <p:stCondLst>
                                            <p:cond delay="0"/>
                                          </p:stCondLst>
                                        </p:cTn>
                                        <p:tgtEl>
                                          <p:spTgt spid="77"/>
                                        </p:tgtEl>
                                        <p:attrNameLst>
                                          <p:attrName>style.visibility</p:attrName>
                                        </p:attrNameLst>
                                      </p:cBhvr>
                                      <p:to>
                                        <p:strVal val="visible"/>
                                      </p:to>
                                    </p:set>
                                    <p:animEffect transition="in" filter="wipe(left)">
                                      <p:cBhvr>
                                        <p:cTn id="24" dur="750"/>
                                        <p:tgtEl>
                                          <p:spTgt spid="77"/>
                                        </p:tgtEl>
                                      </p:cBhvr>
                                    </p:animEffect>
                                  </p:childTnLst>
                                </p:cTn>
                              </p:par>
                              <p:par>
                                <p:cTn id="25" presetID="22" presetClass="entr" presetSubtype="8" fill="hold" grpId="0" nodeType="withEffect">
                                  <p:stCondLst>
                                    <p:cond delay="2750"/>
                                  </p:stCondLst>
                                  <p:childTnLst>
                                    <p:set>
                                      <p:cBhvr>
                                        <p:cTn id="26" dur="1" fill="hold">
                                          <p:stCondLst>
                                            <p:cond delay="0"/>
                                          </p:stCondLst>
                                        </p:cTn>
                                        <p:tgtEl>
                                          <p:spTgt spid="92"/>
                                        </p:tgtEl>
                                        <p:attrNameLst>
                                          <p:attrName>style.visibility</p:attrName>
                                        </p:attrNameLst>
                                      </p:cBhvr>
                                      <p:to>
                                        <p:strVal val="visible"/>
                                      </p:to>
                                    </p:set>
                                    <p:animEffect transition="in" filter="wipe(left)">
                                      <p:cBhvr>
                                        <p:cTn id="27" dur="750"/>
                                        <p:tgtEl>
                                          <p:spTgt spid="92"/>
                                        </p:tgtEl>
                                      </p:cBhvr>
                                    </p:animEffect>
                                  </p:childTnLst>
                                </p:cTn>
                              </p:par>
                              <p:par>
                                <p:cTn id="28" presetID="10" presetClass="entr" presetSubtype="0" fill="hold" grpId="0" nodeType="withEffect">
                                  <p:stCondLst>
                                    <p:cond delay="325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325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325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par>
                                <p:cTn id="37" presetID="42" presetClass="path" presetSubtype="0" decel="50000" fill="hold" grpId="1" nodeType="withEffect">
                                  <p:stCondLst>
                                    <p:cond delay="3250"/>
                                  </p:stCondLst>
                                  <p:childTnLst>
                                    <p:animMotion origin="layout" path="M 2.70833E-6 7.40741E-7 L 2.70833E-6 -0.09144 " pathEditMode="relative" rAng="0" ptsTypes="AA">
                                      <p:cBhvr>
                                        <p:cTn id="38" dur="1250" spd="-100000" fill="hold"/>
                                        <p:tgtEl>
                                          <p:spTgt spid="97"/>
                                        </p:tgtEl>
                                        <p:attrNameLst>
                                          <p:attrName>ppt_x</p:attrName>
                                          <p:attrName>ppt_y</p:attrName>
                                        </p:attrNameLst>
                                      </p:cBhvr>
                                      <p:rCtr x="0" y="-4583"/>
                                    </p:animMotion>
                                  </p:childTnLst>
                                </p:cTn>
                              </p:par>
                              <p:par>
                                <p:cTn id="39" presetID="42" presetClass="path" presetSubtype="0" decel="50000" fill="hold" grpId="1" nodeType="withEffect">
                                  <p:stCondLst>
                                    <p:cond delay="3250"/>
                                  </p:stCondLst>
                                  <p:childTnLst>
                                    <p:animMotion origin="layout" path="M 2.70833E-6 -1.11111E-6 L 2.70833E-6 -0.18055 " pathEditMode="relative" rAng="0" ptsTypes="AA">
                                      <p:cBhvr>
                                        <p:cTn id="40" dur="1250" spd="-100000" fill="hold"/>
                                        <p:tgtEl>
                                          <p:spTgt spid="98"/>
                                        </p:tgtEl>
                                        <p:attrNameLst>
                                          <p:attrName>ppt_x</p:attrName>
                                          <p:attrName>ppt_y</p:attrName>
                                        </p:attrNameLst>
                                      </p:cBhvr>
                                      <p:rCtr x="0" y="-9028"/>
                                    </p:animMotion>
                                  </p:childTnLst>
                                </p:cTn>
                              </p:par>
                              <p:par>
                                <p:cTn id="41" presetID="42" presetClass="path" presetSubtype="0" decel="50000" fill="hold" grpId="1" nodeType="withEffect">
                                  <p:stCondLst>
                                    <p:cond delay="3250"/>
                                  </p:stCondLst>
                                  <p:childTnLst>
                                    <p:animMotion origin="layout" path="M 2.70833E-6 -1.48148E-6 L 2.70833E-6 -0.26875 " pathEditMode="relative" rAng="0" ptsTypes="AA">
                                      <p:cBhvr>
                                        <p:cTn id="42" dur="1250" spd="-100000" fill="hold"/>
                                        <p:tgtEl>
                                          <p:spTgt spid="99"/>
                                        </p:tgtEl>
                                        <p:attrNameLst>
                                          <p:attrName>ppt_x</p:attrName>
                                          <p:attrName>ppt_y</p:attrName>
                                        </p:attrNameLst>
                                      </p:cBhvr>
                                      <p:rCtr x="0" y="-13449"/>
                                    </p:animMotion>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fade">
                                      <p:cBhvr>
                                        <p:cTn id="46" dur="750"/>
                                        <p:tgtEl>
                                          <p:spTgt spid="106"/>
                                        </p:tgtEl>
                                      </p:cBhvr>
                                    </p:animEffect>
                                  </p:childTnLst>
                                </p:cTn>
                              </p:par>
                              <p:par>
                                <p:cTn id="47" presetID="22" presetClass="entr" presetSubtype="8" fill="hold" grpId="0" nodeType="withEffect">
                                  <p:stCondLst>
                                    <p:cond delay="275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750"/>
                                        <p:tgtEl>
                                          <p:spTgt spid="3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750"/>
                                        <p:tgtEl>
                                          <p:spTgt spid="31"/>
                                        </p:tgtEl>
                                      </p:cBhvr>
                                    </p:animEffect>
                                  </p:childTnLst>
                                </p:cTn>
                              </p:par>
                              <p:par>
                                <p:cTn id="53" presetID="22" presetClass="entr" presetSubtype="8" fill="hold" grpId="0" nodeType="withEffect">
                                  <p:stCondLst>
                                    <p:cond delay="275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92" grpId="0"/>
      <p:bldP spid="97" grpId="0" animBg="1"/>
      <p:bldP spid="97" grpId="1" animBg="1"/>
      <p:bldP spid="98" grpId="0" animBg="1"/>
      <p:bldP spid="98" grpId="1" animBg="1"/>
      <p:bldP spid="99" grpId="0" animBg="1"/>
      <p:bldP spid="99" grpId="1" animBg="1"/>
      <p:bldP spid="106" grpId="0" animBg="1"/>
      <p:bldP spid="30" grpId="0"/>
      <p:bldP spid="31"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71FA0-17DB-48A3-BB68-1A6A0A3C3C16}"/>
              </a:ext>
            </a:extLst>
          </p:cNvPr>
          <p:cNvSpPr txBox="1"/>
          <p:nvPr/>
        </p:nvSpPr>
        <p:spPr>
          <a:xfrm>
            <a:off x="653143" y="363894"/>
            <a:ext cx="2099388" cy="369332"/>
          </a:xfrm>
          <a:prstGeom prst="rect">
            <a:avLst/>
          </a:prstGeom>
          <a:noFill/>
        </p:spPr>
        <p:txBody>
          <a:bodyPr wrap="square" rtlCol="0">
            <a:spAutoFit/>
          </a:bodyPr>
          <a:lstStyle/>
          <a:p>
            <a:r>
              <a:rPr lang="zh-CN" altLang="en-US" dirty="0"/>
              <a:t>发送文件操作</a:t>
            </a:r>
          </a:p>
        </p:txBody>
      </p:sp>
      <p:sp>
        <p:nvSpPr>
          <p:cNvPr id="4" name="椭圆 3">
            <a:extLst>
              <a:ext uri="{FF2B5EF4-FFF2-40B4-BE49-F238E27FC236}">
                <a16:creationId xmlns:a16="http://schemas.microsoft.com/office/drawing/2014/main" id="{7AD021FF-DA14-4047-AD12-ADE2F1A7C66C}"/>
              </a:ext>
            </a:extLst>
          </p:cNvPr>
          <p:cNvSpPr/>
          <p:nvPr/>
        </p:nvSpPr>
        <p:spPr>
          <a:xfrm>
            <a:off x="442596" y="483246"/>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B848ED-644E-4561-A564-51F9D7064AA7}"/>
              </a:ext>
            </a:extLst>
          </p:cNvPr>
          <p:cNvSpPr txBox="1"/>
          <p:nvPr/>
        </p:nvSpPr>
        <p:spPr>
          <a:xfrm>
            <a:off x="1101011" y="1025079"/>
            <a:ext cx="2341984" cy="369332"/>
          </a:xfrm>
          <a:prstGeom prst="rect">
            <a:avLst/>
          </a:prstGeom>
          <a:noFill/>
        </p:spPr>
        <p:txBody>
          <a:bodyPr wrap="square" rtlCol="0">
            <a:spAutoFit/>
          </a:bodyPr>
          <a:lstStyle/>
          <a:p>
            <a:r>
              <a:rPr lang="zh-CN" altLang="en-US" dirty="0"/>
              <a:t>先传入文件大小</a:t>
            </a:r>
          </a:p>
        </p:txBody>
      </p:sp>
      <p:pic>
        <p:nvPicPr>
          <p:cNvPr id="7" name="图片 6">
            <a:extLst>
              <a:ext uri="{FF2B5EF4-FFF2-40B4-BE49-F238E27FC236}">
                <a16:creationId xmlns:a16="http://schemas.microsoft.com/office/drawing/2014/main" id="{3F9F64BD-432E-4345-A3BC-33364942EDFB}"/>
              </a:ext>
            </a:extLst>
          </p:cNvPr>
          <p:cNvPicPr>
            <a:picLocks noChangeAspect="1"/>
          </p:cNvPicPr>
          <p:nvPr/>
        </p:nvPicPr>
        <p:blipFill>
          <a:blip r:embed="rId2"/>
          <a:stretch>
            <a:fillRect/>
          </a:stretch>
        </p:blipFill>
        <p:spPr>
          <a:xfrm>
            <a:off x="1423520" y="1480992"/>
            <a:ext cx="4038950" cy="891617"/>
          </a:xfrm>
          <a:prstGeom prst="rect">
            <a:avLst/>
          </a:prstGeom>
        </p:spPr>
      </p:pic>
      <p:sp>
        <p:nvSpPr>
          <p:cNvPr id="9" name="文本框 8">
            <a:extLst>
              <a:ext uri="{FF2B5EF4-FFF2-40B4-BE49-F238E27FC236}">
                <a16:creationId xmlns:a16="http://schemas.microsoft.com/office/drawing/2014/main" id="{CD71E9FC-09A3-4B65-883C-62EA3E6A6BEF}"/>
              </a:ext>
            </a:extLst>
          </p:cNvPr>
          <p:cNvSpPr txBox="1"/>
          <p:nvPr/>
        </p:nvSpPr>
        <p:spPr>
          <a:xfrm>
            <a:off x="2015412" y="2584580"/>
            <a:ext cx="3004457" cy="369332"/>
          </a:xfrm>
          <a:prstGeom prst="rect">
            <a:avLst/>
          </a:prstGeom>
          <a:noFill/>
        </p:spPr>
        <p:txBody>
          <a:bodyPr wrap="square" rtlCol="0">
            <a:spAutoFit/>
          </a:bodyPr>
          <a:lstStyle/>
          <a:p>
            <a:r>
              <a:rPr lang="zh-CN" altLang="en-US" dirty="0"/>
              <a:t>循环发送数据，打印进度条</a:t>
            </a:r>
          </a:p>
        </p:txBody>
      </p:sp>
      <p:pic>
        <p:nvPicPr>
          <p:cNvPr id="10" name="图片 9">
            <a:extLst>
              <a:ext uri="{FF2B5EF4-FFF2-40B4-BE49-F238E27FC236}">
                <a16:creationId xmlns:a16="http://schemas.microsoft.com/office/drawing/2014/main" id="{319E6A9B-8A8B-4C47-930B-010C5AA0E11C}"/>
              </a:ext>
            </a:extLst>
          </p:cNvPr>
          <p:cNvPicPr>
            <a:picLocks noChangeAspect="1"/>
          </p:cNvPicPr>
          <p:nvPr/>
        </p:nvPicPr>
        <p:blipFill>
          <a:blip r:embed="rId3"/>
          <a:stretch>
            <a:fillRect/>
          </a:stretch>
        </p:blipFill>
        <p:spPr>
          <a:xfrm>
            <a:off x="2853972" y="3165883"/>
            <a:ext cx="4244708" cy="1470787"/>
          </a:xfrm>
          <a:prstGeom prst="rect">
            <a:avLst/>
          </a:prstGeom>
        </p:spPr>
      </p:pic>
      <p:sp>
        <p:nvSpPr>
          <p:cNvPr id="11" name="文本框 10">
            <a:extLst>
              <a:ext uri="{FF2B5EF4-FFF2-40B4-BE49-F238E27FC236}">
                <a16:creationId xmlns:a16="http://schemas.microsoft.com/office/drawing/2014/main" id="{FE8CA8A8-93EE-4C7B-BAAD-A710761E90F7}"/>
              </a:ext>
            </a:extLst>
          </p:cNvPr>
          <p:cNvSpPr txBox="1"/>
          <p:nvPr/>
        </p:nvSpPr>
        <p:spPr>
          <a:xfrm>
            <a:off x="5019869" y="4963886"/>
            <a:ext cx="4049486" cy="369332"/>
          </a:xfrm>
          <a:prstGeom prst="rect">
            <a:avLst/>
          </a:prstGeom>
          <a:noFill/>
        </p:spPr>
        <p:txBody>
          <a:bodyPr wrap="square" rtlCol="0">
            <a:spAutoFit/>
          </a:bodyPr>
          <a:lstStyle/>
          <a:p>
            <a:r>
              <a:rPr lang="zh-CN" altLang="en-US" dirty="0"/>
              <a:t>文件不存在时的处理</a:t>
            </a:r>
          </a:p>
        </p:txBody>
      </p:sp>
      <p:pic>
        <p:nvPicPr>
          <p:cNvPr id="12" name="图片 11">
            <a:extLst>
              <a:ext uri="{FF2B5EF4-FFF2-40B4-BE49-F238E27FC236}">
                <a16:creationId xmlns:a16="http://schemas.microsoft.com/office/drawing/2014/main" id="{4AB13828-EFF9-4E0B-9533-90366ADD93AC}"/>
              </a:ext>
            </a:extLst>
          </p:cNvPr>
          <p:cNvPicPr>
            <a:picLocks noChangeAspect="1"/>
          </p:cNvPicPr>
          <p:nvPr/>
        </p:nvPicPr>
        <p:blipFill rotWithShape="1">
          <a:blip r:embed="rId4"/>
          <a:srcRect t="2" r="41346" b="-13665"/>
          <a:stretch/>
        </p:blipFill>
        <p:spPr>
          <a:xfrm>
            <a:off x="6176520" y="5875156"/>
            <a:ext cx="3616098" cy="433100"/>
          </a:xfrm>
          <a:prstGeom prst="rect">
            <a:avLst/>
          </a:prstGeom>
        </p:spPr>
      </p:pic>
      <p:pic>
        <p:nvPicPr>
          <p:cNvPr id="13" name="图片 12">
            <a:extLst>
              <a:ext uri="{FF2B5EF4-FFF2-40B4-BE49-F238E27FC236}">
                <a16:creationId xmlns:a16="http://schemas.microsoft.com/office/drawing/2014/main" id="{D0D46767-A81C-4715-9793-7F2C608013FF}"/>
              </a:ext>
            </a:extLst>
          </p:cNvPr>
          <p:cNvPicPr>
            <a:picLocks noChangeAspect="1"/>
          </p:cNvPicPr>
          <p:nvPr/>
        </p:nvPicPr>
        <p:blipFill rotWithShape="1">
          <a:blip r:embed="rId5"/>
          <a:srcRect l="4907" t="6079" b="1"/>
          <a:stretch/>
        </p:blipFill>
        <p:spPr>
          <a:xfrm>
            <a:off x="6176520" y="5660434"/>
            <a:ext cx="3616098" cy="214722"/>
          </a:xfrm>
          <a:prstGeom prst="rect">
            <a:avLst/>
          </a:prstGeom>
        </p:spPr>
      </p:pic>
    </p:spTree>
    <p:extLst>
      <p:ext uri="{BB962C8B-B14F-4D97-AF65-F5344CB8AC3E}">
        <p14:creationId xmlns:p14="http://schemas.microsoft.com/office/powerpoint/2010/main" val="1249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50000" fill="hold" grpId="1" nodeType="withEffect">
                                  <p:stCondLst>
                                    <p:cond delay="3250"/>
                                  </p:stCondLst>
                                  <p:childTnLst>
                                    <p:animMotion origin="layout" path="M 2.70833E-6 7.40741E-7 L 2.70833E-6 -0.09144 " pathEditMode="relative" rAng="0" ptsTypes="AA">
                                      <p:cBhvr>
                                        <p:cTn id="9" dur="1250" spd="-100000" fill="hold"/>
                                        <p:tgtEl>
                                          <p:spTgt spid="4"/>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2776</Words>
  <Application>Microsoft Office PowerPoint</Application>
  <PresentationFormat>宽屏</PresentationFormat>
  <Paragraphs>400</Paragraphs>
  <Slides>58</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ITC Avant Garde Std XLt</vt:lpstr>
      <vt:lpstr>华文细黑</vt:lpstr>
      <vt:lpstr>宋体</vt:lpstr>
      <vt:lpstr>微软雅黑</vt:lpstr>
      <vt:lpstr>新宋体</vt:lpstr>
      <vt:lpstr>Aharoni</vt:lpstr>
      <vt:lpstr>Arial</vt:lpstr>
      <vt:lpstr>Arial Black</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王 广浩</cp:lastModifiedBy>
  <cp:revision>57</cp:revision>
  <dcterms:created xsi:type="dcterms:W3CDTF">2016-09-14T22:36:34Z</dcterms:created>
  <dcterms:modified xsi:type="dcterms:W3CDTF">2018-10-31T15:37:11Z</dcterms:modified>
</cp:coreProperties>
</file>