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7" r:id="rId7"/>
    <p:sldId id="261" r:id="rId8"/>
    <p:sldId id="266" r:id="rId9"/>
    <p:sldId id="265" r:id="rId10"/>
    <p:sldId id="264" r:id="rId11"/>
    <p:sldId id="263" r:id="rId12"/>
    <p:sldId id="262" r:id="rId13"/>
    <p:sldId id="27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6" d="100"/>
          <a:sy n="66" d="100"/>
        </p:scale>
        <p:origin x="8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latin typeface="Comic Sans MS" panose="030F0702030302020204" pitchFamily="66" charset="0"/>
              </a:rPr>
              <a:t>PRESENTATION OF ML DONOR ASSIGNMENT</a:t>
            </a:r>
            <a:endParaRPr lang="en-US" dirty="0">
              <a:latin typeface="Comic Sans MS" panose="030F0702030302020204" pitchFamily="66" charset="0"/>
            </a:endParaRP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3838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771" y="203200"/>
            <a:ext cx="9704841" cy="798286"/>
          </a:xfrm>
        </p:spPr>
        <p:txBody>
          <a:bodyPr/>
          <a:lstStyle/>
          <a:p>
            <a:r>
              <a:rPr lang="en-US" dirty="0" smtClean="0">
                <a:latin typeface="Comic Sans MS" panose="030F0702030302020204" pitchFamily="66" charset="0"/>
              </a:rPr>
              <a:t>Classification/ Performance Measurements</a:t>
            </a:r>
            <a:endParaRPr lang="en-US" dirty="0">
              <a:latin typeface="Comic Sans MS" panose="030F0702030302020204" pitchFamily="66" charset="0"/>
            </a:endParaRPr>
          </a:p>
        </p:txBody>
      </p:sp>
      <p:sp>
        <p:nvSpPr>
          <p:cNvPr id="3" name="Content Placeholder 2"/>
          <p:cNvSpPr>
            <a:spLocks noGrp="1"/>
          </p:cNvSpPr>
          <p:nvPr>
            <p:ph idx="1"/>
          </p:nvPr>
        </p:nvSpPr>
        <p:spPr>
          <a:xfrm>
            <a:off x="2589212" y="1001486"/>
            <a:ext cx="8915400" cy="4909736"/>
          </a:xfrm>
        </p:spPr>
        <p:txBody>
          <a:bodyPr>
            <a:normAutofit/>
          </a:bodyPr>
          <a:lstStyle/>
          <a:p>
            <a:pPr marL="0" indent="0">
              <a:buNone/>
            </a:pPr>
            <a:r>
              <a:rPr lang="en-US" sz="2400" dirty="0" smtClean="0">
                <a:latin typeface="Comic Sans MS" panose="030F0702030302020204" pitchFamily="66" charset="0"/>
              </a:rPr>
              <a:t>After train test split, a number of models were evaluated on their scores. They were:</a:t>
            </a:r>
          </a:p>
          <a:p>
            <a:r>
              <a:rPr lang="en-US" sz="2400" dirty="0" smtClean="0">
                <a:latin typeface="Comic Sans MS" panose="030F0702030302020204" pitchFamily="66" charset="0"/>
              </a:rPr>
              <a:t>Stochastic Gradient Descent Learning: 74.85%</a:t>
            </a:r>
          </a:p>
          <a:p>
            <a:r>
              <a:rPr lang="en-US" sz="2400" dirty="0" smtClean="0">
                <a:latin typeface="Comic Sans MS" panose="030F0702030302020204" pitchFamily="66" charset="0"/>
              </a:rPr>
              <a:t>Random Forest: 100%</a:t>
            </a:r>
          </a:p>
          <a:p>
            <a:r>
              <a:rPr lang="en-US" sz="2400" dirty="0" smtClean="0">
                <a:latin typeface="Comic Sans MS" panose="030F0702030302020204" pitchFamily="66" charset="0"/>
              </a:rPr>
              <a:t>Logistic Regression: 74.9%</a:t>
            </a:r>
          </a:p>
          <a:p>
            <a:r>
              <a:rPr lang="en-US" sz="2400" dirty="0" smtClean="0">
                <a:latin typeface="Comic Sans MS" panose="030F0702030302020204" pitchFamily="66" charset="0"/>
              </a:rPr>
              <a:t>KNN: 81.46%</a:t>
            </a:r>
          </a:p>
          <a:p>
            <a:r>
              <a:rPr lang="en-US" sz="2400" dirty="0" smtClean="0">
                <a:latin typeface="Comic Sans MS" panose="030F0702030302020204" pitchFamily="66" charset="0"/>
              </a:rPr>
              <a:t>Naïve Bayes: 73.54%</a:t>
            </a:r>
          </a:p>
          <a:p>
            <a:r>
              <a:rPr lang="en-US" sz="2400" dirty="0" smtClean="0">
                <a:latin typeface="Comic Sans MS" panose="030F0702030302020204" pitchFamily="66" charset="0"/>
              </a:rPr>
              <a:t>Perceptron: 74.72%</a:t>
            </a:r>
          </a:p>
          <a:p>
            <a:r>
              <a:rPr lang="en-US" sz="2400" dirty="0" smtClean="0">
                <a:latin typeface="Comic Sans MS" panose="030F0702030302020204" pitchFamily="66" charset="0"/>
              </a:rPr>
              <a:t>Linear SVC: 69.16%</a:t>
            </a:r>
          </a:p>
          <a:p>
            <a:r>
              <a:rPr lang="en-US" sz="2400" dirty="0" smtClean="0">
                <a:latin typeface="Comic Sans MS" panose="030F0702030302020204" pitchFamily="66" charset="0"/>
              </a:rPr>
              <a:t>Decision Tree: 100%</a:t>
            </a:r>
            <a:endParaRPr lang="en-US" sz="2400" dirty="0">
              <a:latin typeface="Comic Sans MS" panose="030F0702030302020204" pitchFamily="66" charset="0"/>
            </a:endParaRPr>
          </a:p>
        </p:txBody>
      </p:sp>
    </p:spTree>
    <p:extLst>
      <p:ext uri="{BB962C8B-B14F-4D97-AF65-F5344CB8AC3E}">
        <p14:creationId xmlns:p14="http://schemas.microsoft.com/office/powerpoint/2010/main" val="3983150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0743" y="174171"/>
            <a:ext cx="10145486" cy="957943"/>
          </a:xfrm>
        </p:spPr>
        <p:txBody>
          <a:bodyPr/>
          <a:lstStyle/>
          <a:p>
            <a:r>
              <a:rPr lang="en-US" dirty="0">
                <a:latin typeface="Comic Sans MS" panose="030F0702030302020204" pitchFamily="66" charset="0"/>
              </a:rPr>
              <a:t>Classification/ Performance Measurements</a:t>
            </a:r>
            <a:endParaRPr lang="en-US" dirty="0"/>
          </a:p>
        </p:txBody>
      </p:sp>
      <p:sp>
        <p:nvSpPr>
          <p:cNvPr id="3" name="Content Placeholder 2"/>
          <p:cNvSpPr>
            <a:spLocks noGrp="1"/>
          </p:cNvSpPr>
          <p:nvPr>
            <p:ph idx="1"/>
          </p:nvPr>
        </p:nvSpPr>
        <p:spPr>
          <a:xfrm>
            <a:off x="2235201" y="1248229"/>
            <a:ext cx="9477828" cy="4662993"/>
          </a:xfrm>
        </p:spPr>
        <p:txBody>
          <a:bodyPr>
            <a:normAutofit/>
          </a:bodyPr>
          <a:lstStyle/>
          <a:p>
            <a:pPr marL="0" indent="0">
              <a:buNone/>
            </a:pPr>
            <a:r>
              <a:rPr lang="en-US" sz="2400" dirty="0" smtClean="0">
                <a:latin typeface="Comic Sans MS" panose="030F0702030302020204" pitchFamily="66" charset="0"/>
              </a:rPr>
              <a:t>Cross validation was then carried out along with a graph depicting feature importance of the selected variables</a:t>
            </a:r>
          </a:p>
          <a:p>
            <a:pPr marL="0" indent="0">
              <a:buNone/>
            </a:pPr>
            <a:endParaRPr lang="en-US" sz="2400" dirty="0">
              <a:latin typeface="Comic Sans MS" panose="030F0702030302020204" pitchFamily="66" charset="0"/>
            </a:endParaRPr>
          </a:p>
        </p:txBody>
      </p:sp>
      <p:pic>
        <p:nvPicPr>
          <p:cNvPr id="4" name="Picture 3"/>
          <p:cNvPicPr>
            <a:picLocks noChangeAspect="1"/>
          </p:cNvPicPr>
          <p:nvPr/>
        </p:nvPicPr>
        <p:blipFill>
          <a:blip r:embed="rId2"/>
          <a:stretch>
            <a:fillRect/>
          </a:stretch>
        </p:blipFill>
        <p:spPr>
          <a:xfrm>
            <a:off x="2893332" y="2104571"/>
            <a:ext cx="7571468" cy="4651829"/>
          </a:xfrm>
          <a:prstGeom prst="rect">
            <a:avLst/>
          </a:prstGeom>
        </p:spPr>
      </p:pic>
    </p:spTree>
    <p:extLst>
      <p:ext uri="{BB962C8B-B14F-4D97-AF65-F5344CB8AC3E}">
        <p14:creationId xmlns:p14="http://schemas.microsoft.com/office/powerpoint/2010/main" val="4050656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70743" y="174172"/>
            <a:ext cx="10218057" cy="812799"/>
          </a:xfrm>
        </p:spPr>
        <p:txBody>
          <a:bodyPr/>
          <a:lstStyle/>
          <a:p>
            <a:r>
              <a:rPr lang="en-US" dirty="0">
                <a:latin typeface="Comic Sans MS" panose="030F0702030302020204" pitchFamily="66" charset="0"/>
              </a:rPr>
              <a:t>Classification/ Performance Measurements</a:t>
            </a:r>
            <a:endParaRPr lang="en-US" dirty="0"/>
          </a:p>
        </p:txBody>
      </p:sp>
      <p:sp>
        <p:nvSpPr>
          <p:cNvPr id="4" name="Content Placeholder 3"/>
          <p:cNvSpPr>
            <a:spLocks noGrp="1"/>
          </p:cNvSpPr>
          <p:nvPr>
            <p:ph idx="1"/>
          </p:nvPr>
        </p:nvSpPr>
        <p:spPr>
          <a:xfrm>
            <a:off x="2589212" y="1814285"/>
            <a:ext cx="9399588" cy="4818743"/>
          </a:xfrm>
        </p:spPr>
        <p:txBody>
          <a:bodyPr>
            <a:normAutofit/>
          </a:bodyPr>
          <a:lstStyle/>
          <a:p>
            <a:pPr marL="0" indent="0">
              <a:buNone/>
            </a:pPr>
            <a:r>
              <a:rPr lang="en-US" sz="2400" dirty="0" smtClean="0">
                <a:latin typeface="Comic Sans MS" panose="030F0702030302020204" pitchFamily="66" charset="0"/>
              </a:rPr>
              <a:t>Random Forest was the model picked as the best from the other models run. When the accuracy train and test were run together, there was a score of 1.0 and 0.75, a disparity pointing to overfitting of the model. To remedy this, hyper parameters endemic to the model Random Forest were deployed to fine tune the model, this left us with an accuracy train &amp; test of 0.74 &amp; 0.75 respectively.</a:t>
            </a:r>
          </a:p>
          <a:p>
            <a:pPr marL="0" indent="0">
              <a:buNone/>
            </a:pPr>
            <a:r>
              <a:rPr lang="en-US" sz="2400" dirty="0" smtClean="0">
                <a:latin typeface="Comic Sans MS" panose="030F0702030302020204" pitchFamily="66" charset="0"/>
              </a:rPr>
              <a:t>The data was then scored using the PROSPECTIVE DONOR FILE which was loaded into the Jupyter notebook file. This data was first cleaned and then the relevant columns were selected</a:t>
            </a:r>
            <a:endParaRPr lang="en-US" sz="2400" dirty="0">
              <a:latin typeface="Comic Sans MS" panose="030F0702030302020204" pitchFamily="66" charset="0"/>
            </a:endParaRPr>
          </a:p>
        </p:txBody>
      </p:sp>
    </p:spTree>
    <p:extLst>
      <p:ext uri="{BB962C8B-B14F-4D97-AF65-F5344CB8AC3E}">
        <p14:creationId xmlns:p14="http://schemas.microsoft.com/office/powerpoint/2010/main" val="4136345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9429" y="246743"/>
            <a:ext cx="10232571" cy="1669143"/>
          </a:xfrm>
        </p:spPr>
        <p:txBody>
          <a:bodyPr/>
          <a:lstStyle/>
          <a:p>
            <a:r>
              <a:rPr lang="en-US" dirty="0" smtClean="0">
                <a:latin typeface="Comic Sans MS" panose="030F0702030302020204" pitchFamily="66" charset="0"/>
              </a:rPr>
              <a:t>	</a:t>
            </a:r>
            <a:r>
              <a:rPr lang="en-US" sz="7200" dirty="0" smtClean="0">
                <a:latin typeface="Comic Sans MS" panose="030F0702030302020204" pitchFamily="66" charset="0"/>
              </a:rPr>
              <a:t>Commercial Value</a:t>
            </a:r>
            <a:endParaRPr lang="en-US" sz="7200" dirty="0">
              <a:latin typeface="Comic Sans MS" panose="030F0702030302020204" pitchFamily="66" charset="0"/>
            </a:endParaRPr>
          </a:p>
        </p:txBody>
      </p:sp>
      <p:sp>
        <p:nvSpPr>
          <p:cNvPr id="4" name="Content Placeholder 3"/>
          <p:cNvSpPr>
            <a:spLocks noGrp="1"/>
          </p:cNvSpPr>
          <p:nvPr>
            <p:ph idx="1"/>
          </p:nvPr>
        </p:nvSpPr>
        <p:spPr>
          <a:xfrm>
            <a:off x="2589212" y="2133599"/>
            <a:ext cx="8915400" cy="3497943"/>
          </a:xfrm>
        </p:spPr>
        <p:txBody>
          <a:bodyPr>
            <a:normAutofit lnSpcReduction="10000"/>
          </a:bodyPr>
          <a:lstStyle/>
          <a:p>
            <a:pPr marL="0" indent="0">
              <a:buNone/>
            </a:pPr>
            <a:r>
              <a:rPr lang="en-US" sz="2400" dirty="0" smtClean="0">
                <a:latin typeface="Comic Sans MS" panose="030F0702030302020204" pitchFamily="66" charset="0"/>
              </a:rPr>
              <a:t>The commercial value of the donors was determined using one of the columns – the TARGET_D column which according to the dataset is defined as “</a:t>
            </a:r>
            <a:r>
              <a:rPr lang="en-US" sz="2400" dirty="0" smtClean="0">
                <a:latin typeface="Ink Free" panose="03080402000500000000" pitchFamily="66" charset="0"/>
              </a:rPr>
              <a:t>Response </a:t>
            </a:r>
            <a:r>
              <a:rPr lang="en-US" sz="2400" dirty="0">
                <a:latin typeface="Ink Free" panose="03080402000500000000" pitchFamily="66" charset="0"/>
              </a:rPr>
              <a:t>amount to 97NK </a:t>
            </a:r>
            <a:r>
              <a:rPr lang="en-US" sz="2400" dirty="0" smtClean="0">
                <a:latin typeface="Ink Free" panose="03080402000500000000" pitchFamily="66" charset="0"/>
              </a:rPr>
              <a:t>solicitation</a:t>
            </a:r>
            <a:r>
              <a:rPr lang="en-US" sz="2400" dirty="0" smtClean="0">
                <a:latin typeface="Comic Sans MS" panose="030F0702030302020204" pitchFamily="66" charset="0"/>
              </a:rPr>
              <a:t>”. This means the amount each donor that donated actually gave. Using the describe() function in pandas, the mean of this column (their contributions) was found to be 15.62. This was rounded up to 16. A 100 random actual donors from the data were picked &amp; this number was multiplied by 16 giving us a total commercial value of $1600 per 100 donors.</a:t>
            </a:r>
            <a:endParaRPr lang="en-US" sz="2400" dirty="0"/>
          </a:p>
          <a:p>
            <a:pPr marL="0" indent="0">
              <a:buNone/>
            </a:pPr>
            <a:endParaRPr lang="en-US" sz="2400" dirty="0">
              <a:latin typeface="Comic Sans MS" panose="030F0702030302020204" pitchFamily="66" charset="0"/>
            </a:endParaRPr>
          </a:p>
        </p:txBody>
      </p:sp>
    </p:spTree>
    <p:extLst>
      <p:ext uri="{BB962C8B-B14F-4D97-AF65-F5344CB8AC3E}">
        <p14:creationId xmlns:p14="http://schemas.microsoft.com/office/powerpoint/2010/main" val="3039682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idx="4294967295"/>
          </p:nvPr>
        </p:nvSpPr>
        <p:spPr>
          <a:xfrm>
            <a:off x="3276600" y="3530600"/>
            <a:ext cx="8915400" cy="860425"/>
          </a:xfrm>
        </p:spPr>
        <p:txBody>
          <a:bodyPr>
            <a:noAutofit/>
          </a:bodyPr>
          <a:lstStyle/>
          <a:p>
            <a:pPr marL="0" indent="0">
              <a:buNone/>
            </a:pPr>
            <a:r>
              <a:rPr lang="en-US" sz="9600" dirty="0" smtClean="0">
                <a:latin typeface="Comic Sans MS" panose="030F0702030302020204" pitchFamily="66" charset="0"/>
              </a:rPr>
              <a:t>THANK YOU</a:t>
            </a:r>
            <a:endParaRPr lang="en-US" sz="9600" dirty="0">
              <a:latin typeface="Comic Sans MS" panose="030F0702030302020204" pitchFamily="66" charset="0"/>
            </a:endParaRPr>
          </a:p>
        </p:txBody>
      </p:sp>
    </p:spTree>
    <p:extLst>
      <p:ext uri="{BB962C8B-B14F-4D97-AF65-F5344CB8AC3E}">
        <p14:creationId xmlns:p14="http://schemas.microsoft.com/office/powerpoint/2010/main" val="375283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12687" y="188686"/>
            <a:ext cx="9791926" cy="696685"/>
          </a:xfrm>
        </p:spPr>
        <p:txBody>
          <a:bodyPr/>
          <a:lstStyle/>
          <a:p>
            <a:r>
              <a:rPr lang="en-US" dirty="0" smtClean="0">
                <a:latin typeface="Comic Sans MS" panose="030F0702030302020204" pitchFamily="66" charset="0"/>
              </a:rPr>
              <a:t>TABLE OF CONTENTS</a:t>
            </a:r>
            <a:endParaRPr lang="en-US" dirty="0">
              <a:latin typeface="Comic Sans MS" panose="030F0702030302020204" pitchFamily="66" charset="0"/>
            </a:endParaRPr>
          </a:p>
        </p:txBody>
      </p:sp>
      <p:sp>
        <p:nvSpPr>
          <p:cNvPr id="5" name="Content Placeholder 4"/>
          <p:cNvSpPr>
            <a:spLocks noGrp="1"/>
          </p:cNvSpPr>
          <p:nvPr>
            <p:ph idx="1"/>
          </p:nvPr>
        </p:nvSpPr>
        <p:spPr>
          <a:xfrm>
            <a:off x="348343" y="1277257"/>
            <a:ext cx="11727543" cy="5580743"/>
          </a:xfrm>
        </p:spPr>
        <p:txBody>
          <a:bodyPr>
            <a:normAutofit/>
          </a:bodyPr>
          <a:lstStyle/>
          <a:p>
            <a:r>
              <a:rPr lang="en-US" sz="2400" dirty="0" smtClean="0">
                <a:latin typeface="Comic Sans MS" panose="030F0702030302020204" pitchFamily="66" charset="0"/>
              </a:rPr>
              <a:t>Data Exploration (EDA)</a:t>
            </a:r>
          </a:p>
          <a:p>
            <a:r>
              <a:rPr lang="en-US" sz="2400" dirty="0" smtClean="0">
                <a:latin typeface="Comic Sans MS" panose="030F0702030302020204" pitchFamily="66" charset="0"/>
              </a:rPr>
              <a:t>Data Cleaning</a:t>
            </a:r>
          </a:p>
          <a:p>
            <a:r>
              <a:rPr lang="en-US" sz="2400" dirty="0" smtClean="0">
                <a:latin typeface="Comic Sans MS" panose="030F0702030302020204" pitchFamily="66" charset="0"/>
              </a:rPr>
              <a:t>Missing Data</a:t>
            </a:r>
          </a:p>
          <a:p>
            <a:r>
              <a:rPr lang="en-US" sz="2400" dirty="0" err="1" smtClean="0">
                <a:latin typeface="Comic Sans MS" panose="030F0702030302020204" pitchFamily="66" charset="0"/>
              </a:rPr>
              <a:t>Binarisation</a:t>
            </a:r>
            <a:r>
              <a:rPr lang="en-US" sz="2400" dirty="0" smtClean="0">
                <a:latin typeface="Comic Sans MS" panose="030F0702030302020204" pitchFamily="66" charset="0"/>
              </a:rPr>
              <a:t>/Get Dummies</a:t>
            </a:r>
          </a:p>
          <a:p>
            <a:r>
              <a:rPr lang="en-US" sz="2400" dirty="0" smtClean="0">
                <a:latin typeface="Comic Sans MS" panose="030F0702030302020204" pitchFamily="66" charset="0"/>
              </a:rPr>
              <a:t>Feature Selection</a:t>
            </a:r>
          </a:p>
          <a:p>
            <a:r>
              <a:rPr lang="en-US" sz="2400" dirty="0" smtClean="0">
                <a:latin typeface="Comic Sans MS" panose="030F0702030302020204" pitchFamily="66" charset="0"/>
              </a:rPr>
              <a:t>Classification/ Performance Measurements</a:t>
            </a:r>
          </a:p>
          <a:p>
            <a:r>
              <a:rPr lang="en-US" sz="2400" dirty="0" smtClean="0">
                <a:latin typeface="Comic Sans MS" panose="030F0702030302020204" pitchFamily="66" charset="0"/>
              </a:rPr>
              <a:t>Commercial Value</a:t>
            </a:r>
          </a:p>
          <a:p>
            <a:endParaRPr lang="en-US" sz="2400" dirty="0">
              <a:latin typeface="Comic Sans MS" panose="030F0702030302020204" pitchFamily="66" charset="0"/>
            </a:endParaRPr>
          </a:p>
        </p:txBody>
      </p:sp>
    </p:spTree>
    <p:extLst>
      <p:ext uri="{BB962C8B-B14F-4D97-AF65-F5344CB8AC3E}">
        <p14:creationId xmlns:p14="http://schemas.microsoft.com/office/powerpoint/2010/main" val="2234351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45144"/>
            <a:ext cx="8911687" cy="827314"/>
          </a:xfrm>
        </p:spPr>
        <p:txBody>
          <a:bodyPr>
            <a:normAutofit/>
          </a:bodyPr>
          <a:lstStyle/>
          <a:p>
            <a:r>
              <a:rPr lang="en-US" dirty="0" smtClean="0">
                <a:latin typeface="Comic Sans MS" panose="030F0702030302020204" pitchFamily="66" charset="0"/>
              </a:rPr>
              <a:t>Data Exploration</a:t>
            </a:r>
            <a:endParaRPr lang="en-US" dirty="0">
              <a:latin typeface="Comic Sans MS" panose="030F0702030302020204" pitchFamily="66" charset="0"/>
            </a:endParaRPr>
          </a:p>
        </p:txBody>
      </p:sp>
      <p:sp>
        <p:nvSpPr>
          <p:cNvPr id="3" name="Content Placeholder 2"/>
          <p:cNvSpPr>
            <a:spLocks noGrp="1"/>
          </p:cNvSpPr>
          <p:nvPr>
            <p:ph idx="1"/>
          </p:nvPr>
        </p:nvSpPr>
        <p:spPr>
          <a:xfrm>
            <a:off x="362857" y="1407886"/>
            <a:ext cx="11553372" cy="5007428"/>
          </a:xfrm>
        </p:spPr>
        <p:txBody>
          <a:bodyPr>
            <a:normAutofit fontScale="25000" lnSpcReduction="20000"/>
          </a:bodyPr>
          <a:lstStyle/>
          <a:p>
            <a:pPr marL="0" indent="0">
              <a:buNone/>
            </a:pPr>
            <a:r>
              <a:rPr lang="en-US" sz="9600" dirty="0" smtClean="0">
                <a:latin typeface="Comic Sans MS" panose="030F0702030302020204" pitchFamily="66" charset="0"/>
              </a:rPr>
              <a:t>After loading the data, a histogram was created to show the distribution of the different variables. Data Exploration was carried out to find out a few things such as :</a:t>
            </a:r>
          </a:p>
          <a:p>
            <a:r>
              <a:rPr lang="en-US" sz="9600" dirty="0" smtClean="0">
                <a:latin typeface="Comic Sans MS" panose="030F0702030302020204" pitchFamily="66" charset="0"/>
              </a:rPr>
              <a:t>How many people donated and how many didn’t</a:t>
            </a:r>
          </a:p>
          <a:p>
            <a:endParaRPr lang="en-US" sz="9600" dirty="0" smtClean="0">
              <a:latin typeface="Comic Sans MS" panose="030F0702030302020204" pitchFamily="66" charset="0"/>
            </a:endParaRPr>
          </a:p>
          <a:p>
            <a:r>
              <a:rPr lang="en-US" sz="9600" dirty="0" smtClean="0">
                <a:latin typeface="Comic Sans MS" panose="030F0702030302020204" pitchFamily="66" charset="0"/>
              </a:rPr>
              <a:t>The relationship between the target variable (donation) and donor gender</a:t>
            </a:r>
          </a:p>
          <a:p>
            <a:r>
              <a:rPr lang="en-US" sz="9600" dirty="0" smtClean="0">
                <a:latin typeface="Comic Sans MS" panose="030F0702030302020204" pitchFamily="66" charset="0"/>
              </a:rPr>
              <a:t>The relationship between home ownership &amp; donation</a:t>
            </a:r>
          </a:p>
          <a:p>
            <a:r>
              <a:rPr lang="en-US" sz="9600" dirty="0" smtClean="0">
                <a:latin typeface="Comic Sans MS" panose="030F0702030302020204" pitchFamily="66" charset="0"/>
              </a:rPr>
              <a:t>The distribution of the donors ages</a:t>
            </a:r>
          </a:p>
          <a:p>
            <a:r>
              <a:rPr lang="en-US" sz="9600" dirty="0" smtClean="0">
                <a:latin typeface="Comic Sans MS" panose="030F0702030302020204" pitchFamily="66" charset="0"/>
              </a:rPr>
              <a:t>The relationship between the donor’s genders and their income groups</a:t>
            </a:r>
          </a:p>
          <a:p>
            <a:r>
              <a:rPr lang="en-US" sz="9600" dirty="0" smtClean="0">
                <a:latin typeface="Comic Sans MS" panose="030F0702030302020204" pitchFamily="66" charset="0"/>
              </a:rPr>
              <a:t>The relationship between where donors lived and their likelihood of donating</a:t>
            </a:r>
          </a:p>
          <a:p>
            <a:r>
              <a:rPr lang="en-US" sz="9600" dirty="0" smtClean="0">
                <a:latin typeface="Comic Sans MS" panose="030F0702030302020204" pitchFamily="66" charset="0"/>
              </a:rPr>
              <a:t>The relationship between social economic status and donation</a:t>
            </a:r>
          </a:p>
          <a:p>
            <a:r>
              <a:rPr lang="en-US" sz="9600" dirty="0" smtClean="0">
                <a:latin typeface="Comic Sans MS" panose="030F0702030302020204" pitchFamily="66" charset="0"/>
              </a:rPr>
              <a:t>The overall gift amount given by donors</a:t>
            </a:r>
          </a:p>
          <a:p>
            <a:endParaRPr lang="en-US" sz="2800" dirty="0" smtClean="0">
              <a:latin typeface="Comic Sans MS" panose="030F0702030302020204" pitchFamily="66" charset="0"/>
            </a:endParaRPr>
          </a:p>
          <a:p>
            <a:endParaRPr lang="en-US" dirty="0" smtClean="0">
              <a:latin typeface="Comic Sans MS" panose="030F0702030302020204" pitchFamily="66" charset="0"/>
            </a:endParaRPr>
          </a:p>
          <a:p>
            <a:pPr>
              <a:buFont typeface="+mj-lt"/>
              <a:buAutoNum type="arabicPeriod"/>
            </a:pPr>
            <a:endParaRPr lang="en-US" dirty="0" smtClean="0">
              <a:latin typeface="Comic Sans MS" panose="030F0702030302020204" pitchFamily="66" charset="0"/>
            </a:endParaRPr>
          </a:p>
          <a:p>
            <a:pPr marL="0" indent="0">
              <a:buNone/>
            </a:pPr>
            <a:endParaRPr lang="en-US" dirty="0" smtClean="0">
              <a:latin typeface="Comic Sans MS" panose="030F0702030302020204" pitchFamily="66" charset="0"/>
            </a:endParaRP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The things we wanted to compare and verify to see if true</a:t>
            </a:r>
            <a:endParaRPr lang="en-US" dirty="0"/>
          </a:p>
        </p:txBody>
      </p:sp>
    </p:spTree>
    <p:extLst>
      <p:ext uri="{BB962C8B-B14F-4D97-AF65-F5344CB8AC3E}">
        <p14:creationId xmlns:p14="http://schemas.microsoft.com/office/powerpoint/2010/main" val="2459584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41714" y="145143"/>
            <a:ext cx="10319657" cy="653143"/>
          </a:xfrm>
        </p:spPr>
        <p:txBody>
          <a:bodyPr/>
          <a:lstStyle/>
          <a:p>
            <a:r>
              <a:rPr lang="en-US" dirty="0">
                <a:latin typeface="Comic Sans MS" panose="030F0702030302020204" pitchFamily="66" charset="0"/>
              </a:rPr>
              <a:t>Data </a:t>
            </a:r>
            <a:r>
              <a:rPr lang="en-US" dirty="0" smtClean="0">
                <a:latin typeface="Comic Sans MS" panose="030F0702030302020204" pitchFamily="66" charset="0"/>
              </a:rPr>
              <a:t>Exploration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92" y="1277257"/>
            <a:ext cx="3010586" cy="3952963"/>
          </a:xfrm>
          <a:prstGeom prst="rect">
            <a:avLst/>
          </a:prstGeom>
        </p:spPr>
      </p:pic>
      <p:sp>
        <p:nvSpPr>
          <p:cNvPr id="6" name="TextBox 5"/>
          <p:cNvSpPr txBox="1"/>
          <p:nvPr/>
        </p:nvSpPr>
        <p:spPr>
          <a:xfrm>
            <a:off x="3261521" y="1277257"/>
            <a:ext cx="1397565" cy="1815882"/>
          </a:xfrm>
          <a:prstGeom prst="rect">
            <a:avLst/>
          </a:prstGeom>
          <a:noFill/>
        </p:spPr>
        <p:txBody>
          <a:bodyPr wrap="square" rtlCol="0">
            <a:spAutoFit/>
          </a:bodyPr>
          <a:lstStyle/>
          <a:p>
            <a:r>
              <a:rPr lang="en-US" sz="1600" b="1" dirty="0" smtClean="0">
                <a:latin typeface="Comic Sans MS" panose="030F0702030302020204" pitchFamily="66" charset="0"/>
              </a:rPr>
              <a:t>Here we can clearly see that the number of actual donors is quite small</a:t>
            </a:r>
            <a:endParaRPr lang="en-US" sz="1600" b="1" dirty="0">
              <a:latin typeface="Comic Sans MS" panose="030F0702030302020204" pitchFamily="66" charset="0"/>
            </a:endParaRPr>
          </a:p>
        </p:txBody>
      </p:sp>
      <p:sp>
        <p:nvSpPr>
          <p:cNvPr id="8" name="Rectangle 7"/>
          <p:cNvSpPr/>
          <p:nvPr/>
        </p:nvSpPr>
        <p:spPr>
          <a:xfrm>
            <a:off x="3261521" y="3156611"/>
            <a:ext cx="1277257" cy="523220"/>
          </a:xfrm>
          <a:prstGeom prst="rect">
            <a:avLst/>
          </a:prstGeom>
        </p:spPr>
        <p:txBody>
          <a:bodyPr wrap="square">
            <a:spAutoFit/>
          </a:bodyPr>
          <a:lstStyle/>
          <a:p>
            <a:r>
              <a:rPr lang="en-US" sz="1400" b="1" dirty="0">
                <a:latin typeface="Comic Sans MS" panose="030F0702030302020204" pitchFamily="66" charset="0"/>
              </a:rPr>
              <a:t>0    14529</a:t>
            </a:r>
          </a:p>
          <a:p>
            <a:r>
              <a:rPr lang="en-US" sz="1400" b="1" dirty="0">
                <a:latin typeface="Comic Sans MS" panose="030F0702030302020204" pitchFamily="66" charset="0"/>
              </a:rPr>
              <a:t>1     4843</a:t>
            </a:r>
          </a:p>
        </p:txBody>
      </p:sp>
      <p:pic>
        <p:nvPicPr>
          <p:cNvPr id="10" name="Picture 9"/>
          <p:cNvPicPr>
            <a:picLocks noChangeAspect="1"/>
          </p:cNvPicPr>
          <p:nvPr/>
        </p:nvPicPr>
        <p:blipFill>
          <a:blip r:embed="rId3"/>
          <a:stretch>
            <a:fillRect/>
          </a:stretch>
        </p:blipFill>
        <p:spPr>
          <a:xfrm>
            <a:off x="4982254" y="1277257"/>
            <a:ext cx="3838575" cy="3619500"/>
          </a:xfrm>
          <a:prstGeom prst="rect">
            <a:avLst/>
          </a:prstGeom>
        </p:spPr>
      </p:pic>
      <p:sp>
        <p:nvSpPr>
          <p:cNvPr id="11" name="TextBox 10"/>
          <p:cNvSpPr txBox="1"/>
          <p:nvPr/>
        </p:nvSpPr>
        <p:spPr>
          <a:xfrm>
            <a:off x="9144000" y="1422400"/>
            <a:ext cx="2656114" cy="1569660"/>
          </a:xfrm>
          <a:prstGeom prst="rect">
            <a:avLst/>
          </a:prstGeom>
          <a:noFill/>
        </p:spPr>
        <p:txBody>
          <a:bodyPr wrap="square" rtlCol="0">
            <a:spAutoFit/>
          </a:bodyPr>
          <a:lstStyle/>
          <a:p>
            <a:r>
              <a:rPr lang="en-US" sz="1600" b="1" dirty="0">
                <a:latin typeface="Comic Sans MS" panose="030F0702030302020204" pitchFamily="66" charset="0"/>
              </a:rPr>
              <a:t>This graph shows us that a significant portion of the male and females fall as </a:t>
            </a:r>
            <a:r>
              <a:rPr lang="en-US" sz="1600" b="1" dirty="0" smtClean="0">
                <a:latin typeface="Comic Sans MS" panose="030F0702030302020204" pitchFamily="66" charset="0"/>
              </a:rPr>
              <a:t>non-donors with the females slightly donating more</a:t>
            </a:r>
            <a:endParaRPr lang="en-US" sz="1600" b="1" dirty="0">
              <a:latin typeface="Comic Sans MS" panose="030F0702030302020204" pitchFamily="66" charset="0"/>
            </a:endParaRPr>
          </a:p>
        </p:txBody>
      </p:sp>
    </p:spTree>
    <p:extLst>
      <p:ext uri="{BB962C8B-B14F-4D97-AF65-F5344CB8AC3E}">
        <p14:creationId xmlns:p14="http://schemas.microsoft.com/office/powerpoint/2010/main" val="6985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12686" y="101601"/>
            <a:ext cx="9791925" cy="667656"/>
          </a:xfrm>
        </p:spPr>
        <p:txBody>
          <a:bodyPr/>
          <a:lstStyle/>
          <a:p>
            <a:r>
              <a:rPr lang="en-US" dirty="0">
                <a:latin typeface="Comic Sans MS" panose="030F0702030302020204" pitchFamily="66" charset="0"/>
              </a:rPr>
              <a:t>Data </a:t>
            </a:r>
            <a:r>
              <a:rPr lang="en-US" dirty="0" smtClean="0">
                <a:latin typeface="Comic Sans MS" panose="030F0702030302020204" pitchFamily="66" charset="0"/>
              </a:rPr>
              <a:t>Exploration</a:t>
            </a:r>
            <a:endParaRPr lang="en-US" dirty="0"/>
          </a:p>
        </p:txBody>
      </p:sp>
      <p:pic>
        <p:nvPicPr>
          <p:cNvPr id="5" name="Picture 4"/>
          <p:cNvPicPr>
            <a:picLocks noChangeAspect="1"/>
          </p:cNvPicPr>
          <p:nvPr/>
        </p:nvPicPr>
        <p:blipFill>
          <a:blip r:embed="rId2"/>
          <a:stretch>
            <a:fillRect/>
          </a:stretch>
        </p:blipFill>
        <p:spPr>
          <a:xfrm>
            <a:off x="402998" y="1314450"/>
            <a:ext cx="3838575" cy="3619500"/>
          </a:xfrm>
          <a:prstGeom prst="rect">
            <a:avLst/>
          </a:prstGeom>
        </p:spPr>
      </p:pic>
      <p:sp>
        <p:nvSpPr>
          <p:cNvPr id="6" name="TextBox 5"/>
          <p:cNvSpPr txBox="1"/>
          <p:nvPr/>
        </p:nvSpPr>
        <p:spPr>
          <a:xfrm>
            <a:off x="348343" y="5268686"/>
            <a:ext cx="3933371" cy="923330"/>
          </a:xfrm>
          <a:prstGeom prst="rect">
            <a:avLst/>
          </a:prstGeom>
          <a:noFill/>
        </p:spPr>
        <p:txBody>
          <a:bodyPr wrap="square" rtlCol="0">
            <a:spAutoFit/>
          </a:bodyPr>
          <a:lstStyle/>
          <a:p>
            <a:r>
              <a:rPr lang="en-US" dirty="0" smtClean="0">
                <a:latin typeface="Comic Sans MS" panose="030F0702030302020204" pitchFamily="66" charset="0"/>
              </a:rPr>
              <a:t>This graph shows us that home ownership is an indicator that people will donate</a:t>
            </a:r>
            <a:endParaRPr lang="en-US" dirty="0">
              <a:latin typeface="Comic Sans MS" panose="030F0702030302020204" pitchFamily="66" charset="0"/>
            </a:endParaRPr>
          </a:p>
        </p:txBody>
      </p:sp>
      <p:pic>
        <p:nvPicPr>
          <p:cNvPr id="7" name="Picture 6"/>
          <p:cNvPicPr>
            <a:picLocks noChangeAspect="1"/>
          </p:cNvPicPr>
          <p:nvPr/>
        </p:nvPicPr>
        <p:blipFill>
          <a:blip r:embed="rId3"/>
          <a:stretch>
            <a:fillRect/>
          </a:stretch>
        </p:blipFill>
        <p:spPr>
          <a:xfrm>
            <a:off x="6032047" y="1314450"/>
            <a:ext cx="5962650" cy="2962275"/>
          </a:xfrm>
          <a:prstGeom prst="rect">
            <a:avLst/>
          </a:prstGeom>
        </p:spPr>
      </p:pic>
      <p:sp>
        <p:nvSpPr>
          <p:cNvPr id="8" name="TextBox 7"/>
          <p:cNvSpPr txBox="1"/>
          <p:nvPr/>
        </p:nvSpPr>
        <p:spPr>
          <a:xfrm>
            <a:off x="6226629" y="4688114"/>
            <a:ext cx="5820228" cy="1200329"/>
          </a:xfrm>
          <a:prstGeom prst="rect">
            <a:avLst/>
          </a:prstGeom>
          <a:noFill/>
        </p:spPr>
        <p:txBody>
          <a:bodyPr wrap="square" rtlCol="0">
            <a:spAutoFit/>
          </a:bodyPr>
          <a:lstStyle/>
          <a:p>
            <a:r>
              <a:rPr lang="en-US" dirty="0" smtClean="0">
                <a:latin typeface="Comic Sans MS" panose="030F0702030302020204" pitchFamily="66" charset="0"/>
              </a:rPr>
              <a:t>This shows us the distribution of our donors and that most fall between the ages of 40 and 80, a demographic we can target for card promotions because they are in the twilight of their careers</a:t>
            </a:r>
            <a:endParaRPr lang="en-US" dirty="0">
              <a:latin typeface="Comic Sans MS" panose="030F0702030302020204" pitchFamily="66" charset="0"/>
            </a:endParaRPr>
          </a:p>
        </p:txBody>
      </p:sp>
    </p:spTree>
    <p:extLst>
      <p:ext uri="{BB962C8B-B14F-4D97-AF65-F5344CB8AC3E}">
        <p14:creationId xmlns:p14="http://schemas.microsoft.com/office/powerpoint/2010/main" val="131437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467" y="232229"/>
            <a:ext cx="8911687" cy="798285"/>
          </a:xfrm>
        </p:spPr>
        <p:txBody>
          <a:bodyPr/>
          <a:lstStyle/>
          <a:p>
            <a:r>
              <a:rPr lang="en-US" dirty="0" smtClean="0">
                <a:latin typeface="Comic Sans MS" panose="030F0702030302020204" pitchFamily="66" charset="0"/>
              </a:rPr>
              <a:t>Data </a:t>
            </a:r>
            <a:r>
              <a:rPr lang="en-US" dirty="0">
                <a:latin typeface="Comic Sans MS" panose="030F0702030302020204" pitchFamily="66" charset="0"/>
              </a:rPr>
              <a:t>Exploration</a:t>
            </a:r>
            <a:endParaRPr lang="en-US" dirty="0"/>
          </a:p>
        </p:txBody>
      </p:sp>
      <p:pic>
        <p:nvPicPr>
          <p:cNvPr id="3" name="Picture 2"/>
          <p:cNvPicPr>
            <a:picLocks noChangeAspect="1"/>
          </p:cNvPicPr>
          <p:nvPr/>
        </p:nvPicPr>
        <p:blipFill>
          <a:blip r:embed="rId2"/>
          <a:stretch>
            <a:fillRect/>
          </a:stretch>
        </p:blipFill>
        <p:spPr>
          <a:xfrm>
            <a:off x="214312" y="1328964"/>
            <a:ext cx="4459288" cy="4244521"/>
          </a:xfrm>
          <a:prstGeom prst="rect">
            <a:avLst/>
          </a:prstGeom>
        </p:spPr>
      </p:pic>
      <p:sp>
        <p:nvSpPr>
          <p:cNvPr id="4" name="TextBox 3"/>
          <p:cNvSpPr txBox="1"/>
          <p:nvPr/>
        </p:nvSpPr>
        <p:spPr>
          <a:xfrm>
            <a:off x="333829" y="5849257"/>
            <a:ext cx="4397828" cy="830997"/>
          </a:xfrm>
          <a:prstGeom prst="rect">
            <a:avLst/>
          </a:prstGeom>
          <a:noFill/>
        </p:spPr>
        <p:txBody>
          <a:bodyPr wrap="square" rtlCol="0">
            <a:spAutoFit/>
          </a:bodyPr>
          <a:lstStyle/>
          <a:p>
            <a:r>
              <a:rPr lang="en-US" sz="1600" dirty="0" smtClean="0">
                <a:latin typeface="Comic Sans MS" panose="030F0702030302020204" pitchFamily="66" charset="0"/>
              </a:rPr>
              <a:t>This shows us that across all income groups females out earn the males. We can conclude they’ll make a good group to target</a:t>
            </a:r>
            <a:endParaRPr lang="en-US" sz="1600" dirty="0">
              <a:latin typeface="Comic Sans MS" panose="030F0702030302020204" pitchFamily="66" charset="0"/>
            </a:endParaRPr>
          </a:p>
        </p:txBody>
      </p:sp>
      <p:pic>
        <p:nvPicPr>
          <p:cNvPr id="5" name="Picture 4"/>
          <p:cNvPicPr>
            <a:picLocks noChangeAspect="1"/>
          </p:cNvPicPr>
          <p:nvPr/>
        </p:nvPicPr>
        <p:blipFill>
          <a:blip r:embed="rId3"/>
          <a:stretch>
            <a:fillRect/>
          </a:stretch>
        </p:blipFill>
        <p:spPr>
          <a:xfrm>
            <a:off x="5018541" y="1328963"/>
            <a:ext cx="4822145" cy="4244521"/>
          </a:xfrm>
          <a:prstGeom prst="rect">
            <a:avLst/>
          </a:prstGeom>
        </p:spPr>
      </p:pic>
      <p:sp>
        <p:nvSpPr>
          <p:cNvPr id="6" name="TextBox 5"/>
          <p:cNvSpPr txBox="1"/>
          <p:nvPr/>
        </p:nvSpPr>
        <p:spPr>
          <a:xfrm>
            <a:off x="10101943" y="1553029"/>
            <a:ext cx="1814286" cy="4801314"/>
          </a:xfrm>
          <a:prstGeom prst="rect">
            <a:avLst/>
          </a:prstGeom>
          <a:noFill/>
        </p:spPr>
        <p:txBody>
          <a:bodyPr wrap="square" rtlCol="0">
            <a:spAutoFit/>
          </a:bodyPr>
          <a:lstStyle/>
          <a:p>
            <a:r>
              <a:rPr lang="en-US" dirty="0" smtClean="0">
                <a:latin typeface="Comic Sans MS" panose="030F0702030302020204" pitchFamily="66" charset="0"/>
              </a:rPr>
              <a:t>We found out most people living in suburban areas (S) are most likely to donate. This makes sense as Suburban homeowners usually fall between the older demographics as we’ve seen in the age distribution</a:t>
            </a:r>
            <a:endParaRPr lang="en-US" dirty="0">
              <a:latin typeface="Comic Sans MS" panose="030F0702030302020204" pitchFamily="66" charset="0"/>
            </a:endParaRPr>
          </a:p>
        </p:txBody>
      </p:sp>
    </p:spTree>
    <p:extLst>
      <p:ext uri="{BB962C8B-B14F-4D97-AF65-F5344CB8AC3E}">
        <p14:creationId xmlns:p14="http://schemas.microsoft.com/office/powerpoint/2010/main" val="573994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772" y="261258"/>
            <a:ext cx="9704840" cy="624114"/>
          </a:xfrm>
        </p:spPr>
        <p:txBody>
          <a:bodyPr>
            <a:normAutofit fontScale="90000"/>
          </a:bodyPr>
          <a:lstStyle/>
          <a:p>
            <a:r>
              <a:rPr lang="en-US" dirty="0" smtClean="0">
                <a:latin typeface="Comic Sans MS" panose="030F0702030302020204" pitchFamily="66" charset="0"/>
              </a:rPr>
              <a:t>Data </a:t>
            </a:r>
            <a:r>
              <a:rPr lang="en-US" dirty="0">
                <a:latin typeface="Comic Sans MS" panose="030F0702030302020204" pitchFamily="66" charset="0"/>
              </a:rPr>
              <a:t>Exploration</a:t>
            </a:r>
            <a:endParaRPr lang="en-US" dirty="0"/>
          </a:p>
        </p:txBody>
      </p:sp>
      <p:pic>
        <p:nvPicPr>
          <p:cNvPr id="3" name="Picture 2"/>
          <p:cNvPicPr>
            <a:picLocks noChangeAspect="1"/>
          </p:cNvPicPr>
          <p:nvPr/>
        </p:nvPicPr>
        <p:blipFill>
          <a:blip r:embed="rId2"/>
          <a:stretch>
            <a:fillRect/>
          </a:stretch>
        </p:blipFill>
        <p:spPr>
          <a:xfrm>
            <a:off x="1680254" y="1132114"/>
            <a:ext cx="7986259" cy="4441371"/>
          </a:xfrm>
          <a:prstGeom prst="rect">
            <a:avLst/>
          </a:prstGeom>
        </p:spPr>
      </p:pic>
      <p:sp>
        <p:nvSpPr>
          <p:cNvPr id="4" name="TextBox 3"/>
          <p:cNvSpPr txBox="1"/>
          <p:nvPr/>
        </p:nvSpPr>
        <p:spPr>
          <a:xfrm>
            <a:off x="406400" y="5892800"/>
            <a:ext cx="4630057" cy="923330"/>
          </a:xfrm>
          <a:prstGeom prst="rect">
            <a:avLst/>
          </a:prstGeom>
          <a:noFill/>
        </p:spPr>
        <p:txBody>
          <a:bodyPr wrap="square" rtlCol="0">
            <a:spAutoFit/>
          </a:bodyPr>
          <a:lstStyle/>
          <a:p>
            <a:r>
              <a:rPr lang="en-US" dirty="0" smtClean="0">
                <a:latin typeface="Comic Sans MS" panose="030F0702030302020204" pitchFamily="66" charset="0"/>
              </a:rPr>
              <a:t>This shows us the people most likely to donate fall within the second social economic grouping</a:t>
            </a:r>
            <a:endParaRPr lang="en-US" dirty="0">
              <a:latin typeface="Comic Sans MS" panose="030F0702030302020204" pitchFamily="66" charset="0"/>
            </a:endParaRPr>
          </a:p>
        </p:txBody>
      </p:sp>
    </p:spTree>
    <p:extLst>
      <p:ext uri="{BB962C8B-B14F-4D97-AF65-F5344CB8AC3E}">
        <p14:creationId xmlns:p14="http://schemas.microsoft.com/office/powerpoint/2010/main" val="266831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829" y="624110"/>
            <a:ext cx="9646783" cy="1280890"/>
          </a:xfrm>
        </p:spPr>
        <p:txBody>
          <a:bodyPr/>
          <a:lstStyle/>
          <a:p>
            <a:r>
              <a:rPr lang="en-US" dirty="0" smtClean="0">
                <a:latin typeface="Comic Sans MS" panose="030F0702030302020204" pitchFamily="66" charset="0"/>
              </a:rPr>
              <a:t>Data Cleaning/Missing Data</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Comic Sans MS" panose="030F0702030302020204" pitchFamily="66" charset="0"/>
              </a:rPr>
              <a:t>With regards to data cleaning, there were a few columns with missing values  such as donor age, income group, wealth rating  and months since last promotion response. These columns were looked at individually and </a:t>
            </a:r>
            <a:r>
              <a:rPr lang="en-US" dirty="0">
                <a:latin typeface="Comic Sans MS" panose="030F0702030302020204" pitchFamily="66" charset="0"/>
              </a:rPr>
              <a:t>cleaned based on  distribution of each of the features to make </a:t>
            </a:r>
            <a:r>
              <a:rPr lang="en-US" dirty="0" smtClean="0">
                <a:latin typeface="Comic Sans MS" panose="030F0702030302020204" pitchFamily="66" charset="0"/>
              </a:rPr>
              <a:t>sure </a:t>
            </a:r>
            <a:r>
              <a:rPr lang="en-US" dirty="0">
                <a:latin typeface="Comic Sans MS" panose="030F0702030302020204" pitchFamily="66" charset="0"/>
              </a:rPr>
              <a:t>an appropriate value </a:t>
            </a:r>
            <a:r>
              <a:rPr lang="en-US" dirty="0" smtClean="0">
                <a:latin typeface="Comic Sans MS" panose="030F0702030302020204" pitchFamily="66" charset="0"/>
              </a:rPr>
              <a:t> was put in(mean </a:t>
            </a:r>
            <a:r>
              <a:rPr lang="en-US" dirty="0">
                <a:latin typeface="Comic Sans MS" panose="030F0702030302020204" pitchFamily="66" charset="0"/>
              </a:rPr>
              <a:t>for normal dist. Median for skewed, mode for categorical etc</a:t>
            </a:r>
            <a:r>
              <a:rPr lang="en-US" dirty="0" smtClean="0">
                <a:latin typeface="Comic Sans MS" panose="030F0702030302020204" pitchFamily="66" charset="0"/>
              </a:rPr>
              <a:t>.)</a:t>
            </a:r>
          </a:p>
          <a:p>
            <a:pPr marL="0" indent="0">
              <a:buNone/>
            </a:pPr>
            <a:r>
              <a:rPr lang="en-US" dirty="0" smtClean="0">
                <a:latin typeface="Comic Sans MS" panose="030F0702030302020204" pitchFamily="66" charset="0"/>
              </a:rPr>
              <a:t>There was also the need to deal with miscellaneous variables, that is, figures like “?” or “  .” that were in the columns as values</a:t>
            </a:r>
          </a:p>
          <a:p>
            <a:pPr marL="0" indent="0">
              <a:buNone/>
            </a:pPr>
            <a:r>
              <a:rPr lang="en-US" dirty="0" smtClean="0">
                <a:latin typeface="Comic Sans MS" panose="030F0702030302020204" pitchFamily="66" charset="0"/>
              </a:rPr>
              <a:t>The next step was to handle the categorical data. For most columns with categorical data, label encoding was employed on them</a:t>
            </a:r>
          </a:p>
          <a:p>
            <a:pPr marL="0" indent="0">
              <a:buNone/>
            </a:pPr>
            <a:r>
              <a:rPr lang="en-US" dirty="0" smtClean="0">
                <a:latin typeface="Comic Sans MS" panose="030F0702030302020204" pitchFamily="66" charset="0"/>
              </a:rPr>
              <a:t>For the age column, one-hot encoding was employed to bring out the Male &amp; Female columns </a:t>
            </a:r>
            <a:endParaRPr lang="en-US" dirty="0">
              <a:latin typeface="Comic Sans MS" panose="030F0702030302020204" pitchFamily="66" charset="0"/>
            </a:endParaRPr>
          </a:p>
        </p:txBody>
      </p:sp>
    </p:spTree>
    <p:extLst>
      <p:ext uri="{BB962C8B-B14F-4D97-AF65-F5344CB8AC3E}">
        <p14:creationId xmlns:p14="http://schemas.microsoft.com/office/powerpoint/2010/main" val="349492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0233"/>
          </a:xfrm>
        </p:spPr>
        <p:txBody>
          <a:bodyPr/>
          <a:lstStyle/>
          <a:p>
            <a:r>
              <a:rPr lang="en-US" dirty="0" smtClean="0">
                <a:latin typeface="Comic Sans MS" panose="030F0702030302020204" pitchFamily="66" charset="0"/>
              </a:rPr>
              <a:t>Feature Selection</a:t>
            </a:r>
            <a:endParaRPr lang="en-US" dirty="0">
              <a:latin typeface="Comic Sans MS" panose="030F0702030302020204" pitchFamily="66" charset="0"/>
            </a:endParaRPr>
          </a:p>
        </p:txBody>
      </p:sp>
      <p:sp>
        <p:nvSpPr>
          <p:cNvPr id="3" name="Content Placeholder 2"/>
          <p:cNvSpPr>
            <a:spLocks noGrp="1"/>
          </p:cNvSpPr>
          <p:nvPr>
            <p:ph idx="1"/>
          </p:nvPr>
        </p:nvSpPr>
        <p:spPr>
          <a:xfrm>
            <a:off x="2589212" y="1364343"/>
            <a:ext cx="8915400" cy="4546879"/>
          </a:xfrm>
        </p:spPr>
        <p:txBody>
          <a:bodyPr/>
          <a:lstStyle/>
          <a:p>
            <a:pPr marL="0" indent="0">
              <a:buNone/>
            </a:pPr>
            <a:r>
              <a:rPr lang="en-US" dirty="0" smtClean="0">
                <a:latin typeface="Comic Sans MS" panose="030F0702030302020204" pitchFamily="66" charset="0"/>
              </a:rPr>
              <a:t>For this stage, first the data was transformed through label encoding before variable selection.</a:t>
            </a:r>
          </a:p>
          <a:p>
            <a:pPr marL="0" indent="0">
              <a:buNone/>
            </a:pPr>
            <a:r>
              <a:rPr lang="en-US" dirty="0" smtClean="0">
                <a:latin typeface="Comic Sans MS" panose="030F0702030302020204" pitchFamily="66" charset="0"/>
              </a:rPr>
              <a:t>For variable selection, a number of techniques were employed and the best was picked based on a voting system. The techniques used were Weight of Evidence &amp; Information Value, Variable Importance, Recursive Feature Elimination, Chi Square, L1 Feature Selection and Random Forest. </a:t>
            </a:r>
          </a:p>
          <a:p>
            <a:pPr marL="0" indent="0">
              <a:buNone/>
            </a:pPr>
            <a:r>
              <a:rPr lang="en-US" dirty="0" smtClean="0">
                <a:latin typeface="Comic Sans MS" panose="030F0702030302020204" pitchFamily="66" charset="0"/>
              </a:rPr>
              <a:t>After the voting and final selection, Multicollinearity was carried out on the final selected variables/</a:t>
            </a:r>
            <a:endParaRPr lang="en-US" dirty="0">
              <a:latin typeface="Comic Sans MS" panose="030F0702030302020204" pitchFamily="66" charset="0"/>
            </a:endParaRPr>
          </a:p>
        </p:txBody>
      </p:sp>
    </p:spTree>
    <p:extLst>
      <p:ext uri="{BB962C8B-B14F-4D97-AF65-F5344CB8AC3E}">
        <p14:creationId xmlns:p14="http://schemas.microsoft.com/office/powerpoint/2010/main" val="31814129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332</TotalTime>
  <Words>842</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Comic Sans MS</vt:lpstr>
      <vt:lpstr>Ink Free</vt:lpstr>
      <vt:lpstr>Wingdings 3</vt:lpstr>
      <vt:lpstr>Wisp</vt:lpstr>
      <vt:lpstr>PRESENTATION OF ML DONOR ASSIGNMENT</vt:lpstr>
      <vt:lpstr>TABLE OF CONTENTS</vt:lpstr>
      <vt:lpstr>Data Exploration</vt:lpstr>
      <vt:lpstr>Data Exploration</vt:lpstr>
      <vt:lpstr>Data Exploration</vt:lpstr>
      <vt:lpstr>Data Exploration</vt:lpstr>
      <vt:lpstr>Data Exploration</vt:lpstr>
      <vt:lpstr>Data Cleaning/Missing Data</vt:lpstr>
      <vt:lpstr>Feature Selection</vt:lpstr>
      <vt:lpstr>Classification/ Performance Measurements</vt:lpstr>
      <vt:lpstr>Classification/ Performance Measurements</vt:lpstr>
      <vt:lpstr>Classification/ Performance Measurements</vt:lpstr>
      <vt:lpstr> Commercial Value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EO</dc:creator>
  <cp:lastModifiedBy>EO</cp:lastModifiedBy>
  <cp:revision>15</cp:revision>
  <dcterms:created xsi:type="dcterms:W3CDTF">2019-11-20T12:30:17Z</dcterms:created>
  <dcterms:modified xsi:type="dcterms:W3CDTF">2019-11-20T18:02:41Z</dcterms:modified>
</cp:coreProperties>
</file>