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1096-E6CE-4AEF-9E67-35AC15FDF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Campus Network Design &amp;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8EC72-694C-48AE-9CAA-C1A4A1D06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186566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r"/>
            <a:r>
              <a:rPr lang="en-US" dirty="0"/>
              <a:t>Aurum Joshi 22BLC1382</a:t>
            </a:r>
          </a:p>
          <a:p>
            <a:pPr algn="r"/>
            <a:r>
              <a:rPr lang="en-US" dirty="0"/>
              <a:t>Keshika Swetha D 22BLC1184</a:t>
            </a:r>
          </a:p>
        </p:txBody>
      </p:sp>
    </p:spTree>
    <p:extLst>
      <p:ext uri="{BB962C8B-B14F-4D97-AF65-F5344CB8AC3E}">
        <p14:creationId xmlns:p14="http://schemas.microsoft.com/office/powerpoint/2010/main" val="2809302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3155-2E25-4164-9CC4-4CE6DDE2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Design of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8B4D75-672B-4E26-B96E-EDD1A40A5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40730"/>
            <a:ext cx="12192000" cy="437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5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C6C30-A780-41E5-91D0-953B537F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EEB99-A24F-4560-A2CC-36FBAE8C1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proposed network design ensures that the campus network is scalable, secure, and capable of supporting the university’s operational needs. The use of VLANs, dynamic routing, and security features guarantees a flexible and robust infrastructure capable of growing with the university’s future demands.</a:t>
            </a:r>
          </a:p>
        </p:txBody>
      </p:sp>
    </p:spTree>
    <p:extLst>
      <p:ext uri="{BB962C8B-B14F-4D97-AF65-F5344CB8AC3E}">
        <p14:creationId xmlns:p14="http://schemas.microsoft.com/office/powerpoint/2010/main" val="122329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21015-0348-4814-967E-92344D05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D451A-2B3D-4C78-BC16-350B97782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n-US" sz="2400" dirty="0"/>
              <a:t>In today’s educational environment, universities rely on scalable and efficient networks to support both data and communication services across multiple campuses. This project focuses on the design and implementation of a campus network, ensuring seamless connectivity for students, faculty, and administration across departments.</a:t>
            </a:r>
          </a:p>
          <a:p>
            <a:r>
              <a:rPr lang="en-US" sz="2400" b="1" dirty="0"/>
              <a:t>Objective</a:t>
            </a:r>
            <a:endParaRPr lang="en-US" sz="2400" dirty="0"/>
          </a:p>
          <a:p>
            <a:pPr lvl="1"/>
            <a:r>
              <a:rPr lang="en-US" sz="2200" dirty="0"/>
              <a:t>To design and implement a scalable, reliable, and secure campus network that supports multiple faculties, providing connectivity and access to internal and external resources.</a:t>
            </a:r>
          </a:p>
        </p:txBody>
      </p:sp>
    </p:spTree>
    <p:extLst>
      <p:ext uri="{BB962C8B-B14F-4D97-AF65-F5344CB8AC3E}">
        <p14:creationId xmlns:p14="http://schemas.microsoft.com/office/powerpoint/2010/main" val="92803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B490-CFB1-4BDF-B99D-A9EF5175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7377-7C48-4CEB-8A08-9279113EA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/>
              <a:t>Main Campus Overview</a:t>
            </a:r>
            <a:endParaRPr lang="en-US" sz="2000" dirty="0"/>
          </a:p>
          <a:p>
            <a:pPr lvl="1" algn="just"/>
            <a:r>
              <a:rPr lang="en-US" sz="1800" b="1" dirty="0"/>
              <a:t>Building A</a:t>
            </a:r>
            <a:r>
              <a:rPr lang="en-US" sz="1800" dirty="0"/>
              <a:t>: Administrative staff, HR, finance, Faculty of Business</a:t>
            </a:r>
          </a:p>
          <a:p>
            <a:pPr lvl="1" algn="just"/>
            <a:r>
              <a:rPr lang="en-US" sz="1800" b="1" dirty="0"/>
              <a:t>Building B</a:t>
            </a:r>
            <a:r>
              <a:rPr lang="en-US" sz="1800" dirty="0"/>
              <a:t>: Faculty of Engineering/Computing, Faculty of Art/Design</a:t>
            </a:r>
          </a:p>
          <a:p>
            <a:pPr lvl="1" algn="just"/>
            <a:r>
              <a:rPr lang="en-US" sz="1800" b="1" dirty="0"/>
              <a:t>Building C</a:t>
            </a:r>
            <a:r>
              <a:rPr lang="en-US" sz="1800" dirty="0"/>
              <a:t>: Student labs, IT department (web and other servers)</a:t>
            </a:r>
          </a:p>
          <a:p>
            <a:pPr lvl="1" algn="just"/>
            <a:r>
              <a:rPr lang="en-US" sz="1800" b="1" dirty="0"/>
              <a:t>External Cloud</a:t>
            </a:r>
            <a:r>
              <a:rPr lang="en-US" sz="1800" dirty="0"/>
              <a:t>: Email server hosted externally</a:t>
            </a:r>
          </a:p>
          <a:p>
            <a:pPr lvl="1" algn="just"/>
            <a:r>
              <a:rPr lang="en-US" sz="1800" dirty="0"/>
              <a:t>Each building connected via high-speed links with dedicated VLANs for segmentation</a:t>
            </a:r>
          </a:p>
          <a:p>
            <a:pPr algn="just"/>
            <a:r>
              <a:rPr lang="en-US" sz="2000" b="1" dirty="0"/>
              <a:t>Smaller Campus Overview</a:t>
            </a:r>
            <a:endParaRPr lang="en-US" sz="2000" dirty="0"/>
          </a:p>
          <a:p>
            <a:pPr lvl="1" algn="just"/>
            <a:r>
              <a:rPr lang="en-US" sz="1800" dirty="0"/>
              <a:t>Faculty of Health and Sciences with dedicated floors for staff and students</a:t>
            </a:r>
          </a:p>
          <a:p>
            <a:pPr lvl="1" algn="just"/>
            <a:r>
              <a:rPr lang="en-US" sz="1800" dirty="0"/>
              <a:t>Linked with the main campus via secure WAN links</a:t>
            </a:r>
          </a:p>
        </p:txBody>
      </p:sp>
    </p:spTree>
    <p:extLst>
      <p:ext uri="{BB962C8B-B14F-4D97-AF65-F5344CB8AC3E}">
        <p14:creationId xmlns:p14="http://schemas.microsoft.com/office/powerpoint/2010/main" val="411907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C6C30-A780-41E5-91D0-953B537F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to be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EEB99-A24F-4560-A2CC-36FBAE8C1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277288" cy="4188525"/>
          </a:xfrm>
        </p:spPr>
        <p:txBody>
          <a:bodyPr>
            <a:normAutofit lnSpcReduction="10000"/>
          </a:bodyPr>
          <a:lstStyle/>
          <a:p>
            <a:r>
              <a:rPr lang="en-US" sz="1600" b="1" dirty="0"/>
              <a:t>Cisco Packet Tracer</a:t>
            </a:r>
            <a:r>
              <a:rPr lang="en-US" sz="1600" dirty="0"/>
              <a:t>: Utilize for network topology simulation and visualization.</a:t>
            </a:r>
          </a:p>
          <a:p>
            <a:r>
              <a:rPr lang="en-US" sz="1600" b="1" dirty="0"/>
              <a:t>VLANs</a:t>
            </a:r>
            <a:r>
              <a:rPr lang="en-US" sz="1600" dirty="0"/>
              <a:t>: Implement for traffic segmentation across faculties and departments.</a:t>
            </a:r>
          </a:p>
          <a:p>
            <a:r>
              <a:rPr lang="en-US" sz="1600" b="1" dirty="0"/>
              <a:t>Inter-VLAN Routing (Router on a Stick)</a:t>
            </a:r>
            <a:r>
              <a:rPr lang="en-US" sz="1600" dirty="0"/>
              <a:t>: Configure for communication between VLANs.</a:t>
            </a:r>
          </a:p>
          <a:p>
            <a:r>
              <a:rPr lang="en-US" sz="1600" b="1" dirty="0"/>
              <a:t>DHCP Server</a:t>
            </a:r>
            <a:r>
              <a:rPr lang="en-US" sz="1600" dirty="0"/>
              <a:t>: Set up for dynamic IP addressing.</a:t>
            </a:r>
          </a:p>
          <a:p>
            <a:r>
              <a:rPr lang="en-US" sz="1600" b="1" dirty="0"/>
              <a:t>Port-Security</a:t>
            </a:r>
            <a:r>
              <a:rPr lang="en-US" sz="1600" dirty="0"/>
              <a:t>: Apply measures to enhance VLAN security.</a:t>
            </a:r>
          </a:p>
          <a:p>
            <a:r>
              <a:rPr lang="en-US" sz="1600" b="1" dirty="0"/>
              <a:t>SSH</a:t>
            </a:r>
            <a:r>
              <a:rPr lang="en-US" sz="1600" dirty="0"/>
              <a:t>: Enable for secure remote management.</a:t>
            </a:r>
          </a:p>
          <a:p>
            <a:r>
              <a:rPr lang="en-US" sz="1600" b="1" dirty="0"/>
              <a:t>WLAN</a:t>
            </a:r>
            <a:r>
              <a:rPr lang="en-US" sz="1600" dirty="0"/>
              <a:t>: Design and configure, including access points.</a:t>
            </a:r>
          </a:p>
          <a:p>
            <a:r>
              <a:rPr lang="en-US" sz="1600" b="1" dirty="0"/>
              <a:t>Host Configurations</a:t>
            </a:r>
            <a:r>
              <a:rPr lang="en-US" sz="1600" dirty="0"/>
              <a:t>: Configure devices for network connectivity.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A40E4-9389-495C-8131-CB83C18B249F}"/>
              </a:ext>
            </a:extLst>
          </p:cNvPr>
          <p:cNvSpPr txBox="1"/>
          <p:nvPr/>
        </p:nvSpPr>
        <p:spPr>
          <a:xfrm>
            <a:off x="6213075" y="2192138"/>
            <a:ext cx="5168923" cy="440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600" b="1" dirty="0"/>
              <a:t>Hierarchical Network Design</a:t>
            </a:r>
            <a:r>
              <a:rPr lang="en-US" sz="1600" dirty="0"/>
              <a:t>: Implement core, distribution, and access layers.</a:t>
            </a:r>
          </a:p>
          <a:p>
            <a:pPr marL="800100" lvl="1" indent="-342900" algn="just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600" b="1" dirty="0"/>
              <a:t>Core Layer</a:t>
            </a:r>
            <a:r>
              <a:rPr lang="en-US" sz="1600" dirty="0"/>
              <a:t>: High-speed backbone of the network.</a:t>
            </a:r>
          </a:p>
          <a:p>
            <a:pPr marL="800100" lvl="1" indent="-342900" algn="just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600" b="1" dirty="0"/>
              <a:t>Distribution Layer</a:t>
            </a:r>
            <a:r>
              <a:rPr lang="en-US" sz="1600" dirty="0"/>
              <a:t>: Aggregates data from the access layer and forwards it to the core layer.</a:t>
            </a:r>
          </a:p>
          <a:p>
            <a:pPr marL="800100" lvl="1" indent="-342900" algn="just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600" b="1" dirty="0"/>
              <a:t>Access Layer</a:t>
            </a:r>
            <a:r>
              <a:rPr lang="en-US" sz="1600" dirty="0"/>
              <a:t>: Connects end devices to the network.</a:t>
            </a:r>
          </a:p>
          <a:p>
            <a:pPr marL="342900" lvl="0" indent="-342900" algn="just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600" b="1" dirty="0"/>
              <a:t>RIPv2</a:t>
            </a:r>
            <a:r>
              <a:rPr lang="en-US" sz="1600" dirty="0"/>
              <a:t>: Implement for internal network routing.</a:t>
            </a:r>
          </a:p>
          <a:p>
            <a:pPr marL="342900" lvl="0" indent="-342900" algn="just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600" b="1" dirty="0"/>
              <a:t>Static Routing</a:t>
            </a:r>
            <a:r>
              <a:rPr lang="en-US" sz="1600" dirty="0"/>
              <a:t>: Use for external connections.</a:t>
            </a:r>
          </a:p>
          <a:p>
            <a:pPr marL="342900" lvl="0" indent="-342900" algn="just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600" b="1" dirty="0"/>
              <a:t>VLAN ACLs</a:t>
            </a:r>
            <a:r>
              <a:rPr lang="en-US" sz="1600" dirty="0"/>
              <a:t>: Apply for traffic filtering and security.</a:t>
            </a:r>
          </a:p>
          <a:p>
            <a:pPr marL="342900" lvl="0" indent="-342900" algn="just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endParaRPr lang="en-US" sz="15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86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C6C30-A780-41E5-91D0-953B537F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EEB99-A24F-4560-A2CC-36FBAE8C1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/>
          <a:lstStyle/>
          <a:p>
            <a:pPr algn="just"/>
            <a:r>
              <a:rPr lang="en-US" sz="2400" dirty="0"/>
              <a:t>Administrative departments and Faculty of Business</a:t>
            </a:r>
          </a:p>
          <a:p>
            <a:pPr algn="just"/>
            <a:r>
              <a:rPr lang="en-US" sz="2400" dirty="0"/>
              <a:t>VLANs to separate traffic for management, HR, finance, and business faculty</a:t>
            </a:r>
          </a:p>
          <a:p>
            <a:pPr algn="just"/>
            <a:r>
              <a:rPr lang="en-US" sz="2400" b="1" dirty="0"/>
              <a:t>Router-based DHCP</a:t>
            </a:r>
            <a:r>
              <a:rPr lang="en-US" sz="2400" dirty="0"/>
              <a:t> for dynamic IP allocation</a:t>
            </a:r>
          </a:p>
          <a:p>
            <a:pPr algn="just"/>
            <a:r>
              <a:rPr lang="en-US" sz="2400" b="1" dirty="0"/>
              <a:t>Switch configuration</a:t>
            </a:r>
            <a:r>
              <a:rPr lang="en-US" sz="2400" dirty="0"/>
              <a:t> for VLAN </a:t>
            </a:r>
            <a:r>
              <a:rPr lang="en-US" sz="2400" dirty="0" err="1"/>
              <a:t>trunking</a:t>
            </a:r>
            <a:r>
              <a:rPr lang="en-US" sz="2400" dirty="0"/>
              <a:t> between floors and departments</a:t>
            </a:r>
          </a:p>
        </p:txBody>
      </p:sp>
    </p:spTree>
    <p:extLst>
      <p:ext uri="{BB962C8B-B14F-4D97-AF65-F5344CB8AC3E}">
        <p14:creationId xmlns:p14="http://schemas.microsoft.com/office/powerpoint/2010/main" val="259397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C6C30-A780-41E5-91D0-953B537F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 and Building C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EEB99-A24F-4560-A2CC-36FBAE8C1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/>
          <a:lstStyle/>
          <a:p>
            <a:pPr algn="just"/>
            <a:r>
              <a:rPr lang="en-US" sz="2400" b="1" dirty="0"/>
              <a:t>Building B</a:t>
            </a:r>
            <a:r>
              <a:rPr lang="en-US" sz="2400" dirty="0"/>
              <a:t>: Separate VLANs for Engineering/Computing and Art/Design faculties</a:t>
            </a:r>
          </a:p>
          <a:p>
            <a:pPr algn="just"/>
            <a:r>
              <a:rPr lang="en-US" sz="2400" b="1" dirty="0"/>
              <a:t>Building C</a:t>
            </a:r>
            <a:r>
              <a:rPr lang="en-US" sz="2400" dirty="0"/>
              <a:t>: Student labs and IT department</a:t>
            </a:r>
          </a:p>
          <a:p>
            <a:pPr algn="just"/>
            <a:r>
              <a:rPr lang="en-US" sz="2400" dirty="0"/>
              <a:t>IT department hosting university web servers, student database, and intranet</a:t>
            </a:r>
          </a:p>
          <a:p>
            <a:pPr algn="just"/>
            <a:r>
              <a:rPr lang="en-US" sz="2400" b="1" dirty="0"/>
              <a:t>Security</a:t>
            </a:r>
            <a:r>
              <a:rPr lang="en-US" sz="2400" dirty="0"/>
              <a:t>: Firewall configurations for securing sensitive data</a:t>
            </a:r>
          </a:p>
          <a:p>
            <a:pPr algn="just"/>
            <a:r>
              <a:rPr lang="en-US" sz="2400" dirty="0"/>
              <a:t>VLAN for lab environments, enabling secure, isolated network segments for students</a:t>
            </a:r>
          </a:p>
        </p:txBody>
      </p:sp>
    </p:spTree>
    <p:extLst>
      <p:ext uri="{BB962C8B-B14F-4D97-AF65-F5344CB8AC3E}">
        <p14:creationId xmlns:p14="http://schemas.microsoft.com/office/powerpoint/2010/main" val="99611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C6C30-A780-41E5-91D0-953B537F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to Smaller Campus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EEB99-A24F-4560-A2CC-36FBAE8C1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/>
          <a:lstStyle/>
          <a:p>
            <a:pPr algn="just"/>
            <a:r>
              <a:rPr lang="en-US" sz="2400" b="1" dirty="0"/>
              <a:t>WAN Link</a:t>
            </a:r>
            <a:r>
              <a:rPr lang="en-US" sz="2400" dirty="0"/>
              <a:t>: Secure connection between the main and smaller campuses (20 miles apart)</a:t>
            </a:r>
          </a:p>
          <a:p>
            <a:pPr algn="just"/>
            <a:r>
              <a:rPr lang="en-US" sz="2400" dirty="0"/>
              <a:t>VLANs for staff and student separation at the Faculty of Health and Sciences</a:t>
            </a:r>
          </a:p>
          <a:p>
            <a:pPr algn="just"/>
            <a:r>
              <a:rPr lang="en-US" sz="2400" b="1" dirty="0"/>
              <a:t>Dynamic Routing</a:t>
            </a:r>
            <a:r>
              <a:rPr lang="en-US" sz="2400" dirty="0"/>
              <a:t> via RIPv2 for internal networks</a:t>
            </a:r>
          </a:p>
          <a:p>
            <a:pPr algn="just"/>
            <a:r>
              <a:rPr lang="en-US" sz="2400" b="1" dirty="0"/>
              <a:t>Static Routing</a:t>
            </a:r>
            <a:r>
              <a:rPr lang="en-US" sz="2400" dirty="0"/>
              <a:t> for secure access to the external email server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50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C6C30-A780-41E5-91D0-953B537F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EEB99-A24F-4560-A2CC-36FBAE8C1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417"/>
            <a:ext cx="5277288" cy="4188396"/>
          </a:xfrm>
        </p:spPr>
        <p:txBody>
          <a:bodyPr>
            <a:normAutofit fontScale="85000" lnSpcReduction="20000"/>
          </a:bodyPr>
          <a:lstStyle/>
          <a:p>
            <a:r>
              <a:rPr lang="en-US" sz="1600" b="1" dirty="0"/>
              <a:t>VLAN Segmentation</a:t>
            </a:r>
            <a:r>
              <a:rPr lang="en-US" sz="1600" dirty="0"/>
              <a:t>:</a:t>
            </a:r>
          </a:p>
          <a:p>
            <a:pPr lvl="1"/>
            <a:r>
              <a:rPr lang="en-US" dirty="0"/>
              <a:t>Logical separation of traffic between departments to enhance security and performance.</a:t>
            </a:r>
          </a:p>
          <a:p>
            <a:r>
              <a:rPr lang="en-US" sz="1600" b="1" dirty="0"/>
              <a:t>Dynamic IP Allocation</a:t>
            </a:r>
            <a:r>
              <a:rPr lang="en-US" sz="1600" dirty="0"/>
              <a:t>:</a:t>
            </a:r>
          </a:p>
          <a:p>
            <a:pPr lvl="1"/>
            <a:r>
              <a:rPr lang="en-US" dirty="0"/>
              <a:t>DHCP servers ensure automatic IP address assignment for all devices.</a:t>
            </a:r>
          </a:p>
          <a:p>
            <a:r>
              <a:rPr lang="en-US" sz="1600" b="1" dirty="0"/>
              <a:t>RIPv2 Routing</a:t>
            </a:r>
            <a:r>
              <a:rPr lang="en-US" sz="1600" dirty="0"/>
              <a:t>:</a:t>
            </a:r>
          </a:p>
          <a:p>
            <a:pPr lvl="1"/>
            <a:r>
              <a:rPr lang="en-US" dirty="0"/>
              <a:t>Dynamic routing for efficient communication between campuses.</a:t>
            </a:r>
          </a:p>
          <a:p>
            <a:r>
              <a:rPr lang="en-US" sz="1600" b="1" dirty="0"/>
              <a:t>High Availability</a:t>
            </a:r>
            <a:r>
              <a:rPr lang="en-US" sz="1600" dirty="0"/>
              <a:t>:</a:t>
            </a:r>
          </a:p>
          <a:p>
            <a:pPr lvl="1"/>
            <a:r>
              <a:rPr lang="en-US" dirty="0"/>
              <a:t>Redundant links ensure continuous connectivity and minimize downtime.</a:t>
            </a:r>
          </a:p>
          <a:p>
            <a:r>
              <a:rPr lang="en-US" sz="1600" b="1" dirty="0"/>
              <a:t>Security Configurations</a:t>
            </a:r>
            <a:r>
              <a:rPr lang="en-US" sz="1600" dirty="0"/>
              <a:t>:</a:t>
            </a:r>
          </a:p>
          <a:p>
            <a:pPr lvl="1"/>
            <a:r>
              <a:rPr lang="en-US" dirty="0"/>
              <a:t>VLAN ACLs and port security prevent unauthorized access and filter traffic.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ECBE74-CE98-4BFF-9379-D1B23EE74974}"/>
              </a:ext>
            </a:extLst>
          </p:cNvPr>
          <p:cNvSpPr txBox="1"/>
          <p:nvPr/>
        </p:nvSpPr>
        <p:spPr>
          <a:xfrm>
            <a:off x="6096000" y="2361696"/>
            <a:ext cx="5285998" cy="351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400" b="1" dirty="0">
                <a:solidFill>
                  <a:prstClr val="white"/>
                </a:solidFill>
              </a:rPr>
              <a:t>Scalability:</a:t>
            </a:r>
          </a:p>
          <a:p>
            <a:pPr marL="1200150" lvl="2" indent="-285750" algn="just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400" dirty="0">
                <a:solidFill>
                  <a:prstClr val="white"/>
                </a:solidFill>
              </a:rPr>
              <a:t>Designed to support future growth without major network changes.</a:t>
            </a:r>
          </a:p>
          <a:p>
            <a:pPr marL="742950" lvl="1" indent="-285750" algn="just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400" b="1" dirty="0">
                <a:solidFill>
                  <a:prstClr val="white"/>
                </a:solidFill>
              </a:rPr>
              <a:t>Remote Management:</a:t>
            </a:r>
          </a:p>
          <a:p>
            <a:pPr marL="1200150" lvl="2" indent="-285750" algn="just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400" dirty="0">
                <a:solidFill>
                  <a:prstClr val="white"/>
                </a:solidFill>
              </a:rPr>
              <a:t>SSH enables secure remote access for network management.</a:t>
            </a:r>
          </a:p>
          <a:p>
            <a:pPr marL="742950" lvl="1" indent="-285750" algn="just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400" b="1" dirty="0">
                <a:solidFill>
                  <a:prstClr val="white"/>
                </a:solidFill>
              </a:rPr>
              <a:t>Centralized Server Access:</a:t>
            </a:r>
          </a:p>
          <a:p>
            <a:pPr marL="1200150" lvl="2" indent="-285750" algn="just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400" dirty="0">
                <a:solidFill>
                  <a:prstClr val="white"/>
                </a:solidFill>
              </a:rPr>
              <a:t>Easy access to internal servers and external resources from both campuses.</a:t>
            </a:r>
          </a:p>
          <a:p>
            <a:pPr marL="742950" lvl="1" indent="-285750" algn="just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400" b="1" dirty="0">
                <a:solidFill>
                  <a:prstClr val="white"/>
                </a:solidFill>
              </a:rPr>
              <a:t>Wireless Access Points (WAPs):</a:t>
            </a:r>
          </a:p>
          <a:p>
            <a:pPr marL="1200150" lvl="2" indent="-285750" algn="just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400" dirty="0">
                <a:solidFill>
                  <a:prstClr val="white"/>
                </a:solidFill>
              </a:rPr>
              <a:t>WAPs deployed across the campus provide wireless connectivity for staff and students.</a:t>
            </a:r>
          </a:p>
        </p:txBody>
      </p:sp>
    </p:spTree>
    <p:extLst>
      <p:ext uri="{BB962C8B-B14F-4D97-AF65-F5344CB8AC3E}">
        <p14:creationId xmlns:p14="http://schemas.microsoft.com/office/powerpoint/2010/main" val="330263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C6C30-A780-41E5-91D0-953B537F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EEB99-A24F-4560-A2CC-36FBAE8C1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Task 1</a:t>
            </a:r>
            <a:r>
              <a:rPr lang="en-US" sz="2400" dirty="0"/>
              <a:t>: Plan and design network topology in Cisco Packet Tracer</a:t>
            </a:r>
          </a:p>
          <a:p>
            <a:pPr algn="just"/>
            <a:r>
              <a:rPr lang="en-US" sz="2400" b="1" dirty="0"/>
              <a:t>Task 2</a:t>
            </a:r>
            <a:r>
              <a:rPr lang="en-US" sz="2400" dirty="0"/>
              <a:t>: Configure switches, routers, and VLANs for departmental isolation and communication</a:t>
            </a:r>
          </a:p>
          <a:p>
            <a:pPr algn="just"/>
            <a:r>
              <a:rPr lang="en-US" sz="2400" b="1" dirty="0"/>
              <a:t>Task 3</a:t>
            </a:r>
            <a:r>
              <a:rPr lang="en-US" sz="2400" dirty="0"/>
              <a:t>: Evaluate network performance, reliability, scalability, and security</a:t>
            </a:r>
          </a:p>
        </p:txBody>
      </p:sp>
    </p:spTree>
    <p:extLst>
      <p:ext uri="{BB962C8B-B14F-4D97-AF65-F5344CB8AC3E}">
        <p14:creationId xmlns:p14="http://schemas.microsoft.com/office/powerpoint/2010/main" val="1467671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217</TotalTime>
  <Words>715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Campus Network Design &amp; Implementation</vt:lpstr>
      <vt:lpstr>INTRODUCTION</vt:lpstr>
      <vt:lpstr>Network Specifications</vt:lpstr>
      <vt:lpstr>Technologies to be Implemented</vt:lpstr>
      <vt:lpstr>Building A Configuration</vt:lpstr>
      <vt:lpstr>Building B and Building C Configuration</vt:lpstr>
      <vt:lpstr>Connectivity to Smaller Campus</vt:lpstr>
      <vt:lpstr>Key Features</vt:lpstr>
      <vt:lpstr>Implementation Tasks</vt:lpstr>
      <vt:lpstr>Proposed Design of Network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Network Design</dc:title>
  <dc:creator>Aurum Joshi</dc:creator>
  <cp:lastModifiedBy>Keshika Swetha  D</cp:lastModifiedBy>
  <cp:revision>9</cp:revision>
  <dcterms:created xsi:type="dcterms:W3CDTF">2024-09-11T14:42:07Z</dcterms:created>
  <dcterms:modified xsi:type="dcterms:W3CDTF">2024-11-08T08:55:22Z</dcterms:modified>
</cp:coreProperties>
</file>