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2" r:id="rId1"/>
  </p:sldMasterIdLst>
  <p:notesMasterIdLst>
    <p:notesMasterId r:id="rId32"/>
  </p:notesMasterIdLst>
  <p:handoutMasterIdLst>
    <p:handoutMasterId r:id="rId33"/>
  </p:handoutMasterIdLst>
  <p:sldIdLst>
    <p:sldId id="617" r:id="rId2"/>
    <p:sldId id="618" r:id="rId3"/>
    <p:sldId id="615" r:id="rId4"/>
    <p:sldId id="620" r:id="rId5"/>
    <p:sldId id="614" r:id="rId6"/>
    <p:sldId id="638" r:id="rId7"/>
    <p:sldId id="408" r:id="rId8"/>
    <p:sldId id="639" r:id="rId9"/>
    <p:sldId id="643" r:id="rId10"/>
    <p:sldId id="629" r:id="rId11"/>
    <p:sldId id="662" r:id="rId12"/>
    <p:sldId id="644" r:id="rId13"/>
    <p:sldId id="663" r:id="rId14"/>
    <p:sldId id="664" r:id="rId15"/>
    <p:sldId id="665" r:id="rId16"/>
    <p:sldId id="649" r:id="rId17"/>
    <p:sldId id="666" r:id="rId18"/>
    <p:sldId id="667" r:id="rId19"/>
    <p:sldId id="668" r:id="rId20"/>
    <p:sldId id="652" r:id="rId21"/>
    <p:sldId id="654" r:id="rId22"/>
    <p:sldId id="669" r:id="rId23"/>
    <p:sldId id="655" r:id="rId24"/>
    <p:sldId id="656" r:id="rId25"/>
    <p:sldId id="670" r:id="rId26"/>
    <p:sldId id="671" r:id="rId27"/>
    <p:sldId id="672" r:id="rId28"/>
    <p:sldId id="673" r:id="rId29"/>
    <p:sldId id="635" r:id="rId30"/>
    <p:sldId id="636" r:id="rId31"/>
  </p:sldIdLst>
  <p:sldSz cx="24387175" cy="13716000"/>
  <p:notesSz cx="6858000" cy="9144000"/>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B6"/>
    <a:srgbClr val="121619"/>
    <a:srgbClr val="BE95FF"/>
    <a:srgbClr val="2127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96"/>
    <p:restoredTop sz="96327"/>
  </p:normalViewPr>
  <p:slideViewPr>
    <p:cSldViewPr snapToGrid="0" snapToObjects="1">
      <p:cViewPr varScale="1">
        <p:scale>
          <a:sx n="71" d="100"/>
          <a:sy n="71" d="100"/>
        </p:scale>
        <p:origin x="86" y="235"/>
      </p:cViewPr>
      <p:guideLst/>
    </p:cSldViewPr>
  </p:slideViewPr>
  <p:outlineViewPr>
    <p:cViewPr>
      <p:scale>
        <a:sx n="33" d="100"/>
        <a:sy n="33" d="100"/>
      </p:scale>
      <p:origin x="-56"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710" y="228600"/>
            <a:ext cx="6419088" cy="3612324"/>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06710" y="4087090"/>
            <a:ext cx="6419088" cy="432030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300216" y="8705088"/>
            <a:ext cx="338328" cy="228600"/>
          </a:xfrm>
          <a:prstGeom prst="rect">
            <a:avLst/>
          </a:prstGeom>
        </p:spPr>
        <p:txBody>
          <a:bodyPr vert="horz" lIns="0" tIns="0" rIns="0" bIns="0" rtlCol="0" anchor="b"/>
          <a:lstStyle>
            <a:lvl1pPr algn="r">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a:p>
        </p:txBody>
      </p:sp>
      <p:sp>
        <p:nvSpPr>
          <p:cNvPr id="6" name="Footer Placeholder 5"/>
          <p:cNvSpPr>
            <a:spLocks noGrp="1"/>
          </p:cNvSpPr>
          <p:nvPr>
            <p:ph type="ftr" sz="quarter" idx="4"/>
          </p:nvPr>
        </p:nvSpPr>
        <p:spPr>
          <a:xfrm>
            <a:off x="21945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a:t>Footer</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2438522" rtl="0" eaLnBrk="1" latinLnBrk="0" hangingPunct="1">
      <a:lnSpc>
        <a:spcPct val="110000"/>
      </a:lnSpc>
      <a:spcBef>
        <a:spcPts val="0"/>
      </a:spcBef>
      <a:defRPr sz="1200" b="0" i="0" kern="1200">
        <a:solidFill>
          <a:schemeClr val="bg1"/>
        </a:solidFill>
        <a:latin typeface="IBM Plex Sans Light" panose="020B0503050203000203" pitchFamily="34" charset="0"/>
        <a:ea typeface="+mn-ea"/>
        <a:cs typeface="+mn-cs"/>
      </a:defRPr>
    </a:lvl1pPr>
    <a:lvl2pPr marL="465690" indent="-452991" algn="l" defTabSz="2438522" rtl="0" eaLnBrk="1" latinLnBrk="0" hangingPunct="1">
      <a:lnSpc>
        <a:spcPct val="110000"/>
      </a:lnSpc>
      <a:spcBef>
        <a:spcPts val="0"/>
      </a:spcBef>
      <a:buFont typeface="IBM Plex Sans"/>
      <a:buChar char="–"/>
      <a:tabLst/>
      <a:defRPr sz="1200" b="0" i="0" kern="1200">
        <a:solidFill>
          <a:schemeClr val="bg1"/>
        </a:solidFill>
        <a:latin typeface="IBM Plex Sans Light" panose="020B0503050203000203" pitchFamily="34" charset="0"/>
        <a:ea typeface="+mn-ea"/>
        <a:cs typeface="+mn-cs"/>
      </a:defRPr>
    </a:lvl2pPr>
    <a:lvl3pPr marL="926638" indent="-463319" algn="l" defTabSz="2438522" rtl="0" eaLnBrk="1" latinLnBrk="0" hangingPunct="1">
      <a:lnSpc>
        <a:spcPct val="110000"/>
      </a:lnSpc>
      <a:spcBef>
        <a:spcPts val="0"/>
      </a:spcBef>
      <a:buFont typeface="IBM Plex Sans Light" panose="020B0604020202020204" pitchFamily="34" charset="0"/>
      <a:buChar char="•"/>
      <a:tabLst/>
      <a:defRPr sz="1200" b="0" i="0" kern="1200">
        <a:solidFill>
          <a:schemeClr val="bg1"/>
        </a:solidFill>
        <a:latin typeface="IBM Plex Sans Light" panose="020B0503050203000203" pitchFamily="34" charset="0"/>
        <a:ea typeface="+mn-ea"/>
        <a:cs typeface="+mn-cs"/>
      </a:defRPr>
    </a:lvl3pPr>
    <a:lvl4pPr marL="1682580" indent="-463319" algn="l" defTabSz="2438522" rtl="0" eaLnBrk="1" latinLnBrk="0" hangingPunct="1">
      <a:lnSpc>
        <a:spcPct val="110000"/>
      </a:lnSpc>
      <a:spcBef>
        <a:spcPts val="0"/>
      </a:spcBef>
      <a:buFont typeface="IBM Plex Sans Light"/>
      <a:buChar char="–"/>
      <a:tabLst/>
      <a:defRPr sz="1200" b="0" i="0" kern="1200">
        <a:solidFill>
          <a:schemeClr val="bg1"/>
        </a:solidFill>
        <a:latin typeface="IBM Plex Sans Light" panose="020B0503050203000203" pitchFamily="34" charset="0"/>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IBM Plex Sans Light" charset="-120"/>
      <a:buChar char="»"/>
      <a:tabLst/>
      <a:defRPr sz="2000" b="0" i="0" kern="1200">
        <a:solidFill>
          <a:schemeClr val="bg1"/>
        </a:solidFill>
        <a:latin typeface="IBM Plex Sans Light"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287939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14</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43167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15</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1920884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16</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3653939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17</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2397244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18</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2466337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19</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2910778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20</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241724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21</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3664620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22</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2686514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23</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2252859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3426574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24</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1212348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25</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4202972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26</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4187633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27</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4065693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28</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1573069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2522138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415046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275980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557772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11</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38719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12</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4269491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13</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2587400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41967951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420624"/>
            <a:ext cx="14662150" cy="9717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568324" y="12804235"/>
            <a:ext cx="4956176" cy="381000"/>
          </a:xfrm>
        </p:spPr>
        <p:txBody>
          <a:bodyPr/>
          <a:lstStyle/>
          <a:p>
            <a:r>
              <a:rPr lang="en-US" dirty="0"/>
              <a:t>Qiskit Fall Fest 2024</a:t>
            </a:r>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2"/>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76072" y="9299448"/>
            <a:ext cx="11050588"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p:nvPr userDrawn="1"/>
        </p:nvCxnSpPr>
        <p:spPr bwMode="auto">
          <a:xfrm>
            <a:off x="12193587"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3500" y="576072"/>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a:t>
            </a:r>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568324" y="12804235"/>
            <a:ext cx="4956176" cy="381000"/>
          </a:xfrm>
        </p:spPr>
        <p:txBody>
          <a:bodyPr/>
          <a:lstStyle/>
          <a:p>
            <a:r>
              <a:rPr lang="en-US" dirty="0"/>
              <a:t>Qiskit Fall Fest 2024</a:t>
            </a:r>
          </a:p>
        </p:txBody>
      </p: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4747819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29768"/>
            <a:ext cx="4951413" cy="1907912"/>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33068"/>
            <a:ext cx="4951413" cy="967304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3" y="426481"/>
            <a:ext cx="4949825" cy="1906588"/>
          </a:xfrm>
        </p:spPr>
        <p:txBody>
          <a:bodyPr/>
          <a:lstStyle>
            <a:lvl1pPr>
              <a:lnSpc>
                <a:spcPct val="90000"/>
              </a:lnSpc>
              <a:defRPr sz="1300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34654"/>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429654"/>
            <a:ext cx="4949825" cy="1903413"/>
          </a:xfrm>
        </p:spPr>
        <p:txBody>
          <a:bodyPr/>
          <a:lstStyle>
            <a:lvl1pPr>
              <a:lnSpc>
                <a:spcPct val="90000"/>
              </a:lnSpc>
              <a:defRPr sz="1300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59500" y="2333067"/>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568324" y="12804235"/>
            <a:ext cx="4956176" cy="381000"/>
          </a:xfrm>
        </p:spPr>
        <p:txBody>
          <a:bodyPr/>
          <a:lstStyle/>
          <a:p>
            <a:r>
              <a:rPr lang="en-US" dirty="0"/>
              <a:t>Qiskit Fall Fest 2024</a:t>
            </a:r>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4675" y="402336"/>
            <a:ext cx="4949825" cy="5335588"/>
          </a:xfrm>
        </p:spPr>
        <p:txBody>
          <a:bodyPr/>
          <a:lstStyle>
            <a:lvl1pPr>
              <a:lnSpc>
                <a:spcPct val="100000"/>
              </a:lnSpc>
              <a:defRPr sz="86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402336"/>
            <a:ext cx="11049000" cy="5335587"/>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5" y="6477000"/>
            <a:ext cx="4949825"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0" cy="5334000"/>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568324" y="12804235"/>
            <a:ext cx="4956176" cy="381000"/>
          </a:xfrm>
        </p:spPr>
        <p:txBody>
          <a:bodyPr/>
          <a:lstStyle/>
          <a:p>
            <a:r>
              <a:rPr lang="en-US" dirty="0"/>
              <a:t>Qiskit Fall Fest 2024</a:t>
            </a:r>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7"/>
          </a:xfrm>
        </p:spPr>
        <p:txBody>
          <a:bodyPr/>
          <a:lstStyle>
            <a:lvl1pPr>
              <a:lnSpc>
                <a:spcPct val="90000"/>
              </a:lnSpc>
              <a:defRPr sz="1300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76072"/>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6667500" y="4000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2"/>
            <a:ext cx="4951413" cy="2857506"/>
          </a:xfrm>
        </p:spPr>
        <p:txBody>
          <a:bodyPr/>
          <a:lstStyle>
            <a:lvl1pPr>
              <a:lnSpc>
                <a:spcPct val="90000"/>
              </a:lnSpc>
              <a:defRPr sz="1300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4381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6667500" y="8191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8403336"/>
            <a:ext cx="4951411" cy="2857506"/>
          </a:xfrm>
        </p:spPr>
        <p:txBody>
          <a:bodyPr/>
          <a:lstStyle>
            <a:lvl1pPr>
              <a:lnSpc>
                <a:spcPct val="90000"/>
              </a:lnSpc>
              <a:defRPr sz="1300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8572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a:lnSpc>
                <a:spcPct val="120000"/>
              </a:lnSpc>
              <a:spcBef>
                <a:spcPts val="0"/>
              </a:spcBef>
              <a:defRPr sz="1600" b="0" i="0">
                <a:solidFill>
                  <a:schemeClr val="tx1"/>
                </a:solidFill>
                <a:latin typeface="IBM Plex Sans" panose="020B0503050203000203" pitchFamily="34" charset="0"/>
              </a:defRPr>
            </a:lvl2pPr>
            <a:lvl3pPr>
              <a:lnSpc>
                <a:spcPct val="120000"/>
              </a:lnSpc>
              <a:spcBef>
                <a:spcPts val="0"/>
              </a:spcBef>
              <a:defRPr sz="1600" b="0" i="0">
                <a:solidFill>
                  <a:schemeClr val="tx1"/>
                </a:solidFill>
                <a:latin typeface="IBM Plex Sans" panose="020B0503050203000203" pitchFamily="34" charset="0"/>
              </a:defRPr>
            </a:lvl3pPr>
            <a:lvl4pPr>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568324" y="12804235"/>
            <a:ext cx="4956176" cy="381000"/>
          </a:xfrm>
        </p:spPr>
        <p:txBody>
          <a:bodyPr/>
          <a:lstStyle/>
          <a:p>
            <a:r>
              <a:rPr lang="en-US" dirty="0"/>
              <a:t>Qiskit Fall Fest 2024</a:t>
            </a:r>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72" y="3429000"/>
            <a:ext cx="4956175"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568324" y="12804235"/>
            <a:ext cx="4956176" cy="381000"/>
          </a:xfrm>
        </p:spPr>
        <p:txBody>
          <a:bodyPr/>
          <a:lstStyle/>
          <a:p>
            <a:r>
              <a:rPr lang="en-US" dirty="0"/>
              <a:t>Qiskit Fall Fest 2024</a:t>
            </a:r>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9437"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6096000" y="3429000"/>
            <a:ext cx="0" cy="8572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568324" y="12804235"/>
            <a:ext cx="4956176" cy="381000"/>
          </a:xfrm>
        </p:spPr>
        <p:txBody>
          <a:bodyPr/>
          <a:lstStyle/>
          <a:p>
            <a:r>
              <a:rPr lang="en-US" dirty="0"/>
              <a:t>Qiskit Fall Fest 2024</a:t>
            </a:r>
          </a:p>
        </p:txBody>
      </p: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2310234"/>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19E1AC9A-B000-435B-E4BC-54B09FB795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568324" y="12804235"/>
            <a:ext cx="4956176" cy="381000"/>
          </a:xfrm>
        </p:spPr>
        <p:txBody>
          <a:bodyPr/>
          <a:lstStyle/>
          <a:p>
            <a:r>
              <a:rPr lang="en-US" dirty="0"/>
              <a:t>Qiskit Fall Fest 2024</a:t>
            </a:r>
          </a:p>
        </p:txBody>
      </p: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59970703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2" y="576072"/>
            <a:ext cx="4949825" cy="2097087"/>
          </a:xfrm>
        </p:spPr>
        <p:txBody>
          <a:bodyPr/>
          <a:lstStyle>
            <a:lvl1pPr>
              <a:lnSpc>
                <a:spcPct val="110000"/>
              </a:lnSpc>
              <a:defRPr sz="2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72" y="3429000"/>
            <a:ext cx="4956175" cy="4000500"/>
          </a:xfrm>
        </p:spPr>
        <p:txBody>
          <a:bodyPr/>
          <a:lstStyle>
            <a:lvl1pPr>
              <a:lnSpc>
                <a:spcPct val="100000"/>
              </a:lnSpc>
              <a:spcBef>
                <a:spcPts val="0"/>
              </a:spcBef>
              <a:defRPr sz="3600">
                <a:solidFill>
                  <a:schemeClr val="tx1"/>
                </a:solidFill>
              </a:defRPr>
            </a:lvl1pPr>
          </a:lstStyle>
          <a:p>
            <a:pPr lvl="0"/>
            <a:r>
              <a:rPr lang="en-US"/>
              <a:t>Click to edit Master text styles</a:t>
            </a:r>
          </a:p>
        </p:txBody>
      </p:sp>
      <p:cxnSp>
        <p:nvCxnSpPr>
          <p:cNvPr id="17" name="Straight Connector 16" descr="Vertical column divider">
            <a:extLst>
              <a:ext uri="{FF2B5EF4-FFF2-40B4-BE49-F238E27FC236}">
                <a16:creationId xmlns:a16="http://schemas.microsoft.com/office/drawing/2014/main" id="{4D695107-5427-4D2D-F88F-89BA74127CB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76072"/>
            <a:ext cx="1216152" cy="1216152"/>
          </a:xfrm>
        </p:spPr>
        <p:txBody>
          <a:bodyPr anchor="ctr"/>
          <a:lstStyle>
            <a:lvl1pPr algn="ctr">
              <a:defRPr sz="1600">
                <a:solidFill>
                  <a:schemeClr val="tx1"/>
                </a:solidFill>
              </a:defRPr>
            </a:lvl1pPr>
          </a:lstStyle>
          <a:p>
            <a:r>
              <a:rPr lang="en-US"/>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43B07B4A-5DB5-8126-EA79-502787053E82}"/>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3" y="576072"/>
            <a:ext cx="1216152" cy="1216152"/>
          </a:xfrm>
        </p:spPr>
        <p:txBody>
          <a:bodyPr anchor="ctr"/>
          <a:lstStyle>
            <a:lvl1pPr algn="ctr">
              <a:defRPr sz="1600">
                <a:solidFill>
                  <a:schemeClr val="tx1"/>
                </a:solidFill>
              </a:defRPr>
            </a:lvl1pPr>
          </a:lstStyle>
          <a:p>
            <a:r>
              <a:rPr lang="en-US"/>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68031" y="3429000"/>
            <a:ext cx="4942120"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4D829559-0A72-8826-E06A-C6CCD39750A4}"/>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6072"/>
            <a:ext cx="1216152" cy="1216152"/>
          </a:xfrm>
        </p:spPr>
        <p:txBody>
          <a:bodyPr anchor="ctr"/>
          <a:lstStyle>
            <a:lvl1pPr algn="ctr">
              <a:defRPr sz="1600">
                <a:solidFill>
                  <a:schemeClr val="tx1"/>
                </a:solidFill>
              </a:defRPr>
            </a:lvl1pPr>
          </a:lstStyle>
          <a:p>
            <a:r>
              <a:rPr lang="en-US"/>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1" y="3429000"/>
            <a:ext cx="4952999"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r>
              <a:rPr lang="en-US" dirty="0"/>
              <a:t>Qiskit Fall Fest 2024</a:t>
            </a:r>
          </a:p>
        </p:txBody>
      </p: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9589940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2"/>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5976" y="384048"/>
            <a:ext cx="4956175" cy="1141412"/>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0"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r>
              <a:rPr lang="en-US" dirty="0"/>
              <a:t>Qiskit Fall Fest 2024</a:t>
            </a:r>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lvl1pPr>
          </a:lstStyle>
          <a:p>
            <a:r>
              <a:rPr lang="en-US"/>
              <a:t>Click to edit Master title style</a:t>
            </a:r>
            <a:endParaRPr lang="en-US" dirty="0"/>
          </a:p>
        </p:txBody>
      </p:sp>
      <p:pic>
        <p:nvPicPr>
          <p:cNvPr id="3" name="Picture 2" descr="IBM 8-bar logo">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222487865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72" y="576072"/>
            <a:ext cx="7424927" cy="19065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72" y="3429000"/>
            <a:ext cx="10099675"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0"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r>
              <a:rPr lang="en-US" dirty="0"/>
              <a:t>Qiskit Fall Fest 2024</a:t>
            </a:r>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384048"/>
            <a:ext cx="11045825"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r>
              <a:rPr lang="en-US" dirty="0"/>
              <a:t>Qiskit Fall Fest 2024</a:t>
            </a:r>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576072"/>
            <a:ext cx="4953000" cy="4573587"/>
          </a:xfrm>
        </p:spPr>
        <p:txBody>
          <a:bodyPr/>
          <a:lstStyle>
            <a:lvl1pPr>
              <a:lnSpc>
                <a:spcPct val="10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r>
              <a:rPr lang="en-US" dirty="0"/>
              <a:t>Qiskit Fall Fest 2024</a:t>
            </a:r>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384048"/>
            <a:ext cx="11039476"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2675"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r>
              <a:rPr lang="en-US" dirty="0"/>
              <a:t>Qiskit Fall Fest 2024</a:t>
            </a:r>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576072"/>
            <a:ext cx="4949826" cy="4573587"/>
          </a:xfrm>
        </p:spPr>
        <p:txBody>
          <a:bodyPr rIns="0"/>
          <a:lstStyle>
            <a:lvl1pPr>
              <a:lnSpc>
                <a:spcPct val="100000"/>
              </a:lnSpc>
              <a:defRPr sz="28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r>
              <a:rPr lang="en-US" dirty="0"/>
              <a:t>Qiskit Fall Fest 2024</a:t>
            </a:r>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3"/>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9151" y="384048"/>
            <a:ext cx="4956175" cy="1141412"/>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3" name="Straight Connector 12" descr="Vertical column divider">
            <a:extLst>
              <a:ext uri="{FF2B5EF4-FFF2-40B4-BE49-F238E27FC236}">
                <a16:creationId xmlns:a16="http://schemas.microsoft.com/office/drawing/2014/main" id="{202744BD-C7A4-D538-2E19-AA279C025A21}"/>
              </a:ext>
            </a:extLst>
          </p:cNvPr>
          <p:cNvCxnSpPr/>
          <p:nvPr userDrawn="1"/>
        </p:nvCxnSpPr>
        <p:spPr bwMode="auto">
          <a:xfrm>
            <a:off x="12188952"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12763500" y="576072"/>
            <a:ext cx="1216152" cy="1214462"/>
          </a:xfrm>
        </p:spPr>
        <p:txBody>
          <a:bodyPr anchor="ctr"/>
          <a:lstStyle>
            <a:lvl1pPr algn="ctr">
              <a:defRPr sz="1600">
                <a:solidFill>
                  <a:schemeClr val="tx1"/>
                </a:solidFill>
              </a:defRPr>
            </a:lvl1pPr>
          </a:lstStyle>
          <a:p>
            <a:r>
              <a:rPr lang="en-US"/>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7638"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ADCE883F-3781-7F7E-8236-8BB5CEBAD7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18859500" y="576072"/>
            <a:ext cx="1217844" cy="1216152"/>
          </a:xfrm>
        </p:spPr>
        <p:txBody>
          <a:bodyPr anchor="ctr"/>
          <a:lstStyle>
            <a:lvl1pPr algn="ctr">
              <a:defRPr sz="1600">
                <a:solidFill>
                  <a:schemeClr val="tx1"/>
                </a:solidFill>
              </a:defRPr>
            </a:lvl1pPr>
          </a:lstStyle>
          <a:p>
            <a:r>
              <a:rPr lang="en-US"/>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63638"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r>
              <a:rPr lang="en-US" dirty="0"/>
              <a:t>Qiskit Fall Fest 2024</a:t>
            </a:r>
          </a:p>
        </p:txBody>
      </p: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3341252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6072" y="576072"/>
            <a:ext cx="1216152" cy="1216152"/>
          </a:xfrm>
        </p:spPr>
        <p:txBody>
          <a:bodyPr anchor="ctr"/>
          <a:lstStyle>
            <a:lvl1pPr algn="ctr">
              <a:defRPr sz="1600"/>
            </a:lvl1pPr>
          </a:lstStyle>
          <a:p>
            <a:r>
              <a:rPr lang="en-US"/>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2" y="2478024"/>
            <a:ext cx="6670675"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00A530A6-2F26-DA70-D0D9-6DD90453CEC1}"/>
              </a:ext>
              <a:ext uri="{C183D7F6-B498-43B3-948B-1728B52AA6E4}">
                <adec:decorative xmlns:adec="http://schemas.microsoft.com/office/drawing/2017/decorative" val="0"/>
              </a:ext>
            </a:extLst>
          </p:cNvPr>
          <p:cNvCxnSpPr/>
          <p:nvPr userDrawn="1"/>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500" y="576072"/>
            <a:ext cx="1216152" cy="1216152"/>
          </a:xfrm>
        </p:spPr>
        <p:txBody>
          <a:bodyPr anchor="ctr"/>
          <a:lstStyle>
            <a:lvl1pPr algn="ctr">
              <a:defRPr sz="1600"/>
            </a:lvl1pPr>
          </a:lstStyle>
          <a:p>
            <a:r>
              <a:rPr lang="en-US"/>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6072" y="6473951"/>
            <a:ext cx="1216152" cy="1216152"/>
          </a:xfrm>
        </p:spPr>
        <p:txBody>
          <a:bodyPr anchor="ctr"/>
          <a:lstStyle>
            <a:lvl1pPr algn="ctr">
              <a:defRPr sz="1600"/>
            </a:lvl1pPr>
          </a:lstStyle>
          <a:p>
            <a:r>
              <a:rPr lang="en-US"/>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2" y="8385048"/>
            <a:ext cx="6670676"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500" y="6477000"/>
            <a:ext cx="1216152" cy="1216152"/>
          </a:xfrm>
        </p:spPr>
        <p:txBody>
          <a:bodyPr anchor="ctr"/>
          <a:lstStyle>
            <a:lvl1pPr algn="ctr">
              <a:defRPr sz="1600"/>
            </a:lvl1pPr>
          </a:lstStyle>
          <a:p>
            <a:r>
              <a:rPr lang="en-US"/>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1" y="83820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r>
              <a:rPr lang="en-US" dirty="0"/>
              <a:t>Qiskit Fall Fest 2024</a:t>
            </a:r>
          </a:p>
        </p:txBody>
      </p: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8049638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1141412"/>
          </a:xfrm>
        </p:spPr>
        <p:txBody>
          <a:bodyPr/>
          <a:lstStyle>
            <a:lvl1pPr>
              <a:defRPr sz="28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682496"/>
            <a:ext cx="5715000" cy="2276856"/>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5024"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r>
              <a:rPr lang="en-US" dirty="0"/>
              <a:t>Qiskit Fall Fest 2024</a:t>
            </a:r>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448056"/>
          </a:xfrm>
        </p:spPr>
        <p:txBody>
          <a:bodyPr/>
          <a:lstStyle>
            <a:lvl1pPr>
              <a:defRPr sz="28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527048"/>
            <a:ext cx="11044239" cy="2276856"/>
          </a:xfrm>
        </p:spPr>
        <p:txBody>
          <a:bodyPr rIns="457200"/>
          <a:lstStyle>
            <a:lvl1pPr>
              <a:lnSpc>
                <a:spcPct val="110000"/>
              </a:lnSpc>
              <a:defRPr sz="64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r>
              <a:rPr lang="en-US" dirty="0"/>
              <a:t>Qiskit Fall Fest 2024</a:t>
            </a:r>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89181061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576072"/>
            <a:ext cx="4956175" cy="4573587"/>
          </a:xfrm>
        </p:spPr>
        <p:txBody>
          <a:bodyPr/>
          <a:lstStyle>
            <a:lvl1pPr>
              <a:lnSpc>
                <a:spcPct val="100000"/>
              </a:lnSpc>
              <a:defRPr sz="2800">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r>
              <a:rPr lang="en-US" dirty="0"/>
              <a:t>Qiskit Fall Fest 2024</a:t>
            </a:r>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45735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72" y="12463272"/>
            <a:ext cx="11050588" cy="762000"/>
          </a:xfrm>
        </p:spPr>
        <p:txBody>
          <a:bodyPr anchor="b"/>
          <a:lstStyle>
            <a:lvl1pPr>
              <a:lnSpc>
                <a:spcPct val="110000"/>
              </a:lnSpc>
              <a:spcBef>
                <a:spcPts val="0"/>
              </a:spcBef>
              <a:defRPr sz="2800">
                <a:solidFill>
                  <a:schemeClr val="tx1"/>
                </a:solidFill>
              </a:defRPr>
            </a:lvl1pPr>
          </a:lstStyle>
          <a:p>
            <a:pPr lvl="0"/>
            <a:r>
              <a:rPr lang="en-US"/>
              <a:t>Click to edit Master text styles</a:t>
            </a:r>
          </a:p>
        </p:txBody>
      </p:sp>
      <p:pic>
        <p:nvPicPr>
          <p:cNvPr id="3" name="Picture 2" descr="IBM 8-bar logo">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817174950"/>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384048"/>
            <a:ext cx="11050589"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959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r>
              <a:rPr lang="en-US" dirty="0"/>
              <a:t>Qiskit Fall Fest 2024</a:t>
            </a:r>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4573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6"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9151"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r>
              <a:rPr lang="en-US" dirty="0"/>
              <a:t>Qiskit Fall Fest 2024</a:t>
            </a:r>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72" y="576072"/>
            <a:ext cx="4949825" cy="2859087"/>
          </a:xfrm>
        </p:spPr>
        <p:txBody>
          <a:bodyPr/>
          <a:lstStyle>
            <a:lvl1pPr>
              <a:lnSpc>
                <a:spcPct val="110000"/>
              </a:lnSpc>
              <a:defRPr sz="2800">
                <a:solidFill>
                  <a:schemeClr val="tx2"/>
                </a:solidFill>
              </a:defRPr>
            </a:lvl1pPr>
          </a:lstStyle>
          <a:p>
            <a:r>
              <a:rPr lang="en-US"/>
              <a:t>Click to edit Master title style</a:t>
            </a:r>
            <a:endParaRPr lang="en-US" dirty="0"/>
          </a:p>
        </p:txBody>
      </p:sp>
      <p:cxnSp>
        <p:nvCxnSpPr>
          <p:cNvPr id="24" name="Straight Connector 23" descr="Vertical column divider">
            <a:extLst>
              <a:ext uri="{FF2B5EF4-FFF2-40B4-BE49-F238E27FC236}">
                <a16:creationId xmlns:a16="http://schemas.microsoft.com/office/drawing/2014/main" id="{B5CBE6E3-0E18-8A57-578D-D314948AF14F}"/>
              </a:ext>
              <a:ext uri="{C183D7F6-B498-43B3-948B-1728B52AA6E4}">
                <adec:decorative xmlns:adec="http://schemas.microsoft.com/office/drawing/2017/decorative" val="0"/>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2"/>
            <a:ext cx="402336" cy="403225"/>
          </a:xfrm>
        </p:spPr>
        <p:txBody>
          <a:bodyPr/>
          <a:lstStyle>
            <a:lvl1pPr>
              <a:defRPr sz="1400">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8" name="Straight Connector 27" descr="Vertical column divider">
            <a:extLst>
              <a:ext uri="{FF2B5EF4-FFF2-40B4-BE49-F238E27FC236}">
                <a16:creationId xmlns:a16="http://schemas.microsoft.com/office/drawing/2014/main" id="{52FF3B59-8BBA-8C99-9D4D-743723E434FC}"/>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1" y="576072"/>
            <a:ext cx="402336" cy="403225"/>
          </a:xfrm>
        </p:spPr>
        <p:txBody>
          <a:bodyPr/>
          <a:lstStyle>
            <a:lvl1pPr>
              <a:defRPr sz="1400">
                <a:solidFill>
                  <a:schemeClr val="tx1"/>
                </a:solidFill>
              </a:defRPr>
            </a:lvl1pPr>
          </a:lstStyle>
          <a:p>
            <a:r>
              <a:rPr lang="en-US"/>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7" name="Straight Connector 26" descr="Vertical column divider">
            <a:extLst>
              <a:ext uri="{FF2B5EF4-FFF2-40B4-BE49-F238E27FC236}">
                <a16:creationId xmlns:a16="http://schemas.microsoft.com/office/drawing/2014/main" id="{47200B05-7E36-4E03-3739-0BA983764616}"/>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2"/>
            <a:ext cx="402336" cy="403225"/>
          </a:xfrm>
        </p:spPr>
        <p:txBody>
          <a:bodyPr/>
          <a:lstStyle>
            <a:lvl1pPr>
              <a:defRPr sz="1400">
                <a:solidFill>
                  <a:schemeClr val="tx1"/>
                </a:solidFill>
              </a:defRPr>
            </a:lvl1pPr>
          </a:lstStyle>
          <a:p>
            <a:r>
              <a:rPr lang="en-US"/>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1" y="6694631"/>
            <a:ext cx="402336" cy="403225"/>
          </a:xfrm>
        </p:spPr>
        <p:txBody>
          <a:bodyPr/>
          <a:lstStyle>
            <a:lvl1pPr>
              <a:defRPr sz="1400">
                <a:solidFill>
                  <a:schemeClr val="tx1"/>
                </a:solidFill>
              </a:defRPr>
            </a:lvl1pPr>
          </a:lstStyle>
          <a:p>
            <a:r>
              <a:rPr lang="en-US"/>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1" y="7429500"/>
            <a:ext cx="4951413" cy="379268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429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r>
              <a:rPr lang="en-US" dirty="0"/>
              <a:t>Qiskit Fall Fest 2024</a:t>
            </a:r>
          </a:p>
        </p:txBody>
      </p: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654205542"/>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384048"/>
            <a:ext cx="11039475" cy="3413126"/>
          </a:xfrm>
        </p:spPr>
        <p:txBody>
          <a:bodyPr rIns="457200"/>
          <a:lstStyle>
            <a:lvl1pPr>
              <a:lnSpc>
                <a:spcPct val="100000"/>
              </a:lnSpc>
              <a:defRPr sz="64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76072" y="6665976"/>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r>
              <a:rPr lang="en-US" dirty="0"/>
              <a:t>Qiskit Fall Fest 2024</a:t>
            </a:r>
          </a:p>
        </p:txBody>
      </p: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8451217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576072"/>
            <a:ext cx="4949825" cy="3413126"/>
          </a:xfrm>
        </p:spPr>
        <p:txBody>
          <a:bodyPr rIns="0"/>
          <a:lstStyle>
            <a:lvl1pPr>
              <a:lnSpc>
                <a:spcPct val="110000"/>
              </a:lnSpc>
              <a:defRPr sz="36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016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r>
              <a:rPr lang="en-US" dirty="0"/>
              <a:t>Qiskit Fall Fest 2024</a:t>
            </a:r>
          </a:p>
        </p:txBody>
      </p: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1212167"/>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r>
              <a:rPr lang="en-US" dirty="0"/>
              <a:t>Qiskit Fall Fest 2024</a:t>
            </a:r>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dirty="0"/>
              <a:t>Qiskit Fall Fest 2024</a:t>
            </a:r>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65151"/>
            <a:ext cx="17151350" cy="12579349"/>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r>
              <a:rPr lang="en-US" dirty="0"/>
              <a:t>Qiskit Fall Fest 2024</a:t>
            </a:r>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a:t>Place imagery here</a:t>
            </a:r>
          </a:p>
        </p:txBody>
      </p:sp>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5" y="569913"/>
            <a:ext cx="23244175" cy="12580936"/>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384048"/>
            <a:ext cx="10101072" cy="10479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9" name="Picture 8" descr="IBM 8-bar logo">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4152614004"/>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7" name="Picture Placeholder 7" descr="Place bio portrait here">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76072" y="2667000"/>
            <a:ext cx="2473325" cy="2476500"/>
          </a:xfrm>
          <a:solidFill>
            <a:srgbClr val="E0E0E0"/>
          </a:solidFill>
        </p:spPr>
        <p:txBody>
          <a:bodyPr anchor="ctr"/>
          <a:lstStyle>
            <a:lvl1pPr algn="ctr">
              <a:defRPr>
                <a:solidFill>
                  <a:schemeClr val="accent5"/>
                </a:solidFill>
              </a:defRPr>
            </a:lvl1pPr>
          </a:lstStyle>
          <a:p>
            <a:r>
              <a:rPr lang="en-US"/>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descr="Place bio portrait here">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76072"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descr="Place bio portrait here">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76072"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descr="Place bio portrait here">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0" y="2667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descr="Place bio portrait here">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0"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descr="Place bio portrait here">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0"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r>
              <a:rPr lang="en-US" dirty="0"/>
              <a:t>Qiskit Fall Fest 2024</a:t>
            </a:r>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4573587"/>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3"/>
            <a:ext cx="17145000" cy="11431587"/>
          </a:xfrm>
        </p:spPr>
        <p:txBody>
          <a:bodyPr anchor="ctr"/>
          <a:lstStyle>
            <a:lvl1pPr algn="ctr">
              <a:defRPr>
                <a:solidFill>
                  <a:schemeClr val="tx1"/>
                </a:solidFill>
              </a:defRPr>
            </a:lvl1pPr>
          </a:lstStyle>
          <a:p>
            <a:r>
              <a:rPr lang="en-US"/>
              <a:t>Click icon to add table</a:t>
            </a:r>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r>
              <a:rPr lang="en-US" dirty="0"/>
              <a:t>Qiskit Fall Fest 2024</a:t>
            </a:r>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r>
              <a:rPr lang="en-US" dirty="0"/>
              <a:t>Qiskit Fall Fest 2024</a:t>
            </a:r>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186187956"/>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704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dirty="0"/>
              <a:t>Qiskit Fall Fest 2024</a:t>
            </a:r>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581024" y="12804775"/>
            <a:ext cx="4956176" cy="381000"/>
          </a:xfrm>
        </p:spPr>
        <p:txBody>
          <a:bodyPr/>
          <a:lstStyle/>
          <a:p>
            <a:r>
              <a:rPr lang="en-US" dirty="0"/>
              <a:t>Qiskit Fall Fest 2024</a:t>
            </a:r>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9196161"/>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biLevel thresh="50000"/>
          </a:blip>
          <a:stretch>
            <a:fillRect/>
          </a:stretch>
        </p:blipFill>
        <p:spPr>
          <a:xfrm>
            <a:off x="10465371" y="6168460"/>
            <a:ext cx="3456432" cy="1379081"/>
          </a:xfrm>
          <a:prstGeom prst="rect">
            <a:avLst/>
          </a:prstGeom>
        </p:spPr>
      </p:pic>
    </p:spTree>
    <p:extLst>
      <p:ext uri="{BB962C8B-B14F-4D97-AF65-F5344CB8AC3E}">
        <p14:creationId xmlns:p14="http://schemas.microsoft.com/office/powerpoint/2010/main" val="419538491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72" y="576072"/>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1527048"/>
            <a:ext cx="10099675" cy="9337675"/>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4" name="Picture 3" descr="IBM 8-bar logo">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334020936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4956175" cy="45735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3"/>
            <a:ext cx="4953000"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5" y="569913"/>
            <a:ext cx="4949825"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568324" y="12804235"/>
            <a:ext cx="4956176" cy="381000"/>
          </a:xfrm>
        </p:spPr>
        <p:txBody>
          <a:bodyPr/>
          <a:lstStyle/>
          <a:p>
            <a:r>
              <a:rPr lang="en-US" dirty="0"/>
              <a:t>Qiskit Fall Fest 2024</a:t>
            </a:r>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143039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2859087"/>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568324" y="12804235"/>
            <a:ext cx="4956176" cy="381000"/>
          </a:xfrm>
        </p:spPr>
        <p:txBody>
          <a:bodyPr/>
          <a:lstStyle/>
          <a:p>
            <a:r>
              <a:rPr lang="en-US" dirty="0"/>
              <a:t>Qiskit Fall Fest 2024</a:t>
            </a:r>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7283910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420624"/>
            <a:ext cx="17141825" cy="8191500"/>
          </a:xfrm>
        </p:spPr>
        <p:txBody>
          <a:bodyPr/>
          <a:lstStyle>
            <a:lvl1pPr>
              <a:defRPr sz="17200"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568324" y="12804235"/>
            <a:ext cx="4956176" cy="381000"/>
          </a:xfrm>
        </p:spPr>
        <p:txBody>
          <a:bodyPr/>
          <a:lstStyle/>
          <a:p>
            <a:r>
              <a:rPr lang="en-US" dirty="0"/>
              <a:t>Qiskit Fall Fest 2024</a:t>
            </a:r>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20180837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9909175" cy="28590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67252" y="448056"/>
            <a:ext cx="11042073" cy="8574087"/>
          </a:xfrm>
        </p:spPr>
        <p:txBody>
          <a:bodyPr/>
          <a:lstStyle>
            <a:lvl1pPr>
              <a:lnSpc>
                <a:spcPct val="100000"/>
              </a:lnSpc>
              <a:spcBef>
                <a:spcPts val="0"/>
              </a:spcBef>
              <a:defRPr sz="6400">
                <a:solidFill>
                  <a:schemeClr val="tx2"/>
                </a:solidFill>
              </a:defRPr>
            </a:lvl1pPr>
            <a:lvl2pPr marL="585216" indent="-585216">
              <a:lnSpc>
                <a:spcPct val="100000"/>
              </a:lnSpc>
              <a:spcBef>
                <a:spcPts val="0"/>
              </a:spcBef>
              <a:defRPr sz="6400">
                <a:solidFill>
                  <a:schemeClr val="tx2"/>
                </a:solidFill>
              </a:defRPr>
            </a:lvl2pPr>
            <a:lvl3pPr marL="1097280" indent="-585216">
              <a:lnSpc>
                <a:spcPct val="100000"/>
              </a:lnSpc>
              <a:spcBef>
                <a:spcPts val="0"/>
              </a:spcBef>
              <a:defRPr sz="6400">
                <a:solidFill>
                  <a:schemeClr val="tx2"/>
                </a:solidFill>
              </a:defRPr>
            </a:lvl3pPr>
            <a:lvl4pPr marL="1755648">
              <a:lnSpc>
                <a:spcPct val="100000"/>
              </a:lnSpc>
              <a:spcBef>
                <a:spcPts val="0"/>
              </a:spcBef>
              <a:defRPr sz="6400">
                <a:solidFill>
                  <a:schemeClr val="tx2"/>
                </a:solidFill>
              </a:defRPr>
            </a:lvl4pPr>
            <a:lvl5pPr>
              <a:lnSpc>
                <a:spcPct val="100000"/>
              </a:lnSpc>
              <a:spcBef>
                <a:spcPts val="0"/>
              </a:spcBef>
              <a:defRPr sz="6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568324" y="12804235"/>
            <a:ext cx="4956176" cy="381000"/>
          </a:xfrm>
        </p:spPr>
        <p:txBody>
          <a:bodyPr/>
          <a:lstStyle/>
          <a:p>
            <a:r>
              <a:rPr lang="en-US" dirty="0"/>
              <a:t>Qiskit Fall Fest 2024</a:t>
            </a:r>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42206079"/>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3541592" y="129390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
        <p:nvSpPr>
          <p:cNvPr id="48" name="Title Text"/>
          <p:cNvSpPr txBox="1">
            <a:spLocks noGrp="1"/>
          </p:cNvSpPr>
          <p:nvPr>
            <p:ph type="title"/>
          </p:nvPr>
        </p:nvSpPr>
        <p:spPr>
          <a:xfrm>
            <a:off x="576072" y="576072"/>
            <a:ext cx="22590125" cy="2651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574675" y="3327399"/>
            <a:ext cx="22590125" cy="8669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568324" y="12804235"/>
            <a:ext cx="4956176" cy="381000"/>
          </a:xfrm>
          <a:prstGeom prst="rect">
            <a:avLst/>
          </a:prstGeom>
        </p:spPr>
        <p:txBody>
          <a:bodyPr vert="horz" lIns="0" tIns="0" rIns="0" bIns="0" rtlCol="0" anchor="b"/>
          <a:lstStyle>
            <a:lvl1pPr algn="l">
              <a:defRPr sz="1600" b="0" i="0">
                <a:solidFill>
                  <a:schemeClr val="tx1"/>
                </a:solidFill>
                <a:latin typeface="IBM Plex Sans" panose="020B0503050203000203" pitchFamily="34" charset="0"/>
              </a:defRPr>
            </a:lvl1pPr>
          </a:lstStyle>
          <a:p>
            <a:r>
              <a:rPr lang="en-US" dirty="0"/>
              <a:t>Qiskit Fall Fest 2024</a:t>
            </a:r>
          </a:p>
        </p:txBody>
      </p:sp>
    </p:spTree>
    <p:extLst>
      <p:ext uri="{BB962C8B-B14F-4D97-AF65-F5344CB8AC3E}">
        <p14:creationId xmlns:p14="http://schemas.microsoft.com/office/powerpoint/2010/main" val="3669031262"/>
      </p:ext>
    </p:extLst>
  </p:cSld>
  <p:clrMap bg1="dk1" tx1="lt1" bg2="dk2" tx2="lt2" accent1="accent1" accent2="accent2" accent3="accent3" accent4="accent4" accent5="accent5" accent6="accent6" hlink="hlink" folHlink="folHlink"/>
  <p:sldLayoutIdLst>
    <p:sldLayoutId id="2147483944" r:id="rId1"/>
    <p:sldLayoutId id="2147483904" r:id="rId2"/>
    <p:sldLayoutId id="2147483905" r:id="rId3"/>
    <p:sldLayoutId id="2147483901" r:id="rId4"/>
    <p:sldLayoutId id="2147483692" r:id="rId5"/>
    <p:sldLayoutId id="2147483906" r:id="rId6"/>
    <p:sldLayoutId id="2147483907" r:id="rId7"/>
    <p:sldLayoutId id="2147483910" r:id="rId8"/>
    <p:sldLayoutId id="2147483908" r:id="rId9"/>
    <p:sldLayoutId id="2147483909" r:id="rId10"/>
    <p:sldLayoutId id="2147483912" r:id="rId11"/>
    <p:sldLayoutId id="2147483914" r:id="rId12"/>
    <p:sldLayoutId id="2147483915" r:id="rId13"/>
    <p:sldLayoutId id="2147483913" r:id="rId14"/>
    <p:sldLayoutId id="2147483917" r:id="rId15"/>
    <p:sldLayoutId id="2147483942" r:id="rId16"/>
    <p:sldLayoutId id="2147483919" r:id="rId17"/>
    <p:sldLayoutId id="2147483929" r:id="rId18"/>
    <p:sldLayoutId id="2147483920" r:id="rId19"/>
    <p:sldLayoutId id="2147483930" r:id="rId20"/>
    <p:sldLayoutId id="2147483928" r:id="rId21"/>
    <p:sldLayoutId id="2147483948" r:id="rId22"/>
    <p:sldLayoutId id="2147483927" r:id="rId23"/>
    <p:sldLayoutId id="2147483950" r:id="rId24"/>
    <p:sldLayoutId id="2147483921" r:id="rId25"/>
    <p:sldLayoutId id="2147483916" r:id="rId26"/>
    <p:sldLayoutId id="2147483922" r:id="rId27"/>
    <p:sldLayoutId id="2147483953" r:id="rId28"/>
    <p:sldLayoutId id="2147483956" r:id="rId29"/>
    <p:sldLayoutId id="2147483923" r:id="rId30"/>
    <p:sldLayoutId id="2147483924" r:id="rId31"/>
    <p:sldLayoutId id="2147483926" r:id="rId32"/>
    <p:sldLayoutId id="2147483925" r:id="rId33"/>
    <p:sldLayoutId id="2147483959" r:id="rId34"/>
    <p:sldLayoutId id="2147483937" r:id="rId35"/>
    <p:sldLayoutId id="2147483932" r:id="rId36"/>
    <p:sldLayoutId id="2147483934" r:id="rId37"/>
    <p:sldLayoutId id="2147483935" r:id="rId38"/>
    <p:sldLayoutId id="2147483936" r:id="rId39"/>
    <p:sldLayoutId id="2147483938" r:id="rId40"/>
    <p:sldLayoutId id="2147483939" r:id="rId41"/>
    <p:sldLayoutId id="2147483940" r:id="rId42"/>
    <p:sldLayoutId id="2147483943" r:id="rId43"/>
    <p:sldLayoutId id="2147483960" r:id="rId44"/>
    <p:sldLayoutId id="2147483941" r:id="rId45"/>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userDrawn="1">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619"/>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F397CE-182E-F598-FF86-5763C16599E6}"/>
              </a:ext>
            </a:extLst>
          </p:cNvPr>
          <p:cNvSpPr>
            <a:spLocks noGrp="1"/>
          </p:cNvSpPr>
          <p:nvPr>
            <p:ph type="title"/>
          </p:nvPr>
        </p:nvSpPr>
        <p:spPr>
          <a:xfrm>
            <a:off x="577850" y="3920700"/>
            <a:ext cx="10099675" cy="6521323"/>
          </a:xfrm>
        </p:spPr>
        <p:txBody>
          <a:bodyPr/>
          <a:lstStyle/>
          <a:p>
            <a:r>
              <a:rPr lang="en-US" dirty="0">
                <a:solidFill>
                  <a:schemeClr val="bg1"/>
                </a:solidFill>
                <a:latin typeface="IBM Plex Mono" panose="020B0509050203000203" pitchFamily="49" charset="77"/>
              </a:rPr>
              <a:t>Welcome to the Qiskit Fall Fest 2024!</a:t>
            </a:r>
            <a:br>
              <a:rPr lang="en-US" dirty="0">
                <a:solidFill>
                  <a:srgbClr val="FF7EB6"/>
                </a:solidFill>
                <a:latin typeface="IBM Plex Mono" panose="020B0509050203000203" pitchFamily="49" charset="77"/>
              </a:rPr>
            </a:br>
            <a:br>
              <a:rPr lang="en-US" dirty="0">
                <a:solidFill>
                  <a:schemeClr val="bg1"/>
                </a:solidFill>
                <a:latin typeface="+mj-lt"/>
              </a:rPr>
            </a:br>
            <a:endParaRPr lang="en-US" dirty="0">
              <a:solidFill>
                <a:schemeClr val="bg1"/>
              </a:solidFill>
            </a:endParaRPr>
          </a:p>
        </p:txBody>
      </p:sp>
      <p:pic>
        <p:nvPicPr>
          <p:cNvPr id="10" name="Picture 9" descr="IBM 8-bar logo">
            <a:extLst>
              <a:ext uri="{FF2B5EF4-FFF2-40B4-BE49-F238E27FC236}">
                <a16:creationId xmlns:a16="http://schemas.microsoft.com/office/drawing/2014/main" id="{317CEB34-F938-2C3A-FB0D-78AA102EEBF6}"/>
              </a:ext>
            </a:extLst>
          </p:cNvPr>
          <p:cNvPicPr>
            <a:picLocks noChangeAspect="1"/>
          </p:cNvPicPr>
          <p:nvPr/>
        </p:nvPicPr>
        <p:blipFill>
          <a:blip r:embed="rId2">
            <a:lum bright="70000" contrast="-70000"/>
          </a:blip>
          <a:stretch>
            <a:fillRect/>
          </a:stretch>
        </p:blipFill>
        <p:spPr>
          <a:xfrm>
            <a:off x="577850" y="12526963"/>
            <a:ext cx="1638300" cy="609600"/>
          </a:xfrm>
          <a:prstGeom prst="rect">
            <a:avLst/>
          </a:prstGeom>
        </p:spPr>
      </p:pic>
      <p:sp>
        <p:nvSpPr>
          <p:cNvPr id="11" name="TextBox 10">
            <a:extLst>
              <a:ext uri="{FF2B5EF4-FFF2-40B4-BE49-F238E27FC236}">
                <a16:creationId xmlns:a16="http://schemas.microsoft.com/office/drawing/2014/main" id="{4BACB8B6-F248-B3B0-369C-8FD47B1BE7F0}"/>
              </a:ext>
            </a:extLst>
          </p:cNvPr>
          <p:cNvSpPr txBox="1"/>
          <p:nvPr/>
        </p:nvSpPr>
        <p:spPr>
          <a:xfrm>
            <a:off x="22983568" y="-321276"/>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marR="0" lvl="0" indent="-446749" algn="l" defTabSz="2438400" rtl="0" eaLnBrk="1" fontAlgn="auto" latinLnBrk="0" hangingPunct="1">
              <a:lnSpc>
                <a:spcPct val="100000"/>
              </a:lnSpc>
              <a:spcBef>
                <a:spcPts val="2900"/>
              </a:spcBef>
              <a:spcAft>
                <a:spcPts val="0"/>
              </a:spcAft>
              <a:buClrTx/>
              <a:buSzPct val="100000"/>
              <a:buFontTx/>
              <a:buChar char="–"/>
              <a:tabLst/>
              <a:defRPr/>
            </a:pPr>
            <a:endParaRPr kumimoji="0" lang="en-US" sz="3600" b="0" i="0" u="none" strike="noStrike" kern="0" cap="none" spc="0" normalizeH="0" baseline="0" noProof="0" dirty="0">
              <a:ln>
                <a:noFill/>
              </a:ln>
              <a:solidFill>
                <a:srgbClr val="000000"/>
              </a:solidFill>
              <a:effectLst/>
              <a:uLnTx/>
              <a:uFillTx/>
              <a:latin typeface="IBM Plex Sans Light"/>
              <a:ea typeface="+mn-ea"/>
              <a:cs typeface="+mn-cs"/>
              <a:sym typeface="IBM Plex Sans Light"/>
            </a:endParaRPr>
          </a:p>
        </p:txBody>
      </p:sp>
      <p:pic>
        <p:nvPicPr>
          <p:cNvPr id="7" name="Picture 6" descr="A cartoon of a space station&#10;&#10;Description automatically generated">
            <a:extLst>
              <a:ext uri="{FF2B5EF4-FFF2-40B4-BE49-F238E27FC236}">
                <a16:creationId xmlns:a16="http://schemas.microsoft.com/office/drawing/2014/main" id="{55B6F224-96A9-BCFC-A227-D4AC6B305EED}"/>
              </a:ext>
            </a:extLst>
          </p:cNvPr>
          <p:cNvPicPr>
            <a:picLocks noChangeAspect="1"/>
          </p:cNvPicPr>
          <p:nvPr/>
        </p:nvPicPr>
        <p:blipFill>
          <a:blip r:embed="rId3"/>
          <a:stretch>
            <a:fillRect/>
          </a:stretch>
        </p:blipFill>
        <p:spPr>
          <a:xfrm>
            <a:off x="12231789" y="646724"/>
            <a:ext cx="11587061" cy="13069276"/>
          </a:xfrm>
          <a:prstGeom prst="rect">
            <a:avLst/>
          </a:prstGeom>
        </p:spPr>
      </p:pic>
    </p:spTree>
    <p:extLst>
      <p:ext uri="{BB962C8B-B14F-4D97-AF65-F5344CB8AC3E}">
        <p14:creationId xmlns:p14="http://schemas.microsoft.com/office/powerpoint/2010/main" val="31984725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805543" y="668838"/>
            <a:ext cx="19714028" cy="2289505"/>
          </a:xfrm>
        </p:spPr>
        <p:txBody>
          <a:bodyPr/>
          <a:lstStyle/>
          <a:p>
            <a:r>
              <a:rPr lang="en-IN" sz="8800" dirty="0">
                <a:solidFill>
                  <a:schemeClr val="tx1"/>
                </a:solidFill>
                <a:effectLst/>
                <a:latin typeface="+mj-lt"/>
              </a:rPr>
              <a:t>Exercise 1:</a:t>
            </a:r>
            <a:r>
              <a:rPr lang="en-US" sz="8800" dirty="0">
                <a:solidFill>
                  <a:schemeClr val="tx1"/>
                </a:solidFill>
                <a:effectLst/>
                <a:latin typeface="+mj-lt"/>
              </a:rPr>
              <a:t>Create and draw a singlet Bell state circuit</a:t>
            </a:r>
            <a:endParaRPr lang="en-IN" sz="8800" dirty="0">
              <a:solidFill>
                <a:schemeClr val="tx1"/>
              </a:solidFill>
              <a:effectLst/>
              <a:latin typeface="+mj-lt"/>
            </a:endParaRP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10</a:t>
            </a:fld>
            <a:endParaRPr lang="en-US" dirty="0"/>
          </a:p>
        </p:txBody>
      </p:sp>
      <p:pic>
        <p:nvPicPr>
          <p:cNvPr id="6" name="Picture 5" descr="A circular logo with a circle and text&#10;&#10;Description automatically generated">
            <a:extLst>
              <a:ext uri="{FF2B5EF4-FFF2-40B4-BE49-F238E27FC236}">
                <a16:creationId xmlns:a16="http://schemas.microsoft.com/office/drawing/2014/main" id="{82F0E77D-B515-5054-6819-6B1AA056F700}"/>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8E38EC93-583C-08D0-9088-05016B7175D6}"/>
              </a:ext>
            </a:extLst>
          </p:cNvPr>
          <p:cNvSpPr txBox="1"/>
          <p:nvPr/>
        </p:nvSpPr>
        <p:spPr>
          <a:xfrm>
            <a:off x="696686" y="3037114"/>
            <a:ext cx="22250400" cy="97644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defTabSz="2438400">
              <a:spcBef>
                <a:spcPts val="2900"/>
              </a:spcBef>
              <a:buSzPct val="100000"/>
            </a:pPr>
            <a:r>
              <a:rPr lang="en-US" b="1" kern="0" dirty="0">
                <a:solidFill>
                  <a:schemeClr val="bg1"/>
                </a:solidFill>
                <a:ea typeface="+mj-ea"/>
                <a:cs typeface="+mj-cs"/>
                <a:sym typeface="IBM Plex Sans Light"/>
              </a:rPr>
              <a:t>Task: please build a circuit that generates the ∣ψ−⟩ Bell state.</a:t>
            </a:r>
          </a:p>
          <a:p>
            <a:pPr defTabSz="2438400">
              <a:spcBef>
                <a:spcPts val="2900"/>
              </a:spcBef>
              <a:buSzPct val="100000"/>
            </a:pPr>
            <a:endParaRPr lang="en-US" b="1" kern="0" dirty="0">
              <a:solidFill>
                <a:schemeClr val="accent4">
                  <a:lumMod val="50000"/>
                </a:schemeClr>
              </a:solidFill>
              <a:ea typeface="+mj-ea"/>
              <a:cs typeface="+mj-cs"/>
              <a:sym typeface="IBM Plex Sans Light"/>
            </a:endParaRPr>
          </a:p>
          <a:p>
            <a:pPr defTabSz="2438400">
              <a:spcBef>
                <a:spcPts val="2900"/>
              </a:spcBef>
              <a:buSzPct val="100000"/>
            </a:pPr>
            <a:endParaRPr lang="en-US" b="1" kern="0" dirty="0">
              <a:solidFill>
                <a:schemeClr val="accent4">
                  <a:lumMod val="50000"/>
                </a:schemeClr>
              </a:solidFill>
              <a:ea typeface="+mj-ea"/>
              <a:cs typeface="+mj-cs"/>
              <a:sym typeface="IBM Plex Sans Light"/>
            </a:endParaRPr>
          </a:p>
          <a:p>
            <a:pPr defTabSz="2438400">
              <a:spcBef>
                <a:spcPts val="2900"/>
              </a:spcBef>
              <a:buSzPct val="100000"/>
            </a:pPr>
            <a:endParaRPr lang="en-US" b="1" kern="0" dirty="0">
              <a:solidFill>
                <a:schemeClr val="accent4">
                  <a:lumMod val="50000"/>
                </a:schemeClr>
              </a:solidFill>
              <a:ea typeface="+mj-ea"/>
              <a:cs typeface="+mj-cs"/>
              <a:sym typeface="IBM Plex Sans Light"/>
            </a:endParaRPr>
          </a:p>
          <a:p>
            <a:pPr defTabSz="2438400">
              <a:spcBef>
                <a:spcPts val="2900"/>
              </a:spcBef>
              <a:buSzPct val="100000"/>
            </a:pPr>
            <a:endParaRPr lang="en-US" b="1" kern="0" dirty="0">
              <a:solidFill>
                <a:schemeClr val="accent4">
                  <a:lumMod val="50000"/>
                </a:schemeClr>
              </a:solidFill>
              <a:ea typeface="+mj-ea"/>
              <a:cs typeface="+mj-cs"/>
              <a:sym typeface="IBM Plex Sans Light"/>
            </a:endParaRPr>
          </a:p>
          <a:p>
            <a:pPr defTabSz="2438400">
              <a:spcBef>
                <a:spcPts val="2900"/>
              </a:spcBef>
              <a:buSzPct val="100000"/>
            </a:pPr>
            <a:endParaRPr lang="en-US" b="1" kern="0" dirty="0">
              <a:solidFill>
                <a:schemeClr val="accent4">
                  <a:lumMod val="50000"/>
                </a:schemeClr>
              </a:solidFill>
              <a:ea typeface="+mj-ea"/>
              <a:cs typeface="+mj-cs"/>
              <a:sym typeface="IBM Plex Sans Light"/>
            </a:endParaRPr>
          </a:p>
          <a:p>
            <a:pPr defTabSz="2438400">
              <a:spcBef>
                <a:spcPts val="2900"/>
              </a:spcBef>
              <a:buSzPct val="100000"/>
            </a:pPr>
            <a:endParaRPr lang="en-US" b="1" kern="0" dirty="0">
              <a:solidFill>
                <a:schemeClr val="accent4">
                  <a:lumMod val="50000"/>
                </a:schemeClr>
              </a:solidFill>
              <a:ea typeface="+mj-ea"/>
              <a:cs typeface="+mj-cs"/>
              <a:sym typeface="IBM Plex Sans Light"/>
            </a:endParaRPr>
          </a:p>
          <a:p>
            <a:pPr defTabSz="2438400">
              <a:spcBef>
                <a:spcPts val="2900"/>
              </a:spcBef>
              <a:buSzPct val="100000"/>
            </a:pPr>
            <a:endParaRPr lang="en-US" b="1" kern="0" dirty="0">
              <a:solidFill>
                <a:schemeClr val="accent4">
                  <a:lumMod val="50000"/>
                </a:schemeClr>
              </a:solidFill>
              <a:ea typeface="+mj-ea"/>
              <a:cs typeface="+mj-cs"/>
              <a:sym typeface="IBM Plex Sans Light"/>
            </a:endParaRPr>
          </a:p>
          <a:p>
            <a:pPr defTabSz="2438400">
              <a:spcBef>
                <a:spcPts val="2900"/>
              </a:spcBef>
              <a:buSzPct val="100000"/>
            </a:pPr>
            <a:endParaRPr lang="en-US" b="1" kern="0" dirty="0">
              <a:solidFill>
                <a:schemeClr val="accent4">
                  <a:lumMod val="50000"/>
                </a:schemeClr>
              </a:solidFill>
              <a:ea typeface="+mj-ea"/>
              <a:cs typeface="+mj-cs"/>
              <a:sym typeface="IBM Plex Sans Light"/>
            </a:endParaRPr>
          </a:p>
          <a:p>
            <a:pPr defTabSz="2438400">
              <a:spcBef>
                <a:spcPts val="2900"/>
              </a:spcBef>
              <a:buSzPct val="100000"/>
            </a:pPr>
            <a:endParaRPr lang="en-US" b="1" kern="0" dirty="0">
              <a:solidFill>
                <a:schemeClr val="accent4">
                  <a:lumMod val="50000"/>
                </a:schemeClr>
              </a:solidFill>
              <a:ea typeface="+mj-ea"/>
              <a:cs typeface="+mj-cs"/>
              <a:sym typeface="IBM Plex Sans Light"/>
            </a:endParaRPr>
          </a:p>
          <a:p>
            <a:pPr defTabSz="2438400">
              <a:spcBef>
                <a:spcPts val="2900"/>
              </a:spcBef>
              <a:buSzPct val="100000"/>
            </a:pPr>
            <a:r>
              <a:rPr lang="en-US" b="1" kern="0" dirty="0">
                <a:solidFill>
                  <a:schemeClr val="bg1"/>
                </a:solidFill>
                <a:ea typeface="+mj-ea"/>
                <a:cs typeface="+mj-cs"/>
                <a:sym typeface="IBM Plex Sans Light"/>
              </a:rPr>
              <a:t>Hint: The ∣ψ−⟩ Bell state uses a single Z gate, and a single X gate, both of which occur after the CNOT.</a:t>
            </a:r>
          </a:p>
        </p:txBody>
      </p:sp>
      <p:sp>
        <p:nvSpPr>
          <p:cNvPr id="10" name="Rectangle 1">
            <a:extLst>
              <a:ext uri="{FF2B5EF4-FFF2-40B4-BE49-F238E27FC236}">
                <a16:creationId xmlns:a16="http://schemas.microsoft.com/office/drawing/2014/main" id="{6939F96F-02D4-4570-710A-AFFF4D165B8C}"/>
              </a:ext>
            </a:extLst>
          </p:cNvPr>
          <p:cNvSpPr>
            <a:spLocks noChangeArrowheads="1"/>
          </p:cNvSpPr>
          <p:nvPr/>
        </p:nvSpPr>
        <p:spPr bwMode="auto">
          <a:xfrm>
            <a:off x="1718298" y="3995214"/>
            <a:ext cx="17456074" cy="747897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0" dirty="0">
                <a:solidFill>
                  <a:srgbClr val="6A9955"/>
                </a:solidFill>
                <a:effectLst/>
                <a:latin typeface="Consolas" panose="020B0609020204030204" pitchFamily="49" charset="0"/>
              </a:rPr>
              <a:t># Build a circuit to form a psi-minus Bell state</a:t>
            </a:r>
            <a:endParaRPr lang="en-US" sz="3200" b="0" dirty="0">
              <a:solidFill>
                <a:srgbClr val="CCCCCC"/>
              </a:solidFill>
              <a:effectLst/>
              <a:latin typeface="Consolas" panose="020B0609020204030204" pitchFamily="49" charset="0"/>
            </a:endParaRPr>
          </a:p>
          <a:p>
            <a:r>
              <a:rPr lang="en-US" sz="3200" b="0" dirty="0">
                <a:solidFill>
                  <a:srgbClr val="6A9955"/>
                </a:solidFill>
                <a:effectLst/>
                <a:latin typeface="Consolas" panose="020B0609020204030204" pitchFamily="49" charset="0"/>
              </a:rPr>
              <a:t># Apply gates to the provided </a:t>
            </a:r>
            <a:r>
              <a:rPr lang="en-US" sz="3200" b="0" dirty="0" err="1">
                <a:solidFill>
                  <a:srgbClr val="6A9955"/>
                </a:solidFill>
                <a:effectLst/>
                <a:latin typeface="Consolas" panose="020B0609020204030204" pitchFamily="49" charset="0"/>
              </a:rPr>
              <a:t>QuantumCircuit</a:t>
            </a:r>
            <a:r>
              <a:rPr lang="en-US" sz="3200" b="0" dirty="0">
                <a:solidFill>
                  <a:srgbClr val="6A9955"/>
                </a:solidFill>
                <a:effectLst/>
                <a:latin typeface="Consolas" panose="020B0609020204030204" pitchFamily="49" charset="0"/>
              </a:rPr>
              <a:t>, qc</a:t>
            </a:r>
            <a:endParaRPr lang="en-US" sz="3200" b="0" dirty="0">
              <a:solidFill>
                <a:srgbClr val="CCCCCC"/>
              </a:solidFill>
              <a:effectLst/>
              <a:latin typeface="Consolas" panose="020B0609020204030204" pitchFamily="49" charset="0"/>
            </a:endParaRPr>
          </a:p>
          <a:p>
            <a:br>
              <a:rPr lang="en-US" sz="3200" b="0" dirty="0">
                <a:solidFill>
                  <a:srgbClr val="CCCCCC"/>
                </a:solidFill>
                <a:effectLst/>
                <a:latin typeface="Consolas" panose="020B0609020204030204" pitchFamily="49" charset="0"/>
              </a:rPr>
            </a:br>
            <a:r>
              <a:rPr lang="en-US" sz="3200" b="0" dirty="0">
                <a:solidFill>
                  <a:srgbClr val="9CDCFE"/>
                </a:solidFill>
                <a:effectLst/>
                <a:latin typeface="Consolas" panose="020B0609020204030204" pitchFamily="49" charset="0"/>
              </a:rPr>
              <a:t>qc</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err="1">
                <a:solidFill>
                  <a:srgbClr val="CCCCCC"/>
                </a:solidFill>
                <a:effectLst/>
                <a:latin typeface="Consolas" panose="020B0609020204030204" pitchFamily="49" charset="0"/>
              </a:rPr>
              <a:t>QuantumCircuit</a:t>
            </a:r>
            <a:r>
              <a:rPr lang="en-US" sz="3200" b="0" dirty="0">
                <a:solidFill>
                  <a:srgbClr val="CCCCCC"/>
                </a:solidFill>
                <a:effectLst/>
                <a:latin typeface="Consolas" panose="020B0609020204030204" pitchFamily="49" charset="0"/>
              </a:rPr>
              <a:t>(</a:t>
            </a:r>
            <a:r>
              <a:rPr lang="en-US" sz="3200" b="0" dirty="0">
                <a:solidFill>
                  <a:srgbClr val="B5CEA8"/>
                </a:solidFill>
                <a:effectLst/>
                <a:latin typeface="Consolas" panose="020B0609020204030204" pitchFamily="49" charset="0"/>
              </a:rPr>
              <a:t>2</a:t>
            </a:r>
            <a:r>
              <a:rPr lang="en-US" sz="3200" b="0" dirty="0">
                <a:solidFill>
                  <a:srgbClr val="CCCCCC"/>
                </a:solidFill>
                <a:effectLst/>
                <a:latin typeface="Consolas" panose="020B0609020204030204" pitchFamily="49" charset="0"/>
              </a:rPr>
              <a:t>)</a:t>
            </a:r>
          </a:p>
          <a:p>
            <a:br>
              <a:rPr lang="en-US" sz="3200" b="0" dirty="0">
                <a:solidFill>
                  <a:srgbClr val="CCCCCC"/>
                </a:solidFill>
                <a:effectLst/>
                <a:latin typeface="Consolas" panose="020B0609020204030204" pitchFamily="49" charset="0"/>
              </a:rPr>
            </a:br>
            <a:r>
              <a:rPr lang="en-US" sz="3200" b="0" dirty="0">
                <a:solidFill>
                  <a:srgbClr val="6A9955"/>
                </a:solidFill>
                <a:effectLst/>
                <a:latin typeface="Consolas" panose="020B0609020204030204" pitchFamily="49" charset="0"/>
              </a:rPr>
              <a:t>### Write your code below here ###</a:t>
            </a:r>
            <a:endParaRPr lang="en-US" sz="3200" b="0" dirty="0">
              <a:solidFill>
                <a:srgbClr val="CCCCCC"/>
              </a:solidFill>
              <a:effectLst/>
              <a:latin typeface="Consolas" panose="020B0609020204030204" pitchFamily="49" charset="0"/>
            </a:endParaRPr>
          </a:p>
          <a:p>
            <a:br>
              <a:rPr lang="en-US" sz="3200" b="0" dirty="0">
                <a:solidFill>
                  <a:srgbClr val="CCCCCC"/>
                </a:solidFill>
                <a:effectLst/>
                <a:latin typeface="Consolas" panose="020B0609020204030204" pitchFamily="49" charset="0"/>
              </a:rPr>
            </a:br>
            <a:br>
              <a:rPr lang="en-US" sz="3200" b="0" dirty="0">
                <a:solidFill>
                  <a:srgbClr val="CCCCCC"/>
                </a:solidFill>
                <a:effectLst/>
                <a:latin typeface="Consolas" panose="020B0609020204030204" pitchFamily="49" charset="0"/>
              </a:rPr>
            </a:br>
            <a:r>
              <a:rPr lang="en-US" sz="3200" b="0" dirty="0">
                <a:solidFill>
                  <a:srgbClr val="6A9955"/>
                </a:solidFill>
                <a:effectLst/>
                <a:latin typeface="Consolas" panose="020B0609020204030204" pitchFamily="49" charset="0"/>
              </a:rPr>
              <a:t>### Don't change any code past this line ###</a:t>
            </a:r>
            <a:endParaRPr lang="en-US" sz="3200" b="0" dirty="0">
              <a:solidFill>
                <a:srgbClr val="CCCCCC"/>
              </a:solidFill>
              <a:effectLst/>
              <a:latin typeface="Consolas" panose="020B0609020204030204" pitchFamily="49" charset="0"/>
            </a:endParaRPr>
          </a:p>
          <a:p>
            <a:r>
              <a:rPr lang="en-US" sz="3200" b="0" dirty="0" err="1">
                <a:solidFill>
                  <a:srgbClr val="9CDCFE"/>
                </a:solidFill>
                <a:effectLst/>
                <a:latin typeface="Consolas" panose="020B0609020204030204" pitchFamily="49" charset="0"/>
              </a:rPr>
              <a:t>qc</a:t>
            </a:r>
            <a:r>
              <a:rPr lang="en-US" sz="3200" b="0" dirty="0" err="1">
                <a:solidFill>
                  <a:srgbClr val="CCCCCC"/>
                </a:solidFill>
                <a:effectLst/>
                <a:latin typeface="Consolas" panose="020B0609020204030204" pitchFamily="49" charset="0"/>
              </a:rPr>
              <a:t>.measure_all</a:t>
            </a:r>
            <a:r>
              <a:rPr lang="en-US" sz="3200" b="0" dirty="0">
                <a:solidFill>
                  <a:srgbClr val="CCCCCC"/>
                </a:solidFill>
                <a:effectLst/>
                <a:latin typeface="Consolas" panose="020B0609020204030204" pitchFamily="49" charset="0"/>
              </a:rPr>
              <a:t>()</a:t>
            </a:r>
          </a:p>
          <a:p>
            <a:r>
              <a:rPr lang="en-US" sz="3200" b="0" dirty="0" err="1">
                <a:solidFill>
                  <a:srgbClr val="9CDCFE"/>
                </a:solidFill>
                <a:effectLst/>
                <a:latin typeface="Consolas" panose="020B0609020204030204" pitchFamily="49" charset="0"/>
              </a:rPr>
              <a:t>qc</a:t>
            </a:r>
            <a:r>
              <a:rPr lang="en-US" sz="3200" b="0" dirty="0" err="1">
                <a:solidFill>
                  <a:srgbClr val="CCCCCC"/>
                </a:solidFill>
                <a:effectLst/>
                <a:latin typeface="Consolas" panose="020B0609020204030204" pitchFamily="49" charset="0"/>
              </a:rPr>
              <a:t>.draw</a:t>
            </a:r>
            <a:r>
              <a:rPr lang="en-US" sz="3200" b="0" dirty="0">
                <a:solidFill>
                  <a:srgbClr val="CCCCCC"/>
                </a:solidFill>
                <a:effectLst/>
                <a:latin typeface="Consolas" panose="020B0609020204030204" pitchFamily="49" charset="0"/>
              </a:rPr>
              <a:t>(</a:t>
            </a:r>
            <a:r>
              <a:rPr lang="en-US" sz="3200" b="0" dirty="0">
                <a:solidFill>
                  <a:srgbClr val="CE9178"/>
                </a:solidFill>
                <a:effectLst/>
                <a:latin typeface="Consolas" panose="020B0609020204030204" pitchFamily="49" charset="0"/>
              </a:rPr>
              <a:t>'</a:t>
            </a:r>
            <a:r>
              <a:rPr lang="en-US" sz="3200" b="0" dirty="0" err="1">
                <a:solidFill>
                  <a:srgbClr val="CE9178"/>
                </a:solidFill>
                <a:effectLst/>
                <a:latin typeface="Consolas" panose="020B0609020204030204" pitchFamily="49" charset="0"/>
              </a:rPr>
              <a:t>mpl</a:t>
            </a:r>
            <a:r>
              <a:rPr lang="en-US" sz="3200" b="0" dirty="0">
                <a:solidFill>
                  <a:srgbClr val="CE9178"/>
                </a:solidFill>
                <a:effectLst/>
                <a:latin typeface="Consolas" panose="020B0609020204030204" pitchFamily="49" charset="0"/>
              </a:rPr>
              <a:t>’</a:t>
            </a:r>
            <a:r>
              <a:rPr lang="en-US" sz="3200" b="0" dirty="0">
                <a:solidFill>
                  <a:srgbClr val="CCCCCC"/>
                </a:solidFill>
                <a:effectLst/>
                <a:latin typeface="Consolas" panose="020B0609020204030204" pitchFamily="49" charset="0"/>
              </a:rPr>
              <a:t>)</a:t>
            </a:r>
          </a:p>
          <a:p>
            <a:endParaRPr lang="en-US" sz="3200" dirty="0">
              <a:solidFill>
                <a:srgbClr val="CCCCCC"/>
              </a:solidFill>
              <a:latin typeface="Consolas" panose="020B0609020204030204" pitchFamily="49" charset="0"/>
            </a:endParaRPr>
          </a:p>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6A9955"/>
                </a:solidFill>
                <a:effectLst/>
                <a:uLnTx/>
                <a:uFillTx/>
                <a:latin typeface="Consolas" panose="020B0609020204030204" pitchFamily="49" charset="0"/>
                <a:ea typeface="+mn-ea"/>
                <a:cs typeface="+mn-cs"/>
              </a:rPr>
              <a:t># Submit your answer using following code</a:t>
            </a:r>
            <a:endParaRPr kumimoji="0" lang="en-US" sz="3200" b="0" i="0" u="none" strike="noStrike" kern="1200" cap="none" spc="0" normalizeH="0" baseline="0" noProof="0" dirty="0">
              <a:ln>
                <a:noFill/>
              </a:ln>
              <a:solidFill>
                <a:srgbClr val="CCCCCC"/>
              </a:solidFill>
              <a:effectLst/>
              <a:uLnTx/>
              <a:uFillTx/>
              <a:latin typeface="Consolas" panose="020B0609020204030204" pitchFamily="49" charset="0"/>
              <a:ea typeface="+mn-ea"/>
              <a:cs typeface="+mn-cs"/>
            </a:endParaRPr>
          </a:p>
          <a:p>
            <a:pPr marL="0" marR="0" lvl="0" indent="0" algn="l" defTabSz="1829379" rtl="0" eaLnBrk="1" fontAlgn="auto" latinLnBrk="0" hangingPunct="1">
              <a:lnSpc>
                <a:spcPct val="100000"/>
              </a:lnSpc>
              <a:spcBef>
                <a:spcPts val="0"/>
              </a:spcBef>
              <a:spcAft>
                <a:spcPts val="0"/>
              </a:spcAft>
              <a:buClrTx/>
              <a:buSzTx/>
              <a:buFontTx/>
              <a:buNone/>
              <a:tabLst/>
              <a:defRPr/>
            </a:pPr>
            <a:br>
              <a:rPr kumimoji="0" lang="en-US" sz="3200" b="0" i="0" u="none" strike="noStrike" kern="1200" cap="none" spc="0" normalizeH="0" baseline="0" noProof="0" dirty="0">
                <a:ln>
                  <a:noFill/>
                </a:ln>
                <a:solidFill>
                  <a:srgbClr val="CCCCCC"/>
                </a:solidFill>
                <a:effectLst/>
                <a:uLnTx/>
                <a:uFillTx/>
                <a:latin typeface="Consolas" panose="020B0609020204030204" pitchFamily="49" charset="0"/>
                <a:ea typeface="+mn-ea"/>
                <a:cs typeface="+mn-cs"/>
              </a:rPr>
            </a:br>
            <a:r>
              <a:rPr kumimoji="0" lang="en-US" sz="3200" b="0" i="0" u="none" strike="noStrike" kern="1200" cap="none" spc="0" normalizeH="0" baseline="0" noProof="0" dirty="0">
                <a:ln>
                  <a:noFill/>
                </a:ln>
                <a:solidFill>
                  <a:srgbClr val="CCCCCC"/>
                </a:solidFill>
                <a:effectLst/>
                <a:uLnTx/>
                <a:uFillTx/>
                <a:latin typeface="Consolas" panose="020B0609020204030204" pitchFamily="49" charset="0"/>
                <a:ea typeface="+mn-ea"/>
                <a:cs typeface="+mn-cs"/>
              </a:rPr>
              <a:t>grade_lab2_ex1(</a:t>
            </a:r>
            <a:r>
              <a:rPr kumimoji="0" lang="en-US" sz="3200" b="0" i="0" u="none" strike="noStrike" kern="1200" cap="none" spc="0" normalizeH="0" baseline="0" noProof="0" dirty="0">
                <a:ln>
                  <a:noFill/>
                </a:ln>
                <a:solidFill>
                  <a:srgbClr val="9CDCFE"/>
                </a:solidFill>
                <a:effectLst/>
                <a:uLnTx/>
                <a:uFillTx/>
                <a:latin typeface="Consolas" panose="020B0609020204030204" pitchFamily="49" charset="0"/>
                <a:ea typeface="+mn-ea"/>
                <a:cs typeface="+mn-cs"/>
              </a:rPr>
              <a:t>qc</a:t>
            </a:r>
            <a:r>
              <a:rPr kumimoji="0" lang="en-US" sz="3200" b="0" i="0" u="none" strike="noStrike" kern="1200" cap="none" spc="0" normalizeH="0" baseline="0" noProof="0" dirty="0">
                <a:ln>
                  <a:noFill/>
                </a:ln>
                <a:solidFill>
                  <a:srgbClr val="CCCCCC"/>
                </a:solidFill>
                <a:effectLst/>
                <a:uLnTx/>
                <a:uFillTx/>
                <a:latin typeface="Consolas" panose="020B0609020204030204" pitchFamily="49" charset="0"/>
                <a:ea typeface="+mn-ea"/>
                <a:cs typeface="+mn-cs"/>
              </a:rPr>
              <a:t>) </a:t>
            </a:r>
            <a:r>
              <a:rPr kumimoji="0" lang="en-US" sz="3200" b="0" i="0" u="none" strike="noStrike" kern="1200" cap="none" spc="0" normalizeH="0" baseline="0" noProof="0" dirty="0">
                <a:ln>
                  <a:noFill/>
                </a:ln>
                <a:solidFill>
                  <a:srgbClr val="6A9955"/>
                </a:solidFill>
                <a:effectLst/>
                <a:uLnTx/>
                <a:uFillTx/>
                <a:latin typeface="Consolas" panose="020B0609020204030204" pitchFamily="49" charset="0"/>
                <a:ea typeface="+mn-ea"/>
                <a:cs typeface="+mn-cs"/>
              </a:rPr>
              <a:t># Expected result type: </a:t>
            </a:r>
            <a:r>
              <a:rPr kumimoji="0" lang="en-US" sz="3200" b="0" i="0" u="none" strike="noStrike" kern="1200" cap="none" spc="0" normalizeH="0" baseline="0" noProof="0" dirty="0" err="1">
                <a:ln>
                  <a:noFill/>
                </a:ln>
                <a:solidFill>
                  <a:srgbClr val="6A9955"/>
                </a:solidFill>
                <a:effectLst/>
                <a:uLnTx/>
                <a:uFillTx/>
                <a:latin typeface="Consolas" panose="020B0609020204030204" pitchFamily="49" charset="0"/>
                <a:ea typeface="+mn-ea"/>
                <a:cs typeface="+mn-cs"/>
              </a:rPr>
              <a:t>QuantumCircuit</a:t>
            </a:r>
            <a:endParaRPr kumimoji="0" lang="en-US" sz="3200" b="0" i="0" u="none" strike="noStrike" kern="1200" cap="none" spc="0" normalizeH="0" baseline="0" noProof="0" dirty="0">
              <a:ln>
                <a:noFill/>
              </a:ln>
              <a:solidFill>
                <a:srgbClr val="CCCCCC"/>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6029244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696686" y="953628"/>
            <a:ext cx="19499299" cy="1714171"/>
          </a:xfrm>
        </p:spPr>
        <p:txBody>
          <a:bodyPr/>
          <a:lstStyle/>
          <a:p>
            <a:r>
              <a:rPr lang="en-IN" sz="8800" dirty="0">
                <a:solidFill>
                  <a:schemeClr val="tx1"/>
                </a:solidFill>
                <a:effectLst/>
                <a:latin typeface="+mj-lt"/>
              </a:rPr>
              <a:t>Exercise 2: Use </a:t>
            </a:r>
            <a:r>
              <a:rPr lang="en-IN" sz="8800" dirty="0" err="1">
                <a:solidFill>
                  <a:schemeClr val="tx1"/>
                </a:solidFill>
                <a:effectLst/>
                <a:latin typeface="+mj-lt"/>
              </a:rPr>
              <a:t>Sampler.run</a:t>
            </a:r>
            <a:endParaRPr lang="en-IN" sz="8800" dirty="0">
              <a:solidFill>
                <a:schemeClr val="tx1"/>
              </a:solidFill>
              <a:effectLst/>
              <a:latin typeface="+mj-lt"/>
            </a:endParaRP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11</a:t>
            </a:fld>
            <a:endParaRPr lang="en-US" dirty="0"/>
          </a:p>
        </p:txBody>
      </p:sp>
      <p:pic>
        <p:nvPicPr>
          <p:cNvPr id="6" name="Picture 5" descr="A circular logo with a circle and text&#10;&#10;Description automatically generated">
            <a:extLst>
              <a:ext uri="{FF2B5EF4-FFF2-40B4-BE49-F238E27FC236}">
                <a16:creationId xmlns:a16="http://schemas.microsoft.com/office/drawing/2014/main" id="{82F0E77D-B515-5054-6819-6B1AA056F700}"/>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8E38EC93-583C-08D0-9088-05016B7175D6}"/>
              </a:ext>
            </a:extLst>
          </p:cNvPr>
          <p:cNvSpPr txBox="1"/>
          <p:nvPr/>
        </p:nvSpPr>
        <p:spPr>
          <a:xfrm>
            <a:off x="696686" y="3243134"/>
            <a:ext cx="22250400" cy="88508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r>
              <a:rPr lang="en-US" b="1" dirty="0">
                <a:solidFill>
                  <a:schemeClr val="bg1"/>
                </a:solidFill>
                <a:effectLst/>
                <a:latin typeface="Consolas" panose="020B0609020204030204" pitchFamily="49" charset="0"/>
              </a:rPr>
              <a:t>Task: Use the </a:t>
            </a:r>
            <a:r>
              <a:rPr lang="en-US" b="1" dirty="0" err="1">
                <a:solidFill>
                  <a:schemeClr val="bg1"/>
                </a:solidFill>
                <a:effectLst/>
                <a:latin typeface="Consolas" panose="020B0609020204030204" pitchFamily="49" charset="0"/>
              </a:rPr>
              <a:t>Qiskit</a:t>
            </a:r>
            <a:r>
              <a:rPr lang="en-US" b="1" dirty="0">
                <a:solidFill>
                  <a:schemeClr val="bg1"/>
                </a:solidFill>
                <a:effectLst/>
                <a:latin typeface="Consolas" panose="020B0609020204030204" pitchFamily="49" charset="0"/>
              </a:rPr>
              <a:t> </a:t>
            </a:r>
            <a:r>
              <a:rPr lang="en-US" b="1" dirty="0" err="1">
                <a:solidFill>
                  <a:schemeClr val="bg1"/>
                </a:solidFill>
                <a:effectLst/>
                <a:latin typeface="Consolas" panose="020B0609020204030204" pitchFamily="49" charset="0"/>
              </a:rPr>
              <a:t>StatevectorSampler</a:t>
            </a:r>
            <a:r>
              <a:rPr lang="en-US" b="1" dirty="0">
                <a:solidFill>
                  <a:schemeClr val="bg1"/>
                </a:solidFill>
                <a:effectLst/>
                <a:latin typeface="Consolas" panose="020B0609020204030204" pitchFamily="49" charset="0"/>
              </a:rPr>
              <a:t> to obtain the counts resulting from our circuit.</a:t>
            </a:r>
          </a:p>
          <a:p>
            <a:pPr defTabSz="2438400">
              <a:spcBef>
                <a:spcPts val="2900"/>
              </a:spcBef>
              <a:buSzPct val="100000"/>
            </a:pPr>
            <a:endParaRPr lang="en-IN" b="1" kern="0" dirty="0">
              <a:solidFill>
                <a:schemeClr val="accent4">
                  <a:lumMod val="50000"/>
                </a:schemeClr>
              </a:solidFill>
              <a:ea typeface="+mj-ea"/>
              <a:cs typeface="+mj-cs"/>
              <a:sym typeface="IBM Plex Sans Light"/>
            </a:endParaRPr>
          </a:p>
        </p:txBody>
      </p:sp>
      <p:sp>
        <p:nvSpPr>
          <p:cNvPr id="7" name="Rectangle 1">
            <a:extLst>
              <a:ext uri="{FF2B5EF4-FFF2-40B4-BE49-F238E27FC236}">
                <a16:creationId xmlns:a16="http://schemas.microsoft.com/office/drawing/2014/main" id="{BDB25C0A-1C00-AA44-B712-81735572CEAB}"/>
              </a:ext>
            </a:extLst>
          </p:cNvPr>
          <p:cNvSpPr>
            <a:spLocks noChangeArrowheads="1"/>
          </p:cNvSpPr>
          <p:nvPr/>
        </p:nvSpPr>
        <p:spPr bwMode="auto">
          <a:xfrm>
            <a:off x="832781" y="4722622"/>
            <a:ext cx="21978209" cy="747897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3200" b="0" dirty="0" err="1">
                <a:solidFill>
                  <a:srgbClr val="9CDCFE"/>
                </a:solidFill>
                <a:effectLst/>
                <a:latin typeface="Consolas" panose="020B0609020204030204" pitchFamily="49" charset="0"/>
              </a:rPr>
              <a:t>qc</a:t>
            </a:r>
            <a:r>
              <a:rPr lang="en-IN" sz="3200" b="0" dirty="0" err="1">
                <a:solidFill>
                  <a:srgbClr val="CCCCCC"/>
                </a:solidFill>
                <a:effectLst/>
                <a:latin typeface="Consolas" panose="020B0609020204030204" pitchFamily="49" charset="0"/>
              </a:rPr>
              <a:t>.measure_all</a:t>
            </a:r>
            <a:r>
              <a:rPr lang="en-IN" sz="3200" b="0" dirty="0">
                <a:solidFill>
                  <a:srgbClr val="CCCCCC"/>
                </a:solidFill>
                <a:effectLst/>
                <a:latin typeface="Consolas" panose="020B0609020204030204" pitchFamily="49" charset="0"/>
              </a:rPr>
              <a:t>()</a:t>
            </a:r>
          </a:p>
          <a:p>
            <a:br>
              <a:rPr lang="en-IN" sz="3200" b="0" dirty="0">
                <a:solidFill>
                  <a:srgbClr val="CCCCCC"/>
                </a:solidFill>
                <a:effectLst/>
                <a:latin typeface="Consolas" panose="020B0609020204030204" pitchFamily="49" charset="0"/>
              </a:rPr>
            </a:br>
            <a:r>
              <a:rPr lang="en-IN" sz="3200" b="0" dirty="0">
                <a:solidFill>
                  <a:srgbClr val="6A9955"/>
                </a:solidFill>
                <a:effectLst/>
                <a:latin typeface="Consolas" panose="020B0609020204030204" pitchFamily="49" charset="0"/>
              </a:rPr>
              <a:t>### Write your code below here ###</a:t>
            </a:r>
            <a:br>
              <a:rPr lang="en-IN" sz="3200" b="0" dirty="0">
                <a:solidFill>
                  <a:srgbClr val="CCCCCC"/>
                </a:solidFill>
                <a:effectLst/>
                <a:latin typeface="Consolas" panose="020B0609020204030204" pitchFamily="49" charset="0"/>
              </a:rPr>
            </a:br>
            <a:br>
              <a:rPr lang="en-IN" sz="3200" b="0" dirty="0">
                <a:solidFill>
                  <a:srgbClr val="CCCCCC"/>
                </a:solidFill>
                <a:effectLst/>
                <a:latin typeface="Consolas" panose="020B0609020204030204" pitchFamily="49" charset="0"/>
              </a:rPr>
            </a:br>
            <a:r>
              <a:rPr lang="en-IN" sz="3200" b="0" dirty="0">
                <a:solidFill>
                  <a:srgbClr val="9CDCFE"/>
                </a:solidFill>
                <a:effectLst/>
                <a:latin typeface="Consolas" panose="020B0609020204030204" pitchFamily="49" charset="0"/>
              </a:rPr>
              <a:t>sampler</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a:solidFill>
                  <a:srgbClr val="6A9955"/>
                </a:solidFill>
                <a:effectLst/>
                <a:latin typeface="Consolas" panose="020B0609020204030204" pitchFamily="49" charset="0"/>
              </a:rPr>
              <a:t>#Add your code here</a:t>
            </a:r>
            <a:endParaRPr lang="en-IN" sz="3200" b="0" dirty="0">
              <a:solidFill>
                <a:srgbClr val="CCCCCC"/>
              </a:solidFill>
              <a:effectLst/>
              <a:latin typeface="Consolas" panose="020B0609020204030204" pitchFamily="49" charset="0"/>
            </a:endParaRPr>
          </a:p>
          <a:p>
            <a:r>
              <a:rPr lang="en-IN" sz="3200" b="0" dirty="0">
                <a:solidFill>
                  <a:srgbClr val="9CDCFE"/>
                </a:solidFill>
                <a:effectLst/>
                <a:latin typeface="Consolas" panose="020B0609020204030204" pitchFamily="49" charset="0"/>
              </a:rPr>
              <a:t>pub</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a:solidFill>
                  <a:srgbClr val="6A9955"/>
                </a:solidFill>
                <a:effectLst/>
                <a:latin typeface="Consolas" panose="020B0609020204030204" pitchFamily="49" charset="0"/>
              </a:rPr>
              <a:t>#Add your code here</a:t>
            </a:r>
            <a:endParaRPr lang="en-IN" sz="3200" b="0" dirty="0">
              <a:solidFill>
                <a:srgbClr val="CCCCCC"/>
              </a:solidFill>
              <a:effectLst/>
              <a:latin typeface="Consolas" panose="020B0609020204030204" pitchFamily="49" charset="0"/>
            </a:endParaRPr>
          </a:p>
          <a:p>
            <a:r>
              <a:rPr lang="en-IN" sz="3200" b="0" dirty="0" err="1">
                <a:solidFill>
                  <a:srgbClr val="9CDCFE"/>
                </a:solidFill>
                <a:effectLst/>
                <a:latin typeface="Consolas" panose="020B0609020204030204" pitchFamily="49" charset="0"/>
              </a:rPr>
              <a:t>job_sampler</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a:solidFill>
                  <a:srgbClr val="6A9955"/>
                </a:solidFill>
                <a:effectLst/>
                <a:latin typeface="Consolas" panose="020B0609020204030204" pitchFamily="49" charset="0"/>
              </a:rPr>
              <a:t>#Add your code here</a:t>
            </a:r>
            <a:endParaRPr lang="en-IN" sz="3200" b="0" dirty="0">
              <a:solidFill>
                <a:srgbClr val="CCCCCC"/>
              </a:solidFill>
              <a:effectLst/>
              <a:latin typeface="Consolas" panose="020B0609020204030204" pitchFamily="49" charset="0"/>
            </a:endParaRPr>
          </a:p>
          <a:p>
            <a:br>
              <a:rPr lang="en-IN" sz="3200" b="0" dirty="0">
                <a:solidFill>
                  <a:srgbClr val="CCCCCC"/>
                </a:solidFill>
                <a:effectLst/>
                <a:latin typeface="Consolas" panose="020B0609020204030204" pitchFamily="49" charset="0"/>
              </a:rPr>
            </a:br>
            <a:br>
              <a:rPr lang="en-IN" sz="3200" b="0" dirty="0">
                <a:solidFill>
                  <a:srgbClr val="CCCCCC"/>
                </a:solidFill>
                <a:effectLst/>
                <a:latin typeface="Consolas" panose="020B0609020204030204" pitchFamily="49" charset="0"/>
              </a:rPr>
            </a:br>
            <a:r>
              <a:rPr lang="en-IN" sz="3200" b="0" dirty="0">
                <a:solidFill>
                  <a:srgbClr val="6A9955"/>
                </a:solidFill>
                <a:effectLst/>
                <a:latin typeface="Consolas" panose="020B0609020204030204" pitchFamily="49" charset="0"/>
              </a:rPr>
              <a:t>### Don't change any code past this line ###</a:t>
            </a:r>
            <a:endParaRPr lang="en-IN" sz="3200" b="0" dirty="0">
              <a:solidFill>
                <a:srgbClr val="CCCCCC"/>
              </a:solidFill>
              <a:effectLst/>
              <a:latin typeface="Consolas" panose="020B0609020204030204" pitchFamily="49" charset="0"/>
            </a:endParaRPr>
          </a:p>
          <a:p>
            <a:br>
              <a:rPr lang="en-IN" sz="3200" b="0" dirty="0">
                <a:solidFill>
                  <a:srgbClr val="CCCCCC"/>
                </a:solidFill>
                <a:effectLst/>
                <a:latin typeface="Consolas" panose="020B0609020204030204" pitchFamily="49" charset="0"/>
              </a:rPr>
            </a:br>
            <a:r>
              <a:rPr lang="en-IN" sz="3200" b="0" dirty="0" err="1">
                <a:solidFill>
                  <a:srgbClr val="9CDCFE"/>
                </a:solidFill>
                <a:effectLst/>
                <a:latin typeface="Consolas" panose="020B0609020204030204" pitchFamily="49" charset="0"/>
              </a:rPr>
              <a:t>result_sampler</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err="1">
                <a:solidFill>
                  <a:srgbClr val="9CDCFE"/>
                </a:solidFill>
                <a:effectLst/>
                <a:latin typeface="Consolas" panose="020B0609020204030204" pitchFamily="49" charset="0"/>
              </a:rPr>
              <a:t>job_sampler</a:t>
            </a:r>
            <a:r>
              <a:rPr lang="en-IN" sz="3200" b="0" dirty="0" err="1">
                <a:solidFill>
                  <a:srgbClr val="CCCCCC"/>
                </a:solidFill>
                <a:effectLst/>
                <a:latin typeface="Consolas" panose="020B0609020204030204" pitchFamily="49" charset="0"/>
              </a:rPr>
              <a:t>.result</a:t>
            </a:r>
            <a:r>
              <a:rPr lang="en-IN" sz="3200" b="0" dirty="0">
                <a:solidFill>
                  <a:srgbClr val="CCCCCC"/>
                </a:solidFill>
                <a:effectLst/>
                <a:latin typeface="Consolas" panose="020B0609020204030204" pitchFamily="49" charset="0"/>
              </a:rPr>
              <a:t>()</a:t>
            </a:r>
          </a:p>
          <a:p>
            <a:r>
              <a:rPr lang="en-IN" sz="3200" b="0" dirty="0" err="1">
                <a:solidFill>
                  <a:srgbClr val="9CDCFE"/>
                </a:solidFill>
                <a:effectLst/>
                <a:latin typeface="Consolas" panose="020B0609020204030204" pitchFamily="49" charset="0"/>
              </a:rPr>
              <a:t>counts_sampler</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err="1">
                <a:solidFill>
                  <a:srgbClr val="9CDCFE"/>
                </a:solidFill>
                <a:effectLst/>
                <a:latin typeface="Consolas" panose="020B0609020204030204" pitchFamily="49" charset="0"/>
              </a:rPr>
              <a:t>result_sampler</a:t>
            </a:r>
            <a:r>
              <a:rPr lang="en-IN" sz="3200" b="0" dirty="0">
                <a:solidFill>
                  <a:srgbClr val="CCCCCC"/>
                </a:solidFill>
                <a:effectLst/>
                <a:latin typeface="Consolas" panose="020B0609020204030204" pitchFamily="49" charset="0"/>
              </a:rPr>
              <a:t>[</a:t>
            </a:r>
            <a:r>
              <a:rPr lang="en-IN" sz="3200" b="0" dirty="0">
                <a:solidFill>
                  <a:srgbClr val="B5CEA8"/>
                </a:solidFill>
                <a:effectLst/>
                <a:latin typeface="Consolas" panose="020B0609020204030204" pitchFamily="49" charset="0"/>
              </a:rPr>
              <a:t>0</a:t>
            </a:r>
            <a:r>
              <a:rPr lang="en-IN" sz="3200" b="0" dirty="0">
                <a:solidFill>
                  <a:srgbClr val="CCCCCC"/>
                </a:solidFill>
                <a:effectLst/>
                <a:latin typeface="Consolas" panose="020B0609020204030204" pitchFamily="49" charset="0"/>
              </a:rPr>
              <a:t>].</a:t>
            </a:r>
            <a:r>
              <a:rPr lang="en-IN" sz="3200" b="0" dirty="0" err="1">
                <a:solidFill>
                  <a:srgbClr val="CCCCCC"/>
                </a:solidFill>
                <a:effectLst/>
                <a:latin typeface="Consolas" panose="020B0609020204030204" pitchFamily="49" charset="0"/>
              </a:rPr>
              <a:t>data.meas.get_counts</a:t>
            </a:r>
            <a:r>
              <a:rPr lang="en-IN" sz="3200" b="0" dirty="0">
                <a:solidFill>
                  <a:srgbClr val="CCCCCC"/>
                </a:solidFill>
                <a:effectLst/>
                <a:latin typeface="Consolas" panose="020B0609020204030204" pitchFamily="49" charset="0"/>
              </a:rPr>
              <a:t>()</a:t>
            </a:r>
          </a:p>
          <a:p>
            <a:br>
              <a:rPr lang="en-IN" sz="3200" b="0" dirty="0">
                <a:solidFill>
                  <a:srgbClr val="CCCCCC"/>
                </a:solidFill>
                <a:effectLst/>
                <a:latin typeface="Consolas" panose="020B0609020204030204" pitchFamily="49" charset="0"/>
              </a:rPr>
            </a:br>
            <a:r>
              <a:rPr lang="en-IN" sz="3200" b="0" dirty="0">
                <a:solidFill>
                  <a:srgbClr val="DCDCAA"/>
                </a:solidFill>
                <a:effectLst/>
                <a:latin typeface="Consolas" panose="020B0609020204030204" pitchFamily="49" charset="0"/>
              </a:rPr>
              <a:t>print</a:t>
            </a:r>
            <a:r>
              <a:rPr lang="en-IN" sz="3200" b="0" dirty="0">
                <a:solidFill>
                  <a:srgbClr val="CCCCCC"/>
                </a:solidFill>
                <a:effectLst/>
                <a:latin typeface="Consolas" panose="020B0609020204030204" pitchFamily="49" charset="0"/>
              </a:rPr>
              <a:t>(</a:t>
            </a:r>
            <a:r>
              <a:rPr lang="en-IN" sz="3200" b="0" dirty="0" err="1">
                <a:solidFill>
                  <a:srgbClr val="9CDCFE"/>
                </a:solidFill>
                <a:effectLst/>
                <a:latin typeface="Consolas" panose="020B0609020204030204" pitchFamily="49" charset="0"/>
              </a:rPr>
              <a:t>counts_sampler</a:t>
            </a:r>
            <a:r>
              <a:rPr lang="en-IN" sz="32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1144765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696686" y="953628"/>
            <a:ext cx="19499299" cy="1714171"/>
          </a:xfrm>
        </p:spPr>
        <p:txBody>
          <a:bodyPr/>
          <a:lstStyle/>
          <a:p>
            <a:r>
              <a:rPr lang="en-IN" sz="8800" dirty="0">
                <a:solidFill>
                  <a:schemeClr val="tx1"/>
                </a:solidFill>
                <a:effectLst/>
                <a:latin typeface="+mj-lt"/>
              </a:rPr>
              <a:t>Exercise 2: Use </a:t>
            </a:r>
            <a:r>
              <a:rPr lang="en-IN" sz="8800" dirty="0" err="1">
                <a:solidFill>
                  <a:schemeClr val="tx1"/>
                </a:solidFill>
                <a:effectLst/>
                <a:latin typeface="+mj-lt"/>
              </a:rPr>
              <a:t>Sampler.run</a:t>
            </a:r>
            <a:endParaRPr lang="en-IN" sz="8800" dirty="0">
              <a:solidFill>
                <a:schemeClr val="tx1"/>
              </a:solidFill>
              <a:effectLst/>
              <a:latin typeface="+mj-lt"/>
            </a:endParaRP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12</a:t>
            </a:fld>
            <a:endParaRPr lang="en-US" dirty="0"/>
          </a:p>
        </p:txBody>
      </p:sp>
      <p:pic>
        <p:nvPicPr>
          <p:cNvPr id="6" name="Picture 5" descr="A circular logo with a circle and text&#10;&#10;Description automatically generated">
            <a:extLst>
              <a:ext uri="{FF2B5EF4-FFF2-40B4-BE49-F238E27FC236}">
                <a16:creationId xmlns:a16="http://schemas.microsoft.com/office/drawing/2014/main" id="{82F0E77D-B515-5054-6819-6B1AA056F700}"/>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8E38EC93-583C-08D0-9088-05016B7175D6}"/>
              </a:ext>
            </a:extLst>
          </p:cNvPr>
          <p:cNvSpPr txBox="1"/>
          <p:nvPr/>
        </p:nvSpPr>
        <p:spPr>
          <a:xfrm>
            <a:off x="696686" y="3243134"/>
            <a:ext cx="22250400" cy="88508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r>
              <a:rPr lang="en-US" b="1" dirty="0">
                <a:solidFill>
                  <a:schemeClr val="bg1"/>
                </a:solidFill>
                <a:effectLst/>
                <a:latin typeface="Consolas" panose="020B0609020204030204" pitchFamily="49" charset="0"/>
              </a:rPr>
              <a:t>Submit for IBM </a:t>
            </a:r>
            <a:r>
              <a:rPr lang="en-US" b="1" dirty="0" err="1">
                <a:solidFill>
                  <a:schemeClr val="bg1"/>
                </a:solidFill>
                <a:effectLst/>
                <a:latin typeface="Consolas" panose="020B0609020204030204" pitchFamily="49" charset="0"/>
              </a:rPr>
              <a:t>Qiskit</a:t>
            </a:r>
            <a:r>
              <a:rPr lang="en-US" b="1" dirty="0">
                <a:solidFill>
                  <a:schemeClr val="bg1"/>
                </a:solidFill>
                <a:effectLst/>
                <a:latin typeface="Consolas" panose="020B0609020204030204" pitchFamily="49" charset="0"/>
              </a:rPr>
              <a:t> grader</a:t>
            </a:r>
          </a:p>
          <a:p>
            <a:endParaRPr lang="en-US" b="1" dirty="0">
              <a:solidFill>
                <a:schemeClr val="accent4">
                  <a:lumMod val="50000"/>
                </a:schemeClr>
              </a:solidFill>
              <a:latin typeface="Consolas" panose="020B0609020204030204" pitchFamily="49" charset="0"/>
            </a:endParaRPr>
          </a:p>
          <a:p>
            <a:endParaRPr lang="en-US" b="1" dirty="0">
              <a:solidFill>
                <a:schemeClr val="accent4">
                  <a:lumMod val="50000"/>
                </a:schemeClr>
              </a:solidFill>
              <a:effectLst/>
              <a:latin typeface="Consolas" panose="020B0609020204030204" pitchFamily="49" charset="0"/>
            </a:endParaRPr>
          </a:p>
          <a:p>
            <a:endParaRPr lang="en-US" b="1" dirty="0">
              <a:solidFill>
                <a:schemeClr val="accent4">
                  <a:lumMod val="50000"/>
                </a:schemeClr>
              </a:solidFill>
              <a:latin typeface="Consolas" panose="020B0609020204030204" pitchFamily="49" charset="0"/>
            </a:endParaRPr>
          </a:p>
          <a:p>
            <a:endParaRPr lang="en-US" b="1" dirty="0">
              <a:solidFill>
                <a:schemeClr val="accent4">
                  <a:lumMod val="50000"/>
                </a:schemeClr>
              </a:solidFill>
              <a:effectLst/>
              <a:latin typeface="Consolas" panose="020B0609020204030204" pitchFamily="49" charset="0"/>
            </a:endParaRPr>
          </a:p>
          <a:p>
            <a:r>
              <a:rPr lang="en-US" b="1" dirty="0">
                <a:solidFill>
                  <a:schemeClr val="bg1"/>
                </a:solidFill>
                <a:effectLst/>
                <a:latin typeface="Consolas" panose="020B0609020204030204" pitchFamily="49" charset="0"/>
              </a:rPr>
              <a:t>The histogram shows an approximately even probability of finding our qubits in the `01` and the `10` states, suggesting that entanglement was performed as expected.</a:t>
            </a:r>
          </a:p>
          <a:p>
            <a:endParaRPr lang="en-US" b="1" dirty="0">
              <a:solidFill>
                <a:schemeClr val="accent4">
                  <a:lumMod val="50000"/>
                </a:schemeClr>
              </a:solidFill>
              <a:effectLst/>
              <a:latin typeface="Consolas" panose="020B0609020204030204" pitchFamily="49" charset="0"/>
            </a:endParaRPr>
          </a:p>
          <a:p>
            <a:endParaRPr lang="en-US" b="1" dirty="0">
              <a:solidFill>
                <a:schemeClr val="accent4">
                  <a:lumMod val="50000"/>
                </a:schemeClr>
              </a:solidFill>
              <a:effectLst/>
              <a:latin typeface="Consolas" panose="020B0609020204030204" pitchFamily="49" charset="0"/>
            </a:endParaRPr>
          </a:p>
          <a:p>
            <a:pPr algn="l" defTabSz="2438400">
              <a:spcBef>
                <a:spcPts val="2900"/>
              </a:spcBef>
              <a:buSzPct val="100000"/>
            </a:pPr>
            <a:endParaRPr lang="en-IN" b="1" kern="0" dirty="0">
              <a:solidFill>
                <a:schemeClr val="accent4">
                  <a:lumMod val="50000"/>
                </a:schemeClr>
              </a:solidFill>
              <a:ea typeface="+mj-ea"/>
              <a:cs typeface="+mj-cs"/>
              <a:sym typeface="IBM Plex Sans Light"/>
            </a:endParaRPr>
          </a:p>
          <a:p>
            <a:pPr defTabSz="2438400">
              <a:spcBef>
                <a:spcPts val="2900"/>
              </a:spcBef>
              <a:buSzPct val="100000"/>
            </a:pPr>
            <a:endParaRPr lang="en-IN" kern="0" dirty="0">
              <a:solidFill>
                <a:schemeClr val="accent4">
                  <a:lumMod val="50000"/>
                </a:schemeClr>
              </a:solidFill>
              <a:ea typeface="+mj-ea"/>
              <a:cs typeface="+mj-cs"/>
              <a:sym typeface="IBM Plex Sans Light"/>
            </a:endParaRPr>
          </a:p>
        </p:txBody>
      </p:sp>
      <p:sp>
        <p:nvSpPr>
          <p:cNvPr id="7" name="Rectangle 1">
            <a:extLst>
              <a:ext uri="{FF2B5EF4-FFF2-40B4-BE49-F238E27FC236}">
                <a16:creationId xmlns:a16="http://schemas.microsoft.com/office/drawing/2014/main" id="{BDB25C0A-1C00-AA44-B712-81735572CEAB}"/>
              </a:ext>
            </a:extLst>
          </p:cNvPr>
          <p:cNvSpPr>
            <a:spLocks noChangeArrowheads="1"/>
          </p:cNvSpPr>
          <p:nvPr/>
        </p:nvSpPr>
        <p:spPr bwMode="auto">
          <a:xfrm>
            <a:off x="576072" y="3995542"/>
            <a:ext cx="21978209" cy="156966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0" dirty="0">
                <a:solidFill>
                  <a:srgbClr val="6A9955"/>
                </a:solidFill>
                <a:effectLst/>
                <a:latin typeface="Consolas" panose="020B0609020204030204" pitchFamily="49" charset="0"/>
              </a:rPr>
              <a:t># Submit your answer using following code</a:t>
            </a:r>
            <a:endParaRPr lang="en-US" sz="3200" b="0" dirty="0">
              <a:solidFill>
                <a:srgbClr val="CCCCCC"/>
              </a:solidFill>
              <a:effectLst/>
              <a:latin typeface="Consolas" panose="020B0609020204030204" pitchFamily="49" charset="0"/>
            </a:endParaRPr>
          </a:p>
          <a:p>
            <a:br>
              <a:rPr lang="en-US" sz="3200" b="0" dirty="0">
                <a:solidFill>
                  <a:srgbClr val="CCCCCC"/>
                </a:solidFill>
                <a:effectLst/>
                <a:latin typeface="Consolas" panose="020B0609020204030204" pitchFamily="49" charset="0"/>
              </a:rPr>
            </a:br>
            <a:r>
              <a:rPr lang="en-US" sz="3200" b="0" dirty="0">
                <a:solidFill>
                  <a:srgbClr val="CCCCCC"/>
                </a:solidFill>
                <a:effectLst/>
                <a:latin typeface="Consolas" panose="020B0609020204030204" pitchFamily="49" charset="0"/>
              </a:rPr>
              <a:t>grade_lab2_ex2(</a:t>
            </a:r>
            <a:r>
              <a:rPr lang="en-US" sz="3200" b="0" dirty="0" err="1">
                <a:solidFill>
                  <a:srgbClr val="9CDCFE"/>
                </a:solidFill>
                <a:effectLst/>
                <a:latin typeface="Consolas" panose="020B0609020204030204" pitchFamily="49" charset="0"/>
              </a:rPr>
              <a:t>job_sampler</a:t>
            </a:r>
            <a:r>
              <a:rPr lang="en-US" sz="3200" b="0" dirty="0">
                <a:solidFill>
                  <a:srgbClr val="CCCCCC"/>
                </a:solidFill>
                <a:effectLst/>
                <a:latin typeface="Consolas" panose="020B0609020204030204" pitchFamily="49" charset="0"/>
              </a:rPr>
              <a:t>) </a:t>
            </a:r>
            <a:r>
              <a:rPr lang="en-US" sz="3200" b="0" dirty="0">
                <a:solidFill>
                  <a:srgbClr val="6A9955"/>
                </a:solidFill>
                <a:effectLst/>
                <a:latin typeface="Consolas" panose="020B0609020204030204" pitchFamily="49" charset="0"/>
              </a:rPr>
              <a:t># Expected result type: </a:t>
            </a:r>
            <a:r>
              <a:rPr lang="en-US" sz="3200" b="0" dirty="0" err="1">
                <a:solidFill>
                  <a:srgbClr val="6A9955"/>
                </a:solidFill>
                <a:effectLst/>
                <a:latin typeface="Consolas" panose="020B0609020204030204" pitchFamily="49" charset="0"/>
              </a:rPr>
              <a:t>PrimitiveJob</a:t>
            </a:r>
            <a:endParaRPr lang="en-US" sz="3200" b="0" dirty="0">
              <a:solidFill>
                <a:srgbClr val="CCCCCC"/>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58F8CC29-98AD-1FEC-EAEF-4B1E2D8729A5}"/>
              </a:ext>
            </a:extLst>
          </p:cNvPr>
          <p:cNvSpPr>
            <a:spLocks noChangeArrowheads="1"/>
          </p:cNvSpPr>
          <p:nvPr/>
        </p:nvSpPr>
        <p:spPr bwMode="auto">
          <a:xfrm>
            <a:off x="696686" y="7365642"/>
            <a:ext cx="21978209" cy="58477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3200" b="0" dirty="0" err="1">
                <a:solidFill>
                  <a:srgbClr val="CCCCCC"/>
                </a:solidFill>
                <a:effectLst/>
                <a:latin typeface="Consolas" panose="020B0609020204030204" pitchFamily="49" charset="0"/>
              </a:rPr>
              <a:t>plot_histogram</a:t>
            </a:r>
            <a:r>
              <a:rPr lang="en-IN" sz="3200" b="0" dirty="0">
                <a:solidFill>
                  <a:srgbClr val="CCCCCC"/>
                </a:solidFill>
                <a:effectLst/>
                <a:latin typeface="Consolas" panose="020B0609020204030204" pitchFamily="49" charset="0"/>
              </a:rPr>
              <a:t>(</a:t>
            </a:r>
            <a:r>
              <a:rPr lang="en-IN" sz="3200" b="0" dirty="0" err="1">
                <a:solidFill>
                  <a:srgbClr val="9CDCFE"/>
                </a:solidFill>
                <a:effectLst/>
                <a:latin typeface="Consolas" panose="020B0609020204030204" pitchFamily="49" charset="0"/>
              </a:rPr>
              <a:t>counts_sampler</a:t>
            </a:r>
            <a:r>
              <a:rPr lang="en-IN" sz="32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56993853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696686" y="953628"/>
            <a:ext cx="19499299" cy="1996401"/>
          </a:xfrm>
        </p:spPr>
        <p:txBody>
          <a:bodyPr/>
          <a:lstStyle/>
          <a:p>
            <a:r>
              <a:rPr lang="en-US" sz="8800" dirty="0">
                <a:solidFill>
                  <a:schemeClr val="tx1"/>
                </a:solidFill>
                <a:effectLst/>
                <a:latin typeface="+mj-lt"/>
              </a:rPr>
              <a:t>Exercise 3: Create and draw a W-state circuit</a:t>
            </a:r>
            <a:endParaRPr lang="en-IN" sz="8800" dirty="0">
              <a:solidFill>
                <a:schemeClr val="tx1"/>
              </a:solidFill>
              <a:effectLst/>
              <a:latin typeface="+mj-lt"/>
            </a:endParaRP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13</a:t>
            </a:fld>
            <a:endParaRPr lang="en-US" dirty="0"/>
          </a:p>
        </p:txBody>
      </p:sp>
      <p:pic>
        <p:nvPicPr>
          <p:cNvPr id="6" name="Picture 5" descr="A circular logo with a circle and text&#10;&#10;Description automatically generated">
            <a:extLst>
              <a:ext uri="{FF2B5EF4-FFF2-40B4-BE49-F238E27FC236}">
                <a16:creationId xmlns:a16="http://schemas.microsoft.com/office/drawing/2014/main" id="{82F0E77D-B515-5054-6819-6B1AA056F700}"/>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8E38EC93-583C-08D0-9088-05016B7175D6}"/>
              </a:ext>
            </a:extLst>
          </p:cNvPr>
          <p:cNvSpPr txBox="1"/>
          <p:nvPr/>
        </p:nvSpPr>
        <p:spPr>
          <a:xfrm>
            <a:off x="696686" y="3243134"/>
            <a:ext cx="22250400" cy="88508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endParaRPr lang="en-US" b="1" dirty="0">
              <a:solidFill>
                <a:schemeClr val="bg1"/>
              </a:solidFill>
              <a:effectLst/>
              <a:latin typeface="Consolas" panose="020B0609020204030204" pitchFamily="49" charset="0"/>
            </a:endParaRPr>
          </a:p>
          <a:p>
            <a:endParaRPr lang="en-US" b="1" dirty="0">
              <a:solidFill>
                <a:schemeClr val="bg1"/>
              </a:solidFill>
              <a:latin typeface="Consolas" panose="020B0609020204030204" pitchFamily="49" charset="0"/>
            </a:endParaRPr>
          </a:p>
          <a:p>
            <a:r>
              <a:rPr lang="en-US" b="1" dirty="0">
                <a:solidFill>
                  <a:schemeClr val="bg1"/>
                </a:solidFill>
                <a:effectLst/>
                <a:latin typeface="Consolas" panose="020B0609020204030204" pitchFamily="49" charset="0"/>
              </a:rPr>
              <a:t>To build our W-state, we will follow 6 simple steps:</a:t>
            </a:r>
          </a:p>
          <a:p>
            <a:endParaRPr lang="en-US" b="1" dirty="0">
              <a:solidFill>
                <a:schemeClr val="bg1"/>
              </a:solidFill>
              <a:effectLst/>
              <a:latin typeface="Consolas" panose="020B0609020204030204" pitchFamily="49" charset="0"/>
            </a:endParaRPr>
          </a:p>
          <a:p>
            <a:pPr marL="742950" indent="-742950">
              <a:buFont typeface="+mj-lt"/>
              <a:buAutoNum type="arabicPeriod"/>
            </a:pPr>
            <a:r>
              <a:rPr lang="en-US" b="1" dirty="0">
                <a:solidFill>
                  <a:schemeClr val="bg1"/>
                </a:solidFill>
                <a:effectLst/>
                <a:latin typeface="Consolas" panose="020B0609020204030204" pitchFamily="49" charset="0"/>
              </a:rPr>
              <a:t>Initialize our 3 qubit circuit</a:t>
            </a:r>
          </a:p>
          <a:p>
            <a:pPr marL="742950" indent="-742950">
              <a:buFont typeface="+mj-lt"/>
              <a:buAutoNum type="arabicPeriod"/>
            </a:pPr>
            <a:r>
              <a:rPr lang="en-US" b="1" dirty="0">
                <a:solidFill>
                  <a:schemeClr val="bg1"/>
                </a:solidFill>
                <a:effectLst/>
                <a:latin typeface="Consolas" panose="020B0609020204030204" pitchFamily="49" charset="0"/>
              </a:rPr>
              <a:t>Perform an Ry rotation on our qubit. The specifics of this operation are provided.</a:t>
            </a:r>
          </a:p>
          <a:p>
            <a:pPr marL="742950" indent="-742950">
              <a:buFont typeface="+mj-lt"/>
              <a:buAutoNum type="arabicPeriod"/>
            </a:pPr>
            <a:r>
              <a:rPr lang="en-US" b="1" dirty="0">
                <a:solidFill>
                  <a:schemeClr val="bg1"/>
                </a:solidFill>
                <a:effectLst/>
                <a:latin typeface="Consolas" panose="020B0609020204030204" pitchFamily="49" charset="0"/>
              </a:rPr>
              <a:t>Perform a controlled Hadamard gate on qubit 1, with control qubit 0.</a:t>
            </a:r>
          </a:p>
          <a:p>
            <a:pPr marL="742950" indent="-742950">
              <a:buFont typeface="+mj-lt"/>
              <a:buAutoNum type="arabicPeriod"/>
            </a:pPr>
            <a:r>
              <a:rPr lang="en-US" b="1" dirty="0">
                <a:solidFill>
                  <a:schemeClr val="bg1"/>
                </a:solidFill>
                <a:effectLst/>
                <a:latin typeface="Consolas" panose="020B0609020204030204" pitchFamily="49" charset="0"/>
              </a:rPr>
              <a:t>Add a CNOT gate with control qubit 1 and target qubit 2.</a:t>
            </a:r>
          </a:p>
          <a:p>
            <a:pPr marL="742950" indent="-742950">
              <a:buFont typeface="+mj-lt"/>
              <a:buAutoNum type="arabicPeriod"/>
            </a:pPr>
            <a:r>
              <a:rPr lang="en-US" b="1" dirty="0">
                <a:solidFill>
                  <a:schemeClr val="bg1"/>
                </a:solidFill>
                <a:effectLst/>
                <a:latin typeface="Consolas" panose="020B0609020204030204" pitchFamily="49" charset="0"/>
              </a:rPr>
              <a:t>Add a CNOT gate with control qubit 0 and target qubit 1.</a:t>
            </a:r>
          </a:p>
          <a:p>
            <a:pPr marL="742950" indent="-742950">
              <a:buFont typeface="+mj-lt"/>
              <a:buAutoNum type="arabicPeriod"/>
            </a:pPr>
            <a:r>
              <a:rPr lang="en-US" b="1" dirty="0">
                <a:solidFill>
                  <a:schemeClr val="bg1"/>
                </a:solidFill>
                <a:effectLst/>
                <a:latin typeface="Consolas" panose="020B0609020204030204" pitchFamily="49" charset="0"/>
              </a:rPr>
              <a:t>Add a X gate on qubit 0.</a:t>
            </a:r>
          </a:p>
          <a:p>
            <a:endParaRPr lang="en-US" b="1" dirty="0">
              <a:solidFill>
                <a:schemeClr val="bg1"/>
              </a:solidFill>
              <a:effectLst/>
              <a:latin typeface="Consolas" panose="020B0609020204030204" pitchFamily="49" charset="0"/>
            </a:endParaRPr>
          </a:p>
          <a:p>
            <a:r>
              <a:rPr lang="en-US" b="1" dirty="0">
                <a:solidFill>
                  <a:schemeClr val="bg1"/>
                </a:solidFill>
                <a:effectLst/>
                <a:latin typeface="Consolas" panose="020B0609020204030204" pitchFamily="49" charset="0"/>
              </a:rPr>
              <a:t>Task: Follow the steps to build the W-state circuit</a:t>
            </a:r>
          </a:p>
          <a:p>
            <a:endParaRPr lang="en-US" b="1" dirty="0">
              <a:solidFill>
                <a:schemeClr val="accent4">
                  <a:lumMod val="50000"/>
                </a:schemeClr>
              </a:solidFill>
              <a:latin typeface="Consolas" panose="020B0609020204030204" pitchFamily="49" charset="0"/>
            </a:endParaRPr>
          </a:p>
          <a:p>
            <a:endParaRPr lang="en-US" b="1" dirty="0">
              <a:solidFill>
                <a:schemeClr val="accent4">
                  <a:lumMod val="50000"/>
                </a:schemeClr>
              </a:solidFill>
              <a:effectLst/>
              <a:latin typeface="Consolas" panose="020B0609020204030204" pitchFamily="49" charset="0"/>
            </a:endParaRPr>
          </a:p>
          <a:p>
            <a:endParaRPr lang="en-US" b="1" dirty="0">
              <a:solidFill>
                <a:schemeClr val="accent4">
                  <a:lumMod val="50000"/>
                </a:schemeClr>
              </a:solidFill>
              <a:latin typeface="Consolas" panose="020B0609020204030204" pitchFamily="49" charset="0"/>
            </a:endParaRPr>
          </a:p>
          <a:p>
            <a:endParaRPr lang="en-US" b="1" dirty="0">
              <a:solidFill>
                <a:schemeClr val="accent4">
                  <a:lumMod val="50000"/>
                </a:schemeClr>
              </a:solidFill>
              <a:effectLst/>
              <a:latin typeface="Consolas" panose="020B0609020204030204" pitchFamily="49" charset="0"/>
            </a:endParaRPr>
          </a:p>
          <a:p>
            <a:endParaRPr lang="en-US" b="1" dirty="0">
              <a:solidFill>
                <a:schemeClr val="accent4">
                  <a:lumMod val="50000"/>
                </a:schemeClr>
              </a:solidFill>
              <a:effectLst/>
              <a:latin typeface="Consolas" panose="020B0609020204030204" pitchFamily="49" charset="0"/>
            </a:endParaRPr>
          </a:p>
          <a:p>
            <a:pPr algn="l" defTabSz="2438400">
              <a:spcBef>
                <a:spcPts val="2900"/>
              </a:spcBef>
              <a:buSzPct val="100000"/>
            </a:pPr>
            <a:endParaRPr lang="en-IN" b="1" kern="0" dirty="0">
              <a:solidFill>
                <a:schemeClr val="accent4">
                  <a:lumMod val="50000"/>
                </a:schemeClr>
              </a:solidFill>
              <a:ea typeface="+mj-ea"/>
              <a:cs typeface="+mj-cs"/>
              <a:sym typeface="IBM Plex Sans Light"/>
            </a:endParaRPr>
          </a:p>
          <a:p>
            <a:pPr defTabSz="2438400">
              <a:spcBef>
                <a:spcPts val="2900"/>
              </a:spcBef>
              <a:buSzPct val="100000"/>
            </a:pPr>
            <a:endParaRPr lang="en-IN" kern="0" dirty="0">
              <a:solidFill>
                <a:schemeClr val="accent4">
                  <a:lumMod val="50000"/>
                </a:schemeClr>
              </a:solidFill>
              <a:ea typeface="+mj-ea"/>
              <a:cs typeface="+mj-cs"/>
              <a:sym typeface="IBM Plex Sans Light"/>
            </a:endParaRPr>
          </a:p>
        </p:txBody>
      </p:sp>
    </p:spTree>
    <p:extLst>
      <p:ext uri="{BB962C8B-B14F-4D97-AF65-F5344CB8AC3E}">
        <p14:creationId xmlns:p14="http://schemas.microsoft.com/office/powerpoint/2010/main" val="121098191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696686" y="953628"/>
            <a:ext cx="19499299" cy="1996401"/>
          </a:xfrm>
        </p:spPr>
        <p:txBody>
          <a:bodyPr/>
          <a:lstStyle/>
          <a:p>
            <a:r>
              <a:rPr lang="en-US" sz="8800" dirty="0">
                <a:solidFill>
                  <a:schemeClr val="tx1"/>
                </a:solidFill>
                <a:effectLst/>
                <a:latin typeface="+mj-lt"/>
              </a:rPr>
              <a:t>Exercise 3: Create and draw a W-state circuit</a:t>
            </a:r>
            <a:endParaRPr lang="en-IN" sz="8800" dirty="0">
              <a:solidFill>
                <a:schemeClr val="tx1"/>
              </a:solidFill>
              <a:effectLst/>
              <a:latin typeface="+mj-lt"/>
            </a:endParaRP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14</a:t>
            </a:fld>
            <a:endParaRPr lang="en-US" dirty="0"/>
          </a:p>
        </p:txBody>
      </p:sp>
      <p:pic>
        <p:nvPicPr>
          <p:cNvPr id="6" name="Picture 5" descr="A circular logo with a circle and text&#10;&#10;Description automatically generated">
            <a:extLst>
              <a:ext uri="{FF2B5EF4-FFF2-40B4-BE49-F238E27FC236}">
                <a16:creationId xmlns:a16="http://schemas.microsoft.com/office/drawing/2014/main" id="{82F0E77D-B515-5054-6819-6B1AA056F700}"/>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8E38EC93-583C-08D0-9088-05016B7175D6}"/>
              </a:ext>
            </a:extLst>
          </p:cNvPr>
          <p:cNvSpPr txBox="1"/>
          <p:nvPr/>
        </p:nvSpPr>
        <p:spPr>
          <a:xfrm>
            <a:off x="696686" y="3243134"/>
            <a:ext cx="22250400" cy="88508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endParaRPr lang="en-US" b="1" dirty="0">
              <a:solidFill>
                <a:schemeClr val="accent4">
                  <a:lumMod val="50000"/>
                </a:schemeClr>
              </a:solidFill>
              <a:latin typeface="Consolas" panose="020B0609020204030204" pitchFamily="49" charset="0"/>
            </a:endParaRPr>
          </a:p>
          <a:p>
            <a:endParaRPr lang="en-US" b="1" dirty="0">
              <a:solidFill>
                <a:schemeClr val="accent4">
                  <a:lumMod val="50000"/>
                </a:schemeClr>
              </a:solidFill>
              <a:effectLst/>
              <a:latin typeface="Consolas" panose="020B0609020204030204" pitchFamily="49" charset="0"/>
            </a:endParaRPr>
          </a:p>
          <a:p>
            <a:endParaRPr lang="en-US" b="1" dirty="0">
              <a:solidFill>
                <a:schemeClr val="accent4">
                  <a:lumMod val="50000"/>
                </a:schemeClr>
              </a:solidFill>
              <a:latin typeface="Consolas" panose="020B0609020204030204" pitchFamily="49" charset="0"/>
            </a:endParaRPr>
          </a:p>
          <a:p>
            <a:endParaRPr lang="en-US" b="1" dirty="0">
              <a:solidFill>
                <a:schemeClr val="accent4">
                  <a:lumMod val="50000"/>
                </a:schemeClr>
              </a:solidFill>
              <a:effectLst/>
              <a:latin typeface="Consolas" panose="020B0609020204030204" pitchFamily="49" charset="0"/>
            </a:endParaRPr>
          </a:p>
          <a:p>
            <a:endParaRPr lang="en-US" b="1" dirty="0">
              <a:solidFill>
                <a:schemeClr val="accent4">
                  <a:lumMod val="50000"/>
                </a:schemeClr>
              </a:solidFill>
              <a:effectLst/>
              <a:latin typeface="Consolas" panose="020B0609020204030204" pitchFamily="49" charset="0"/>
            </a:endParaRPr>
          </a:p>
          <a:p>
            <a:pPr algn="l" defTabSz="2438400">
              <a:spcBef>
                <a:spcPts val="2900"/>
              </a:spcBef>
              <a:buSzPct val="100000"/>
            </a:pPr>
            <a:endParaRPr lang="en-IN" b="1" kern="0" dirty="0">
              <a:solidFill>
                <a:schemeClr val="accent4">
                  <a:lumMod val="50000"/>
                </a:schemeClr>
              </a:solidFill>
              <a:ea typeface="+mj-ea"/>
              <a:cs typeface="+mj-cs"/>
              <a:sym typeface="IBM Plex Sans Light"/>
            </a:endParaRPr>
          </a:p>
          <a:p>
            <a:pPr defTabSz="2438400">
              <a:spcBef>
                <a:spcPts val="2900"/>
              </a:spcBef>
              <a:buSzPct val="100000"/>
            </a:pPr>
            <a:endParaRPr lang="en-IN" kern="0" dirty="0">
              <a:solidFill>
                <a:schemeClr val="accent4">
                  <a:lumMod val="50000"/>
                </a:schemeClr>
              </a:solidFill>
              <a:ea typeface="+mj-ea"/>
              <a:cs typeface="+mj-cs"/>
              <a:sym typeface="IBM Plex Sans Light"/>
            </a:endParaRPr>
          </a:p>
        </p:txBody>
      </p:sp>
      <p:sp>
        <p:nvSpPr>
          <p:cNvPr id="4" name="Rectangle 1">
            <a:extLst>
              <a:ext uri="{FF2B5EF4-FFF2-40B4-BE49-F238E27FC236}">
                <a16:creationId xmlns:a16="http://schemas.microsoft.com/office/drawing/2014/main" id="{DEFB5675-57EC-F8D5-AAF9-6EF128EAE019}"/>
              </a:ext>
            </a:extLst>
          </p:cNvPr>
          <p:cNvSpPr>
            <a:spLocks noChangeArrowheads="1"/>
          </p:cNvSpPr>
          <p:nvPr/>
        </p:nvSpPr>
        <p:spPr bwMode="auto">
          <a:xfrm>
            <a:off x="1251857" y="4103399"/>
            <a:ext cx="18581914" cy="550920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0" dirty="0">
                <a:solidFill>
                  <a:srgbClr val="6A9955"/>
                </a:solidFill>
                <a:effectLst/>
                <a:latin typeface="Consolas" panose="020B0609020204030204" pitchFamily="49" charset="0"/>
              </a:rPr>
              <a:t># Build a circuit to form a psi-minus Bell state</a:t>
            </a:r>
            <a:endParaRPr lang="en-US" sz="3200" b="0" dirty="0">
              <a:solidFill>
                <a:srgbClr val="CCCCCC"/>
              </a:solidFill>
              <a:effectLst/>
              <a:latin typeface="Consolas" panose="020B0609020204030204" pitchFamily="49" charset="0"/>
            </a:endParaRPr>
          </a:p>
          <a:p>
            <a:r>
              <a:rPr lang="en-US" sz="3200" b="0" dirty="0">
                <a:solidFill>
                  <a:srgbClr val="6A9955"/>
                </a:solidFill>
                <a:effectLst/>
                <a:latin typeface="Consolas" panose="020B0609020204030204" pitchFamily="49" charset="0"/>
              </a:rPr>
              <a:t># Apply gates to the provided </a:t>
            </a:r>
            <a:r>
              <a:rPr lang="en-US" sz="3200" b="0" dirty="0" err="1">
                <a:solidFill>
                  <a:srgbClr val="6A9955"/>
                </a:solidFill>
                <a:effectLst/>
                <a:latin typeface="Consolas" panose="020B0609020204030204" pitchFamily="49" charset="0"/>
              </a:rPr>
              <a:t>QuantumCircuit</a:t>
            </a:r>
            <a:r>
              <a:rPr lang="en-US" sz="3200" b="0" dirty="0">
                <a:solidFill>
                  <a:srgbClr val="6A9955"/>
                </a:solidFill>
                <a:effectLst/>
                <a:latin typeface="Consolas" panose="020B0609020204030204" pitchFamily="49" charset="0"/>
              </a:rPr>
              <a:t>, qc</a:t>
            </a:r>
            <a:endParaRPr lang="en-US" sz="3200" b="0" dirty="0">
              <a:solidFill>
                <a:srgbClr val="CCCCCC"/>
              </a:solidFill>
              <a:effectLst/>
              <a:latin typeface="Consolas" panose="020B0609020204030204" pitchFamily="49" charset="0"/>
            </a:endParaRPr>
          </a:p>
          <a:p>
            <a:br>
              <a:rPr lang="en-US" sz="3200" b="0" dirty="0">
                <a:solidFill>
                  <a:srgbClr val="CCCCCC"/>
                </a:solidFill>
                <a:effectLst/>
                <a:latin typeface="Consolas" panose="020B0609020204030204" pitchFamily="49" charset="0"/>
              </a:rPr>
            </a:br>
            <a:r>
              <a:rPr lang="en-US" sz="3200" b="0" dirty="0">
                <a:solidFill>
                  <a:srgbClr val="9CDCFE"/>
                </a:solidFill>
                <a:effectLst/>
                <a:latin typeface="Consolas" panose="020B0609020204030204" pitchFamily="49" charset="0"/>
              </a:rPr>
              <a:t>qc</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err="1">
                <a:solidFill>
                  <a:srgbClr val="CCCCCC"/>
                </a:solidFill>
                <a:effectLst/>
                <a:latin typeface="Consolas" panose="020B0609020204030204" pitchFamily="49" charset="0"/>
              </a:rPr>
              <a:t>QuantumCircuit</a:t>
            </a:r>
            <a:r>
              <a:rPr lang="en-US" sz="3200" b="0" dirty="0">
                <a:solidFill>
                  <a:srgbClr val="CCCCCC"/>
                </a:solidFill>
                <a:effectLst/>
                <a:latin typeface="Consolas" panose="020B0609020204030204" pitchFamily="49" charset="0"/>
              </a:rPr>
              <a:t>(</a:t>
            </a:r>
            <a:r>
              <a:rPr lang="en-US" sz="3200" b="0" dirty="0">
                <a:solidFill>
                  <a:srgbClr val="B5CEA8"/>
                </a:solidFill>
                <a:effectLst/>
                <a:latin typeface="Consolas" panose="020B0609020204030204" pitchFamily="49" charset="0"/>
              </a:rPr>
              <a:t>2</a:t>
            </a:r>
            <a:r>
              <a:rPr lang="en-US" sz="3200" b="0" dirty="0">
                <a:solidFill>
                  <a:srgbClr val="CCCCCC"/>
                </a:solidFill>
                <a:effectLst/>
                <a:latin typeface="Consolas" panose="020B0609020204030204" pitchFamily="49" charset="0"/>
              </a:rPr>
              <a:t>)</a:t>
            </a:r>
          </a:p>
          <a:p>
            <a:br>
              <a:rPr lang="en-US" sz="3200" b="0" dirty="0">
                <a:solidFill>
                  <a:srgbClr val="CCCCCC"/>
                </a:solidFill>
                <a:effectLst/>
                <a:latin typeface="Consolas" panose="020B0609020204030204" pitchFamily="49" charset="0"/>
              </a:rPr>
            </a:br>
            <a:r>
              <a:rPr lang="en-US" sz="3200" b="0" dirty="0">
                <a:solidFill>
                  <a:srgbClr val="6A9955"/>
                </a:solidFill>
                <a:effectLst/>
                <a:latin typeface="Consolas" panose="020B0609020204030204" pitchFamily="49" charset="0"/>
              </a:rPr>
              <a:t>### Write your code below here ###</a:t>
            </a:r>
            <a:endParaRPr lang="en-US" sz="3200" b="0" dirty="0">
              <a:solidFill>
                <a:srgbClr val="CCCCCC"/>
              </a:solidFill>
              <a:effectLst/>
              <a:latin typeface="Consolas" panose="020B0609020204030204" pitchFamily="49" charset="0"/>
            </a:endParaRPr>
          </a:p>
          <a:p>
            <a:br>
              <a:rPr lang="en-US" sz="3200" b="0" dirty="0">
                <a:solidFill>
                  <a:srgbClr val="CCCCCC"/>
                </a:solidFill>
                <a:effectLst/>
                <a:latin typeface="Consolas" panose="020B0609020204030204" pitchFamily="49" charset="0"/>
              </a:rPr>
            </a:br>
            <a:br>
              <a:rPr lang="en-US" sz="3200" b="0" dirty="0">
                <a:solidFill>
                  <a:srgbClr val="CCCCCC"/>
                </a:solidFill>
                <a:effectLst/>
                <a:latin typeface="Consolas" panose="020B0609020204030204" pitchFamily="49" charset="0"/>
              </a:rPr>
            </a:br>
            <a:r>
              <a:rPr lang="en-US" sz="3200" b="0" dirty="0">
                <a:solidFill>
                  <a:srgbClr val="6A9955"/>
                </a:solidFill>
                <a:effectLst/>
                <a:latin typeface="Consolas" panose="020B0609020204030204" pitchFamily="49" charset="0"/>
              </a:rPr>
              <a:t>### Don't change any code past this line ###</a:t>
            </a:r>
            <a:endParaRPr lang="en-US" sz="3200" b="0" dirty="0">
              <a:solidFill>
                <a:srgbClr val="CCCCCC"/>
              </a:solidFill>
              <a:effectLst/>
              <a:latin typeface="Consolas" panose="020B0609020204030204" pitchFamily="49" charset="0"/>
            </a:endParaRPr>
          </a:p>
          <a:p>
            <a:r>
              <a:rPr lang="en-US" sz="3200" b="0" dirty="0" err="1">
                <a:solidFill>
                  <a:srgbClr val="9CDCFE"/>
                </a:solidFill>
                <a:effectLst/>
                <a:latin typeface="Consolas" panose="020B0609020204030204" pitchFamily="49" charset="0"/>
              </a:rPr>
              <a:t>qc</a:t>
            </a:r>
            <a:r>
              <a:rPr lang="en-US" sz="3200" b="0" dirty="0" err="1">
                <a:solidFill>
                  <a:srgbClr val="CCCCCC"/>
                </a:solidFill>
                <a:effectLst/>
                <a:latin typeface="Consolas" panose="020B0609020204030204" pitchFamily="49" charset="0"/>
              </a:rPr>
              <a:t>.measure_all</a:t>
            </a:r>
            <a:r>
              <a:rPr lang="en-US" sz="3200" b="0" dirty="0">
                <a:solidFill>
                  <a:srgbClr val="CCCCCC"/>
                </a:solidFill>
                <a:effectLst/>
                <a:latin typeface="Consolas" panose="020B0609020204030204" pitchFamily="49" charset="0"/>
              </a:rPr>
              <a:t>()</a:t>
            </a:r>
          </a:p>
          <a:p>
            <a:r>
              <a:rPr lang="en-US" sz="3200" b="0" dirty="0" err="1">
                <a:solidFill>
                  <a:srgbClr val="9CDCFE"/>
                </a:solidFill>
                <a:effectLst/>
                <a:latin typeface="Consolas" panose="020B0609020204030204" pitchFamily="49" charset="0"/>
              </a:rPr>
              <a:t>qc</a:t>
            </a:r>
            <a:r>
              <a:rPr lang="en-US" sz="3200" b="0" dirty="0" err="1">
                <a:solidFill>
                  <a:srgbClr val="CCCCCC"/>
                </a:solidFill>
                <a:effectLst/>
                <a:latin typeface="Consolas" panose="020B0609020204030204" pitchFamily="49" charset="0"/>
              </a:rPr>
              <a:t>.draw</a:t>
            </a:r>
            <a:r>
              <a:rPr lang="en-US" sz="3200" b="0" dirty="0">
                <a:solidFill>
                  <a:srgbClr val="CCCCCC"/>
                </a:solidFill>
                <a:effectLst/>
                <a:latin typeface="Consolas" panose="020B0609020204030204" pitchFamily="49" charset="0"/>
              </a:rPr>
              <a:t>(</a:t>
            </a:r>
            <a:r>
              <a:rPr lang="en-US" sz="3200" b="0" dirty="0">
                <a:solidFill>
                  <a:srgbClr val="CE9178"/>
                </a:solidFill>
                <a:effectLst/>
                <a:latin typeface="Consolas" panose="020B0609020204030204" pitchFamily="49" charset="0"/>
              </a:rPr>
              <a:t>'</a:t>
            </a:r>
            <a:r>
              <a:rPr lang="en-US" sz="3200" b="0" dirty="0" err="1">
                <a:solidFill>
                  <a:srgbClr val="CE9178"/>
                </a:solidFill>
                <a:effectLst/>
                <a:latin typeface="Consolas" panose="020B0609020204030204" pitchFamily="49" charset="0"/>
              </a:rPr>
              <a:t>mpl</a:t>
            </a:r>
            <a:r>
              <a:rPr lang="en-US" sz="3200" b="0" dirty="0">
                <a:solidFill>
                  <a:srgbClr val="CE9178"/>
                </a:solidFill>
                <a:effectLst/>
                <a:latin typeface="Consolas" panose="020B0609020204030204" pitchFamily="49" charset="0"/>
              </a:rPr>
              <a:t>'</a:t>
            </a:r>
            <a:r>
              <a:rPr lang="en-US" sz="3200" b="0" dirty="0">
                <a:solidFill>
                  <a:srgbClr val="CCCCCC"/>
                </a:solidFill>
                <a:effectLst/>
                <a:latin typeface="Consolas" panose="020B0609020204030204" pitchFamily="49" charset="0"/>
              </a:rPr>
              <a:t>)</a:t>
            </a:r>
          </a:p>
        </p:txBody>
      </p:sp>
      <p:sp>
        <p:nvSpPr>
          <p:cNvPr id="5" name="Rectangle 1">
            <a:extLst>
              <a:ext uri="{FF2B5EF4-FFF2-40B4-BE49-F238E27FC236}">
                <a16:creationId xmlns:a16="http://schemas.microsoft.com/office/drawing/2014/main" id="{45789008-481E-D8D1-4218-AD6B46C72BAE}"/>
              </a:ext>
            </a:extLst>
          </p:cNvPr>
          <p:cNvSpPr>
            <a:spLocks noChangeArrowheads="1"/>
          </p:cNvSpPr>
          <p:nvPr/>
        </p:nvSpPr>
        <p:spPr bwMode="auto">
          <a:xfrm>
            <a:off x="1251857" y="10618021"/>
            <a:ext cx="18581914" cy="156966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0" dirty="0">
                <a:solidFill>
                  <a:srgbClr val="6A9955"/>
                </a:solidFill>
                <a:effectLst/>
                <a:latin typeface="Consolas" panose="020B0609020204030204" pitchFamily="49" charset="0"/>
              </a:rPr>
              <a:t># Submit your answer using following code</a:t>
            </a:r>
            <a:endParaRPr lang="en-US" sz="3200" b="0" dirty="0">
              <a:solidFill>
                <a:srgbClr val="CCCCCC"/>
              </a:solidFill>
              <a:effectLst/>
              <a:latin typeface="Consolas" panose="020B0609020204030204" pitchFamily="49" charset="0"/>
            </a:endParaRPr>
          </a:p>
          <a:p>
            <a:br>
              <a:rPr lang="en-US" sz="3200" b="0" dirty="0">
                <a:solidFill>
                  <a:srgbClr val="CCCCCC"/>
                </a:solidFill>
                <a:effectLst/>
                <a:latin typeface="Consolas" panose="020B0609020204030204" pitchFamily="49" charset="0"/>
              </a:rPr>
            </a:br>
            <a:r>
              <a:rPr lang="en-US" sz="3200" b="0" dirty="0">
                <a:solidFill>
                  <a:srgbClr val="CCCCCC"/>
                </a:solidFill>
                <a:effectLst/>
                <a:latin typeface="Consolas" panose="020B0609020204030204" pitchFamily="49" charset="0"/>
              </a:rPr>
              <a:t>grade_lab2_ex3(</a:t>
            </a:r>
            <a:r>
              <a:rPr lang="en-US" sz="3200" b="0" dirty="0">
                <a:solidFill>
                  <a:srgbClr val="9CDCFE"/>
                </a:solidFill>
                <a:effectLst/>
                <a:latin typeface="Consolas" panose="020B0609020204030204" pitchFamily="49" charset="0"/>
              </a:rPr>
              <a:t>qc</a:t>
            </a:r>
            <a:r>
              <a:rPr lang="en-US" sz="3200" b="0" dirty="0">
                <a:solidFill>
                  <a:srgbClr val="CCCCCC"/>
                </a:solidFill>
                <a:effectLst/>
                <a:latin typeface="Consolas" panose="020B0609020204030204" pitchFamily="49" charset="0"/>
              </a:rPr>
              <a:t>) </a:t>
            </a:r>
            <a:r>
              <a:rPr lang="en-US" sz="3200" b="0" dirty="0">
                <a:solidFill>
                  <a:srgbClr val="6A9955"/>
                </a:solidFill>
                <a:effectLst/>
                <a:latin typeface="Consolas" panose="020B0609020204030204" pitchFamily="49" charset="0"/>
              </a:rPr>
              <a:t># Expected result type: # Expected result type: </a:t>
            </a:r>
            <a:r>
              <a:rPr lang="en-US" sz="3200" b="0" dirty="0" err="1">
                <a:solidFill>
                  <a:srgbClr val="6A9955"/>
                </a:solidFill>
                <a:effectLst/>
                <a:latin typeface="Consolas" panose="020B0609020204030204" pitchFamily="49" charset="0"/>
              </a:rPr>
              <a:t>QuantumCircuit</a:t>
            </a:r>
            <a:endParaRPr lang="en-US" sz="3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63955064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696686" y="953628"/>
            <a:ext cx="19499299" cy="1996401"/>
          </a:xfrm>
        </p:spPr>
        <p:txBody>
          <a:bodyPr/>
          <a:lstStyle/>
          <a:p>
            <a:r>
              <a:rPr lang="en-US" sz="8800" dirty="0">
                <a:solidFill>
                  <a:schemeClr val="tx1"/>
                </a:solidFill>
                <a:effectLst/>
                <a:latin typeface="+mj-lt"/>
              </a:rPr>
              <a:t>Exercise 3: Create and draw a W-state circuit</a:t>
            </a:r>
            <a:endParaRPr lang="en-IN" sz="8800" dirty="0">
              <a:solidFill>
                <a:schemeClr val="tx1"/>
              </a:solidFill>
              <a:effectLst/>
              <a:latin typeface="+mj-lt"/>
            </a:endParaRP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15</a:t>
            </a:fld>
            <a:endParaRPr lang="en-US" dirty="0"/>
          </a:p>
        </p:txBody>
      </p:sp>
      <p:pic>
        <p:nvPicPr>
          <p:cNvPr id="6" name="Picture 5" descr="A circular logo with a circle and text&#10;&#10;Description automatically generated">
            <a:extLst>
              <a:ext uri="{FF2B5EF4-FFF2-40B4-BE49-F238E27FC236}">
                <a16:creationId xmlns:a16="http://schemas.microsoft.com/office/drawing/2014/main" id="{82F0E77D-B515-5054-6819-6B1AA056F700}"/>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8E38EC93-583C-08D0-9088-05016B7175D6}"/>
              </a:ext>
            </a:extLst>
          </p:cNvPr>
          <p:cNvSpPr txBox="1"/>
          <p:nvPr/>
        </p:nvSpPr>
        <p:spPr>
          <a:xfrm>
            <a:off x="696686" y="3526972"/>
            <a:ext cx="21640800" cy="85670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r>
              <a:rPr lang="en-US" b="1" dirty="0">
                <a:solidFill>
                  <a:schemeClr val="bg1"/>
                </a:solidFill>
                <a:effectLst/>
                <a:latin typeface="Consolas" panose="020B0609020204030204" pitchFamily="49" charset="0"/>
              </a:rPr>
              <a:t>Once again, let's visualize our results:</a:t>
            </a:r>
          </a:p>
          <a:p>
            <a:endParaRPr lang="en-US" b="1" dirty="0">
              <a:solidFill>
                <a:schemeClr val="bg1"/>
              </a:solidFill>
              <a:effectLst/>
              <a:latin typeface="Consolas" panose="020B0609020204030204" pitchFamily="49" charset="0"/>
            </a:endParaRPr>
          </a:p>
          <a:p>
            <a:endParaRPr lang="en-US" b="1" dirty="0">
              <a:solidFill>
                <a:schemeClr val="bg1"/>
              </a:solidFill>
              <a:effectLst/>
              <a:latin typeface="Consolas" panose="020B0609020204030204" pitchFamily="49" charset="0"/>
            </a:endParaRPr>
          </a:p>
          <a:p>
            <a:endParaRPr lang="en-US" b="1" dirty="0">
              <a:solidFill>
                <a:schemeClr val="accent4">
                  <a:lumMod val="50000"/>
                </a:schemeClr>
              </a:solidFill>
              <a:latin typeface="Consolas" panose="020B0609020204030204" pitchFamily="49" charset="0"/>
            </a:endParaRPr>
          </a:p>
          <a:p>
            <a:endParaRPr lang="en-US" b="1" dirty="0">
              <a:solidFill>
                <a:schemeClr val="accent4">
                  <a:lumMod val="50000"/>
                </a:schemeClr>
              </a:solidFill>
              <a:effectLst/>
              <a:latin typeface="Consolas" panose="020B0609020204030204" pitchFamily="49" charset="0"/>
            </a:endParaRPr>
          </a:p>
          <a:p>
            <a:endParaRPr lang="en-US" b="1" dirty="0">
              <a:solidFill>
                <a:schemeClr val="accent4">
                  <a:lumMod val="50000"/>
                </a:schemeClr>
              </a:solidFill>
              <a:latin typeface="Consolas" panose="020B0609020204030204" pitchFamily="49" charset="0"/>
            </a:endParaRPr>
          </a:p>
          <a:p>
            <a:endParaRPr lang="en-US" b="1" dirty="0">
              <a:solidFill>
                <a:schemeClr val="accent4">
                  <a:lumMod val="50000"/>
                </a:schemeClr>
              </a:solidFill>
              <a:effectLst/>
              <a:latin typeface="Consolas" panose="020B0609020204030204" pitchFamily="49" charset="0"/>
            </a:endParaRPr>
          </a:p>
          <a:p>
            <a:endParaRPr lang="en-US" b="1" dirty="0">
              <a:solidFill>
                <a:schemeClr val="accent4">
                  <a:lumMod val="50000"/>
                </a:schemeClr>
              </a:solidFill>
              <a:effectLst/>
              <a:latin typeface="Consolas" panose="020B0609020204030204" pitchFamily="49" charset="0"/>
            </a:endParaRPr>
          </a:p>
          <a:p>
            <a:pPr defTabSz="2438400">
              <a:spcBef>
                <a:spcPts val="2900"/>
              </a:spcBef>
              <a:buSzPct val="100000"/>
            </a:pPr>
            <a:r>
              <a:rPr lang="en-US" b="1" dirty="0">
                <a:solidFill>
                  <a:schemeClr val="bg1"/>
                </a:solidFill>
                <a:effectLst/>
                <a:latin typeface="Consolas" panose="020B0609020204030204" pitchFamily="49" charset="0"/>
              </a:rPr>
              <a:t>Plotting the corresponding Histogram</a:t>
            </a:r>
          </a:p>
          <a:p>
            <a:pPr defTabSz="2438400">
              <a:spcBef>
                <a:spcPts val="2900"/>
              </a:spcBef>
              <a:buSzPct val="100000"/>
            </a:pPr>
            <a:endParaRPr lang="en-IN" kern="0" dirty="0">
              <a:solidFill>
                <a:schemeClr val="accent4">
                  <a:lumMod val="50000"/>
                </a:schemeClr>
              </a:solidFill>
              <a:ea typeface="+mj-ea"/>
              <a:cs typeface="+mj-cs"/>
              <a:sym typeface="IBM Plex Sans Light"/>
            </a:endParaRPr>
          </a:p>
          <a:p>
            <a:pPr defTabSz="2438400">
              <a:spcBef>
                <a:spcPts val="2900"/>
              </a:spcBef>
              <a:buSzPct val="100000"/>
            </a:pPr>
            <a:r>
              <a:rPr lang="en-US" b="1" dirty="0">
                <a:solidFill>
                  <a:schemeClr val="bg1"/>
                </a:solidFill>
                <a:effectLst/>
                <a:latin typeface="Consolas" panose="020B0609020204030204" pitchFamily="49" charset="0"/>
              </a:rPr>
              <a:t>We will be able to observe our total counts distributed in three similarly sized bins in three states, which are the three desired states for the successful creation of a W-state.</a:t>
            </a:r>
          </a:p>
          <a:p>
            <a:pPr defTabSz="2438400">
              <a:spcBef>
                <a:spcPts val="2900"/>
              </a:spcBef>
              <a:buSzPct val="100000"/>
            </a:pPr>
            <a:endParaRPr lang="en-IN" kern="0" dirty="0">
              <a:solidFill>
                <a:schemeClr val="accent4">
                  <a:lumMod val="50000"/>
                </a:schemeClr>
              </a:solidFill>
              <a:ea typeface="+mj-ea"/>
              <a:cs typeface="+mj-cs"/>
              <a:sym typeface="IBM Plex Sans Light"/>
            </a:endParaRPr>
          </a:p>
        </p:txBody>
      </p:sp>
      <p:sp>
        <p:nvSpPr>
          <p:cNvPr id="4" name="Rectangle 1">
            <a:extLst>
              <a:ext uri="{FF2B5EF4-FFF2-40B4-BE49-F238E27FC236}">
                <a16:creationId xmlns:a16="http://schemas.microsoft.com/office/drawing/2014/main" id="{E597B20D-860E-39E6-388D-A3195B42606A}"/>
              </a:ext>
            </a:extLst>
          </p:cNvPr>
          <p:cNvSpPr>
            <a:spLocks noChangeArrowheads="1"/>
          </p:cNvSpPr>
          <p:nvPr/>
        </p:nvSpPr>
        <p:spPr bwMode="auto">
          <a:xfrm>
            <a:off x="1771527" y="4157388"/>
            <a:ext cx="19662444" cy="4031873"/>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3200" b="0" dirty="0">
                <a:solidFill>
                  <a:srgbClr val="9CDCFE"/>
                </a:solidFill>
                <a:effectLst/>
                <a:latin typeface="Consolas" panose="020B0609020204030204" pitchFamily="49" charset="0"/>
              </a:rPr>
              <a:t>sampler</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err="1">
                <a:solidFill>
                  <a:srgbClr val="CCCCCC"/>
                </a:solidFill>
                <a:effectLst/>
                <a:latin typeface="Consolas" panose="020B0609020204030204" pitchFamily="49" charset="0"/>
              </a:rPr>
              <a:t>StatevectorSampler</a:t>
            </a:r>
            <a:r>
              <a:rPr lang="en-IN" sz="3200" b="0" dirty="0">
                <a:solidFill>
                  <a:srgbClr val="CCCCCC"/>
                </a:solidFill>
                <a:effectLst/>
                <a:latin typeface="Consolas" panose="020B0609020204030204" pitchFamily="49" charset="0"/>
              </a:rPr>
              <a:t>()</a:t>
            </a:r>
          </a:p>
          <a:p>
            <a:r>
              <a:rPr lang="en-IN" sz="3200" b="0" dirty="0">
                <a:solidFill>
                  <a:srgbClr val="9CDCFE"/>
                </a:solidFill>
                <a:effectLst/>
                <a:latin typeface="Consolas" panose="020B0609020204030204" pitchFamily="49" charset="0"/>
              </a:rPr>
              <a:t>pub</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a:solidFill>
                  <a:srgbClr val="9CDCFE"/>
                </a:solidFill>
                <a:effectLst/>
                <a:latin typeface="Consolas" panose="020B0609020204030204" pitchFamily="49" charset="0"/>
              </a:rPr>
              <a:t>(qc)</a:t>
            </a:r>
            <a:endParaRPr lang="en-IN" sz="3200" b="0" dirty="0">
              <a:solidFill>
                <a:srgbClr val="CCCCCC"/>
              </a:solidFill>
              <a:effectLst/>
              <a:latin typeface="Consolas" panose="020B0609020204030204" pitchFamily="49" charset="0"/>
            </a:endParaRPr>
          </a:p>
          <a:p>
            <a:r>
              <a:rPr lang="en-IN" sz="3200" b="0" dirty="0" err="1">
                <a:solidFill>
                  <a:srgbClr val="9CDCFE"/>
                </a:solidFill>
                <a:effectLst/>
                <a:latin typeface="Consolas" panose="020B0609020204030204" pitchFamily="49" charset="0"/>
              </a:rPr>
              <a:t>job_sampler</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err="1">
                <a:solidFill>
                  <a:srgbClr val="9CDCFE"/>
                </a:solidFill>
                <a:effectLst/>
                <a:latin typeface="Consolas" panose="020B0609020204030204" pitchFamily="49" charset="0"/>
              </a:rPr>
              <a:t>sampler</a:t>
            </a:r>
            <a:r>
              <a:rPr lang="en-IN" sz="3200" b="0" dirty="0" err="1">
                <a:solidFill>
                  <a:srgbClr val="CCCCCC"/>
                </a:solidFill>
                <a:effectLst/>
                <a:latin typeface="Consolas" panose="020B0609020204030204" pitchFamily="49" charset="0"/>
              </a:rPr>
              <a:t>.run</a:t>
            </a:r>
            <a:r>
              <a:rPr lang="en-IN" sz="3200" b="0" dirty="0">
                <a:solidFill>
                  <a:srgbClr val="CCCCCC"/>
                </a:solidFill>
                <a:effectLst/>
                <a:latin typeface="Consolas" panose="020B0609020204030204" pitchFamily="49" charset="0"/>
              </a:rPr>
              <a:t>([</a:t>
            </a:r>
            <a:r>
              <a:rPr lang="en-IN" sz="3200" b="0" dirty="0">
                <a:solidFill>
                  <a:srgbClr val="9CDCFE"/>
                </a:solidFill>
                <a:effectLst/>
                <a:latin typeface="Consolas" panose="020B0609020204030204" pitchFamily="49" charset="0"/>
              </a:rPr>
              <a:t>pub</a:t>
            </a:r>
            <a:r>
              <a:rPr lang="en-IN" sz="3200" b="0" dirty="0">
                <a:solidFill>
                  <a:srgbClr val="CCCCCC"/>
                </a:solidFill>
                <a:effectLst/>
                <a:latin typeface="Consolas" panose="020B0609020204030204" pitchFamily="49" charset="0"/>
              </a:rPr>
              <a:t>], </a:t>
            </a:r>
            <a:r>
              <a:rPr lang="en-IN" sz="3200" b="0" dirty="0">
                <a:solidFill>
                  <a:srgbClr val="9CDCFE"/>
                </a:solidFill>
                <a:effectLst/>
                <a:latin typeface="Consolas" panose="020B0609020204030204" pitchFamily="49" charset="0"/>
              </a:rPr>
              <a:t>shots</a:t>
            </a:r>
            <a:r>
              <a:rPr lang="en-IN" sz="3200" b="0" dirty="0">
                <a:solidFill>
                  <a:srgbClr val="D4D4D4"/>
                </a:solidFill>
                <a:effectLst/>
                <a:latin typeface="Consolas" panose="020B0609020204030204" pitchFamily="49" charset="0"/>
              </a:rPr>
              <a:t>=</a:t>
            </a:r>
            <a:r>
              <a:rPr lang="en-IN" sz="3200" b="0" dirty="0">
                <a:solidFill>
                  <a:srgbClr val="B5CEA8"/>
                </a:solidFill>
                <a:effectLst/>
                <a:latin typeface="Consolas" panose="020B0609020204030204" pitchFamily="49" charset="0"/>
              </a:rPr>
              <a:t>10000</a:t>
            </a:r>
            <a:r>
              <a:rPr lang="en-IN" sz="3200" b="0" dirty="0">
                <a:solidFill>
                  <a:srgbClr val="CCCCCC"/>
                </a:solidFill>
                <a:effectLst/>
                <a:latin typeface="Consolas" panose="020B0609020204030204" pitchFamily="49" charset="0"/>
              </a:rPr>
              <a:t>)</a:t>
            </a:r>
          </a:p>
          <a:p>
            <a:br>
              <a:rPr lang="en-IN" sz="3200" b="0" dirty="0">
                <a:solidFill>
                  <a:srgbClr val="CCCCCC"/>
                </a:solidFill>
                <a:effectLst/>
                <a:latin typeface="Consolas" panose="020B0609020204030204" pitchFamily="49" charset="0"/>
              </a:rPr>
            </a:br>
            <a:r>
              <a:rPr lang="en-IN" sz="3200" b="0" dirty="0" err="1">
                <a:solidFill>
                  <a:srgbClr val="9CDCFE"/>
                </a:solidFill>
                <a:effectLst/>
                <a:latin typeface="Consolas" panose="020B0609020204030204" pitchFamily="49" charset="0"/>
              </a:rPr>
              <a:t>result_sampler</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err="1">
                <a:solidFill>
                  <a:srgbClr val="9CDCFE"/>
                </a:solidFill>
                <a:effectLst/>
                <a:latin typeface="Consolas" panose="020B0609020204030204" pitchFamily="49" charset="0"/>
              </a:rPr>
              <a:t>job_sampler</a:t>
            </a:r>
            <a:r>
              <a:rPr lang="en-IN" sz="3200" b="0" dirty="0" err="1">
                <a:solidFill>
                  <a:srgbClr val="CCCCCC"/>
                </a:solidFill>
                <a:effectLst/>
                <a:latin typeface="Consolas" panose="020B0609020204030204" pitchFamily="49" charset="0"/>
              </a:rPr>
              <a:t>.result</a:t>
            </a:r>
            <a:r>
              <a:rPr lang="en-IN" sz="3200" b="0" dirty="0">
                <a:solidFill>
                  <a:srgbClr val="CCCCCC"/>
                </a:solidFill>
                <a:effectLst/>
                <a:latin typeface="Consolas" panose="020B0609020204030204" pitchFamily="49" charset="0"/>
              </a:rPr>
              <a:t>()</a:t>
            </a:r>
          </a:p>
          <a:p>
            <a:r>
              <a:rPr lang="en-IN" sz="3200" b="0" dirty="0" err="1">
                <a:solidFill>
                  <a:srgbClr val="9CDCFE"/>
                </a:solidFill>
                <a:effectLst/>
                <a:latin typeface="Consolas" panose="020B0609020204030204" pitchFamily="49" charset="0"/>
              </a:rPr>
              <a:t>counts_sampler</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err="1">
                <a:solidFill>
                  <a:srgbClr val="9CDCFE"/>
                </a:solidFill>
                <a:effectLst/>
                <a:latin typeface="Consolas" panose="020B0609020204030204" pitchFamily="49" charset="0"/>
              </a:rPr>
              <a:t>result_sampler</a:t>
            </a:r>
            <a:r>
              <a:rPr lang="en-IN" sz="3200" b="0" dirty="0">
                <a:solidFill>
                  <a:srgbClr val="CCCCCC"/>
                </a:solidFill>
                <a:effectLst/>
                <a:latin typeface="Consolas" panose="020B0609020204030204" pitchFamily="49" charset="0"/>
              </a:rPr>
              <a:t>[</a:t>
            </a:r>
            <a:r>
              <a:rPr lang="en-IN" sz="3200" b="0" dirty="0">
                <a:solidFill>
                  <a:srgbClr val="B5CEA8"/>
                </a:solidFill>
                <a:effectLst/>
                <a:latin typeface="Consolas" panose="020B0609020204030204" pitchFamily="49" charset="0"/>
              </a:rPr>
              <a:t>0</a:t>
            </a:r>
            <a:r>
              <a:rPr lang="en-IN" sz="3200" b="0" dirty="0">
                <a:solidFill>
                  <a:srgbClr val="CCCCCC"/>
                </a:solidFill>
                <a:effectLst/>
                <a:latin typeface="Consolas" panose="020B0609020204030204" pitchFamily="49" charset="0"/>
              </a:rPr>
              <a:t>].</a:t>
            </a:r>
            <a:r>
              <a:rPr lang="en-IN" sz="3200" b="0" dirty="0" err="1">
                <a:solidFill>
                  <a:srgbClr val="CCCCCC"/>
                </a:solidFill>
                <a:effectLst/>
                <a:latin typeface="Consolas" panose="020B0609020204030204" pitchFamily="49" charset="0"/>
              </a:rPr>
              <a:t>data.meas.get_counts</a:t>
            </a:r>
            <a:r>
              <a:rPr lang="en-IN" sz="3200" b="0" dirty="0">
                <a:solidFill>
                  <a:srgbClr val="CCCCCC"/>
                </a:solidFill>
                <a:effectLst/>
                <a:latin typeface="Consolas" panose="020B0609020204030204" pitchFamily="49" charset="0"/>
              </a:rPr>
              <a:t>()</a:t>
            </a:r>
          </a:p>
          <a:p>
            <a:br>
              <a:rPr lang="en-IN" sz="3200" b="0" dirty="0">
                <a:solidFill>
                  <a:srgbClr val="CCCCCC"/>
                </a:solidFill>
                <a:effectLst/>
                <a:latin typeface="Consolas" panose="020B0609020204030204" pitchFamily="49" charset="0"/>
              </a:rPr>
            </a:br>
            <a:r>
              <a:rPr lang="en-IN" sz="3200" b="0" dirty="0">
                <a:solidFill>
                  <a:srgbClr val="DCDCAA"/>
                </a:solidFill>
                <a:effectLst/>
                <a:latin typeface="Consolas" panose="020B0609020204030204" pitchFamily="49" charset="0"/>
              </a:rPr>
              <a:t>print</a:t>
            </a:r>
            <a:r>
              <a:rPr lang="en-IN" sz="3200" b="0" dirty="0">
                <a:solidFill>
                  <a:srgbClr val="CCCCCC"/>
                </a:solidFill>
                <a:effectLst/>
                <a:latin typeface="Consolas" panose="020B0609020204030204" pitchFamily="49" charset="0"/>
              </a:rPr>
              <a:t>(</a:t>
            </a:r>
            <a:r>
              <a:rPr lang="en-IN" sz="3200" b="0" dirty="0" err="1">
                <a:solidFill>
                  <a:srgbClr val="9CDCFE"/>
                </a:solidFill>
                <a:effectLst/>
                <a:latin typeface="Consolas" panose="020B0609020204030204" pitchFamily="49" charset="0"/>
              </a:rPr>
              <a:t>counts_sampler</a:t>
            </a:r>
            <a:r>
              <a:rPr lang="en-IN" sz="3200" b="0" dirty="0">
                <a:solidFill>
                  <a:srgbClr val="CCCCCC"/>
                </a:solidFill>
                <a:effectLst/>
                <a:latin typeface="Consolas" panose="020B0609020204030204" pitchFamily="49" charset="0"/>
              </a:rPr>
              <a:t>)</a:t>
            </a:r>
          </a:p>
        </p:txBody>
      </p:sp>
      <p:sp>
        <p:nvSpPr>
          <p:cNvPr id="5" name="Rectangle 1">
            <a:extLst>
              <a:ext uri="{FF2B5EF4-FFF2-40B4-BE49-F238E27FC236}">
                <a16:creationId xmlns:a16="http://schemas.microsoft.com/office/drawing/2014/main" id="{2DF7C2A9-AF08-DD9E-BE7A-367021727077}"/>
              </a:ext>
            </a:extLst>
          </p:cNvPr>
          <p:cNvSpPr>
            <a:spLocks noChangeArrowheads="1"/>
          </p:cNvSpPr>
          <p:nvPr/>
        </p:nvSpPr>
        <p:spPr bwMode="auto">
          <a:xfrm>
            <a:off x="1771527" y="9118315"/>
            <a:ext cx="19662444" cy="58477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3200" b="0" dirty="0" err="1">
                <a:solidFill>
                  <a:srgbClr val="CCCCCC"/>
                </a:solidFill>
                <a:effectLst/>
                <a:latin typeface="Consolas" panose="020B0609020204030204" pitchFamily="49" charset="0"/>
              </a:rPr>
              <a:t>plot_histogram</a:t>
            </a:r>
            <a:r>
              <a:rPr lang="en-IN" sz="3200" b="0" dirty="0">
                <a:solidFill>
                  <a:srgbClr val="CCCCCC"/>
                </a:solidFill>
                <a:effectLst/>
                <a:latin typeface="Consolas" panose="020B0609020204030204" pitchFamily="49" charset="0"/>
              </a:rPr>
              <a:t>(</a:t>
            </a:r>
            <a:r>
              <a:rPr lang="en-IN" sz="3200" b="0" dirty="0" err="1">
                <a:solidFill>
                  <a:srgbClr val="9CDCFE"/>
                </a:solidFill>
                <a:effectLst/>
                <a:latin typeface="Consolas" panose="020B0609020204030204" pitchFamily="49" charset="0"/>
              </a:rPr>
              <a:t>counts_sampler</a:t>
            </a:r>
            <a:r>
              <a:rPr lang="en-IN" sz="32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42946709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127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5A89-31D3-C769-71AD-38E9ADC2B454}"/>
              </a:ext>
            </a:extLst>
          </p:cNvPr>
          <p:cNvSpPr>
            <a:spLocks noGrp="1"/>
          </p:cNvSpPr>
          <p:nvPr>
            <p:ph type="title"/>
          </p:nvPr>
        </p:nvSpPr>
        <p:spPr>
          <a:xfrm>
            <a:off x="1219761" y="618343"/>
            <a:ext cx="20301296" cy="1749552"/>
          </a:xfrm>
        </p:spPr>
        <p:txBody>
          <a:bodyPr/>
          <a:lstStyle/>
          <a:p>
            <a:pPr algn="ctr"/>
            <a:r>
              <a:rPr lang="en-IN" sz="9600" b="1" dirty="0">
                <a:solidFill>
                  <a:schemeClr val="bg1"/>
                </a:solidFill>
                <a:effectLst/>
              </a:rPr>
              <a:t>VQE with </a:t>
            </a:r>
            <a:r>
              <a:rPr lang="en-IN" sz="9600" b="1" dirty="0" err="1">
                <a:solidFill>
                  <a:schemeClr val="bg1"/>
                </a:solidFill>
                <a:effectLst/>
              </a:rPr>
              <a:t>Qiskit</a:t>
            </a:r>
            <a:r>
              <a:rPr lang="en-IN" sz="9600" b="1" dirty="0">
                <a:solidFill>
                  <a:schemeClr val="bg1"/>
                </a:solidFill>
                <a:effectLst/>
              </a:rPr>
              <a:t> 1.0</a:t>
            </a:r>
            <a:endParaRPr lang="en-IN" sz="9600" b="0" dirty="0">
              <a:solidFill>
                <a:schemeClr val="bg1"/>
              </a:solidFill>
              <a:effectLst/>
            </a:endParaRPr>
          </a:p>
        </p:txBody>
      </p:sp>
      <p:sp>
        <p:nvSpPr>
          <p:cNvPr id="3" name="Footer Placeholder 2">
            <a:extLst>
              <a:ext uri="{FF2B5EF4-FFF2-40B4-BE49-F238E27FC236}">
                <a16:creationId xmlns:a16="http://schemas.microsoft.com/office/drawing/2014/main" id="{8B588F6F-C66C-FFF6-F027-434CCBD37F22}"/>
              </a:ext>
            </a:extLst>
          </p:cNvPr>
          <p:cNvSpPr>
            <a:spLocks noGrp="1"/>
          </p:cNvSpPr>
          <p:nvPr>
            <p:ph type="ftr" sz="quarter" idx="18"/>
          </p:nvPr>
        </p:nvSpPr>
        <p:spPr>
          <a:xfrm>
            <a:off x="576072" y="12801600"/>
            <a:ext cx="4956176" cy="381000"/>
          </a:xfrm>
        </p:spPr>
        <p:txBody>
          <a:bodyPr/>
          <a:lstStyle/>
          <a:p>
            <a:r>
              <a:rPr lang="en-US" dirty="0">
                <a:solidFill>
                  <a:schemeClr val="bg2"/>
                </a:solidFill>
              </a:rPr>
              <a:t>Qiskit Fall Fest 2024</a:t>
            </a:r>
          </a:p>
        </p:txBody>
      </p:sp>
      <p:sp>
        <p:nvSpPr>
          <p:cNvPr id="9" name="Slide Number Placeholder">
            <a:extLst>
              <a:ext uri="{FF2B5EF4-FFF2-40B4-BE49-F238E27FC236}">
                <a16:creationId xmlns:a16="http://schemas.microsoft.com/office/drawing/2014/main" id="{41794889-6D85-5EF1-D228-19EEF3359F33}"/>
              </a:ext>
            </a:extLst>
          </p:cNvPr>
          <p:cNvSpPr>
            <a:spLocks noGrp="1"/>
          </p:cNvSpPr>
          <p:nvPr>
            <p:ph type="sldNum" sz="quarter" idx="4"/>
          </p:nvPr>
        </p:nvSpPr>
        <p:spPr>
          <a:xfrm>
            <a:off x="23689069" y="12938838"/>
            <a:ext cx="123431" cy="246221"/>
          </a:xfrm>
        </p:spPr>
        <p:txBody>
          <a:bodyPr/>
          <a:lstStyle>
            <a:lvl1pPr>
              <a:defRPr>
                <a:solidFill>
                  <a:schemeClr val="tx1"/>
                </a:solidFill>
              </a:defRPr>
            </a:lvl1pPr>
          </a:lstStyle>
          <a:p>
            <a:fld id="{59395FB3-9C97-154F-86B2-7E381B951268}" type="slidenum">
              <a:rPr lang="en-US" smtClean="0">
                <a:solidFill>
                  <a:schemeClr val="bg1"/>
                </a:solidFill>
              </a:rPr>
              <a:pPr/>
              <a:t>16</a:t>
            </a:fld>
            <a:endParaRPr lang="en-US" dirty="0">
              <a:solidFill>
                <a:schemeClr val="bg1"/>
              </a:solidFill>
            </a:endParaRPr>
          </a:p>
        </p:txBody>
      </p:sp>
      <p:sp>
        <p:nvSpPr>
          <p:cNvPr id="4" name="TextBox 3">
            <a:extLst>
              <a:ext uri="{FF2B5EF4-FFF2-40B4-BE49-F238E27FC236}">
                <a16:creationId xmlns:a16="http://schemas.microsoft.com/office/drawing/2014/main" id="{09176F2C-E3C8-4091-385C-B9525E748DE5}"/>
              </a:ext>
            </a:extLst>
          </p:cNvPr>
          <p:cNvSpPr txBox="1"/>
          <p:nvPr/>
        </p:nvSpPr>
        <p:spPr>
          <a:xfrm>
            <a:off x="1284514" y="3581399"/>
            <a:ext cx="13087362" cy="9625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just"/>
            <a:r>
              <a:rPr lang="en-US" sz="4000" b="0" dirty="0">
                <a:solidFill>
                  <a:schemeClr val="bg1"/>
                </a:solidFill>
                <a:effectLst/>
                <a:latin typeface="+mj-lt"/>
              </a:rPr>
              <a:t>Variational quantum </a:t>
            </a:r>
            <a:r>
              <a:rPr lang="en-US" sz="4000" b="0" dirty="0" err="1">
                <a:solidFill>
                  <a:schemeClr val="bg1"/>
                </a:solidFill>
                <a:effectLst/>
                <a:latin typeface="+mj-lt"/>
              </a:rPr>
              <a:t>eigensolvers</a:t>
            </a:r>
            <a:r>
              <a:rPr lang="en-US" sz="4000" b="0" dirty="0">
                <a:solidFill>
                  <a:schemeClr val="bg1"/>
                </a:solidFill>
                <a:effectLst/>
                <a:latin typeface="+mj-lt"/>
              </a:rPr>
              <a:t> (VQEs), are hybrid algorithms that utilize quantum and classical techniques to find the ground state of a given physical system. They are often used in quantum chemistry and optimization problems, and are promising candidates for hybrid-algorithms in noisy near-term devices.</a:t>
            </a:r>
          </a:p>
          <a:p>
            <a:pPr algn="just"/>
            <a:endParaRPr lang="en-US" sz="4000" b="0" dirty="0">
              <a:solidFill>
                <a:schemeClr val="bg1"/>
              </a:solidFill>
              <a:effectLst/>
              <a:latin typeface="+mj-lt"/>
            </a:endParaRPr>
          </a:p>
          <a:p>
            <a:pPr algn="just"/>
            <a:r>
              <a:rPr lang="en-US" sz="4000" b="0" dirty="0">
                <a:solidFill>
                  <a:schemeClr val="bg1"/>
                </a:solidFill>
                <a:effectLst/>
                <a:latin typeface="+mj-lt"/>
              </a:rPr>
              <a:t>VQEs are characterized by the use of a classical optimization algorithm to iteratively improve upon a parameterized trial solution, called an "ansatz". The aim is to solve for the ground state of a given Hamiltonian represented as a linear combination of Pauli terms.</a:t>
            </a:r>
          </a:p>
          <a:p>
            <a:pPr algn="just"/>
            <a:endParaRPr lang="en-US" sz="3200" b="0" dirty="0">
              <a:solidFill>
                <a:schemeClr val="bg1"/>
              </a:solidFill>
              <a:effectLst/>
              <a:latin typeface="+mj-lt"/>
            </a:endParaRPr>
          </a:p>
          <a:p>
            <a:pPr algn="just"/>
            <a:endParaRPr lang="en-US" sz="3200" b="0" dirty="0">
              <a:solidFill>
                <a:schemeClr val="bg1"/>
              </a:solidFill>
              <a:effectLst/>
              <a:latin typeface="+mj-lt"/>
            </a:endParaRPr>
          </a:p>
        </p:txBody>
      </p:sp>
      <p:pic>
        <p:nvPicPr>
          <p:cNvPr id="10" name="Picture 9">
            <a:extLst>
              <a:ext uri="{FF2B5EF4-FFF2-40B4-BE49-F238E27FC236}">
                <a16:creationId xmlns:a16="http://schemas.microsoft.com/office/drawing/2014/main" id="{9751237F-2AA1-E170-E3DE-E67C3FCEED7B}"/>
              </a:ext>
            </a:extLst>
          </p:cNvPr>
          <p:cNvPicPr>
            <a:picLocks noChangeAspect="1"/>
          </p:cNvPicPr>
          <p:nvPr/>
        </p:nvPicPr>
        <p:blipFill>
          <a:blip r:embed="rId3"/>
          <a:stretch>
            <a:fillRect/>
          </a:stretch>
        </p:blipFill>
        <p:spPr>
          <a:xfrm>
            <a:off x="21164376" y="10354652"/>
            <a:ext cx="3078110" cy="2186195"/>
          </a:xfrm>
          <a:prstGeom prst="rect">
            <a:avLst/>
          </a:prstGeom>
        </p:spPr>
      </p:pic>
      <p:pic>
        <p:nvPicPr>
          <p:cNvPr id="11" name="Picture 10">
            <a:extLst>
              <a:ext uri="{FF2B5EF4-FFF2-40B4-BE49-F238E27FC236}">
                <a16:creationId xmlns:a16="http://schemas.microsoft.com/office/drawing/2014/main" id="{CA6380D4-E981-9EEF-D653-8AC54D87C537}"/>
              </a:ext>
            </a:extLst>
          </p:cNvPr>
          <p:cNvPicPr>
            <a:picLocks noChangeAspect="1"/>
          </p:cNvPicPr>
          <p:nvPr/>
        </p:nvPicPr>
        <p:blipFill>
          <a:blip r:embed="rId4"/>
          <a:stretch>
            <a:fillRect/>
          </a:stretch>
        </p:blipFill>
        <p:spPr>
          <a:xfrm>
            <a:off x="19101293" y="7576164"/>
            <a:ext cx="2535340" cy="2528118"/>
          </a:xfrm>
          <a:prstGeom prst="rect">
            <a:avLst/>
          </a:prstGeom>
        </p:spPr>
      </p:pic>
      <p:pic>
        <p:nvPicPr>
          <p:cNvPr id="12" name="Picture 11">
            <a:extLst>
              <a:ext uri="{FF2B5EF4-FFF2-40B4-BE49-F238E27FC236}">
                <a16:creationId xmlns:a16="http://schemas.microsoft.com/office/drawing/2014/main" id="{0B377CEE-351C-4BA1-7CFF-4D18D46017B4}"/>
              </a:ext>
            </a:extLst>
          </p:cNvPr>
          <p:cNvPicPr>
            <a:picLocks noChangeAspect="1"/>
          </p:cNvPicPr>
          <p:nvPr/>
        </p:nvPicPr>
        <p:blipFill>
          <a:blip r:embed="rId5"/>
          <a:stretch>
            <a:fillRect/>
          </a:stretch>
        </p:blipFill>
        <p:spPr>
          <a:xfrm>
            <a:off x="17609472" y="11732746"/>
            <a:ext cx="4451969" cy="1791021"/>
          </a:xfrm>
          <a:prstGeom prst="rect">
            <a:avLst/>
          </a:prstGeom>
        </p:spPr>
      </p:pic>
      <p:pic>
        <p:nvPicPr>
          <p:cNvPr id="13" name="Picture 12" descr="A purple background with black text&#10;&#10;Description automatically generated">
            <a:extLst>
              <a:ext uri="{FF2B5EF4-FFF2-40B4-BE49-F238E27FC236}">
                <a16:creationId xmlns:a16="http://schemas.microsoft.com/office/drawing/2014/main" id="{8AB494F4-B7A9-BF3E-F110-D44D00240924}"/>
              </a:ext>
            </a:extLst>
          </p:cNvPr>
          <p:cNvPicPr>
            <a:picLocks noChangeAspect="1"/>
          </p:cNvPicPr>
          <p:nvPr/>
        </p:nvPicPr>
        <p:blipFill>
          <a:blip r:embed="rId6"/>
          <a:stretch>
            <a:fillRect/>
          </a:stretch>
        </p:blipFill>
        <p:spPr>
          <a:xfrm>
            <a:off x="16078091" y="9480369"/>
            <a:ext cx="1992977" cy="721036"/>
          </a:xfrm>
          <a:prstGeom prst="rect">
            <a:avLst/>
          </a:prstGeom>
        </p:spPr>
      </p:pic>
      <p:pic>
        <p:nvPicPr>
          <p:cNvPr id="14" name="Graphic 13">
            <a:extLst>
              <a:ext uri="{FF2B5EF4-FFF2-40B4-BE49-F238E27FC236}">
                <a16:creationId xmlns:a16="http://schemas.microsoft.com/office/drawing/2014/main" id="{06A9CED0-53F6-11DA-B012-C6DC6E849D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025956" y="10553542"/>
            <a:ext cx="2375043" cy="729944"/>
          </a:xfrm>
          <a:prstGeom prst="rect">
            <a:avLst/>
          </a:prstGeom>
        </p:spPr>
      </p:pic>
      <p:pic>
        <p:nvPicPr>
          <p:cNvPr id="15" name="Picture 14">
            <a:extLst>
              <a:ext uri="{FF2B5EF4-FFF2-40B4-BE49-F238E27FC236}">
                <a16:creationId xmlns:a16="http://schemas.microsoft.com/office/drawing/2014/main" id="{9B81570B-469D-3713-5A4E-23C01E00CBA9}"/>
              </a:ext>
            </a:extLst>
          </p:cNvPr>
          <p:cNvPicPr>
            <a:picLocks noChangeAspect="1"/>
          </p:cNvPicPr>
          <p:nvPr/>
        </p:nvPicPr>
        <p:blipFill>
          <a:blip r:embed="rId9"/>
          <a:stretch>
            <a:fillRect/>
          </a:stretch>
        </p:blipFill>
        <p:spPr>
          <a:xfrm>
            <a:off x="467578" y="3449865"/>
            <a:ext cx="816935" cy="816935"/>
          </a:xfrm>
          <a:prstGeom prst="rect">
            <a:avLst/>
          </a:prstGeom>
        </p:spPr>
      </p:pic>
      <p:pic>
        <p:nvPicPr>
          <p:cNvPr id="5" name="Picture 4">
            <a:extLst>
              <a:ext uri="{FF2B5EF4-FFF2-40B4-BE49-F238E27FC236}">
                <a16:creationId xmlns:a16="http://schemas.microsoft.com/office/drawing/2014/main" id="{F1974767-9ED7-BFE4-FB35-2A65FD7E98FE}"/>
              </a:ext>
            </a:extLst>
          </p:cNvPr>
          <p:cNvPicPr>
            <a:picLocks noChangeAspect="1"/>
          </p:cNvPicPr>
          <p:nvPr/>
        </p:nvPicPr>
        <p:blipFill>
          <a:blip r:embed="rId10"/>
          <a:stretch>
            <a:fillRect/>
          </a:stretch>
        </p:blipFill>
        <p:spPr>
          <a:xfrm>
            <a:off x="467577" y="7765674"/>
            <a:ext cx="816935" cy="816935"/>
          </a:xfrm>
          <a:prstGeom prst="rect">
            <a:avLst/>
          </a:prstGeom>
        </p:spPr>
      </p:pic>
    </p:spTree>
    <p:extLst>
      <p:ext uri="{BB962C8B-B14F-4D97-AF65-F5344CB8AC3E}">
        <p14:creationId xmlns:p14="http://schemas.microsoft.com/office/powerpoint/2010/main" val="129814873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576072" y="815248"/>
            <a:ext cx="17141825" cy="1676106"/>
          </a:xfrm>
        </p:spPr>
        <p:txBody>
          <a:bodyPr/>
          <a:lstStyle/>
          <a:p>
            <a:r>
              <a:rPr lang="en-US" sz="9600" dirty="0">
                <a:solidFill>
                  <a:schemeClr val="tx1"/>
                </a:solidFill>
                <a:latin typeface="+mj-lt"/>
              </a:rPr>
              <a:t>Creating Pauli operator </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17</a:t>
            </a:fld>
            <a:endParaRPr lang="en-US" dirty="0"/>
          </a:p>
        </p:txBody>
      </p:sp>
      <p:pic>
        <p:nvPicPr>
          <p:cNvPr id="6" name="Picture 5" descr="A pink circle with black text and a circle with a circle and a circle with a circle with a circle with a circle with a circle with a circle with a circle with a circle with a circle&#10;&#10;Description automatically generated">
            <a:extLst>
              <a:ext uri="{FF2B5EF4-FFF2-40B4-BE49-F238E27FC236}">
                <a16:creationId xmlns:a16="http://schemas.microsoft.com/office/drawing/2014/main" id="{40B85026-9D90-C4DE-DE7B-A9E58D61B7C6}"/>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FA134625-820D-67C2-7FE0-DE9896CAF32B}"/>
              </a:ext>
            </a:extLst>
          </p:cNvPr>
          <p:cNvSpPr txBox="1"/>
          <p:nvPr/>
        </p:nvSpPr>
        <p:spPr>
          <a:xfrm>
            <a:off x="20315583" y="-815009"/>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4" name="TextBox 3">
            <a:extLst>
              <a:ext uri="{FF2B5EF4-FFF2-40B4-BE49-F238E27FC236}">
                <a16:creationId xmlns:a16="http://schemas.microsoft.com/office/drawing/2014/main" id="{89923E26-85F0-6C4F-8990-BB032F20001E}"/>
              </a:ext>
            </a:extLst>
          </p:cNvPr>
          <p:cNvSpPr txBox="1"/>
          <p:nvPr/>
        </p:nvSpPr>
        <p:spPr>
          <a:xfrm>
            <a:off x="1645923" y="3243134"/>
            <a:ext cx="13581376" cy="9362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defTabSz="2438400">
              <a:spcBef>
                <a:spcPts val="2900"/>
              </a:spcBef>
              <a:buSzPct val="100000"/>
            </a:pPr>
            <a:r>
              <a:rPr lang="en-US" dirty="0">
                <a:effectLst/>
                <a:latin typeface="Consolas" panose="020B0609020204030204" pitchFamily="49" charset="0"/>
              </a:rPr>
              <a:t>A </a:t>
            </a:r>
            <a:r>
              <a:rPr lang="en-US" dirty="0">
                <a:solidFill>
                  <a:srgbClr val="FF7EB6"/>
                </a:solidFill>
                <a:effectLst/>
                <a:latin typeface="Consolas" panose="020B0609020204030204" pitchFamily="49" charset="0"/>
              </a:rPr>
              <a:t>Pauli operator </a:t>
            </a:r>
            <a:r>
              <a:rPr lang="en-US" dirty="0">
                <a:effectLst/>
                <a:latin typeface="Consolas" panose="020B0609020204030204" pitchFamily="49" charset="0"/>
              </a:rPr>
              <a:t>is a matrix representing a quantum mechanical observable corresponding to a measurement of spin along a particular axis (x, y, z).</a:t>
            </a:r>
          </a:p>
          <a:p>
            <a:pPr defTabSz="2438400">
              <a:spcBef>
                <a:spcPts val="2900"/>
              </a:spcBef>
              <a:buSzPct val="100000"/>
            </a:pPr>
            <a:endParaRPr lang="en-US"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latin typeface="Consolas" panose="020B0609020204030204" pitchFamily="49" charset="0"/>
            </a:endParaRPr>
          </a:p>
          <a:p>
            <a:pPr defTabSz="2438400">
              <a:spcBef>
                <a:spcPts val="2900"/>
              </a:spcBef>
              <a:buSzPct val="100000"/>
            </a:pPr>
            <a:endParaRPr lang="en-IN"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algn="l" defTabSz="2438400">
              <a:spcBef>
                <a:spcPts val="2900"/>
              </a:spcBef>
              <a:buSzPct val="100000"/>
            </a:pPr>
            <a:endParaRPr lang="en-IN" b="1" kern="0" dirty="0">
              <a:solidFill>
                <a:srgbClr val="FA4D56"/>
              </a:solidFill>
              <a:ea typeface="+mj-ea"/>
              <a:cs typeface="+mj-cs"/>
              <a:sym typeface="IBM Plex Sans Light"/>
            </a:endParaRPr>
          </a:p>
        </p:txBody>
      </p:sp>
      <p:pic>
        <p:nvPicPr>
          <p:cNvPr id="10" name="Graphic 9">
            <a:extLst>
              <a:ext uri="{FF2B5EF4-FFF2-40B4-BE49-F238E27FC236}">
                <a16:creationId xmlns:a16="http://schemas.microsoft.com/office/drawing/2014/main" id="{18DB5364-EF82-B427-DE0C-71C8F2ADD7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81762" y="2467816"/>
            <a:ext cx="1892166" cy="1892166"/>
          </a:xfrm>
          <a:prstGeom prst="rect">
            <a:avLst/>
          </a:prstGeom>
        </p:spPr>
      </p:pic>
      <p:pic>
        <p:nvPicPr>
          <p:cNvPr id="11" name="Picture 10" descr="A purple circle with black border&#10;&#10;Description automatically generated">
            <a:extLst>
              <a:ext uri="{FF2B5EF4-FFF2-40B4-BE49-F238E27FC236}">
                <a16:creationId xmlns:a16="http://schemas.microsoft.com/office/drawing/2014/main" id="{63CA5D33-8150-82D4-668C-2F0B8F6C28AB}"/>
              </a:ext>
            </a:extLst>
          </p:cNvPr>
          <p:cNvPicPr>
            <a:picLocks noChangeAspect="1"/>
          </p:cNvPicPr>
          <p:nvPr/>
        </p:nvPicPr>
        <p:blipFill>
          <a:blip r:embed="rId6"/>
          <a:stretch>
            <a:fillRect/>
          </a:stretch>
        </p:blipFill>
        <p:spPr>
          <a:xfrm>
            <a:off x="18581913" y="161291"/>
            <a:ext cx="1898864" cy="1898864"/>
          </a:xfrm>
          <a:prstGeom prst="rect">
            <a:avLst/>
          </a:prstGeom>
        </p:spPr>
      </p:pic>
      <p:pic>
        <p:nvPicPr>
          <p:cNvPr id="12" name="Picture 11">
            <a:extLst>
              <a:ext uri="{FF2B5EF4-FFF2-40B4-BE49-F238E27FC236}">
                <a16:creationId xmlns:a16="http://schemas.microsoft.com/office/drawing/2014/main" id="{1918D534-CFD7-77B6-967B-94AABED3F526}"/>
              </a:ext>
            </a:extLst>
          </p:cNvPr>
          <p:cNvPicPr>
            <a:picLocks noChangeAspect="1"/>
          </p:cNvPicPr>
          <p:nvPr/>
        </p:nvPicPr>
        <p:blipFill>
          <a:blip r:embed="rId7"/>
          <a:stretch>
            <a:fillRect/>
          </a:stretch>
        </p:blipFill>
        <p:spPr>
          <a:xfrm>
            <a:off x="19137661" y="4499071"/>
            <a:ext cx="2355844" cy="2349133"/>
          </a:xfrm>
          <a:prstGeom prst="rect">
            <a:avLst/>
          </a:prstGeom>
        </p:spPr>
      </p:pic>
      <p:pic>
        <p:nvPicPr>
          <p:cNvPr id="13" name="Picture 12" descr="A pink logo in a circle&#10;&#10;Description automatically generated">
            <a:extLst>
              <a:ext uri="{FF2B5EF4-FFF2-40B4-BE49-F238E27FC236}">
                <a16:creationId xmlns:a16="http://schemas.microsoft.com/office/drawing/2014/main" id="{9B8BE3F7-7729-8438-45B0-6208A217301E}"/>
              </a:ext>
            </a:extLst>
          </p:cNvPr>
          <p:cNvPicPr>
            <a:picLocks noChangeAspect="1"/>
          </p:cNvPicPr>
          <p:nvPr/>
        </p:nvPicPr>
        <p:blipFill>
          <a:blip r:embed="rId8"/>
          <a:stretch>
            <a:fillRect/>
          </a:stretch>
        </p:blipFill>
        <p:spPr>
          <a:xfrm>
            <a:off x="22203112" y="3413899"/>
            <a:ext cx="2066589" cy="2066589"/>
          </a:xfrm>
          <a:prstGeom prst="rect">
            <a:avLst/>
          </a:prstGeom>
        </p:spPr>
      </p:pic>
      <p:pic>
        <p:nvPicPr>
          <p:cNvPr id="15" name="Picture 14" descr="A pink background with black letters&#10;&#10;Description automatically generated">
            <a:extLst>
              <a:ext uri="{FF2B5EF4-FFF2-40B4-BE49-F238E27FC236}">
                <a16:creationId xmlns:a16="http://schemas.microsoft.com/office/drawing/2014/main" id="{A7BAC868-C4A4-4549-EFDB-6894285AA443}"/>
              </a:ext>
            </a:extLst>
          </p:cNvPr>
          <p:cNvPicPr>
            <a:picLocks noChangeAspect="1"/>
          </p:cNvPicPr>
          <p:nvPr/>
        </p:nvPicPr>
        <p:blipFill>
          <a:blip r:embed="rId9"/>
          <a:stretch>
            <a:fillRect/>
          </a:stretch>
        </p:blipFill>
        <p:spPr>
          <a:xfrm>
            <a:off x="21893911" y="6951667"/>
            <a:ext cx="2159646" cy="652729"/>
          </a:xfrm>
          <a:prstGeom prst="rect">
            <a:avLst/>
          </a:prstGeom>
        </p:spPr>
      </p:pic>
      <p:pic>
        <p:nvPicPr>
          <p:cNvPr id="16" name="Graphic 15">
            <a:extLst>
              <a:ext uri="{FF2B5EF4-FFF2-40B4-BE49-F238E27FC236}">
                <a16:creationId xmlns:a16="http://schemas.microsoft.com/office/drawing/2014/main" id="{AF4942C4-72B4-95D7-7E79-0D81BE07B9C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129137" y="6101904"/>
            <a:ext cx="1689195" cy="662429"/>
          </a:xfrm>
          <a:prstGeom prst="rect">
            <a:avLst/>
          </a:prstGeom>
        </p:spPr>
      </p:pic>
      <p:sp>
        <p:nvSpPr>
          <p:cNvPr id="7" name="Rectangle 1">
            <a:extLst>
              <a:ext uri="{FF2B5EF4-FFF2-40B4-BE49-F238E27FC236}">
                <a16:creationId xmlns:a16="http://schemas.microsoft.com/office/drawing/2014/main" id="{5F0E7A0A-E16D-7948-B6D2-C10597A78692}"/>
              </a:ext>
            </a:extLst>
          </p:cNvPr>
          <p:cNvSpPr>
            <a:spLocks noChangeArrowheads="1"/>
          </p:cNvSpPr>
          <p:nvPr/>
        </p:nvSpPr>
        <p:spPr bwMode="auto">
          <a:xfrm>
            <a:off x="1645923" y="5673637"/>
            <a:ext cx="13096942" cy="107721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3200" b="0" dirty="0" err="1">
                <a:solidFill>
                  <a:srgbClr val="9CDCFE"/>
                </a:solidFill>
                <a:effectLst/>
                <a:latin typeface="Consolas" panose="020B0609020204030204" pitchFamily="49" charset="0"/>
              </a:rPr>
              <a:t>pauli_op</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err="1">
                <a:solidFill>
                  <a:srgbClr val="CCCCCC"/>
                </a:solidFill>
                <a:effectLst/>
                <a:latin typeface="Consolas" panose="020B0609020204030204" pitchFamily="49" charset="0"/>
              </a:rPr>
              <a:t>SparsePauliOp</a:t>
            </a:r>
            <a:r>
              <a:rPr lang="en-IN" sz="3200" b="0" dirty="0">
                <a:solidFill>
                  <a:srgbClr val="CCCCCC"/>
                </a:solidFill>
                <a:effectLst/>
                <a:latin typeface="Consolas" panose="020B0609020204030204" pitchFamily="49" charset="0"/>
              </a:rPr>
              <a:t>([</a:t>
            </a:r>
            <a:r>
              <a:rPr lang="en-IN" sz="3200" b="0" dirty="0">
                <a:solidFill>
                  <a:srgbClr val="CE9178"/>
                </a:solidFill>
                <a:effectLst/>
                <a:latin typeface="Consolas" panose="020B0609020204030204" pitchFamily="49" charset="0"/>
              </a:rPr>
              <a:t>'ZII'</a:t>
            </a:r>
            <a:r>
              <a:rPr lang="en-IN" sz="3200" b="0" dirty="0">
                <a:solidFill>
                  <a:srgbClr val="CCCCCC"/>
                </a:solidFill>
                <a:effectLst/>
                <a:latin typeface="Consolas" panose="020B0609020204030204" pitchFamily="49" charset="0"/>
              </a:rPr>
              <a:t>, </a:t>
            </a:r>
            <a:r>
              <a:rPr lang="en-IN" sz="3200" b="0" dirty="0">
                <a:solidFill>
                  <a:srgbClr val="CE9178"/>
                </a:solidFill>
                <a:effectLst/>
                <a:latin typeface="Consolas" panose="020B0609020204030204" pitchFamily="49" charset="0"/>
              </a:rPr>
              <a:t>'IZI'</a:t>
            </a:r>
            <a:r>
              <a:rPr lang="en-IN" sz="3200" b="0" dirty="0">
                <a:solidFill>
                  <a:srgbClr val="CCCCCC"/>
                </a:solidFill>
                <a:effectLst/>
                <a:latin typeface="Consolas" panose="020B0609020204030204" pitchFamily="49" charset="0"/>
              </a:rPr>
              <a:t>, </a:t>
            </a:r>
            <a:r>
              <a:rPr lang="en-IN" sz="3200" b="0" dirty="0">
                <a:solidFill>
                  <a:srgbClr val="CE9178"/>
                </a:solidFill>
                <a:effectLst/>
                <a:latin typeface="Consolas" panose="020B0609020204030204" pitchFamily="49" charset="0"/>
              </a:rPr>
              <a:t>'IIZ'</a:t>
            </a:r>
            <a:r>
              <a:rPr lang="en-IN" sz="3200" b="0" dirty="0">
                <a:solidFill>
                  <a:srgbClr val="CCCCCC"/>
                </a:solidFill>
                <a:effectLst/>
                <a:latin typeface="Consolas" panose="020B0609020204030204" pitchFamily="49" charset="0"/>
              </a:rPr>
              <a:t>])</a:t>
            </a:r>
          </a:p>
          <a:p>
            <a:r>
              <a:rPr lang="en-IN" sz="3200" b="0" dirty="0">
                <a:solidFill>
                  <a:srgbClr val="DCDCAA"/>
                </a:solidFill>
                <a:effectLst/>
                <a:latin typeface="Consolas" panose="020B0609020204030204" pitchFamily="49" charset="0"/>
              </a:rPr>
              <a:t>print</a:t>
            </a:r>
            <a:r>
              <a:rPr lang="en-IN" sz="3200" b="0" dirty="0">
                <a:solidFill>
                  <a:srgbClr val="CCCCCC"/>
                </a:solidFill>
                <a:effectLst/>
                <a:latin typeface="Consolas" panose="020B0609020204030204" pitchFamily="49" charset="0"/>
              </a:rPr>
              <a:t>(</a:t>
            </a:r>
            <a:r>
              <a:rPr lang="en-IN" sz="3200" b="0" dirty="0" err="1">
                <a:solidFill>
                  <a:srgbClr val="9CDCFE"/>
                </a:solidFill>
                <a:effectLst/>
                <a:latin typeface="Consolas" panose="020B0609020204030204" pitchFamily="49" charset="0"/>
              </a:rPr>
              <a:t>pauli_op</a:t>
            </a:r>
            <a:r>
              <a:rPr lang="en-IN" sz="3200" b="0" dirty="0" err="1">
                <a:solidFill>
                  <a:srgbClr val="CCCCCC"/>
                </a:solidFill>
                <a:effectLst/>
                <a:latin typeface="Consolas" panose="020B0609020204030204" pitchFamily="49" charset="0"/>
              </a:rPr>
              <a:t>.to_matrix</a:t>
            </a:r>
            <a:r>
              <a:rPr lang="en-IN" sz="32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4649323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576072" y="815248"/>
            <a:ext cx="17141825" cy="1676106"/>
          </a:xfrm>
        </p:spPr>
        <p:txBody>
          <a:bodyPr/>
          <a:lstStyle/>
          <a:p>
            <a:r>
              <a:rPr lang="en-US" sz="9600" dirty="0">
                <a:solidFill>
                  <a:schemeClr val="tx1"/>
                </a:solidFill>
                <a:latin typeface="+mj-lt"/>
              </a:rPr>
              <a:t>Setup and run a VQE algorithm</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18</a:t>
            </a:fld>
            <a:endParaRPr lang="en-US" dirty="0"/>
          </a:p>
        </p:txBody>
      </p:sp>
      <p:pic>
        <p:nvPicPr>
          <p:cNvPr id="6" name="Picture 5" descr="A pink circle with black text and a circle with a circle and a circle with a circle with a circle with a circle with a circle with a circle with a circle with a circle with a circle&#10;&#10;Description automatically generated">
            <a:extLst>
              <a:ext uri="{FF2B5EF4-FFF2-40B4-BE49-F238E27FC236}">
                <a16:creationId xmlns:a16="http://schemas.microsoft.com/office/drawing/2014/main" id="{40B85026-9D90-C4DE-DE7B-A9E58D61B7C6}"/>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FA134625-820D-67C2-7FE0-DE9896CAF32B}"/>
              </a:ext>
            </a:extLst>
          </p:cNvPr>
          <p:cNvSpPr txBox="1"/>
          <p:nvPr/>
        </p:nvSpPr>
        <p:spPr>
          <a:xfrm>
            <a:off x="20315583" y="-815009"/>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4" name="TextBox 3">
            <a:extLst>
              <a:ext uri="{FF2B5EF4-FFF2-40B4-BE49-F238E27FC236}">
                <a16:creationId xmlns:a16="http://schemas.microsoft.com/office/drawing/2014/main" id="{89923E26-85F0-6C4F-8990-BB032F20001E}"/>
              </a:ext>
            </a:extLst>
          </p:cNvPr>
          <p:cNvSpPr txBox="1"/>
          <p:nvPr/>
        </p:nvSpPr>
        <p:spPr>
          <a:xfrm>
            <a:off x="1645923" y="3243134"/>
            <a:ext cx="13581376" cy="9362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US" dirty="0">
                <a:effectLst/>
                <a:latin typeface="Consolas" panose="020B0609020204030204" pitchFamily="49" charset="0"/>
              </a:rPr>
              <a:t>Executing a </a:t>
            </a:r>
            <a:r>
              <a:rPr lang="en-US" dirty="0">
                <a:solidFill>
                  <a:srgbClr val="FF7EB6"/>
                </a:solidFill>
                <a:effectLst/>
                <a:latin typeface="Consolas" panose="020B0609020204030204" pitchFamily="49" charset="0"/>
              </a:rPr>
              <a:t>VQE algorithm </a:t>
            </a:r>
            <a:r>
              <a:rPr lang="en-US" dirty="0">
                <a:effectLst/>
                <a:latin typeface="Consolas" panose="020B0609020204030204" pitchFamily="49" charset="0"/>
              </a:rPr>
              <a:t>requires these three steps:</a:t>
            </a:r>
          </a:p>
          <a:p>
            <a:pPr defTabSz="2438400">
              <a:spcBef>
                <a:spcPts val="2900"/>
              </a:spcBef>
              <a:buSzPct val="100000"/>
            </a:pPr>
            <a:br>
              <a:rPr lang="en-US" dirty="0">
                <a:effectLst/>
                <a:latin typeface="Consolas" panose="020B0609020204030204" pitchFamily="49" charset="0"/>
              </a:rPr>
            </a:br>
            <a:r>
              <a:rPr lang="en-US" dirty="0">
                <a:effectLst/>
                <a:latin typeface="Consolas" panose="020B0609020204030204" pitchFamily="49" charset="0"/>
              </a:rPr>
              <a:t>1. Setting up the Hamiltonian and ansatz (problem specification)</a:t>
            </a:r>
          </a:p>
          <a:p>
            <a:pPr defTabSz="2438400">
              <a:spcBef>
                <a:spcPts val="2900"/>
              </a:spcBef>
              <a:buSzPct val="100000"/>
            </a:pPr>
            <a:r>
              <a:rPr lang="en-US" dirty="0">
                <a:effectLst/>
                <a:latin typeface="Consolas" panose="020B0609020204030204" pitchFamily="49" charset="0"/>
              </a:rPr>
              <a:t>2. Implementing the </a:t>
            </a:r>
            <a:r>
              <a:rPr lang="en-US" dirty="0" err="1">
                <a:effectLst/>
                <a:latin typeface="Consolas" panose="020B0609020204030204" pitchFamily="49" charset="0"/>
              </a:rPr>
              <a:t>Qiskit</a:t>
            </a:r>
            <a:r>
              <a:rPr lang="en-US" dirty="0">
                <a:effectLst/>
                <a:latin typeface="Consolas" panose="020B0609020204030204" pitchFamily="49" charset="0"/>
              </a:rPr>
              <a:t> Runtime estimator</a:t>
            </a:r>
          </a:p>
          <a:p>
            <a:pPr defTabSz="2438400">
              <a:spcBef>
                <a:spcPts val="2900"/>
              </a:spcBef>
              <a:buSzPct val="100000"/>
            </a:pPr>
            <a:r>
              <a:rPr lang="en-US" dirty="0">
                <a:effectLst/>
                <a:latin typeface="Consolas" panose="020B0609020204030204" pitchFamily="49" charset="0"/>
              </a:rPr>
              <a:t>3. Adding the Classical optimizer and running our program</a:t>
            </a:r>
          </a:p>
          <a:p>
            <a:pPr defTabSz="2438400">
              <a:spcBef>
                <a:spcPts val="2900"/>
              </a:spcBef>
              <a:buSzPct val="100000"/>
            </a:pPr>
            <a:br>
              <a:rPr lang="en-US" dirty="0">
                <a:effectLst/>
                <a:latin typeface="Consolas" panose="020B0609020204030204" pitchFamily="49" charset="0"/>
              </a:rPr>
            </a:br>
            <a:r>
              <a:rPr lang="en-US" dirty="0">
                <a:effectLst/>
                <a:latin typeface="Consolas" panose="020B0609020204030204" pitchFamily="49" charset="0"/>
              </a:rPr>
              <a:t>We will follow these steps.</a:t>
            </a:r>
          </a:p>
          <a:p>
            <a:pPr defTabSz="2438400">
              <a:spcBef>
                <a:spcPts val="2900"/>
              </a:spcBef>
              <a:buSzPct val="100000"/>
            </a:pPr>
            <a:endParaRPr lang="en-US" b="1" dirty="0">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latin typeface="Consolas" panose="020B0609020204030204" pitchFamily="49" charset="0"/>
            </a:endParaRPr>
          </a:p>
          <a:p>
            <a:pPr defTabSz="2438400">
              <a:spcBef>
                <a:spcPts val="2900"/>
              </a:spcBef>
              <a:buSzPct val="100000"/>
            </a:pPr>
            <a:endParaRPr lang="en-IN"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algn="l" defTabSz="2438400">
              <a:spcBef>
                <a:spcPts val="2900"/>
              </a:spcBef>
              <a:buSzPct val="100000"/>
            </a:pPr>
            <a:endParaRPr lang="en-IN" b="1" kern="0" dirty="0">
              <a:solidFill>
                <a:srgbClr val="FA4D56"/>
              </a:solidFill>
              <a:ea typeface="+mj-ea"/>
              <a:cs typeface="+mj-cs"/>
              <a:sym typeface="IBM Plex Sans Light"/>
            </a:endParaRPr>
          </a:p>
        </p:txBody>
      </p:sp>
      <p:pic>
        <p:nvPicPr>
          <p:cNvPr id="10" name="Graphic 9">
            <a:extLst>
              <a:ext uri="{FF2B5EF4-FFF2-40B4-BE49-F238E27FC236}">
                <a16:creationId xmlns:a16="http://schemas.microsoft.com/office/drawing/2014/main" id="{18DB5364-EF82-B427-DE0C-71C8F2ADD7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81762" y="2467816"/>
            <a:ext cx="1892166" cy="1892166"/>
          </a:xfrm>
          <a:prstGeom prst="rect">
            <a:avLst/>
          </a:prstGeom>
        </p:spPr>
      </p:pic>
      <p:pic>
        <p:nvPicPr>
          <p:cNvPr id="11" name="Picture 10" descr="A purple circle with black border&#10;&#10;Description automatically generated">
            <a:extLst>
              <a:ext uri="{FF2B5EF4-FFF2-40B4-BE49-F238E27FC236}">
                <a16:creationId xmlns:a16="http://schemas.microsoft.com/office/drawing/2014/main" id="{63CA5D33-8150-82D4-668C-2F0B8F6C28AB}"/>
              </a:ext>
            </a:extLst>
          </p:cNvPr>
          <p:cNvPicPr>
            <a:picLocks noChangeAspect="1"/>
          </p:cNvPicPr>
          <p:nvPr/>
        </p:nvPicPr>
        <p:blipFill>
          <a:blip r:embed="rId6"/>
          <a:stretch>
            <a:fillRect/>
          </a:stretch>
        </p:blipFill>
        <p:spPr>
          <a:xfrm>
            <a:off x="18581913" y="161291"/>
            <a:ext cx="1898864" cy="1898864"/>
          </a:xfrm>
          <a:prstGeom prst="rect">
            <a:avLst/>
          </a:prstGeom>
        </p:spPr>
      </p:pic>
      <p:pic>
        <p:nvPicPr>
          <p:cNvPr id="12" name="Picture 11">
            <a:extLst>
              <a:ext uri="{FF2B5EF4-FFF2-40B4-BE49-F238E27FC236}">
                <a16:creationId xmlns:a16="http://schemas.microsoft.com/office/drawing/2014/main" id="{1918D534-CFD7-77B6-967B-94AABED3F526}"/>
              </a:ext>
            </a:extLst>
          </p:cNvPr>
          <p:cNvPicPr>
            <a:picLocks noChangeAspect="1"/>
          </p:cNvPicPr>
          <p:nvPr/>
        </p:nvPicPr>
        <p:blipFill>
          <a:blip r:embed="rId7"/>
          <a:stretch>
            <a:fillRect/>
          </a:stretch>
        </p:blipFill>
        <p:spPr>
          <a:xfrm>
            <a:off x="19137661" y="4499071"/>
            <a:ext cx="2355844" cy="2349133"/>
          </a:xfrm>
          <a:prstGeom prst="rect">
            <a:avLst/>
          </a:prstGeom>
        </p:spPr>
      </p:pic>
      <p:pic>
        <p:nvPicPr>
          <p:cNvPr id="13" name="Picture 12" descr="A pink logo in a circle&#10;&#10;Description automatically generated">
            <a:extLst>
              <a:ext uri="{FF2B5EF4-FFF2-40B4-BE49-F238E27FC236}">
                <a16:creationId xmlns:a16="http://schemas.microsoft.com/office/drawing/2014/main" id="{9B8BE3F7-7729-8438-45B0-6208A217301E}"/>
              </a:ext>
            </a:extLst>
          </p:cNvPr>
          <p:cNvPicPr>
            <a:picLocks noChangeAspect="1"/>
          </p:cNvPicPr>
          <p:nvPr/>
        </p:nvPicPr>
        <p:blipFill>
          <a:blip r:embed="rId8"/>
          <a:stretch>
            <a:fillRect/>
          </a:stretch>
        </p:blipFill>
        <p:spPr>
          <a:xfrm>
            <a:off x="22203112" y="3413899"/>
            <a:ext cx="2066589" cy="2066589"/>
          </a:xfrm>
          <a:prstGeom prst="rect">
            <a:avLst/>
          </a:prstGeom>
        </p:spPr>
      </p:pic>
      <p:pic>
        <p:nvPicPr>
          <p:cNvPr id="15" name="Picture 14" descr="A pink background with black letters&#10;&#10;Description automatically generated">
            <a:extLst>
              <a:ext uri="{FF2B5EF4-FFF2-40B4-BE49-F238E27FC236}">
                <a16:creationId xmlns:a16="http://schemas.microsoft.com/office/drawing/2014/main" id="{A7BAC868-C4A4-4549-EFDB-6894285AA443}"/>
              </a:ext>
            </a:extLst>
          </p:cNvPr>
          <p:cNvPicPr>
            <a:picLocks noChangeAspect="1"/>
          </p:cNvPicPr>
          <p:nvPr/>
        </p:nvPicPr>
        <p:blipFill>
          <a:blip r:embed="rId9"/>
          <a:stretch>
            <a:fillRect/>
          </a:stretch>
        </p:blipFill>
        <p:spPr>
          <a:xfrm>
            <a:off x="21893911" y="6951667"/>
            <a:ext cx="2159646" cy="652729"/>
          </a:xfrm>
          <a:prstGeom prst="rect">
            <a:avLst/>
          </a:prstGeom>
        </p:spPr>
      </p:pic>
      <p:pic>
        <p:nvPicPr>
          <p:cNvPr id="16" name="Graphic 15">
            <a:extLst>
              <a:ext uri="{FF2B5EF4-FFF2-40B4-BE49-F238E27FC236}">
                <a16:creationId xmlns:a16="http://schemas.microsoft.com/office/drawing/2014/main" id="{AF4942C4-72B4-95D7-7E79-0D81BE07B9C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129137" y="6101904"/>
            <a:ext cx="1689195" cy="662429"/>
          </a:xfrm>
          <a:prstGeom prst="rect">
            <a:avLst/>
          </a:prstGeom>
        </p:spPr>
      </p:pic>
    </p:spTree>
    <p:extLst>
      <p:ext uri="{BB962C8B-B14F-4D97-AF65-F5344CB8AC3E}">
        <p14:creationId xmlns:p14="http://schemas.microsoft.com/office/powerpoint/2010/main" val="371534179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576072" y="815248"/>
            <a:ext cx="17141825" cy="1676106"/>
          </a:xfrm>
        </p:spPr>
        <p:txBody>
          <a:bodyPr/>
          <a:lstStyle/>
          <a:p>
            <a:r>
              <a:rPr lang="en-US" sz="9600" dirty="0">
                <a:solidFill>
                  <a:schemeClr val="tx1"/>
                </a:solidFill>
                <a:latin typeface="+mj-lt"/>
              </a:rPr>
              <a:t>Backend Runtime and Pass Manager</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19</a:t>
            </a:fld>
            <a:endParaRPr lang="en-US" dirty="0"/>
          </a:p>
        </p:txBody>
      </p:sp>
      <p:pic>
        <p:nvPicPr>
          <p:cNvPr id="6" name="Picture 5" descr="A pink circle with black text and a circle with a circle and a circle with a circle with a circle with a circle with a circle with a circle with a circle with a circle with a circle&#10;&#10;Description automatically generated">
            <a:extLst>
              <a:ext uri="{FF2B5EF4-FFF2-40B4-BE49-F238E27FC236}">
                <a16:creationId xmlns:a16="http://schemas.microsoft.com/office/drawing/2014/main" id="{40B85026-9D90-C4DE-DE7B-A9E58D61B7C6}"/>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FA134625-820D-67C2-7FE0-DE9896CAF32B}"/>
              </a:ext>
            </a:extLst>
          </p:cNvPr>
          <p:cNvSpPr txBox="1"/>
          <p:nvPr/>
        </p:nvSpPr>
        <p:spPr>
          <a:xfrm>
            <a:off x="20315583" y="-815009"/>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4" name="TextBox 3">
            <a:extLst>
              <a:ext uri="{FF2B5EF4-FFF2-40B4-BE49-F238E27FC236}">
                <a16:creationId xmlns:a16="http://schemas.microsoft.com/office/drawing/2014/main" id="{89923E26-85F0-6C4F-8990-BB032F20001E}"/>
              </a:ext>
            </a:extLst>
          </p:cNvPr>
          <p:cNvSpPr txBox="1"/>
          <p:nvPr/>
        </p:nvSpPr>
        <p:spPr>
          <a:xfrm>
            <a:off x="751115" y="3820077"/>
            <a:ext cx="15916056" cy="9362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just" defTabSz="2438400">
              <a:spcBef>
                <a:spcPts val="2900"/>
              </a:spcBef>
              <a:buSzPct val="100000"/>
            </a:pPr>
            <a:r>
              <a:rPr lang="en-US" dirty="0">
                <a:effectLst/>
                <a:latin typeface="Consolas" panose="020B0609020204030204" pitchFamily="49" charset="0"/>
              </a:rPr>
              <a:t>We will use the </a:t>
            </a:r>
            <a:r>
              <a:rPr lang="en-US" dirty="0" err="1">
                <a:solidFill>
                  <a:srgbClr val="FF7EB6"/>
                </a:solidFill>
                <a:effectLst/>
                <a:latin typeface="Consolas" panose="020B0609020204030204" pitchFamily="49" charset="0"/>
              </a:rPr>
              <a:t>FakeSherbrooke</a:t>
            </a:r>
            <a:r>
              <a:rPr lang="en-US" dirty="0">
                <a:effectLst/>
                <a:latin typeface="Consolas" panose="020B0609020204030204" pitchFamily="49" charset="0"/>
              </a:rPr>
              <a:t>, a fake (simulated) 127-qubit backend, useful for testing the </a:t>
            </a:r>
            <a:r>
              <a:rPr lang="en-US" dirty="0" err="1">
                <a:effectLst/>
                <a:latin typeface="Consolas" panose="020B0609020204030204" pitchFamily="49" charset="0"/>
              </a:rPr>
              <a:t>transpiler</a:t>
            </a:r>
            <a:r>
              <a:rPr lang="en-US" dirty="0">
                <a:effectLst/>
                <a:latin typeface="Consolas" panose="020B0609020204030204" pitchFamily="49" charset="0"/>
              </a:rPr>
              <a:t> and other backend-facing functionalities.</a:t>
            </a:r>
          </a:p>
          <a:p>
            <a:pPr algn="just" defTabSz="2438400">
              <a:spcBef>
                <a:spcPts val="2900"/>
              </a:spcBef>
              <a:buSzPct val="100000"/>
            </a:pPr>
            <a:endParaRPr lang="en-US" dirty="0">
              <a:effectLst/>
              <a:latin typeface="Consolas" panose="020B0609020204030204" pitchFamily="49" charset="0"/>
            </a:endParaRPr>
          </a:p>
          <a:p>
            <a:pPr algn="just" defTabSz="2438400">
              <a:spcBef>
                <a:spcPts val="2900"/>
              </a:spcBef>
              <a:buSzPct val="100000"/>
            </a:pPr>
            <a:r>
              <a:rPr lang="en-US" dirty="0">
                <a:solidFill>
                  <a:srgbClr val="FF7EB6"/>
                </a:solidFill>
                <a:effectLst/>
                <a:latin typeface="Consolas" panose="020B0609020204030204" pitchFamily="49" charset="0"/>
              </a:rPr>
              <a:t>Preset pass managers </a:t>
            </a:r>
            <a:r>
              <a:rPr lang="en-US" dirty="0">
                <a:effectLst/>
                <a:latin typeface="Consolas" panose="020B0609020204030204" pitchFamily="49" charset="0"/>
              </a:rPr>
              <a:t>are the default pass managers used by the `</a:t>
            </a:r>
            <a:r>
              <a:rPr lang="en-US" dirty="0" err="1">
                <a:effectLst/>
                <a:latin typeface="Consolas" panose="020B0609020204030204" pitchFamily="49" charset="0"/>
              </a:rPr>
              <a:t>transpile</a:t>
            </a:r>
            <a:r>
              <a:rPr lang="en-US" dirty="0">
                <a:effectLst/>
                <a:latin typeface="Consolas" panose="020B0609020204030204" pitchFamily="49" charset="0"/>
              </a:rPr>
              <a:t>()` function. `</a:t>
            </a:r>
            <a:r>
              <a:rPr lang="en-US" dirty="0" err="1">
                <a:effectLst/>
                <a:latin typeface="Consolas" panose="020B0609020204030204" pitchFamily="49" charset="0"/>
              </a:rPr>
              <a:t>transpile</a:t>
            </a:r>
            <a:r>
              <a:rPr lang="en-US" dirty="0">
                <a:effectLst/>
                <a:latin typeface="Consolas" panose="020B0609020204030204" pitchFamily="49" charset="0"/>
              </a:rPr>
              <a:t>()` provides a convenient and simple method to construct a standalone `</a:t>
            </a:r>
            <a:r>
              <a:rPr lang="en-US" dirty="0" err="1">
                <a:effectLst/>
                <a:latin typeface="Consolas" panose="020B0609020204030204" pitchFamily="49" charset="0"/>
              </a:rPr>
              <a:t>PassManager</a:t>
            </a:r>
            <a:r>
              <a:rPr lang="en-US" dirty="0">
                <a:effectLst/>
                <a:latin typeface="Consolas" panose="020B0609020204030204" pitchFamily="49" charset="0"/>
              </a:rPr>
              <a:t>` object that mirrors what the </a:t>
            </a:r>
            <a:r>
              <a:rPr lang="en-US" dirty="0" err="1">
                <a:effectLst/>
                <a:latin typeface="Consolas" panose="020B0609020204030204" pitchFamily="49" charset="0"/>
              </a:rPr>
              <a:t>transpile</a:t>
            </a:r>
            <a:r>
              <a:rPr lang="en-US" dirty="0">
                <a:effectLst/>
                <a:latin typeface="Consolas" panose="020B0609020204030204" pitchFamily="49" charset="0"/>
              </a:rPr>
              <a:t> function does when optimizing and transforming a quantum circuit for execution on a specific backend.</a:t>
            </a:r>
          </a:p>
          <a:p>
            <a:pPr algn="just" defTabSz="2438400">
              <a:spcBef>
                <a:spcPts val="2900"/>
              </a:spcBef>
              <a:buSzPct val="100000"/>
            </a:pPr>
            <a:br>
              <a:rPr lang="en-US" b="1" dirty="0">
                <a:effectLst/>
                <a:latin typeface="Consolas" panose="020B0609020204030204" pitchFamily="49" charset="0"/>
              </a:rPr>
            </a:br>
            <a:endParaRPr lang="en-US" b="1" dirty="0">
              <a:effectLst/>
              <a:latin typeface="Consolas" panose="020B0609020204030204" pitchFamily="49" charset="0"/>
            </a:endParaRPr>
          </a:p>
          <a:p>
            <a:pPr algn="just" defTabSz="2438400">
              <a:spcBef>
                <a:spcPts val="2900"/>
              </a:spcBef>
              <a:buSzPct val="100000"/>
            </a:pPr>
            <a:endParaRPr lang="en-US" b="1" dirty="0">
              <a:solidFill>
                <a:srgbClr val="FA4D56"/>
              </a:solidFill>
              <a:effectLst/>
              <a:latin typeface="Consolas" panose="020B0609020204030204" pitchFamily="49" charset="0"/>
            </a:endParaRPr>
          </a:p>
          <a:p>
            <a:pPr algn="just" defTabSz="2438400">
              <a:spcBef>
                <a:spcPts val="2900"/>
              </a:spcBef>
              <a:buSzPct val="100000"/>
            </a:pPr>
            <a:endParaRPr lang="en-US" b="1" dirty="0">
              <a:solidFill>
                <a:srgbClr val="FA4D56"/>
              </a:solidFill>
              <a:effectLst/>
              <a:latin typeface="Consolas" panose="020B0609020204030204" pitchFamily="49" charset="0"/>
            </a:endParaRPr>
          </a:p>
          <a:p>
            <a:pPr algn="just" defTabSz="2438400">
              <a:spcBef>
                <a:spcPts val="2900"/>
              </a:spcBef>
              <a:buSzPct val="100000"/>
            </a:pPr>
            <a:endParaRPr lang="en-US" b="1" dirty="0">
              <a:solidFill>
                <a:srgbClr val="FA4D56"/>
              </a:solidFill>
              <a:latin typeface="Consolas" panose="020B0609020204030204" pitchFamily="49" charset="0"/>
            </a:endParaRPr>
          </a:p>
          <a:p>
            <a:pPr algn="just" defTabSz="2438400">
              <a:spcBef>
                <a:spcPts val="2900"/>
              </a:spcBef>
              <a:buSzPct val="100000"/>
            </a:pPr>
            <a:endParaRPr lang="en-IN" b="1" dirty="0">
              <a:solidFill>
                <a:srgbClr val="FA4D56"/>
              </a:solidFill>
              <a:effectLst/>
              <a:latin typeface="Consolas" panose="020B0609020204030204" pitchFamily="49" charset="0"/>
            </a:endParaRPr>
          </a:p>
          <a:p>
            <a:pPr algn="just" defTabSz="2438400">
              <a:spcBef>
                <a:spcPts val="2900"/>
              </a:spcBef>
              <a:buSzPct val="100000"/>
            </a:pPr>
            <a:endParaRPr lang="en-US" b="1" dirty="0">
              <a:solidFill>
                <a:srgbClr val="FA4D56"/>
              </a:solidFill>
              <a:effectLst/>
              <a:latin typeface="Consolas" panose="020B0609020204030204" pitchFamily="49" charset="0"/>
            </a:endParaRPr>
          </a:p>
          <a:p>
            <a:pPr algn="just" defTabSz="2438400">
              <a:spcBef>
                <a:spcPts val="2900"/>
              </a:spcBef>
              <a:buSzPct val="100000"/>
            </a:pPr>
            <a:endParaRPr lang="en-US" b="1" dirty="0">
              <a:solidFill>
                <a:srgbClr val="FA4D56"/>
              </a:solidFill>
              <a:effectLst/>
              <a:latin typeface="Consolas" panose="020B0609020204030204" pitchFamily="49" charset="0"/>
            </a:endParaRPr>
          </a:p>
          <a:p>
            <a:pPr algn="just" defTabSz="2438400">
              <a:spcBef>
                <a:spcPts val="2900"/>
              </a:spcBef>
              <a:buSzPct val="100000"/>
            </a:pPr>
            <a:endParaRPr lang="en-IN" b="1" kern="0" dirty="0">
              <a:solidFill>
                <a:srgbClr val="FA4D56"/>
              </a:solidFill>
              <a:ea typeface="+mj-ea"/>
              <a:cs typeface="+mj-cs"/>
              <a:sym typeface="IBM Plex Sans Light"/>
            </a:endParaRPr>
          </a:p>
        </p:txBody>
      </p:sp>
      <p:pic>
        <p:nvPicPr>
          <p:cNvPr id="10" name="Graphic 9">
            <a:extLst>
              <a:ext uri="{FF2B5EF4-FFF2-40B4-BE49-F238E27FC236}">
                <a16:creationId xmlns:a16="http://schemas.microsoft.com/office/drawing/2014/main" id="{18DB5364-EF82-B427-DE0C-71C8F2ADD7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81762" y="2467816"/>
            <a:ext cx="1892166" cy="1892166"/>
          </a:xfrm>
          <a:prstGeom prst="rect">
            <a:avLst/>
          </a:prstGeom>
        </p:spPr>
      </p:pic>
      <p:pic>
        <p:nvPicPr>
          <p:cNvPr id="11" name="Picture 10" descr="A purple circle with black border&#10;&#10;Description automatically generated">
            <a:extLst>
              <a:ext uri="{FF2B5EF4-FFF2-40B4-BE49-F238E27FC236}">
                <a16:creationId xmlns:a16="http://schemas.microsoft.com/office/drawing/2014/main" id="{63CA5D33-8150-82D4-668C-2F0B8F6C28AB}"/>
              </a:ext>
            </a:extLst>
          </p:cNvPr>
          <p:cNvPicPr>
            <a:picLocks noChangeAspect="1"/>
          </p:cNvPicPr>
          <p:nvPr/>
        </p:nvPicPr>
        <p:blipFill>
          <a:blip r:embed="rId6"/>
          <a:stretch>
            <a:fillRect/>
          </a:stretch>
        </p:blipFill>
        <p:spPr>
          <a:xfrm>
            <a:off x="18581913" y="161291"/>
            <a:ext cx="1898864" cy="1898864"/>
          </a:xfrm>
          <a:prstGeom prst="rect">
            <a:avLst/>
          </a:prstGeom>
        </p:spPr>
      </p:pic>
      <p:pic>
        <p:nvPicPr>
          <p:cNvPr id="12" name="Picture 11">
            <a:extLst>
              <a:ext uri="{FF2B5EF4-FFF2-40B4-BE49-F238E27FC236}">
                <a16:creationId xmlns:a16="http://schemas.microsoft.com/office/drawing/2014/main" id="{1918D534-CFD7-77B6-967B-94AABED3F526}"/>
              </a:ext>
            </a:extLst>
          </p:cNvPr>
          <p:cNvPicPr>
            <a:picLocks noChangeAspect="1"/>
          </p:cNvPicPr>
          <p:nvPr/>
        </p:nvPicPr>
        <p:blipFill>
          <a:blip r:embed="rId7"/>
          <a:stretch>
            <a:fillRect/>
          </a:stretch>
        </p:blipFill>
        <p:spPr>
          <a:xfrm>
            <a:off x="19137661" y="4499071"/>
            <a:ext cx="2355844" cy="2349133"/>
          </a:xfrm>
          <a:prstGeom prst="rect">
            <a:avLst/>
          </a:prstGeom>
        </p:spPr>
      </p:pic>
      <p:pic>
        <p:nvPicPr>
          <p:cNvPr id="13" name="Picture 12" descr="A pink logo in a circle&#10;&#10;Description automatically generated">
            <a:extLst>
              <a:ext uri="{FF2B5EF4-FFF2-40B4-BE49-F238E27FC236}">
                <a16:creationId xmlns:a16="http://schemas.microsoft.com/office/drawing/2014/main" id="{9B8BE3F7-7729-8438-45B0-6208A217301E}"/>
              </a:ext>
            </a:extLst>
          </p:cNvPr>
          <p:cNvPicPr>
            <a:picLocks noChangeAspect="1"/>
          </p:cNvPicPr>
          <p:nvPr/>
        </p:nvPicPr>
        <p:blipFill>
          <a:blip r:embed="rId8"/>
          <a:stretch>
            <a:fillRect/>
          </a:stretch>
        </p:blipFill>
        <p:spPr>
          <a:xfrm>
            <a:off x="22203112" y="3413899"/>
            <a:ext cx="2066589" cy="2066589"/>
          </a:xfrm>
          <a:prstGeom prst="rect">
            <a:avLst/>
          </a:prstGeom>
        </p:spPr>
      </p:pic>
      <p:pic>
        <p:nvPicPr>
          <p:cNvPr id="15" name="Picture 14" descr="A pink background with black letters&#10;&#10;Description automatically generated">
            <a:extLst>
              <a:ext uri="{FF2B5EF4-FFF2-40B4-BE49-F238E27FC236}">
                <a16:creationId xmlns:a16="http://schemas.microsoft.com/office/drawing/2014/main" id="{A7BAC868-C4A4-4549-EFDB-6894285AA443}"/>
              </a:ext>
            </a:extLst>
          </p:cNvPr>
          <p:cNvPicPr>
            <a:picLocks noChangeAspect="1"/>
          </p:cNvPicPr>
          <p:nvPr/>
        </p:nvPicPr>
        <p:blipFill>
          <a:blip r:embed="rId9"/>
          <a:stretch>
            <a:fillRect/>
          </a:stretch>
        </p:blipFill>
        <p:spPr>
          <a:xfrm>
            <a:off x="21893911" y="6951667"/>
            <a:ext cx="2159646" cy="652729"/>
          </a:xfrm>
          <a:prstGeom prst="rect">
            <a:avLst/>
          </a:prstGeom>
        </p:spPr>
      </p:pic>
      <p:pic>
        <p:nvPicPr>
          <p:cNvPr id="16" name="Graphic 15">
            <a:extLst>
              <a:ext uri="{FF2B5EF4-FFF2-40B4-BE49-F238E27FC236}">
                <a16:creationId xmlns:a16="http://schemas.microsoft.com/office/drawing/2014/main" id="{AF4942C4-72B4-95D7-7E79-0D81BE07B9C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129137" y="6101904"/>
            <a:ext cx="1689195" cy="662429"/>
          </a:xfrm>
          <a:prstGeom prst="rect">
            <a:avLst/>
          </a:prstGeom>
        </p:spPr>
      </p:pic>
    </p:spTree>
    <p:extLst>
      <p:ext uri="{BB962C8B-B14F-4D97-AF65-F5344CB8AC3E}">
        <p14:creationId xmlns:p14="http://schemas.microsoft.com/office/powerpoint/2010/main" val="23175885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1619"/>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032209E-F31B-252A-814A-0CFF7266B563}"/>
              </a:ext>
            </a:extLst>
          </p:cNvPr>
          <p:cNvSpPr>
            <a:spLocks noGrp="1"/>
          </p:cNvSpPr>
          <p:nvPr>
            <p:ph type="body" sz="quarter" idx="11"/>
          </p:nvPr>
        </p:nvSpPr>
        <p:spPr/>
        <p:txBody>
          <a:bodyPr/>
          <a:lstStyle/>
          <a:p>
            <a:r>
              <a:rPr lang="en-US" dirty="0">
                <a:solidFill>
                  <a:srgbClr val="FF7EB6"/>
                </a:solidFill>
                <a:latin typeface="IBM Plex Mono" panose="020B0509050203000203" pitchFamily="49" charset="77"/>
              </a:rPr>
              <a:t>Qiskit Fall Fest 2024</a:t>
            </a:r>
          </a:p>
        </p:txBody>
      </p:sp>
      <p:sp>
        <p:nvSpPr>
          <p:cNvPr id="3" name="Title 2">
            <a:extLst>
              <a:ext uri="{FF2B5EF4-FFF2-40B4-BE49-F238E27FC236}">
                <a16:creationId xmlns:a16="http://schemas.microsoft.com/office/drawing/2014/main" id="{B6F397CE-182E-F598-FF86-5763C16599E6}"/>
              </a:ext>
            </a:extLst>
          </p:cNvPr>
          <p:cNvSpPr>
            <a:spLocks noGrp="1"/>
          </p:cNvSpPr>
          <p:nvPr>
            <p:ph type="title"/>
          </p:nvPr>
        </p:nvSpPr>
        <p:spPr>
          <a:xfrm>
            <a:off x="576072" y="2569029"/>
            <a:ext cx="13237899" cy="10363200"/>
          </a:xfrm>
        </p:spPr>
        <p:txBody>
          <a:bodyPr/>
          <a:lstStyle/>
          <a:p>
            <a:br>
              <a:rPr lang="en-US" dirty="0">
                <a:solidFill>
                  <a:schemeClr val="bg1"/>
                </a:solidFill>
                <a:latin typeface="+mj-lt"/>
              </a:rPr>
            </a:br>
            <a:r>
              <a:rPr lang="en-US" sz="4000" dirty="0">
                <a:solidFill>
                  <a:schemeClr val="bg1"/>
                </a:solidFill>
                <a:latin typeface="+mj-lt"/>
              </a:rPr>
              <a:t>The Qiskit Fall Fest is a massive event, featuring thousands of students worldwide who are all learning about quantum computing and Qiskit.</a:t>
            </a:r>
            <a:br>
              <a:rPr lang="en-US" sz="4000" dirty="0">
                <a:solidFill>
                  <a:schemeClr val="bg1"/>
                </a:solidFill>
                <a:latin typeface="+mj-lt"/>
              </a:rPr>
            </a:br>
            <a:br>
              <a:rPr lang="en-US" sz="4000" dirty="0">
                <a:solidFill>
                  <a:schemeClr val="bg1"/>
                </a:solidFill>
                <a:latin typeface="+mj-lt"/>
              </a:rPr>
            </a:br>
            <a:br>
              <a:rPr lang="en-US" sz="4000" dirty="0">
                <a:solidFill>
                  <a:schemeClr val="bg1"/>
                </a:solidFill>
                <a:latin typeface="+mj-lt"/>
              </a:rPr>
            </a:br>
            <a:r>
              <a:rPr lang="en-US" sz="4000" dirty="0">
                <a:solidFill>
                  <a:schemeClr val="bg1"/>
                </a:solidFill>
                <a:latin typeface="+mj-lt"/>
              </a:rPr>
              <a:t>As part of the Qiskit Fall Fest, IBM Quantum has created a series of notebooks to work through, which all include coding challenges and Qiskit tutorials. </a:t>
            </a:r>
            <a:endParaRPr lang="en-US" sz="4000" dirty="0">
              <a:solidFill>
                <a:schemeClr val="bg1"/>
              </a:solidFill>
            </a:endParaRPr>
          </a:p>
        </p:txBody>
      </p:sp>
      <p:pic>
        <p:nvPicPr>
          <p:cNvPr id="10" name="Picture 9" descr="IBM 8-bar logo">
            <a:extLst>
              <a:ext uri="{FF2B5EF4-FFF2-40B4-BE49-F238E27FC236}">
                <a16:creationId xmlns:a16="http://schemas.microsoft.com/office/drawing/2014/main" id="{317CEB34-F938-2C3A-FB0D-78AA102EEBF6}"/>
              </a:ext>
            </a:extLst>
          </p:cNvPr>
          <p:cNvPicPr>
            <a:picLocks noChangeAspect="1"/>
          </p:cNvPicPr>
          <p:nvPr/>
        </p:nvPicPr>
        <p:blipFill>
          <a:blip r:embed="rId2">
            <a:lum bright="70000" contrast="-70000"/>
          </a:blip>
          <a:stretch>
            <a:fillRect/>
          </a:stretch>
        </p:blipFill>
        <p:spPr>
          <a:xfrm>
            <a:off x="577850" y="12526963"/>
            <a:ext cx="1638300" cy="609600"/>
          </a:xfrm>
          <a:prstGeom prst="rect">
            <a:avLst/>
          </a:prstGeom>
        </p:spPr>
      </p:pic>
      <p:sp>
        <p:nvSpPr>
          <p:cNvPr id="11" name="TextBox 10">
            <a:extLst>
              <a:ext uri="{FF2B5EF4-FFF2-40B4-BE49-F238E27FC236}">
                <a16:creationId xmlns:a16="http://schemas.microsoft.com/office/drawing/2014/main" id="{4BACB8B6-F248-B3B0-369C-8FD47B1BE7F0}"/>
              </a:ext>
            </a:extLst>
          </p:cNvPr>
          <p:cNvSpPr txBox="1"/>
          <p:nvPr/>
        </p:nvSpPr>
        <p:spPr>
          <a:xfrm>
            <a:off x="22983568" y="-321276"/>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marR="0" lvl="0" indent="-446749" algn="l" defTabSz="2438400" rtl="0" eaLnBrk="1" fontAlgn="auto" latinLnBrk="0" hangingPunct="1">
              <a:lnSpc>
                <a:spcPct val="100000"/>
              </a:lnSpc>
              <a:spcBef>
                <a:spcPts val="2900"/>
              </a:spcBef>
              <a:spcAft>
                <a:spcPts val="0"/>
              </a:spcAft>
              <a:buClrTx/>
              <a:buSzPct val="100000"/>
              <a:buFontTx/>
              <a:buChar char="–"/>
              <a:tabLst/>
              <a:defRPr/>
            </a:pPr>
            <a:endParaRPr kumimoji="0" lang="en-US" sz="3600" b="0" i="0" u="none" strike="noStrike" kern="0" cap="none" spc="0" normalizeH="0" baseline="0" noProof="0" dirty="0">
              <a:ln>
                <a:noFill/>
              </a:ln>
              <a:solidFill>
                <a:srgbClr val="000000"/>
              </a:solidFill>
              <a:effectLst/>
              <a:uLnTx/>
              <a:uFillTx/>
              <a:latin typeface="IBM Plex Sans Light"/>
              <a:ea typeface="+mn-ea"/>
              <a:cs typeface="+mn-cs"/>
              <a:sym typeface="IBM Plex Sans Light"/>
            </a:endParaRPr>
          </a:p>
        </p:txBody>
      </p:sp>
      <p:pic>
        <p:nvPicPr>
          <p:cNvPr id="4" name="Picture 3" descr="A black background with different stickers&#10;&#10;Description automatically generated">
            <a:extLst>
              <a:ext uri="{FF2B5EF4-FFF2-40B4-BE49-F238E27FC236}">
                <a16:creationId xmlns:a16="http://schemas.microsoft.com/office/drawing/2014/main" id="{15B7E3C6-8169-EDA7-8394-7C557D5B95DF}"/>
              </a:ext>
            </a:extLst>
          </p:cNvPr>
          <p:cNvPicPr>
            <a:picLocks noChangeAspect="1"/>
          </p:cNvPicPr>
          <p:nvPr/>
        </p:nvPicPr>
        <p:blipFill>
          <a:blip r:embed="rId3"/>
          <a:stretch>
            <a:fillRect/>
          </a:stretch>
        </p:blipFill>
        <p:spPr>
          <a:xfrm>
            <a:off x="12436475" y="26126"/>
            <a:ext cx="11950700" cy="13716000"/>
          </a:xfrm>
          <a:prstGeom prst="rect">
            <a:avLst/>
          </a:prstGeom>
        </p:spPr>
      </p:pic>
    </p:spTree>
    <p:extLst>
      <p:ext uri="{BB962C8B-B14F-4D97-AF65-F5344CB8AC3E}">
        <p14:creationId xmlns:p14="http://schemas.microsoft.com/office/powerpoint/2010/main" val="385281047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696686" y="953628"/>
            <a:ext cx="19499299" cy="1714171"/>
          </a:xfrm>
        </p:spPr>
        <p:txBody>
          <a:bodyPr/>
          <a:lstStyle/>
          <a:p>
            <a:r>
              <a:rPr lang="en-US" sz="8000" dirty="0">
                <a:solidFill>
                  <a:schemeClr val="tx1"/>
                </a:solidFill>
                <a:effectLst/>
                <a:latin typeface="+mj-lt"/>
              </a:rPr>
              <a:t>Exercise 4: Create a parameterized circuit to serve as the ansatz</a:t>
            </a:r>
            <a:br>
              <a:rPr lang="en-US" sz="8000" b="0" dirty="0">
                <a:solidFill>
                  <a:schemeClr val="accent1">
                    <a:lumMod val="50000"/>
                  </a:schemeClr>
                </a:solidFill>
                <a:effectLst/>
                <a:latin typeface="+mj-lt"/>
              </a:rPr>
            </a:br>
            <a:r>
              <a:rPr lang="en-US" sz="8000" b="0" dirty="0">
                <a:solidFill>
                  <a:schemeClr val="accent1">
                    <a:lumMod val="50000"/>
                  </a:schemeClr>
                </a:solidFill>
                <a:effectLst/>
                <a:latin typeface="+mj-lt"/>
              </a:rPr>
              <a:t>    </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20</a:t>
            </a:fld>
            <a:endParaRPr lang="en-US" dirty="0"/>
          </a:p>
        </p:txBody>
      </p:sp>
      <p:pic>
        <p:nvPicPr>
          <p:cNvPr id="6" name="Picture 5" descr="A circular logo with a circle and text&#10;&#10;Description automatically generated">
            <a:extLst>
              <a:ext uri="{FF2B5EF4-FFF2-40B4-BE49-F238E27FC236}">
                <a16:creationId xmlns:a16="http://schemas.microsoft.com/office/drawing/2014/main" id="{82F0E77D-B515-5054-6819-6B1AA056F700}"/>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8E38EC93-583C-08D0-9088-05016B7175D6}"/>
              </a:ext>
            </a:extLst>
          </p:cNvPr>
          <p:cNvSpPr txBox="1"/>
          <p:nvPr/>
        </p:nvSpPr>
        <p:spPr>
          <a:xfrm>
            <a:off x="696686" y="4147457"/>
            <a:ext cx="22250400" cy="79465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just"/>
            <a:r>
              <a:rPr lang="en-US" b="1" dirty="0">
                <a:solidFill>
                  <a:schemeClr val="bg1"/>
                </a:solidFill>
                <a:effectLst/>
                <a:latin typeface="Consolas" panose="020B0609020204030204" pitchFamily="49" charset="0"/>
              </a:rPr>
              <a:t>Task: Set up a 3-qubit </a:t>
            </a:r>
            <a:r>
              <a:rPr lang="en-US" b="1" dirty="0" err="1">
                <a:solidFill>
                  <a:schemeClr val="bg1"/>
                </a:solidFill>
                <a:effectLst/>
                <a:latin typeface="Consolas" panose="020B0609020204030204" pitchFamily="49" charset="0"/>
              </a:rPr>
              <a:t>TwoLocal</a:t>
            </a:r>
            <a:r>
              <a:rPr lang="en-US" b="1" dirty="0">
                <a:solidFill>
                  <a:schemeClr val="bg1"/>
                </a:solidFill>
                <a:effectLst/>
                <a:latin typeface="Consolas" panose="020B0609020204030204" pitchFamily="49" charset="0"/>
              </a:rPr>
              <a:t> circuit using [Ry] and [Rz]</a:t>
            </a:r>
            <a:r>
              <a:rPr lang="en-US" b="1" dirty="0">
                <a:solidFill>
                  <a:schemeClr val="bg1"/>
                </a:solidFill>
                <a:latin typeface="Consolas" panose="020B0609020204030204" pitchFamily="49" charset="0"/>
              </a:rPr>
              <a:t> </a:t>
            </a:r>
            <a:r>
              <a:rPr lang="en-US" b="1" dirty="0">
                <a:solidFill>
                  <a:schemeClr val="bg1"/>
                </a:solidFill>
                <a:effectLst/>
                <a:latin typeface="Consolas" panose="020B0609020204030204" pitchFamily="49" charset="0"/>
              </a:rPr>
              <a:t>rotations. Entanglement should be set to full, and entanglement blocks should use the </a:t>
            </a:r>
            <a:r>
              <a:rPr lang="en-US" b="1" dirty="0" err="1">
                <a:solidFill>
                  <a:schemeClr val="bg1"/>
                </a:solidFill>
                <a:effectLst/>
                <a:latin typeface="Consolas" panose="020B0609020204030204" pitchFamily="49" charset="0"/>
              </a:rPr>
              <a:t>Cz</a:t>
            </a:r>
            <a:r>
              <a:rPr lang="en-US" b="1" dirty="0">
                <a:solidFill>
                  <a:schemeClr val="bg1"/>
                </a:solidFill>
                <a:effectLst/>
                <a:latin typeface="Consolas" panose="020B0609020204030204" pitchFamily="49" charset="0"/>
              </a:rPr>
              <a:t> gate. Make sure you set `reps=1` and `</a:t>
            </a:r>
            <a:r>
              <a:rPr lang="en-US" b="1" dirty="0" err="1">
                <a:solidFill>
                  <a:schemeClr val="bg1"/>
                </a:solidFill>
                <a:effectLst/>
                <a:latin typeface="Consolas" panose="020B0609020204030204" pitchFamily="49" charset="0"/>
              </a:rPr>
              <a:t>insert_barriers</a:t>
            </a:r>
            <a:r>
              <a:rPr lang="en-US" b="1" dirty="0">
                <a:solidFill>
                  <a:schemeClr val="bg1"/>
                </a:solidFill>
                <a:effectLst/>
                <a:latin typeface="Consolas" panose="020B0609020204030204" pitchFamily="49" charset="0"/>
              </a:rPr>
              <a:t>=True`.</a:t>
            </a:r>
          </a:p>
          <a:p>
            <a:pPr algn="just"/>
            <a:endParaRPr lang="en-US" b="1" dirty="0">
              <a:solidFill>
                <a:schemeClr val="tx2">
                  <a:lumMod val="95000"/>
                  <a:lumOff val="5000"/>
                </a:schemeClr>
              </a:solidFill>
              <a:latin typeface="Consolas" panose="020B0609020204030204" pitchFamily="49" charset="0"/>
            </a:endParaRPr>
          </a:p>
          <a:p>
            <a:pPr algn="just"/>
            <a:endParaRPr lang="en-US" b="1" dirty="0">
              <a:solidFill>
                <a:schemeClr val="tx2">
                  <a:lumMod val="95000"/>
                  <a:lumOff val="5000"/>
                </a:schemeClr>
              </a:solidFill>
              <a:effectLst/>
              <a:latin typeface="Consolas" panose="020B0609020204030204" pitchFamily="49" charset="0"/>
            </a:endParaRPr>
          </a:p>
          <a:p>
            <a:pPr algn="just"/>
            <a:endParaRPr lang="en-US" b="1" dirty="0">
              <a:solidFill>
                <a:schemeClr val="tx2">
                  <a:lumMod val="95000"/>
                  <a:lumOff val="5000"/>
                </a:schemeClr>
              </a:solidFill>
              <a:latin typeface="Consolas" panose="020B0609020204030204" pitchFamily="49" charset="0"/>
            </a:endParaRPr>
          </a:p>
          <a:p>
            <a:pPr algn="just"/>
            <a:endParaRPr lang="en-US" b="1" dirty="0">
              <a:solidFill>
                <a:schemeClr val="tx2">
                  <a:lumMod val="95000"/>
                  <a:lumOff val="5000"/>
                </a:schemeClr>
              </a:solidFill>
              <a:effectLst/>
              <a:latin typeface="Consolas" panose="020B0609020204030204" pitchFamily="49" charset="0"/>
            </a:endParaRPr>
          </a:p>
          <a:p>
            <a:pPr algn="just"/>
            <a:endParaRPr lang="en-US" b="1" dirty="0">
              <a:solidFill>
                <a:schemeClr val="tx2">
                  <a:lumMod val="95000"/>
                  <a:lumOff val="5000"/>
                </a:schemeClr>
              </a:solidFill>
              <a:latin typeface="Consolas" panose="020B0609020204030204" pitchFamily="49" charset="0"/>
            </a:endParaRPr>
          </a:p>
          <a:p>
            <a:pPr algn="just"/>
            <a:endParaRPr lang="en-US" b="1" dirty="0">
              <a:solidFill>
                <a:schemeClr val="tx2">
                  <a:lumMod val="95000"/>
                  <a:lumOff val="5000"/>
                </a:schemeClr>
              </a:solidFill>
              <a:effectLst/>
              <a:latin typeface="Consolas" panose="020B0609020204030204" pitchFamily="49" charset="0"/>
            </a:endParaRPr>
          </a:p>
          <a:p>
            <a:pPr algn="just"/>
            <a:endParaRPr lang="en-US" b="1" dirty="0">
              <a:solidFill>
                <a:schemeClr val="tx2">
                  <a:lumMod val="95000"/>
                  <a:lumOff val="5000"/>
                </a:schemeClr>
              </a:solidFill>
              <a:latin typeface="Consolas" panose="020B0609020204030204" pitchFamily="49" charset="0"/>
            </a:endParaRPr>
          </a:p>
          <a:p>
            <a:pPr algn="just"/>
            <a:endParaRPr lang="en-US" b="1" dirty="0">
              <a:solidFill>
                <a:schemeClr val="tx2">
                  <a:lumMod val="95000"/>
                  <a:lumOff val="5000"/>
                </a:schemeClr>
              </a:solidFill>
              <a:effectLst/>
              <a:latin typeface="Consolas" panose="020B0609020204030204" pitchFamily="49" charset="0"/>
            </a:endParaRPr>
          </a:p>
          <a:p>
            <a:pPr algn="just"/>
            <a:endParaRPr lang="en-US" b="1" dirty="0">
              <a:solidFill>
                <a:schemeClr val="tx2">
                  <a:lumMod val="95000"/>
                  <a:lumOff val="5000"/>
                </a:schemeClr>
              </a:solidFill>
              <a:latin typeface="Consolas" panose="020B0609020204030204" pitchFamily="49" charset="0"/>
            </a:endParaRPr>
          </a:p>
          <a:p>
            <a:pPr algn="just"/>
            <a:endParaRPr lang="en-US" b="1" dirty="0">
              <a:solidFill>
                <a:schemeClr val="accent1">
                  <a:lumMod val="50000"/>
                </a:schemeClr>
              </a:solidFill>
              <a:effectLst/>
              <a:latin typeface="Consolas" panose="020B0609020204030204" pitchFamily="49" charset="0"/>
            </a:endParaRPr>
          </a:p>
          <a:p>
            <a:pPr algn="just"/>
            <a:br>
              <a:rPr lang="en-US" b="1" dirty="0">
                <a:solidFill>
                  <a:schemeClr val="bg1"/>
                </a:solidFill>
                <a:effectLst/>
                <a:latin typeface="Consolas" panose="020B0609020204030204" pitchFamily="49" charset="0"/>
              </a:rPr>
            </a:br>
            <a:endParaRPr lang="en-US" b="1" dirty="0">
              <a:solidFill>
                <a:schemeClr val="bg1"/>
              </a:solidFill>
              <a:effectLst/>
              <a:latin typeface="Consolas" panose="020B0609020204030204" pitchFamily="49" charset="0"/>
            </a:endParaRPr>
          </a:p>
          <a:p>
            <a:pPr algn="just" defTabSz="2438400">
              <a:spcBef>
                <a:spcPts val="2900"/>
              </a:spcBef>
              <a:buSzPct val="100000"/>
            </a:pPr>
            <a:endParaRPr lang="en-IN" b="1" kern="0" dirty="0">
              <a:solidFill>
                <a:schemeClr val="bg1"/>
              </a:solidFill>
              <a:ea typeface="+mj-ea"/>
              <a:cs typeface="+mj-cs"/>
              <a:sym typeface="IBM Plex Sans Light"/>
            </a:endParaRPr>
          </a:p>
        </p:txBody>
      </p:sp>
      <p:sp>
        <p:nvSpPr>
          <p:cNvPr id="7" name="Rectangle 1">
            <a:extLst>
              <a:ext uri="{FF2B5EF4-FFF2-40B4-BE49-F238E27FC236}">
                <a16:creationId xmlns:a16="http://schemas.microsoft.com/office/drawing/2014/main" id="{BDB25C0A-1C00-AA44-B712-81735572CEAB}"/>
              </a:ext>
            </a:extLst>
          </p:cNvPr>
          <p:cNvSpPr>
            <a:spLocks noChangeArrowheads="1"/>
          </p:cNvSpPr>
          <p:nvPr/>
        </p:nvSpPr>
        <p:spPr bwMode="auto">
          <a:xfrm>
            <a:off x="696686" y="6435991"/>
            <a:ext cx="21978209" cy="452431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3200" b="0" dirty="0" err="1">
                <a:solidFill>
                  <a:srgbClr val="9CDCFE"/>
                </a:solidFill>
                <a:effectLst/>
                <a:latin typeface="Consolas" panose="020B0609020204030204" pitchFamily="49" charset="0"/>
              </a:rPr>
              <a:t>num_qubits</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a:solidFill>
                  <a:srgbClr val="6A9955"/>
                </a:solidFill>
                <a:effectLst/>
                <a:latin typeface="Consolas" panose="020B0609020204030204" pitchFamily="49" charset="0"/>
              </a:rPr>
              <a:t>#Add your code here</a:t>
            </a:r>
            <a:endParaRPr lang="en-IN" sz="3200" b="0" dirty="0">
              <a:solidFill>
                <a:srgbClr val="CCCCCC"/>
              </a:solidFill>
              <a:effectLst/>
              <a:latin typeface="Consolas" panose="020B0609020204030204" pitchFamily="49" charset="0"/>
            </a:endParaRPr>
          </a:p>
          <a:p>
            <a:r>
              <a:rPr lang="en-IN" sz="3200" b="0" dirty="0" err="1">
                <a:solidFill>
                  <a:srgbClr val="9CDCFE"/>
                </a:solidFill>
                <a:effectLst/>
                <a:latin typeface="Consolas" panose="020B0609020204030204" pitchFamily="49" charset="0"/>
              </a:rPr>
              <a:t>rotation_blocks</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a:solidFill>
                  <a:srgbClr val="6A9955"/>
                </a:solidFill>
                <a:effectLst/>
                <a:latin typeface="Consolas" panose="020B0609020204030204" pitchFamily="49" charset="0"/>
              </a:rPr>
              <a:t>#Add your code here</a:t>
            </a:r>
            <a:endParaRPr lang="en-IN" sz="3200" b="0" dirty="0">
              <a:solidFill>
                <a:srgbClr val="CCCCCC"/>
              </a:solidFill>
              <a:effectLst/>
              <a:latin typeface="Consolas" panose="020B0609020204030204" pitchFamily="49" charset="0"/>
            </a:endParaRPr>
          </a:p>
          <a:p>
            <a:r>
              <a:rPr lang="en-IN" sz="3200" b="0" dirty="0" err="1">
                <a:solidFill>
                  <a:srgbClr val="9CDCFE"/>
                </a:solidFill>
                <a:effectLst/>
                <a:latin typeface="Consolas" panose="020B0609020204030204" pitchFamily="49" charset="0"/>
              </a:rPr>
              <a:t>entanglement_blocks</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a:solidFill>
                  <a:srgbClr val="6A9955"/>
                </a:solidFill>
                <a:effectLst/>
                <a:latin typeface="Consolas" panose="020B0609020204030204" pitchFamily="49" charset="0"/>
              </a:rPr>
              <a:t>#Add your code here</a:t>
            </a:r>
            <a:endParaRPr lang="en-IN" sz="3200" b="0" dirty="0">
              <a:solidFill>
                <a:srgbClr val="CCCCCC"/>
              </a:solidFill>
              <a:effectLst/>
              <a:latin typeface="Consolas" panose="020B0609020204030204" pitchFamily="49" charset="0"/>
            </a:endParaRPr>
          </a:p>
          <a:p>
            <a:r>
              <a:rPr lang="en-IN" sz="3200" b="0" dirty="0">
                <a:solidFill>
                  <a:srgbClr val="9CDCFE"/>
                </a:solidFill>
                <a:effectLst/>
                <a:latin typeface="Consolas" panose="020B0609020204030204" pitchFamily="49" charset="0"/>
              </a:rPr>
              <a:t>entanglement</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a:solidFill>
                  <a:srgbClr val="6A9955"/>
                </a:solidFill>
                <a:effectLst/>
                <a:latin typeface="Consolas" panose="020B0609020204030204" pitchFamily="49" charset="0"/>
              </a:rPr>
              <a:t>#Add your code here</a:t>
            </a:r>
            <a:endParaRPr lang="en-IN" sz="3200" b="0" dirty="0">
              <a:solidFill>
                <a:srgbClr val="CCCCCC"/>
              </a:solidFill>
              <a:effectLst/>
              <a:latin typeface="Consolas" panose="020B0609020204030204" pitchFamily="49" charset="0"/>
            </a:endParaRPr>
          </a:p>
          <a:p>
            <a:br>
              <a:rPr lang="en-IN" sz="3200" b="0" dirty="0">
                <a:solidFill>
                  <a:srgbClr val="CCCCCC"/>
                </a:solidFill>
                <a:effectLst/>
                <a:latin typeface="Consolas" panose="020B0609020204030204" pitchFamily="49" charset="0"/>
              </a:rPr>
            </a:br>
            <a:r>
              <a:rPr lang="en-IN" sz="3200" b="0" dirty="0">
                <a:solidFill>
                  <a:srgbClr val="9CDCFE"/>
                </a:solidFill>
                <a:effectLst/>
                <a:latin typeface="Consolas" panose="020B0609020204030204" pitchFamily="49" charset="0"/>
              </a:rPr>
              <a:t>ansatz</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a:solidFill>
                  <a:srgbClr val="6A9955"/>
                </a:solidFill>
                <a:effectLst/>
                <a:latin typeface="Consolas" panose="020B0609020204030204" pitchFamily="49" charset="0"/>
              </a:rPr>
              <a:t>#Add your code here</a:t>
            </a:r>
            <a:endParaRPr lang="en-IN" sz="3200" b="0" dirty="0">
              <a:solidFill>
                <a:srgbClr val="CCCCCC"/>
              </a:solidFill>
              <a:effectLst/>
              <a:latin typeface="Consolas" panose="020B0609020204030204" pitchFamily="49" charset="0"/>
            </a:endParaRPr>
          </a:p>
          <a:p>
            <a:br>
              <a:rPr lang="en-IN" sz="3200" b="0" dirty="0">
                <a:solidFill>
                  <a:srgbClr val="CCCCCC"/>
                </a:solidFill>
                <a:effectLst/>
                <a:latin typeface="Consolas" panose="020B0609020204030204" pitchFamily="49" charset="0"/>
              </a:rPr>
            </a:br>
            <a:r>
              <a:rPr lang="en-IN" sz="3200" b="0" dirty="0">
                <a:solidFill>
                  <a:srgbClr val="6A9955"/>
                </a:solidFill>
                <a:effectLst/>
                <a:latin typeface="Consolas" panose="020B0609020204030204" pitchFamily="49" charset="0"/>
              </a:rPr>
              <a:t>### Don't change any code past this line ###</a:t>
            </a:r>
            <a:endParaRPr lang="en-IN" sz="3200" b="0" dirty="0">
              <a:solidFill>
                <a:srgbClr val="CCCCCC"/>
              </a:solidFill>
              <a:effectLst/>
              <a:latin typeface="Consolas" panose="020B0609020204030204" pitchFamily="49" charset="0"/>
            </a:endParaRPr>
          </a:p>
          <a:p>
            <a:r>
              <a:rPr lang="en-IN" sz="3200" b="0" dirty="0" err="1">
                <a:solidFill>
                  <a:srgbClr val="9CDCFE"/>
                </a:solidFill>
                <a:effectLst/>
                <a:latin typeface="Consolas" panose="020B0609020204030204" pitchFamily="49" charset="0"/>
              </a:rPr>
              <a:t>ansatz</a:t>
            </a:r>
            <a:r>
              <a:rPr lang="en-IN" sz="3200" b="0" dirty="0" err="1">
                <a:solidFill>
                  <a:srgbClr val="CCCCCC"/>
                </a:solidFill>
                <a:effectLst/>
                <a:latin typeface="Consolas" panose="020B0609020204030204" pitchFamily="49" charset="0"/>
              </a:rPr>
              <a:t>.decompose</a:t>
            </a:r>
            <a:r>
              <a:rPr lang="en-IN" sz="3200" b="0" dirty="0">
                <a:solidFill>
                  <a:srgbClr val="CCCCCC"/>
                </a:solidFill>
                <a:effectLst/>
                <a:latin typeface="Consolas" panose="020B0609020204030204" pitchFamily="49" charset="0"/>
              </a:rPr>
              <a:t>().draw(</a:t>
            </a:r>
            <a:r>
              <a:rPr lang="en-IN" sz="3200" b="0" dirty="0">
                <a:solidFill>
                  <a:srgbClr val="CE9178"/>
                </a:solidFill>
                <a:effectLst/>
                <a:latin typeface="Consolas" panose="020B0609020204030204" pitchFamily="49" charset="0"/>
              </a:rPr>
              <a:t>'</a:t>
            </a:r>
            <a:r>
              <a:rPr lang="en-IN" sz="3200" b="0" dirty="0" err="1">
                <a:solidFill>
                  <a:srgbClr val="CE9178"/>
                </a:solidFill>
                <a:effectLst/>
                <a:latin typeface="Consolas" panose="020B0609020204030204" pitchFamily="49" charset="0"/>
              </a:rPr>
              <a:t>mpl</a:t>
            </a:r>
            <a:r>
              <a:rPr lang="en-IN" sz="3200" b="0" dirty="0">
                <a:solidFill>
                  <a:srgbClr val="CE9178"/>
                </a:solidFill>
                <a:effectLst/>
                <a:latin typeface="Consolas" panose="020B0609020204030204" pitchFamily="49" charset="0"/>
              </a:rPr>
              <a:t>'</a:t>
            </a:r>
            <a:r>
              <a:rPr lang="en-IN" sz="32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94688585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696686" y="953628"/>
            <a:ext cx="19499299" cy="1714171"/>
          </a:xfrm>
        </p:spPr>
        <p:txBody>
          <a:bodyPr/>
          <a:lstStyle/>
          <a:p>
            <a:r>
              <a:rPr lang="en-US" sz="8000" dirty="0">
                <a:solidFill>
                  <a:schemeClr val="tx1"/>
                </a:solidFill>
                <a:effectLst/>
                <a:latin typeface="+mj-lt"/>
              </a:rPr>
              <a:t>Exercise 4: Create a parameterized circuit to serve as the ansatz</a:t>
            </a:r>
            <a:br>
              <a:rPr lang="en-US" sz="8000" b="0" dirty="0">
                <a:solidFill>
                  <a:schemeClr val="accent1">
                    <a:lumMod val="50000"/>
                  </a:schemeClr>
                </a:solidFill>
                <a:effectLst/>
                <a:latin typeface="+mj-lt"/>
              </a:rPr>
            </a:br>
            <a:r>
              <a:rPr lang="en-US" sz="8000" b="0" dirty="0">
                <a:solidFill>
                  <a:schemeClr val="accent1">
                    <a:lumMod val="50000"/>
                  </a:schemeClr>
                </a:solidFill>
                <a:effectLst/>
                <a:latin typeface="+mj-lt"/>
              </a:rPr>
              <a:t>    </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21</a:t>
            </a:fld>
            <a:endParaRPr lang="en-US" dirty="0"/>
          </a:p>
        </p:txBody>
      </p:sp>
      <p:pic>
        <p:nvPicPr>
          <p:cNvPr id="6" name="Picture 5" descr="A circular logo with a circle and text&#10;&#10;Description automatically generated">
            <a:extLst>
              <a:ext uri="{FF2B5EF4-FFF2-40B4-BE49-F238E27FC236}">
                <a16:creationId xmlns:a16="http://schemas.microsoft.com/office/drawing/2014/main" id="{82F0E77D-B515-5054-6819-6B1AA056F700}"/>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8E38EC93-583C-08D0-9088-05016B7175D6}"/>
              </a:ext>
            </a:extLst>
          </p:cNvPr>
          <p:cNvSpPr txBox="1"/>
          <p:nvPr/>
        </p:nvSpPr>
        <p:spPr>
          <a:xfrm>
            <a:off x="696686" y="4288971"/>
            <a:ext cx="22250400" cy="78050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r>
              <a:rPr lang="en-US" b="1" dirty="0">
                <a:solidFill>
                  <a:schemeClr val="bg1"/>
                </a:solidFill>
                <a:effectLst/>
                <a:latin typeface="Consolas" panose="020B0609020204030204" pitchFamily="49" charset="0"/>
              </a:rPr>
              <a:t>Submit for IBM </a:t>
            </a:r>
            <a:r>
              <a:rPr lang="en-US" b="1" dirty="0" err="1">
                <a:solidFill>
                  <a:schemeClr val="bg1"/>
                </a:solidFill>
                <a:effectLst/>
                <a:latin typeface="Consolas" panose="020B0609020204030204" pitchFamily="49" charset="0"/>
              </a:rPr>
              <a:t>Qiskit</a:t>
            </a:r>
            <a:r>
              <a:rPr lang="en-US" b="1" dirty="0">
                <a:solidFill>
                  <a:schemeClr val="bg1"/>
                </a:solidFill>
                <a:effectLst/>
                <a:latin typeface="Consolas" panose="020B0609020204030204" pitchFamily="49" charset="0"/>
              </a:rPr>
              <a:t> grader</a:t>
            </a:r>
          </a:p>
          <a:p>
            <a:endParaRPr lang="en-US" b="1" dirty="0">
              <a:solidFill>
                <a:schemeClr val="tx2">
                  <a:lumMod val="95000"/>
                  <a:lumOff val="5000"/>
                </a:schemeClr>
              </a:solidFill>
              <a:effectLst/>
              <a:latin typeface="Consolas" panose="020B0609020204030204" pitchFamily="49" charset="0"/>
            </a:endParaRPr>
          </a:p>
          <a:p>
            <a:endParaRPr lang="en-US" b="1" dirty="0">
              <a:solidFill>
                <a:schemeClr val="bg1"/>
              </a:solidFill>
              <a:effectLst/>
              <a:latin typeface="Consolas" panose="020B0609020204030204" pitchFamily="49" charset="0"/>
            </a:endParaRPr>
          </a:p>
          <a:p>
            <a:endParaRPr lang="en-US" b="1" dirty="0">
              <a:solidFill>
                <a:schemeClr val="bg1"/>
              </a:solidFill>
              <a:latin typeface="Consolas" panose="020B0609020204030204" pitchFamily="49" charset="0"/>
            </a:endParaRPr>
          </a:p>
          <a:p>
            <a:endParaRPr lang="en-US" b="1" dirty="0">
              <a:solidFill>
                <a:schemeClr val="bg1"/>
              </a:solidFill>
              <a:effectLst/>
              <a:latin typeface="Consolas" panose="020B0609020204030204" pitchFamily="49" charset="0"/>
            </a:endParaRPr>
          </a:p>
          <a:p>
            <a:endParaRPr lang="en-US" b="1" dirty="0">
              <a:solidFill>
                <a:schemeClr val="bg1"/>
              </a:solidFill>
              <a:latin typeface="Consolas" panose="020B0609020204030204" pitchFamily="49" charset="0"/>
            </a:endParaRPr>
          </a:p>
          <a:p>
            <a:r>
              <a:rPr lang="en-US" b="1" dirty="0">
                <a:solidFill>
                  <a:schemeClr val="bg1"/>
                </a:solidFill>
                <a:effectLst/>
                <a:latin typeface="Consolas" panose="020B0609020204030204" pitchFamily="49" charset="0"/>
              </a:rPr>
              <a:t>ansatz circuit is defined by a vector of parameters θ, with the total number given by:</a:t>
            </a:r>
          </a:p>
          <a:p>
            <a:endParaRPr lang="en-US" b="1" dirty="0">
              <a:solidFill>
                <a:schemeClr val="tx2">
                  <a:lumMod val="95000"/>
                  <a:lumOff val="5000"/>
                </a:schemeClr>
              </a:solidFill>
              <a:latin typeface="Consolas" panose="020B0609020204030204" pitchFamily="49" charset="0"/>
            </a:endParaRPr>
          </a:p>
          <a:p>
            <a:endParaRPr lang="en-US" b="1" dirty="0">
              <a:solidFill>
                <a:schemeClr val="tx2">
                  <a:lumMod val="95000"/>
                  <a:lumOff val="5000"/>
                </a:schemeClr>
              </a:solidFill>
              <a:effectLst/>
              <a:latin typeface="Consolas" panose="020B0609020204030204" pitchFamily="49" charset="0"/>
            </a:endParaRPr>
          </a:p>
          <a:p>
            <a:endParaRPr lang="en-US" b="1" dirty="0">
              <a:solidFill>
                <a:schemeClr val="tx2">
                  <a:lumMod val="95000"/>
                  <a:lumOff val="5000"/>
                </a:schemeClr>
              </a:solidFill>
              <a:latin typeface="Consolas" panose="020B0609020204030204" pitchFamily="49" charset="0"/>
            </a:endParaRPr>
          </a:p>
          <a:p>
            <a:endParaRPr lang="en-US" b="1" dirty="0">
              <a:solidFill>
                <a:schemeClr val="tx2">
                  <a:lumMod val="95000"/>
                  <a:lumOff val="5000"/>
                </a:schemeClr>
              </a:solidFill>
              <a:effectLst/>
              <a:latin typeface="Consolas" panose="020B0609020204030204" pitchFamily="49" charset="0"/>
            </a:endParaRPr>
          </a:p>
          <a:p>
            <a:endParaRPr lang="en-US" b="1" dirty="0">
              <a:solidFill>
                <a:schemeClr val="tx2">
                  <a:lumMod val="95000"/>
                  <a:lumOff val="5000"/>
                </a:schemeClr>
              </a:solidFill>
              <a:effectLst/>
              <a:latin typeface="Consolas" panose="020B0609020204030204" pitchFamily="49" charset="0"/>
            </a:endParaRPr>
          </a:p>
          <a:p>
            <a:endParaRPr lang="en-US" b="1" dirty="0">
              <a:solidFill>
                <a:schemeClr val="tx2">
                  <a:lumMod val="95000"/>
                  <a:lumOff val="5000"/>
                </a:schemeClr>
              </a:solidFill>
              <a:latin typeface="Consolas" panose="020B0609020204030204" pitchFamily="49" charset="0"/>
            </a:endParaRPr>
          </a:p>
          <a:p>
            <a:endParaRPr lang="en-US" b="1" dirty="0">
              <a:solidFill>
                <a:schemeClr val="tx2">
                  <a:lumMod val="95000"/>
                  <a:lumOff val="5000"/>
                </a:schemeClr>
              </a:solidFill>
              <a:effectLst/>
              <a:latin typeface="Consolas" panose="020B0609020204030204" pitchFamily="49" charset="0"/>
            </a:endParaRPr>
          </a:p>
          <a:p>
            <a:endParaRPr lang="en-US" b="1" dirty="0">
              <a:solidFill>
                <a:schemeClr val="tx2">
                  <a:lumMod val="95000"/>
                  <a:lumOff val="5000"/>
                </a:schemeClr>
              </a:solidFill>
              <a:latin typeface="Consolas" panose="020B0609020204030204" pitchFamily="49" charset="0"/>
            </a:endParaRPr>
          </a:p>
          <a:p>
            <a:endParaRPr lang="en-US" b="1" dirty="0">
              <a:solidFill>
                <a:schemeClr val="tx2">
                  <a:lumMod val="95000"/>
                  <a:lumOff val="5000"/>
                </a:schemeClr>
              </a:solidFill>
              <a:effectLst/>
              <a:latin typeface="Consolas" panose="020B0609020204030204" pitchFamily="49" charset="0"/>
            </a:endParaRPr>
          </a:p>
          <a:p>
            <a:endParaRPr lang="en-US" b="1" dirty="0">
              <a:solidFill>
                <a:schemeClr val="tx2">
                  <a:lumMod val="95000"/>
                  <a:lumOff val="5000"/>
                </a:schemeClr>
              </a:solidFill>
              <a:latin typeface="Consolas" panose="020B0609020204030204" pitchFamily="49" charset="0"/>
            </a:endParaRPr>
          </a:p>
          <a:p>
            <a:endParaRPr lang="en-US" b="1" dirty="0">
              <a:solidFill>
                <a:schemeClr val="tx2">
                  <a:lumMod val="95000"/>
                  <a:lumOff val="5000"/>
                </a:schemeClr>
              </a:solidFill>
              <a:effectLst/>
              <a:latin typeface="Consolas" panose="020B0609020204030204" pitchFamily="49" charset="0"/>
            </a:endParaRPr>
          </a:p>
          <a:p>
            <a:br>
              <a:rPr lang="en-US" b="1" dirty="0">
                <a:solidFill>
                  <a:schemeClr val="tx2">
                    <a:lumMod val="95000"/>
                    <a:lumOff val="5000"/>
                  </a:schemeClr>
                </a:solidFill>
                <a:effectLst/>
                <a:latin typeface="Consolas" panose="020B0609020204030204" pitchFamily="49" charset="0"/>
              </a:rPr>
            </a:br>
            <a:endParaRPr lang="en-US" b="1" dirty="0">
              <a:solidFill>
                <a:schemeClr val="tx2">
                  <a:lumMod val="95000"/>
                  <a:lumOff val="5000"/>
                </a:schemeClr>
              </a:solidFill>
              <a:effectLst/>
              <a:latin typeface="Consolas" panose="020B0609020204030204" pitchFamily="49" charset="0"/>
            </a:endParaRPr>
          </a:p>
          <a:p>
            <a:pPr defTabSz="2438400">
              <a:spcBef>
                <a:spcPts val="2900"/>
              </a:spcBef>
              <a:buSzPct val="100000"/>
            </a:pPr>
            <a:endParaRPr lang="en-IN" b="1" kern="0" dirty="0">
              <a:solidFill>
                <a:schemeClr val="tx2">
                  <a:lumMod val="95000"/>
                  <a:lumOff val="5000"/>
                </a:schemeClr>
              </a:solidFill>
              <a:ea typeface="+mj-ea"/>
              <a:cs typeface="+mj-cs"/>
              <a:sym typeface="IBM Plex Sans Light"/>
            </a:endParaRPr>
          </a:p>
        </p:txBody>
      </p:sp>
      <p:sp>
        <p:nvSpPr>
          <p:cNvPr id="4" name="Rectangle 1">
            <a:extLst>
              <a:ext uri="{FF2B5EF4-FFF2-40B4-BE49-F238E27FC236}">
                <a16:creationId xmlns:a16="http://schemas.microsoft.com/office/drawing/2014/main" id="{FADF4438-AA9D-CD2D-9D44-C30E97DA2F1B}"/>
              </a:ext>
            </a:extLst>
          </p:cNvPr>
          <p:cNvSpPr>
            <a:spLocks noChangeArrowheads="1"/>
          </p:cNvSpPr>
          <p:nvPr/>
        </p:nvSpPr>
        <p:spPr bwMode="auto">
          <a:xfrm>
            <a:off x="696686" y="8571042"/>
            <a:ext cx="21978210" cy="107721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3200" b="0" dirty="0">
                <a:solidFill>
                  <a:srgbClr val="9CDCFE"/>
                </a:solidFill>
                <a:effectLst/>
                <a:latin typeface="Consolas" panose="020B0609020204030204" pitchFamily="49" charset="0"/>
              </a:rPr>
              <a:t>num_params</a:t>
            </a:r>
            <a:r>
              <a:rPr lang="pt-BR" sz="3200" b="0" dirty="0">
                <a:solidFill>
                  <a:srgbClr val="CCCCCC"/>
                </a:solidFill>
                <a:effectLst/>
                <a:latin typeface="Consolas" panose="020B0609020204030204" pitchFamily="49" charset="0"/>
              </a:rPr>
              <a:t> </a:t>
            </a:r>
            <a:r>
              <a:rPr lang="pt-BR" sz="3200" b="0" dirty="0">
                <a:solidFill>
                  <a:srgbClr val="D4D4D4"/>
                </a:solidFill>
                <a:effectLst/>
                <a:latin typeface="Consolas" panose="020B0609020204030204" pitchFamily="49" charset="0"/>
              </a:rPr>
              <a:t>=</a:t>
            </a:r>
            <a:r>
              <a:rPr lang="pt-BR" sz="3200" b="0" dirty="0">
                <a:solidFill>
                  <a:srgbClr val="CCCCCC"/>
                </a:solidFill>
                <a:effectLst/>
                <a:latin typeface="Consolas" panose="020B0609020204030204" pitchFamily="49" charset="0"/>
              </a:rPr>
              <a:t> </a:t>
            </a:r>
            <a:r>
              <a:rPr lang="pt-BR" sz="3200" b="0" dirty="0">
                <a:solidFill>
                  <a:srgbClr val="9CDCFE"/>
                </a:solidFill>
                <a:effectLst/>
                <a:latin typeface="Consolas" panose="020B0609020204030204" pitchFamily="49" charset="0"/>
              </a:rPr>
              <a:t>ansatz</a:t>
            </a:r>
            <a:r>
              <a:rPr lang="pt-BR" sz="3200" b="0" dirty="0">
                <a:solidFill>
                  <a:srgbClr val="CCCCCC"/>
                </a:solidFill>
                <a:effectLst/>
                <a:latin typeface="Consolas" panose="020B0609020204030204" pitchFamily="49" charset="0"/>
              </a:rPr>
              <a:t>.num_parameters</a:t>
            </a:r>
          </a:p>
          <a:p>
            <a:r>
              <a:rPr lang="pt-BR" sz="3200" b="0" dirty="0">
                <a:solidFill>
                  <a:srgbClr val="9CDCFE"/>
                </a:solidFill>
                <a:effectLst/>
                <a:latin typeface="Consolas" panose="020B0609020204030204" pitchFamily="49" charset="0"/>
              </a:rPr>
              <a:t>num_params</a:t>
            </a:r>
            <a:endParaRPr lang="pt-BR" sz="3200" b="0" dirty="0">
              <a:solidFill>
                <a:srgbClr val="CCCCCC"/>
              </a:solidFill>
              <a:effectLst/>
              <a:latin typeface="Consolas" panose="020B0609020204030204" pitchFamily="49" charset="0"/>
            </a:endParaRPr>
          </a:p>
        </p:txBody>
      </p:sp>
      <p:sp>
        <p:nvSpPr>
          <p:cNvPr id="7" name="Rectangle 1">
            <a:extLst>
              <a:ext uri="{FF2B5EF4-FFF2-40B4-BE49-F238E27FC236}">
                <a16:creationId xmlns:a16="http://schemas.microsoft.com/office/drawing/2014/main" id="{183E74BD-8C92-40A5-DCA6-BE8546177483}"/>
              </a:ext>
            </a:extLst>
          </p:cNvPr>
          <p:cNvSpPr>
            <a:spLocks noChangeArrowheads="1"/>
          </p:cNvSpPr>
          <p:nvPr/>
        </p:nvSpPr>
        <p:spPr bwMode="auto">
          <a:xfrm>
            <a:off x="696686" y="5380210"/>
            <a:ext cx="21978210" cy="156966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3200" b="0" dirty="0">
                <a:solidFill>
                  <a:srgbClr val="6A9955"/>
                </a:solidFill>
                <a:effectLst/>
                <a:latin typeface="Consolas" panose="020B0609020204030204" pitchFamily="49" charset="0"/>
              </a:rPr>
              <a:t># Submit your answer using following code</a:t>
            </a:r>
            <a:br>
              <a:rPr lang="en-IN" sz="3200" b="0" dirty="0">
                <a:solidFill>
                  <a:srgbClr val="CCCCCC"/>
                </a:solidFill>
                <a:effectLst/>
                <a:latin typeface="Consolas" panose="020B0609020204030204" pitchFamily="49" charset="0"/>
              </a:rPr>
            </a:br>
            <a:r>
              <a:rPr lang="en-IN" sz="3200" b="0" dirty="0">
                <a:solidFill>
                  <a:srgbClr val="CCCCCC"/>
                </a:solidFill>
                <a:effectLst/>
                <a:latin typeface="Consolas" panose="020B0609020204030204" pitchFamily="49" charset="0"/>
              </a:rPr>
              <a:t>grade_lab2_ex4(</a:t>
            </a:r>
            <a:r>
              <a:rPr lang="en-IN" sz="3200" b="0" dirty="0" err="1">
                <a:solidFill>
                  <a:srgbClr val="9CDCFE"/>
                </a:solidFill>
                <a:effectLst/>
                <a:latin typeface="Consolas" panose="020B0609020204030204" pitchFamily="49" charset="0"/>
              </a:rPr>
              <a:t>num_qubits</a:t>
            </a:r>
            <a:r>
              <a:rPr lang="en-IN" sz="3200" b="0" dirty="0">
                <a:solidFill>
                  <a:srgbClr val="CCCCCC"/>
                </a:solidFill>
                <a:effectLst/>
                <a:latin typeface="Consolas" panose="020B0609020204030204" pitchFamily="49" charset="0"/>
              </a:rPr>
              <a:t>, </a:t>
            </a:r>
            <a:r>
              <a:rPr lang="en-IN" sz="3200" b="0" dirty="0" err="1">
                <a:solidFill>
                  <a:srgbClr val="9CDCFE"/>
                </a:solidFill>
                <a:effectLst/>
                <a:latin typeface="Consolas" panose="020B0609020204030204" pitchFamily="49" charset="0"/>
              </a:rPr>
              <a:t>rotation_blocks</a:t>
            </a:r>
            <a:r>
              <a:rPr lang="en-IN" sz="3200" b="0" dirty="0">
                <a:solidFill>
                  <a:srgbClr val="CCCCCC"/>
                </a:solidFill>
                <a:effectLst/>
                <a:latin typeface="Consolas" panose="020B0609020204030204" pitchFamily="49" charset="0"/>
              </a:rPr>
              <a:t>, </a:t>
            </a:r>
            <a:r>
              <a:rPr lang="en-IN" sz="3200" b="0" dirty="0" err="1">
                <a:solidFill>
                  <a:srgbClr val="9CDCFE"/>
                </a:solidFill>
                <a:effectLst/>
                <a:latin typeface="Consolas" panose="020B0609020204030204" pitchFamily="49" charset="0"/>
              </a:rPr>
              <a:t>entanglement_blocks</a:t>
            </a:r>
            <a:r>
              <a:rPr lang="en-IN" sz="3200" b="0" dirty="0">
                <a:solidFill>
                  <a:srgbClr val="CCCCCC"/>
                </a:solidFill>
                <a:effectLst/>
                <a:latin typeface="Consolas" panose="020B0609020204030204" pitchFamily="49" charset="0"/>
              </a:rPr>
              <a:t>, </a:t>
            </a:r>
            <a:r>
              <a:rPr lang="en-IN" sz="3200" b="0" dirty="0">
                <a:solidFill>
                  <a:srgbClr val="9CDCFE"/>
                </a:solidFill>
                <a:effectLst/>
                <a:latin typeface="Consolas" panose="020B0609020204030204" pitchFamily="49" charset="0"/>
              </a:rPr>
              <a:t>entanglement</a:t>
            </a:r>
            <a:r>
              <a:rPr lang="en-IN" sz="3200" b="0" dirty="0">
                <a:solidFill>
                  <a:srgbClr val="CCCCCC"/>
                </a:solidFill>
                <a:effectLst/>
                <a:latin typeface="Consolas" panose="020B0609020204030204" pitchFamily="49" charset="0"/>
              </a:rPr>
              <a:t>) </a:t>
            </a:r>
            <a:r>
              <a:rPr lang="en-IN" sz="3200" b="0" dirty="0">
                <a:solidFill>
                  <a:srgbClr val="6A9955"/>
                </a:solidFill>
                <a:effectLst/>
                <a:latin typeface="Consolas" panose="020B0609020204030204" pitchFamily="49" charset="0"/>
              </a:rPr>
              <a:t># Expected result type: int, List[str], str, str</a:t>
            </a:r>
            <a:endParaRPr lang="en-IN" sz="3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302566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696686" y="953628"/>
            <a:ext cx="19499299" cy="1714171"/>
          </a:xfrm>
        </p:spPr>
        <p:txBody>
          <a:bodyPr/>
          <a:lstStyle/>
          <a:p>
            <a:r>
              <a:rPr lang="en-US" sz="8000" dirty="0">
                <a:solidFill>
                  <a:schemeClr val="tx1"/>
                </a:solidFill>
                <a:effectLst/>
                <a:latin typeface="+mj-lt"/>
              </a:rPr>
              <a:t>Exercise 5: </a:t>
            </a:r>
            <a:r>
              <a:rPr lang="en-US" sz="8000" dirty="0" err="1">
                <a:solidFill>
                  <a:schemeClr val="tx1"/>
                </a:solidFill>
                <a:effectLst/>
                <a:latin typeface="+mj-lt"/>
              </a:rPr>
              <a:t>Transpile</a:t>
            </a:r>
            <a:r>
              <a:rPr lang="en-US" sz="8000" dirty="0">
                <a:solidFill>
                  <a:schemeClr val="tx1"/>
                </a:solidFill>
                <a:effectLst/>
                <a:latin typeface="+mj-lt"/>
              </a:rPr>
              <a:t> to ISA circuits</a:t>
            </a:r>
            <a:br>
              <a:rPr lang="en-US" sz="8000" b="0" dirty="0">
                <a:solidFill>
                  <a:schemeClr val="accent1">
                    <a:lumMod val="50000"/>
                  </a:schemeClr>
                </a:solidFill>
                <a:effectLst/>
                <a:latin typeface="+mj-lt"/>
              </a:rPr>
            </a:br>
            <a:r>
              <a:rPr lang="en-US" sz="8000" b="0" dirty="0">
                <a:solidFill>
                  <a:schemeClr val="accent1">
                    <a:lumMod val="50000"/>
                  </a:schemeClr>
                </a:solidFill>
                <a:effectLst/>
                <a:latin typeface="+mj-lt"/>
              </a:rPr>
              <a:t>    </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22</a:t>
            </a:fld>
            <a:endParaRPr lang="en-US" dirty="0"/>
          </a:p>
        </p:txBody>
      </p:sp>
      <p:pic>
        <p:nvPicPr>
          <p:cNvPr id="6" name="Picture 5" descr="A circular logo with a circle and text&#10;&#10;Description automatically generated">
            <a:extLst>
              <a:ext uri="{FF2B5EF4-FFF2-40B4-BE49-F238E27FC236}">
                <a16:creationId xmlns:a16="http://schemas.microsoft.com/office/drawing/2014/main" id="{82F0E77D-B515-5054-6819-6B1AA056F700}"/>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8E38EC93-583C-08D0-9088-05016B7175D6}"/>
              </a:ext>
            </a:extLst>
          </p:cNvPr>
          <p:cNvSpPr txBox="1"/>
          <p:nvPr/>
        </p:nvSpPr>
        <p:spPr>
          <a:xfrm>
            <a:off x="849086" y="2841172"/>
            <a:ext cx="20584885" cy="92528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r>
              <a:rPr lang="en-US" b="1" dirty="0">
                <a:solidFill>
                  <a:schemeClr val="bg1"/>
                </a:solidFill>
                <a:effectLst/>
                <a:latin typeface="Consolas" panose="020B0609020204030204" pitchFamily="49" charset="0"/>
              </a:rPr>
              <a:t>Task: Define the pass manager. The grader was designed with </a:t>
            </a:r>
            <a:r>
              <a:rPr lang="en-US" b="1" dirty="0" err="1">
                <a:solidFill>
                  <a:schemeClr val="bg1"/>
                </a:solidFill>
                <a:effectLst/>
                <a:latin typeface="Consolas" panose="020B0609020204030204" pitchFamily="49" charset="0"/>
              </a:rPr>
              <a:t>FakeSherbrooke</a:t>
            </a:r>
            <a:r>
              <a:rPr lang="en-US" b="1" dirty="0">
                <a:solidFill>
                  <a:schemeClr val="bg1"/>
                </a:solidFill>
                <a:effectLst/>
                <a:latin typeface="Consolas" panose="020B0609020204030204" pitchFamily="49" charset="0"/>
              </a:rPr>
              <a:t> in mind, and therefore is expecting a 127 qubit map.</a:t>
            </a:r>
          </a:p>
          <a:p>
            <a:endParaRPr lang="en-US" b="1" dirty="0">
              <a:solidFill>
                <a:schemeClr val="bg1"/>
              </a:solidFill>
              <a:effectLst/>
              <a:latin typeface="Consolas" panose="020B0609020204030204" pitchFamily="49" charset="0"/>
            </a:endParaRPr>
          </a:p>
          <a:p>
            <a:endParaRPr lang="en-US" b="1" dirty="0">
              <a:solidFill>
                <a:schemeClr val="tx2">
                  <a:lumMod val="95000"/>
                  <a:lumOff val="5000"/>
                </a:schemeClr>
              </a:solidFill>
              <a:latin typeface="Consolas" panose="020B0609020204030204" pitchFamily="49" charset="0"/>
            </a:endParaRPr>
          </a:p>
          <a:p>
            <a:endParaRPr lang="en-US" b="1" dirty="0">
              <a:solidFill>
                <a:schemeClr val="tx2">
                  <a:lumMod val="95000"/>
                  <a:lumOff val="5000"/>
                </a:schemeClr>
              </a:solidFill>
              <a:effectLst/>
              <a:latin typeface="Consolas" panose="020B0609020204030204" pitchFamily="49" charset="0"/>
            </a:endParaRPr>
          </a:p>
          <a:p>
            <a:endParaRPr lang="en-US" b="1" dirty="0">
              <a:solidFill>
                <a:schemeClr val="tx2">
                  <a:lumMod val="95000"/>
                  <a:lumOff val="5000"/>
                </a:schemeClr>
              </a:solidFill>
              <a:latin typeface="Consolas" panose="020B0609020204030204" pitchFamily="49" charset="0"/>
            </a:endParaRPr>
          </a:p>
          <a:p>
            <a:endParaRPr lang="en-US" b="1" dirty="0">
              <a:solidFill>
                <a:schemeClr val="tx2">
                  <a:lumMod val="95000"/>
                  <a:lumOff val="5000"/>
                </a:schemeClr>
              </a:solidFill>
              <a:effectLst/>
              <a:latin typeface="Consolas" panose="020B0609020204030204" pitchFamily="49" charset="0"/>
            </a:endParaRPr>
          </a:p>
          <a:p>
            <a:endParaRPr lang="en-US" b="1" dirty="0">
              <a:solidFill>
                <a:schemeClr val="tx2">
                  <a:lumMod val="95000"/>
                  <a:lumOff val="5000"/>
                </a:schemeClr>
              </a:solidFill>
              <a:latin typeface="Consolas" panose="020B0609020204030204" pitchFamily="49" charset="0"/>
            </a:endParaRPr>
          </a:p>
          <a:p>
            <a:endParaRPr lang="en-US" b="1" dirty="0">
              <a:solidFill>
                <a:schemeClr val="tx2">
                  <a:lumMod val="95000"/>
                  <a:lumOff val="5000"/>
                </a:schemeClr>
              </a:solidFill>
              <a:effectLst/>
              <a:latin typeface="Consolas" panose="020B0609020204030204" pitchFamily="49" charset="0"/>
            </a:endParaRPr>
          </a:p>
          <a:p>
            <a:endParaRPr lang="en-US" b="1" dirty="0">
              <a:solidFill>
                <a:schemeClr val="tx2">
                  <a:lumMod val="95000"/>
                  <a:lumOff val="5000"/>
                </a:schemeClr>
              </a:solidFill>
              <a:latin typeface="Consolas" panose="020B0609020204030204" pitchFamily="49" charset="0"/>
            </a:endParaRPr>
          </a:p>
          <a:p>
            <a:endParaRPr lang="en-US" b="1" dirty="0">
              <a:solidFill>
                <a:schemeClr val="tx2">
                  <a:lumMod val="95000"/>
                  <a:lumOff val="5000"/>
                </a:schemeClr>
              </a:solidFill>
              <a:effectLst/>
              <a:latin typeface="Consolas" panose="020B0609020204030204" pitchFamily="49" charset="0"/>
            </a:endParaRPr>
          </a:p>
          <a:p>
            <a:endParaRPr lang="en-US" b="1" dirty="0">
              <a:solidFill>
                <a:schemeClr val="tx2">
                  <a:lumMod val="95000"/>
                  <a:lumOff val="5000"/>
                </a:schemeClr>
              </a:solidFill>
              <a:latin typeface="Consolas" panose="020B0609020204030204" pitchFamily="49" charset="0"/>
            </a:endParaRPr>
          </a:p>
          <a:p>
            <a:pPr>
              <a:spcBef>
                <a:spcPts val="1200"/>
              </a:spcBef>
            </a:pPr>
            <a:r>
              <a:rPr lang="en-US" sz="3600" b="1" dirty="0">
                <a:solidFill>
                  <a:schemeClr val="bg1"/>
                </a:solidFill>
                <a:effectLst/>
                <a:latin typeface="Consolas" panose="020B0609020204030204" pitchFamily="49" charset="0"/>
              </a:rPr>
              <a:t>To visualize our ISA circuits we can run:</a:t>
            </a:r>
          </a:p>
          <a:p>
            <a:endParaRPr lang="en-US" b="1" dirty="0">
              <a:solidFill>
                <a:schemeClr val="accent1">
                  <a:lumMod val="50000"/>
                </a:schemeClr>
              </a:solidFill>
              <a:effectLst/>
              <a:latin typeface="Consolas" panose="020B0609020204030204" pitchFamily="49" charset="0"/>
            </a:endParaRPr>
          </a:p>
          <a:p>
            <a:br>
              <a:rPr lang="en-US" b="1" dirty="0">
                <a:solidFill>
                  <a:schemeClr val="bg1"/>
                </a:solidFill>
                <a:effectLst/>
                <a:latin typeface="Consolas" panose="020B0609020204030204" pitchFamily="49" charset="0"/>
              </a:rPr>
            </a:br>
            <a:r>
              <a:rPr lang="en-US" b="1" dirty="0">
                <a:solidFill>
                  <a:schemeClr val="bg1"/>
                </a:solidFill>
                <a:effectLst/>
                <a:latin typeface="Consolas" panose="020B0609020204030204" pitchFamily="49" charset="0"/>
              </a:rPr>
              <a:t>To define Hamiltonian:</a:t>
            </a:r>
          </a:p>
          <a:p>
            <a:endParaRPr lang="en-US" b="1" dirty="0">
              <a:solidFill>
                <a:schemeClr val="bg1"/>
              </a:solidFill>
              <a:effectLst/>
              <a:latin typeface="Consolas" panose="020B0609020204030204" pitchFamily="49" charset="0"/>
            </a:endParaRPr>
          </a:p>
          <a:p>
            <a:pPr defTabSz="2438400">
              <a:spcBef>
                <a:spcPts val="2900"/>
              </a:spcBef>
              <a:buSzPct val="100000"/>
            </a:pPr>
            <a:endParaRPr lang="en-IN" b="1" kern="0" dirty="0">
              <a:solidFill>
                <a:schemeClr val="bg1"/>
              </a:solidFill>
              <a:ea typeface="+mj-ea"/>
              <a:cs typeface="+mj-cs"/>
              <a:sym typeface="IBM Plex Sans Light"/>
            </a:endParaRPr>
          </a:p>
        </p:txBody>
      </p:sp>
      <p:sp>
        <p:nvSpPr>
          <p:cNvPr id="4" name="Rectangle 1">
            <a:extLst>
              <a:ext uri="{FF2B5EF4-FFF2-40B4-BE49-F238E27FC236}">
                <a16:creationId xmlns:a16="http://schemas.microsoft.com/office/drawing/2014/main" id="{308118A3-FA85-6391-41DC-334CBC1F0EA9}"/>
              </a:ext>
            </a:extLst>
          </p:cNvPr>
          <p:cNvSpPr>
            <a:spLocks noChangeArrowheads="1"/>
          </p:cNvSpPr>
          <p:nvPr/>
        </p:nvSpPr>
        <p:spPr bwMode="auto">
          <a:xfrm>
            <a:off x="849086" y="4196925"/>
            <a:ext cx="22250400" cy="501675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0" dirty="0" err="1">
                <a:solidFill>
                  <a:srgbClr val="9CDCFE"/>
                </a:solidFill>
                <a:effectLst/>
                <a:latin typeface="Consolas" panose="020B0609020204030204" pitchFamily="49" charset="0"/>
              </a:rPr>
              <a:t>backend_answer</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6A9955"/>
                </a:solidFill>
                <a:effectLst/>
                <a:latin typeface="Consolas" panose="020B0609020204030204" pitchFamily="49" charset="0"/>
              </a:rPr>
              <a:t>#Add your code</a:t>
            </a:r>
            <a:endParaRPr lang="en-US" sz="3200" b="0" dirty="0">
              <a:solidFill>
                <a:srgbClr val="CCCCCC"/>
              </a:solidFill>
              <a:effectLst/>
              <a:latin typeface="Consolas" panose="020B0609020204030204" pitchFamily="49" charset="0"/>
            </a:endParaRPr>
          </a:p>
          <a:p>
            <a:r>
              <a:rPr lang="en-US" sz="3200" b="0" dirty="0" err="1">
                <a:solidFill>
                  <a:srgbClr val="9CDCFE"/>
                </a:solidFill>
                <a:effectLst/>
                <a:latin typeface="Consolas" panose="020B0609020204030204" pitchFamily="49" charset="0"/>
              </a:rPr>
              <a:t>optimization_level_answer</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6A9955"/>
                </a:solidFill>
                <a:effectLst/>
                <a:latin typeface="Consolas" panose="020B0609020204030204" pitchFamily="49" charset="0"/>
              </a:rPr>
              <a:t>#Add your code</a:t>
            </a:r>
            <a:endParaRPr lang="en-US" sz="3200" b="0" dirty="0">
              <a:solidFill>
                <a:srgbClr val="CCCCCC"/>
              </a:solidFill>
              <a:effectLst/>
              <a:latin typeface="Consolas" panose="020B0609020204030204" pitchFamily="49" charset="0"/>
            </a:endParaRPr>
          </a:p>
          <a:p>
            <a:br>
              <a:rPr lang="en-US" sz="3200" b="0" dirty="0">
                <a:solidFill>
                  <a:srgbClr val="CCCCCC"/>
                </a:solidFill>
                <a:effectLst/>
                <a:latin typeface="Consolas" panose="020B0609020204030204" pitchFamily="49" charset="0"/>
              </a:rPr>
            </a:br>
            <a:r>
              <a:rPr lang="en-US" sz="3200" b="0" dirty="0">
                <a:solidFill>
                  <a:srgbClr val="9CDCFE"/>
                </a:solidFill>
                <a:effectLst/>
                <a:latin typeface="Consolas" panose="020B0609020204030204" pitchFamily="49" charset="0"/>
              </a:rPr>
              <a:t>pm</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err="1">
                <a:solidFill>
                  <a:srgbClr val="CCCCCC"/>
                </a:solidFill>
                <a:effectLst/>
                <a:latin typeface="Consolas" panose="020B0609020204030204" pitchFamily="49" charset="0"/>
              </a:rPr>
              <a:t>generate_preset_pass_manager</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backend</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backend_answer</a:t>
            </a:r>
            <a:r>
              <a:rPr lang="en-US" sz="3200" b="0" dirty="0" err="1">
                <a:solidFill>
                  <a:srgbClr val="CCCCCC"/>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optimization_level</a:t>
            </a:r>
            <a:r>
              <a:rPr lang="en-US" sz="3200" b="0" dirty="0">
                <a:solidFill>
                  <a:srgbClr val="D4D4D4"/>
                </a:solidFill>
                <a:effectLst/>
                <a:latin typeface="Consolas" panose="020B0609020204030204" pitchFamily="49" charset="0"/>
              </a:rPr>
              <a:t>=</a:t>
            </a:r>
            <a:r>
              <a:rPr lang="en-US" sz="3200" b="0" dirty="0" err="1">
                <a:solidFill>
                  <a:srgbClr val="9CDCFE"/>
                </a:solidFill>
                <a:effectLst/>
                <a:latin typeface="Consolas" panose="020B0609020204030204" pitchFamily="49" charset="0"/>
              </a:rPr>
              <a:t>optimization_level_answer</a:t>
            </a:r>
            <a:r>
              <a:rPr lang="en-US" sz="3200" b="0" dirty="0">
                <a:solidFill>
                  <a:srgbClr val="CCCCCC"/>
                </a:solidFill>
                <a:effectLst/>
                <a:latin typeface="Consolas" panose="020B0609020204030204" pitchFamily="49" charset="0"/>
              </a:rPr>
              <a:t>)</a:t>
            </a:r>
          </a:p>
          <a:p>
            <a:br>
              <a:rPr lang="en-US" sz="3200" b="0" dirty="0">
                <a:solidFill>
                  <a:srgbClr val="CCCCCC"/>
                </a:solidFill>
                <a:effectLst/>
                <a:latin typeface="Consolas" panose="020B0609020204030204" pitchFamily="49" charset="0"/>
              </a:rPr>
            </a:br>
            <a:r>
              <a:rPr lang="en-US" sz="3200" b="0" dirty="0" err="1">
                <a:solidFill>
                  <a:srgbClr val="9CDCFE"/>
                </a:solidFill>
                <a:effectLst/>
                <a:latin typeface="Consolas" panose="020B0609020204030204" pitchFamily="49" charset="0"/>
              </a:rPr>
              <a:t>isa_circuit</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6A9955"/>
                </a:solidFill>
                <a:effectLst/>
                <a:latin typeface="Consolas" panose="020B0609020204030204" pitchFamily="49" charset="0"/>
              </a:rPr>
              <a:t># Add your code</a:t>
            </a:r>
          </a:p>
          <a:p>
            <a:endParaRPr lang="en-US" sz="3200" dirty="0">
              <a:solidFill>
                <a:srgbClr val="6A9955"/>
              </a:solidFill>
              <a:latin typeface="Consolas" panose="020B0609020204030204" pitchFamily="49" charset="0"/>
            </a:endParaRPr>
          </a:p>
          <a:p>
            <a:r>
              <a:rPr lang="en-US" sz="3200" b="0" dirty="0">
                <a:solidFill>
                  <a:srgbClr val="6A9955"/>
                </a:solidFill>
                <a:effectLst/>
                <a:latin typeface="Consolas" panose="020B0609020204030204" pitchFamily="49" charset="0"/>
              </a:rPr>
              <a:t># Submit your answer using following code</a:t>
            </a:r>
            <a:br>
              <a:rPr lang="en-US" sz="3200" b="0" dirty="0">
                <a:solidFill>
                  <a:srgbClr val="CCCCCC"/>
                </a:solidFill>
                <a:effectLst/>
                <a:latin typeface="Consolas" panose="020B0609020204030204" pitchFamily="49" charset="0"/>
              </a:rPr>
            </a:br>
            <a:r>
              <a:rPr lang="en-US" sz="3200" b="0" dirty="0">
                <a:solidFill>
                  <a:srgbClr val="CCCCCC"/>
                </a:solidFill>
                <a:effectLst/>
                <a:latin typeface="Consolas" panose="020B0609020204030204" pitchFamily="49" charset="0"/>
              </a:rPr>
              <a:t>grade_lab2_ex5(</a:t>
            </a:r>
            <a:r>
              <a:rPr lang="en-US" sz="3200" b="0" dirty="0" err="1">
                <a:solidFill>
                  <a:srgbClr val="9CDCFE"/>
                </a:solidFill>
                <a:effectLst/>
                <a:latin typeface="Consolas" panose="020B0609020204030204" pitchFamily="49" charset="0"/>
              </a:rPr>
              <a:t>isa_circuit</a:t>
            </a:r>
            <a:r>
              <a:rPr lang="en-US" sz="3200" b="0" dirty="0">
                <a:solidFill>
                  <a:srgbClr val="CCCCCC"/>
                </a:solidFill>
                <a:effectLst/>
                <a:latin typeface="Consolas" panose="020B0609020204030204" pitchFamily="49" charset="0"/>
              </a:rPr>
              <a:t>) </a:t>
            </a:r>
            <a:r>
              <a:rPr lang="en-US" sz="3200" b="0" dirty="0">
                <a:solidFill>
                  <a:srgbClr val="6A9955"/>
                </a:solidFill>
                <a:effectLst/>
                <a:latin typeface="Consolas" panose="020B0609020204030204" pitchFamily="49" charset="0"/>
              </a:rPr>
              <a:t># Expected result type: </a:t>
            </a:r>
            <a:r>
              <a:rPr lang="en-US" sz="3200" b="0" dirty="0" err="1">
                <a:solidFill>
                  <a:srgbClr val="6A9955"/>
                </a:solidFill>
                <a:effectLst/>
                <a:latin typeface="Consolas" panose="020B0609020204030204" pitchFamily="49" charset="0"/>
              </a:rPr>
              <a:t>QuantumCircuit</a:t>
            </a:r>
            <a:endParaRPr lang="en-US" sz="3200" b="0" dirty="0">
              <a:solidFill>
                <a:srgbClr val="CCCCCC"/>
              </a:solidFill>
              <a:effectLst/>
              <a:latin typeface="Consolas" panose="020B0609020204030204" pitchFamily="49" charset="0"/>
            </a:endParaRPr>
          </a:p>
        </p:txBody>
      </p:sp>
      <p:sp>
        <p:nvSpPr>
          <p:cNvPr id="5" name="Rectangle 3">
            <a:extLst>
              <a:ext uri="{FF2B5EF4-FFF2-40B4-BE49-F238E27FC236}">
                <a16:creationId xmlns:a16="http://schemas.microsoft.com/office/drawing/2014/main" id="{9D2DB418-4F2D-EA3D-FCC8-9041F7C69CC7}"/>
              </a:ext>
            </a:extLst>
          </p:cNvPr>
          <p:cNvSpPr>
            <a:spLocks noChangeArrowheads="1"/>
          </p:cNvSpPr>
          <p:nvPr/>
        </p:nvSpPr>
        <p:spPr bwMode="auto">
          <a:xfrm>
            <a:off x="872444" y="10130635"/>
            <a:ext cx="22227042" cy="64633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b="0" dirty="0" err="1">
                <a:solidFill>
                  <a:srgbClr val="9CDCFE"/>
                </a:solidFill>
                <a:effectLst/>
                <a:latin typeface="Consolas" panose="020B0609020204030204" pitchFamily="49" charset="0"/>
              </a:rPr>
              <a:t>isa_circuit</a:t>
            </a:r>
            <a:r>
              <a:rPr lang="en-IN" b="0" dirty="0" err="1">
                <a:solidFill>
                  <a:srgbClr val="CCCCCC"/>
                </a:solidFill>
                <a:effectLst/>
                <a:latin typeface="Consolas" panose="020B0609020204030204" pitchFamily="49" charset="0"/>
              </a:rPr>
              <a:t>.draw</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mpl</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idle_wires</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False</a:t>
            </a:r>
            <a:r>
              <a:rPr lang="en-IN" b="0" dirty="0">
                <a:solidFill>
                  <a:srgbClr val="CCCCCC"/>
                </a:solidFill>
                <a:effectLst/>
                <a:latin typeface="Consolas" panose="020B0609020204030204" pitchFamily="49" charset="0"/>
              </a:rPr>
              <a:t>,)</a:t>
            </a:r>
          </a:p>
        </p:txBody>
      </p:sp>
      <p:sp>
        <p:nvSpPr>
          <p:cNvPr id="21" name="Rectangle 3">
            <a:extLst>
              <a:ext uri="{FF2B5EF4-FFF2-40B4-BE49-F238E27FC236}">
                <a16:creationId xmlns:a16="http://schemas.microsoft.com/office/drawing/2014/main" id="{7EBCA8C1-A2CF-0A0E-F843-ADFF34F1C542}"/>
              </a:ext>
            </a:extLst>
          </p:cNvPr>
          <p:cNvSpPr>
            <a:spLocks noChangeArrowheads="1"/>
          </p:cNvSpPr>
          <p:nvPr/>
        </p:nvSpPr>
        <p:spPr bwMode="auto">
          <a:xfrm>
            <a:off x="849086" y="11801483"/>
            <a:ext cx="22148163" cy="64633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b="0" dirty="0" err="1">
                <a:solidFill>
                  <a:srgbClr val="9CDCFE"/>
                </a:solidFill>
                <a:effectLst/>
                <a:latin typeface="Consolas" panose="020B0609020204030204" pitchFamily="49" charset="0"/>
              </a:rPr>
              <a:t>hamiltonian_isa</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pauli_op</a:t>
            </a:r>
            <a:r>
              <a:rPr lang="en-IN" b="0" dirty="0" err="1">
                <a:solidFill>
                  <a:srgbClr val="CCCCCC"/>
                </a:solidFill>
                <a:effectLst/>
                <a:latin typeface="Consolas" panose="020B0609020204030204" pitchFamily="49" charset="0"/>
              </a:rPr>
              <a:t>.apply_layout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layout</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isa_circuit</a:t>
            </a:r>
            <a:r>
              <a:rPr lang="en-IN" b="0" dirty="0" err="1">
                <a:solidFill>
                  <a:srgbClr val="CCCCCC"/>
                </a:solidFill>
                <a:effectLst/>
                <a:latin typeface="Consolas" panose="020B0609020204030204" pitchFamily="49" charset="0"/>
              </a:rPr>
              <a:t>.layout</a:t>
            </a:r>
            <a:r>
              <a:rPr lang="en-IN"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95333691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696686" y="953628"/>
            <a:ext cx="19499299" cy="1714171"/>
          </a:xfrm>
        </p:spPr>
        <p:txBody>
          <a:bodyPr/>
          <a:lstStyle/>
          <a:p>
            <a:r>
              <a:rPr lang="en-US" sz="8000" dirty="0">
                <a:solidFill>
                  <a:schemeClr val="tx1"/>
                </a:solidFill>
                <a:effectLst/>
                <a:latin typeface="+mj-lt"/>
              </a:rPr>
              <a:t>Exercise 6: Defining the cost function</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23</a:t>
            </a:fld>
            <a:endParaRPr lang="en-US" dirty="0"/>
          </a:p>
        </p:txBody>
      </p:sp>
      <p:pic>
        <p:nvPicPr>
          <p:cNvPr id="6" name="Picture 5" descr="A circular logo with a circle and text&#10;&#10;Description automatically generated">
            <a:extLst>
              <a:ext uri="{FF2B5EF4-FFF2-40B4-BE49-F238E27FC236}">
                <a16:creationId xmlns:a16="http://schemas.microsoft.com/office/drawing/2014/main" id="{82F0E77D-B515-5054-6819-6B1AA056F700}"/>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8E38EC93-583C-08D0-9088-05016B7175D6}"/>
              </a:ext>
            </a:extLst>
          </p:cNvPr>
          <p:cNvSpPr txBox="1"/>
          <p:nvPr/>
        </p:nvSpPr>
        <p:spPr>
          <a:xfrm>
            <a:off x="696686" y="2303383"/>
            <a:ext cx="19635395" cy="88508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just"/>
            <a:r>
              <a:rPr lang="en-US" b="1" dirty="0">
                <a:solidFill>
                  <a:schemeClr val="bg1"/>
                </a:solidFill>
                <a:effectLst/>
                <a:latin typeface="Consolas" panose="020B0609020204030204" pitchFamily="49" charset="0"/>
              </a:rPr>
              <a:t>Task: Define a cost function by using </a:t>
            </a:r>
            <a:r>
              <a:rPr lang="en-US" b="1" dirty="0" err="1">
                <a:solidFill>
                  <a:schemeClr val="bg1"/>
                </a:solidFill>
                <a:effectLst/>
                <a:latin typeface="Consolas" panose="020B0609020204030204" pitchFamily="49" charset="0"/>
              </a:rPr>
              <a:t>Qiskit</a:t>
            </a:r>
            <a:r>
              <a:rPr lang="en-US" b="1" dirty="0">
                <a:solidFill>
                  <a:schemeClr val="bg1"/>
                </a:solidFill>
                <a:effectLst/>
                <a:latin typeface="Consolas" panose="020B0609020204030204" pitchFamily="49" charset="0"/>
              </a:rPr>
              <a:t> Runtime Estimator to find the energy for a given parameterized state and our Hamiltonian.</a:t>
            </a:r>
          </a:p>
        </p:txBody>
      </p:sp>
      <p:sp>
        <p:nvSpPr>
          <p:cNvPr id="7" name="Rectangle 1">
            <a:extLst>
              <a:ext uri="{FF2B5EF4-FFF2-40B4-BE49-F238E27FC236}">
                <a16:creationId xmlns:a16="http://schemas.microsoft.com/office/drawing/2014/main" id="{BDB25C0A-1C00-AA44-B712-81735572CEAB}"/>
              </a:ext>
            </a:extLst>
          </p:cNvPr>
          <p:cNvSpPr>
            <a:spLocks noChangeArrowheads="1"/>
          </p:cNvSpPr>
          <p:nvPr/>
        </p:nvSpPr>
        <p:spPr bwMode="auto">
          <a:xfrm>
            <a:off x="576072" y="3852596"/>
            <a:ext cx="22098822" cy="858696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300" b="0" dirty="0">
                <a:solidFill>
                  <a:srgbClr val="569CD6"/>
                </a:solidFill>
                <a:effectLst/>
                <a:latin typeface="Consolas" panose="020B0609020204030204" pitchFamily="49" charset="0"/>
              </a:rPr>
              <a:t>def</a:t>
            </a:r>
            <a:r>
              <a:rPr lang="en-IN" sz="2300" b="0" dirty="0">
                <a:solidFill>
                  <a:srgbClr val="CCCCCC"/>
                </a:solidFill>
                <a:effectLst/>
                <a:latin typeface="Consolas" panose="020B0609020204030204" pitchFamily="49" charset="0"/>
              </a:rPr>
              <a:t> </a:t>
            </a:r>
            <a:r>
              <a:rPr lang="en-IN" sz="2300" b="0" dirty="0" err="1">
                <a:solidFill>
                  <a:srgbClr val="DCDCAA"/>
                </a:solidFill>
                <a:effectLst/>
                <a:latin typeface="Consolas" panose="020B0609020204030204" pitchFamily="49" charset="0"/>
              </a:rPr>
              <a:t>cost_func</a:t>
            </a:r>
            <a:r>
              <a:rPr lang="en-IN" sz="2300" b="0" dirty="0">
                <a:solidFill>
                  <a:srgbClr val="CCCCCC"/>
                </a:solidFill>
                <a:effectLst/>
                <a:latin typeface="Consolas" panose="020B0609020204030204" pitchFamily="49" charset="0"/>
              </a:rPr>
              <a:t>(</a:t>
            </a:r>
            <a:r>
              <a:rPr lang="en-IN" sz="2300" b="0" dirty="0">
                <a:solidFill>
                  <a:srgbClr val="9CDCFE"/>
                </a:solidFill>
                <a:effectLst/>
                <a:latin typeface="Consolas" panose="020B0609020204030204" pitchFamily="49" charset="0"/>
              </a:rPr>
              <a:t>params</a:t>
            </a:r>
            <a:r>
              <a:rPr lang="en-IN" sz="2300" b="0" dirty="0">
                <a:solidFill>
                  <a:srgbClr val="CCCCCC"/>
                </a:solidFill>
                <a:effectLst/>
                <a:latin typeface="Consolas" panose="020B0609020204030204" pitchFamily="49" charset="0"/>
              </a:rPr>
              <a:t>, </a:t>
            </a:r>
            <a:r>
              <a:rPr lang="en-IN" sz="2300" b="0" dirty="0">
                <a:solidFill>
                  <a:srgbClr val="9CDCFE"/>
                </a:solidFill>
                <a:effectLst/>
                <a:latin typeface="Consolas" panose="020B0609020204030204" pitchFamily="49" charset="0"/>
              </a:rPr>
              <a:t>ansatz</a:t>
            </a:r>
            <a:r>
              <a:rPr lang="en-IN" sz="2300" b="0" dirty="0">
                <a:solidFill>
                  <a:srgbClr val="CCCCCC"/>
                </a:solidFill>
                <a:effectLst/>
                <a:latin typeface="Consolas" panose="020B0609020204030204" pitchFamily="49" charset="0"/>
              </a:rPr>
              <a:t>, </a:t>
            </a:r>
            <a:r>
              <a:rPr lang="en-IN" sz="2300" b="0" dirty="0" err="1">
                <a:solidFill>
                  <a:srgbClr val="9CDCFE"/>
                </a:solidFill>
                <a:effectLst/>
                <a:latin typeface="Consolas" panose="020B0609020204030204" pitchFamily="49" charset="0"/>
              </a:rPr>
              <a:t>hamiltonian</a:t>
            </a:r>
            <a:r>
              <a:rPr lang="en-IN" sz="2300" b="0" dirty="0">
                <a:solidFill>
                  <a:srgbClr val="CCCCCC"/>
                </a:solidFill>
                <a:effectLst/>
                <a:latin typeface="Consolas" panose="020B0609020204030204" pitchFamily="49" charset="0"/>
              </a:rPr>
              <a:t>, </a:t>
            </a:r>
            <a:r>
              <a:rPr lang="en-IN" sz="2300" b="0" dirty="0">
                <a:solidFill>
                  <a:srgbClr val="9CDCFE"/>
                </a:solidFill>
                <a:effectLst/>
                <a:latin typeface="Consolas" panose="020B0609020204030204" pitchFamily="49" charset="0"/>
              </a:rPr>
              <a:t>estimator</a:t>
            </a:r>
            <a:r>
              <a:rPr lang="en-IN" sz="2300" b="0" dirty="0">
                <a:solidFill>
                  <a:srgbClr val="CCCCCC"/>
                </a:solidFill>
                <a:effectLst/>
                <a:latin typeface="Consolas" panose="020B0609020204030204" pitchFamily="49" charset="0"/>
              </a:rPr>
              <a:t>, </a:t>
            </a:r>
            <a:r>
              <a:rPr lang="en-IN" sz="2300" b="0" dirty="0" err="1">
                <a:solidFill>
                  <a:srgbClr val="9CDCFE"/>
                </a:solidFill>
                <a:effectLst/>
                <a:latin typeface="Consolas" panose="020B0609020204030204" pitchFamily="49" charset="0"/>
              </a:rPr>
              <a:t>callback_dict</a:t>
            </a:r>
            <a:r>
              <a:rPr lang="en-IN" sz="2300" b="0" dirty="0">
                <a:solidFill>
                  <a:srgbClr val="CCCCCC"/>
                </a:solidFill>
                <a:effectLst/>
                <a:latin typeface="Consolas" panose="020B0609020204030204" pitchFamily="49" charset="0"/>
              </a:rPr>
              <a:t>):</a:t>
            </a:r>
          </a:p>
          <a:p>
            <a:r>
              <a:rPr lang="en-IN" sz="2300" b="0" dirty="0">
                <a:solidFill>
                  <a:srgbClr val="CCCCCC"/>
                </a:solidFill>
                <a:effectLst/>
                <a:latin typeface="Consolas" panose="020B0609020204030204" pitchFamily="49" charset="0"/>
              </a:rPr>
              <a:t>    </a:t>
            </a:r>
            <a:r>
              <a:rPr lang="en-IN" sz="2300" b="0" dirty="0">
                <a:solidFill>
                  <a:srgbClr val="CE9178"/>
                </a:solidFill>
                <a:effectLst/>
                <a:latin typeface="Consolas" panose="020B0609020204030204" pitchFamily="49" charset="0"/>
              </a:rPr>
              <a:t>"""Return estimate of energy from estimator</a:t>
            </a:r>
            <a:endParaRPr lang="en-IN" sz="2300" b="0" dirty="0">
              <a:solidFill>
                <a:srgbClr val="CCCCCC"/>
              </a:solidFill>
              <a:effectLst/>
              <a:latin typeface="Consolas" panose="020B0609020204030204" pitchFamily="49" charset="0"/>
            </a:endParaRPr>
          </a:p>
          <a:p>
            <a:br>
              <a:rPr lang="en-IN" sz="2300" b="0" dirty="0">
                <a:solidFill>
                  <a:srgbClr val="CCCCCC"/>
                </a:solidFill>
                <a:effectLst/>
                <a:latin typeface="Consolas" panose="020B0609020204030204" pitchFamily="49" charset="0"/>
              </a:rPr>
            </a:br>
            <a:r>
              <a:rPr lang="en-IN" sz="2300" b="0" dirty="0">
                <a:solidFill>
                  <a:srgbClr val="CE9178"/>
                </a:solidFill>
                <a:effectLst/>
                <a:latin typeface="Consolas" panose="020B0609020204030204" pitchFamily="49" charset="0"/>
              </a:rPr>
              <a:t>    Parameters:</a:t>
            </a:r>
            <a:endParaRPr lang="en-IN" sz="2300" b="0" dirty="0">
              <a:solidFill>
                <a:srgbClr val="CCCCCC"/>
              </a:solidFill>
              <a:effectLst/>
              <a:latin typeface="Consolas" panose="020B0609020204030204" pitchFamily="49" charset="0"/>
            </a:endParaRPr>
          </a:p>
          <a:p>
            <a:r>
              <a:rPr lang="en-IN" sz="2300" b="0" dirty="0">
                <a:solidFill>
                  <a:srgbClr val="CE9178"/>
                </a:solidFill>
                <a:effectLst/>
                <a:latin typeface="Consolas" panose="020B0609020204030204" pitchFamily="49" charset="0"/>
              </a:rPr>
              <a:t>        params (</a:t>
            </a:r>
            <a:r>
              <a:rPr lang="en-IN" sz="2300" b="0" dirty="0" err="1">
                <a:solidFill>
                  <a:srgbClr val="CE9178"/>
                </a:solidFill>
                <a:effectLst/>
                <a:latin typeface="Consolas" panose="020B0609020204030204" pitchFamily="49" charset="0"/>
              </a:rPr>
              <a:t>ndarray</a:t>
            </a:r>
            <a:r>
              <a:rPr lang="en-IN" sz="2300" b="0" dirty="0">
                <a:solidFill>
                  <a:srgbClr val="CE9178"/>
                </a:solidFill>
                <a:effectLst/>
                <a:latin typeface="Consolas" panose="020B0609020204030204" pitchFamily="49" charset="0"/>
              </a:rPr>
              <a:t>): Array of ansatz parameters</a:t>
            </a:r>
            <a:endParaRPr lang="en-IN" sz="2300" b="0" dirty="0">
              <a:solidFill>
                <a:srgbClr val="CCCCCC"/>
              </a:solidFill>
              <a:effectLst/>
              <a:latin typeface="Consolas" panose="020B0609020204030204" pitchFamily="49" charset="0"/>
            </a:endParaRPr>
          </a:p>
          <a:p>
            <a:r>
              <a:rPr lang="en-IN" sz="2300" b="0" dirty="0">
                <a:solidFill>
                  <a:srgbClr val="CE9178"/>
                </a:solidFill>
                <a:effectLst/>
                <a:latin typeface="Consolas" panose="020B0609020204030204" pitchFamily="49" charset="0"/>
              </a:rPr>
              <a:t>        ansatz (</a:t>
            </a:r>
            <a:r>
              <a:rPr lang="en-IN" sz="2300" b="0" dirty="0" err="1">
                <a:solidFill>
                  <a:srgbClr val="CE9178"/>
                </a:solidFill>
                <a:effectLst/>
                <a:latin typeface="Consolas" panose="020B0609020204030204" pitchFamily="49" charset="0"/>
              </a:rPr>
              <a:t>QuantumCircuit</a:t>
            </a:r>
            <a:r>
              <a:rPr lang="en-IN" sz="2300" b="0" dirty="0">
                <a:solidFill>
                  <a:srgbClr val="CE9178"/>
                </a:solidFill>
                <a:effectLst/>
                <a:latin typeface="Consolas" panose="020B0609020204030204" pitchFamily="49" charset="0"/>
              </a:rPr>
              <a:t>): Parameterized ansatz circuit</a:t>
            </a:r>
            <a:endParaRPr lang="en-IN" sz="2300" b="0" dirty="0">
              <a:solidFill>
                <a:srgbClr val="CCCCCC"/>
              </a:solidFill>
              <a:effectLst/>
              <a:latin typeface="Consolas" panose="020B0609020204030204" pitchFamily="49" charset="0"/>
            </a:endParaRPr>
          </a:p>
          <a:p>
            <a:r>
              <a:rPr lang="en-IN" sz="2300" b="0" dirty="0">
                <a:solidFill>
                  <a:srgbClr val="CE9178"/>
                </a:solidFill>
                <a:effectLst/>
                <a:latin typeface="Consolas" panose="020B0609020204030204" pitchFamily="49" charset="0"/>
              </a:rPr>
              <a:t>        </a:t>
            </a:r>
            <a:r>
              <a:rPr lang="en-IN" sz="2300" b="0" dirty="0" err="1">
                <a:solidFill>
                  <a:srgbClr val="CE9178"/>
                </a:solidFill>
                <a:effectLst/>
                <a:latin typeface="Consolas" panose="020B0609020204030204" pitchFamily="49" charset="0"/>
              </a:rPr>
              <a:t>hamiltonian</a:t>
            </a:r>
            <a:r>
              <a:rPr lang="en-IN" sz="2300" b="0" dirty="0">
                <a:solidFill>
                  <a:srgbClr val="CE9178"/>
                </a:solidFill>
                <a:effectLst/>
                <a:latin typeface="Consolas" panose="020B0609020204030204" pitchFamily="49" charset="0"/>
              </a:rPr>
              <a:t> (</a:t>
            </a:r>
            <a:r>
              <a:rPr lang="en-IN" sz="2300" b="0" dirty="0" err="1">
                <a:solidFill>
                  <a:srgbClr val="CE9178"/>
                </a:solidFill>
                <a:effectLst/>
                <a:latin typeface="Consolas" panose="020B0609020204030204" pitchFamily="49" charset="0"/>
              </a:rPr>
              <a:t>SparsePauliOp</a:t>
            </a:r>
            <a:r>
              <a:rPr lang="en-IN" sz="2300" b="0" dirty="0">
                <a:solidFill>
                  <a:srgbClr val="CE9178"/>
                </a:solidFill>
                <a:effectLst/>
                <a:latin typeface="Consolas" panose="020B0609020204030204" pitchFamily="49" charset="0"/>
              </a:rPr>
              <a:t>): Operator representation of Hamiltonian</a:t>
            </a:r>
            <a:endParaRPr lang="en-IN" sz="2300" b="0" dirty="0">
              <a:solidFill>
                <a:srgbClr val="CCCCCC"/>
              </a:solidFill>
              <a:effectLst/>
              <a:latin typeface="Consolas" panose="020B0609020204030204" pitchFamily="49" charset="0"/>
            </a:endParaRPr>
          </a:p>
          <a:p>
            <a:r>
              <a:rPr lang="en-IN" sz="2300" b="0" dirty="0">
                <a:solidFill>
                  <a:srgbClr val="CE9178"/>
                </a:solidFill>
                <a:effectLst/>
                <a:latin typeface="Consolas" panose="020B0609020204030204" pitchFamily="49" charset="0"/>
              </a:rPr>
              <a:t>        estimator (EstimatorV2): Estimator primitive instance</a:t>
            </a:r>
            <a:endParaRPr lang="en-IN" sz="2300" b="0" dirty="0">
              <a:solidFill>
                <a:srgbClr val="CCCCCC"/>
              </a:solidFill>
              <a:effectLst/>
              <a:latin typeface="Consolas" panose="020B0609020204030204" pitchFamily="49" charset="0"/>
            </a:endParaRPr>
          </a:p>
          <a:p>
            <a:br>
              <a:rPr lang="en-IN" sz="2300" b="0" dirty="0">
                <a:solidFill>
                  <a:srgbClr val="CCCCCC"/>
                </a:solidFill>
                <a:effectLst/>
                <a:latin typeface="Consolas" panose="020B0609020204030204" pitchFamily="49" charset="0"/>
              </a:rPr>
            </a:br>
            <a:r>
              <a:rPr lang="en-IN" sz="2300" b="0" dirty="0">
                <a:solidFill>
                  <a:srgbClr val="CE9178"/>
                </a:solidFill>
                <a:effectLst/>
                <a:latin typeface="Consolas" panose="020B0609020204030204" pitchFamily="49" charset="0"/>
              </a:rPr>
              <a:t>    Returns:</a:t>
            </a:r>
            <a:endParaRPr lang="en-IN" sz="2300" b="0" dirty="0">
              <a:solidFill>
                <a:srgbClr val="CCCCCC"/>
              </a:solidFill>
              <a:effectLst/>
              <a:latin typeface="Consolas" panose="020B0609020204030204" pitchFamily="49" charset="0"/>
            </a:endParaRPr>
          </a:p>
          <a:p>
            <a:r>
              <a:rPr lang="en-IN" sz="2300" b="0" dirty="0">
                <a:solidFill>
                  <a:srgbClr val="CE9178"/>
                </a:solidFill>
                <a:effectLst/>
                <a:latin typeface="Consolas" panose="020B0609020204030204" pitchFamily="49" charset="0"/>
              </a:rPr>
              <a:t>        float: Energy estimate</a:t>
            </a:r>
            <a:endParaRPr lang="en-IN" sz="2300" b="0" dirty="0">
              <a:solidFill>
                <a:srgbClr val="CCCCCC"/>
              </a:solidFill>
              <a:effectLst/>
              <a:latin typeface="Consolas" panose="020B0609020204030204" pitchFamily="49" charset="0"/>
            </a:endParaRPr>
          </a:p>
          <a:p>
            <a:r>
              <a:rPr lang="en-IN" sz="2300" b="0" dirty="0">
                <a:solidFill>
                  <a:srgbClr val="CE9178"/>
                </a:solidFill>
                <a:effectLst/>
                <a:latin typeface="Consolas" panose="020B0609020204030204" pitchFamily="49" charset="0"/>
              </a:rPr>
              <a:t>    """</a:t>
            </a:r>
            <a:endParaRPr lang="en-IN" sz="2300" b="0" dirty="0">
              <a:solidFill>
                <a:srgbClr val="CCCCCC"/>
              </a:solidFill>
              <a:effectLst/>
              <a:latin typeface="Consolas" panose="020B0609020204030204" pitchFamily="49" charset="0"/>
            </a:endParaRPr>
          </a:p>
          <a:p>
            <a:r>
              <a:rPr lang="en-IN" sz="2300" b="0" dirty="0">
                <a:solidFill>
                  <a:srgbClr val="CCCCCC"/>
                </a:solidFill>
                <a:effectLst/>
                <a:latin typeface="Consolas" panose="020B0609020204030204" pitchFamily="49" charset="0"/>
              </a:rPr>
              <a:t>    </a:t>
            </a:r>
            <a:r>
              <a:rPr lang="en-IN" sz="2300" b="0" dirty="0">
                <a:solidFill>
                  <a:srgbClr val="9CDCFE"/>
                </a:solidFill>
                <a:effectLst/>
                <a:latin typeface="Consolas" panose="020B0609020204030204" pitchFamily="49" charset="0"/>
              </a:rPr>
              <a:t>pub</a:t>
            </a:r>
            <a:r>
              <a:rPr lang="en-IN" sz="2300" b="0" dirty="0">
                <a:solidFill>
                  <a:srgbClr val="CCCCCC"/>
                </a:solidFill>
                <a:effectLst/>
                <a:latin typeface="Consolas" panose="020B0609020204030204" pitchFamily="49" charset="0"/>
              </a:rPr>
              <a:t> </a:t>
            </a:r>
            <a:r>
              <a:rPr lang="en-IN" sz="2300" b="0" dirty="0">
                <a:solidFill>
                  <a:srgbClr val="D4D4D4"/>
                </a:solidFill>
                <a:effectLst/>
                <a:latin typeface="Consolas" panose="020B0609020204030204" pitchFamily="49" charset="0"/>
              </a:rPr>
              <a:t>=</a:t>
            </a:r>
            <a:r>
              <a:rPr lang="en-IN" sz="2300" b="0" dirty="0">
                <a:solidFill>
                  <a:srgbClr val="CCCCCC"/>
                </a:solidFill>
                <a:effectLst/>
                <a:latin typeface="Consolas" panose="020B0609020204030204" pitchFamily="49" charset="0"/>
              </a:rPr>
              <a:t> </a:t>
            </a:r>
            <a:r>
              <a:rPr lang="en-IN" sz="2300" b="0" dirty="0">
                <a:solidFill>
                  <a:srgbClr val="6A9955"/>
                </a:solidFill>
                <a:effectLst/>
                <a:latin typeface="Consolas" panose="020B0609020204030204" pitchFamily="49" charset="0"/>
              </a:rPr>
              <a:t>#Add your code</a:t>
            </a:r>
            <a:endParaRPr lang="en-IN" sz="2300" b="0" dirty="0">
              <a:solidFill>
                <a:srgbClr val="CCCCCC"/>
              </a:solidFill>
              <a:effectLst/>
              <a:latin typeface="Consolas" panose="020B0609020204030204" pitchFamily="49" charset="0"/>
            </a:endParaRPr>
          </a:p>
          <a:p>
            <a:r>
              <a:rPr lang="en-IN" sz="2300" b="0" dirty="0">
                <a:solidFill>
                  <a:srgbClr val="CCCCCC"/>
                </a:solidFill>
                <a:effectLst/>
                <a:latin typeface="Consolas" panose="020B0609020204030204" pitchFamily="49" charset="0"/>
              </a:rPr>
              <a:t>    </a:t>
            </a:r>
            <a:r>
              <a:rPr lang="en-IN" sz="2300" b="0" dirty="0">
                <a:solidFill>
                  <a:srgbClr val="9CDCFE"/>
                </a:solidFill>
                <a:effectLst/>
                <a:latin typeface="Consolas" panose="020B0609020204030204" pitchFamily="49" charset="0"/>
              </a:rPr>
              <a:t>result</a:t>
            </a:r>
            <a:r>
              <a:rPr lang="en-IN" sz="2300" b="0" dirty="0">
                <a:solidFill>
                  <a:srgbClr val="CCCCCC"/>
                </a:solidFill>
                <a:effectLst/>
                <a:latin typeface="Consolas" panose="020B0609020204030204" pitchFamily="49" charset="0"/>
              </a:rPr>
              <a:t> </a:t>
            </a:r>
            <a:r>
              <a:rPr lang="en-IN" sz="2300" b="0" dirty="0">
                <a:solidFill>
                  <a:srgbClr val="D4D4D4"/>
                </a:solidFill>
                <a:effectLst/>
                <a:latin typeface="Consolas" panose="020B0609020204030204" pitchFamily="49" charset="0"/>
              </a:rPr>
              <a:t>=</a:t>
            </a:r>
            <a:r>
              <a:rPr lang="en-IN" sz="2300" b="0" dirty="0">
                <a:solidFill>
                  <a:srgbClr val="CCCCCC"/>
                </a:solidFill>
                <a:effectLst/>
                <a:latin typeface="Consolas" panose="020B0609020204030204" pitchFamily="49" charset="0"/>
              </a:rPr>
              <a:t> </a:t>
            </a:r>
            <a:r>
              <a:rPr lang="en-IN" sz="2300" b="0" dirty="0">
                <a:solidFill>
                  <a:srgbClr val="6A9955"/>
                </a:solidFill>
                <a:effectLst/>
                <a:latin typeface="Consolas" panose="020B0609020204030204" pitchFamily="49" charset="0"/>
              </a:rPr>
              <a:t>#Add your code</a:t>
            </a:r>
            <a:endParaRPr lang="en-IN" sz="2300" b="0" dirty="0">
              <a:solidFill>
                <a:srgbClr val="CCCCCC"/>
              </a:solidFill>
              <a:effectLst/>
              <a:latin typeface="Consolas" panose="020B0609020204030204" pitchFamily="49" charset="0"/>
            </a:endParaRPr>
          </a:p>
          <a:p>
            <a:r>
              <a:rPr lang="en-IN" sz="2300" b="0" dirty="0">
                <a:solidFill>
                  <a:srgbClr val="CCCCCC"/>
                </a:solidFill>
                <a:effectLst/>
                <a:latin typeface="Consolas" panose="020B0609020204030204" pitchFamily="49" charset="0"/>
              </a:rPr>
              <a:t>    </a:t>
            </a:r>
            <a:r>
              <a:rPr lang="en-IN" sz="2300" b="0" dirty="0">
                <a:solidFill>
                  <a:srgbClr val="9CDCFE"/>
                </a:solidFill>
                <a:effectLst/>
                <a:latin typeface="Consolas" panose="020B0609020204030204" pitchFamily="49" charset="0"/>
              </a:rPr>
              <a:t>energy</a:t>
            </a:r>
            <a:r>
              <a:rPr lang="en-IN" sz="2300" b="0" dirty="0">
                <a:solidFill>
                  <a:srgbClr val="CCCCCC"/>
                </a:solidFill>
                <a:effectLst/>
                <a:latin typeface="Consolas" panose="020B0609020204030204" pitchFamily="49" charset="0"/>
              </a:rPr>
              <a:t> </a:t>
            </a:r>
            <a:r>
              <a:rPr lang="en-IN" sz="2300" b="0" dirty="0">
                <a:solidFill>
                  <a:srgbClr val="D4D4D4"/>
                </a:solidFill>
                <a:effectLst/>
                <a:latin typeface="Consolas" panose="020B0609020204030204" pitchFamily="49" charset="0"/>
              </a:rPr>
              <a:t>=</a:t>
            </a:r>
            <a:r>
              <a:rPr lang="en-IN" sz="2300" b="0" dirty="0">
                <a:solidFill>
                  <a:srgbClr val="CCCCCC"/>
                </a:solidFill>
                <a:effectLst/>
                <a:latin typeface="Consolas" panose="020B0609020204030204" pitchFamily="49" charset="0"/>
              </a:rPr>
              <a:t> </a:t>
            </a:r>
            <a:r>
              <a:rPr lang="en-IN" sz="2300" b="0" dirty="0">
                <a:solidFill>
                  <a:srgbClr val="6A9955"/>
                </a:solidFill>
                <a:effectLst/>
                <a:latin typeface="Consolas" panose="020B0609020204030204" pitchFamily="49" charset="0"/>
              </a:rPr>
              <a:t>#Add your code</a:t>
            </a:r>
            <a:endParaRPr lang="en-IN" sz="2300" b="0" dirty="0">
              <a:solidFill>
                <a:srgbClr val="CCCCCC"/>
              </a:solidFill>
              <a:effectLst/>
              <a:latin typeface="Consolas" panose="020B0609020204030204" pitchFamily="49" charset="0"/>
            </a:endParaRPr>
          </a:p>
          <a:p>
            <a:br>
              <a:rPr lang="en-IN" sz="2300" b="0" dirty="0">
                <a:solidFill>
                  <a:srgbClr val="CCCCCC"/>
                </a:solidFill>
                <a:effectLst/>
                <a:latin typeface="Consolas" panose="020B0609020204030204" pitchFamily="49" charset="0"/>
              </a:rPr>
            </a:br>
            <a:r>
              <a:rPr lang="en-IN" sz="2300" b="0" dirty="0">
                <a:solidFill>
                  <a:srgbClr val="CCCCCC"/>
                </a:solidFill>
                <a:effectLst/>
                <a:latin typeface="Consolas" panose="020B0609020204030204" pitchFamily="49" charset="0"/>
              </a:rPr>
              <a:t>    </a:t>
            </a:r>
            <a:r>
              <a:rPr lang="en-IN" sz="2300" b="0" dirty="0" err="1">
                <a:solidFill>
                  <a:srgbClr val="9CDCFE"/>
                </a:solidFill>
                <a:effectLst/>
                <a:latin typeface="Consolas" panose="020B0609020204030204" pitchFamily="49" charset="0"/>
              </a:rPr>
              <a:t>callback_dict</a:t>
            </a:r>
            <a:r>
              <a:rPr lang="en-IN" sz="2300" b="0" dirty="0">
                <a:solidFill>
                  <a:srgbClr val="CCCCCC"/>
                </a:solidFill>
                <a:effectLst/>
                <a:latin typeface="Consolas" panose="020B0609020204030204" pitchFamily="49" charset="0"/>
              </a:rPr>
              <a:t>[</a:t>
            </a:r>
            <a:r>
              <a:rPr lang="en-IN" sz="2300" b="0" dirty="0">
                <a:solidFill>
                  <a:srgbClr val="CE9178"/>
                </a:solidFill>
                <a:effectLst/>
                <a:latin typeface="Consolas" panose="020B0609020204030204" pitchFamily="49" charset="0"/>
              </a:rPr>
              <a:t>"</a:t>
            </a:r>
            <a:r>
              <a:rPr lang="en-IN" sz="2300" b="0" dirty="0" err="1">
                <a:solidFill>
                  <a:srgbClr val="CE9178"/>
                </a:solidFill>
                <a:effectLst/>
                <a:latin typeface="Consolas" panose="020B0609020204030204" pitchFamily="49" charset="0"/>
              </a:rPr>
              <a:t>iters</a:t>
            </a:r>
            <a:r>
              <a:rPr lang="en-IN" sz="2300" b="0" dirty="0">
                <a:solidFill>
                  <a:srgbClr val="CE9178"/>
                </a:solidFill>
                <a:effectLst/>
                <a:latin typeface="Consolas" panose="020B0609020204030204" pitchFamily="49" charset="0"/>
              </a:rPr>
              <a:t>"</a:t>
            </a:r>
            <a:r>
              <a:rPr lang="en-IN" sz="2300" b="0" dirty="0">
                <a:solidFill>
                  <a:srgbClr val="CCCCCC"/>
                </a:solidFill>
                <a:effectLst/>
                <a:latin typeface="Consolas" panose="020B0609020204030204" pitchFamily="49" charset="0"/>
              </a:rPr>
              <a:t>] </a:t>
            </a:r>
            <a:r>
              <a:rPr lang="en-IN" sz="2300" b="0" dirty="0">
                <a:solidFill>
                  <a:srgbClr val="D4D4D4"/>
                </a:solidFill>
                <a:effectLst/>
                <a:latin typeface="Consolas" panose="020B0609020204030204" pitchFamily="49" charset="0"/>
              </a:rPr>
              <a:t>+=</a:t>
            </a:r>
            <a:r>
              <a:rPr lang="en-IN" sz="2300" b="0" dirty="0">
                <a:solidFill>
                  <a:srgbClr val="CCCCCC"/>
                </a:solidFill>
                <a:effectLst/>
                <a:latin typeface="Consolas" panose="020B0609020204030204" pitchFamily="49" charset="0"/>
              </a:rPr>
              <a:t> </a:t>
            </a:r>
            <a:r>
              <a:rPr lang="en-IN" sz="2300" b="0" dirty="0">
                <a:solidFill>
                  <a:srgbClr val="6A9955"/>
                </a:solidFill>
                <a:effectLst/>
                <a:latin typeface="Consolas" panose="020B0609020204030204" pitchFamily="49" charset="0"/>
              </a:rPr>
              <a:t>#Add your code</a:t>
            </a:r>
            <a:endParaRPr lang="en-IN" sz="2300" b="0" dirty="0">
              <a:solidFill>
                <a:srgbClr val="CCCCCC"/>
              </a:solidFill>
              <a:effectLst/>
              <a:latin typeface="Consolas" panose="020B0609020204030204" pitchFamily="49" charset="0"/>
            </a:endParaRPr>
          </a:p>
          <a:p>
            <a:r>
              <a:rPr lang="en-IN" sz="2300" b="0" dirty="0">
                <a:solidFill>
                  <a:srgbClr val="CCCCCC"/>
                </a:solidFill>
                <a:effectLst/>
                <a:latin typeface="Consolas" panose="020B0609020204030204" pitchFamily="49" charset="0"/>
              </a:rPr>
              <a:t>    </a:t>
            </a:r>
            <a:r>
              <a:rPr lang="en-IN" sz="2300" b="0" dirty="0" err="1">
                <a:solidFill>
                  <a:srgbClr val="9CDCFE"/>
                </a:solidFill>
                <a:effectLst/>
                <a:latin typeface="Consolas" panose="020B0609020204030204" pitchFamily="49" charset="0"/>
              </a:rPr>
              <a:t>callback_dict</a:t>
            </a:r>
            <a:r>
              <a:rPr lang="en-IN" sz="2300" b="0" dirty="0">
                <a:solidFill>
                  <a:srgbClr val="CCCCCC"/>
                </a:solidFill>
                <a:effectLst/>
                <a:latin typeface="Consolas" panose="020B0609020204030204" pitchFamily="49" charset="0"/>
              </a:rPr>
              <a:t>[</a:t>
            </a:r>
            <a:r>
              <a:rPr lang="en-IN" sz="2300" b="0" dirty="0">
                <a:solidFill>
                  <a:srgbClr val="CE9178"/>
                </a:solidFill>
                <a:effectLst/>
                <a:latin typeface="Consolas" panose="020B0609020204030204" pitchFamily="49" charset="0"/>
              </a:rPr>
              <a:t>"</a:t>
            </a:r>
            <a:r>
              <a:rPr lang="en-IN" sz="2300" b="0" dirty="0" err="1">
                <a:solidFill>
                  <a:srgbClr val="CE9178"/>
                </a:solidFill>
                <a:effectLst/>
                <a:latin typeface="Consolas" panose="020B0609020204030204" pitchFamily="49" charset="0"/>
              </a:rPr>
              <a:t>prev_vector</a:t>
            </a:r>
            <a:r>
              <a:rPr lang="en-IN" sz="2300" b="0" dirty="0">
                <a:solidFill>
                  <a:srgbClr val="CE9178"/>
                </a:solidFill>
                <a:effectLst/>
                <a:latin typeface="Consolas" panose="020B0609020204030204" pitchFamily="49" charset="0"/>
              </a:rPr>
              <a:t>"</a:t>
            </a:r>
            <a:r>
              <a:rPr lang="en-IN" sz="2300" b="0" dirty="0">
                <a:solidFill>
                  <a:srgbClr val="CCCCCC"/>
                </a:solidFill>
                <a:effectLst/>
                <a:latin typeface="Consolas" panose="020B0609020204030204" pitchFamily="49" charset="0"/>
              </a:rPr>
              <a:t>] </a:t>
            </a:r>
            <a:r>
              <a:rPr lang="en-IN" sz="2300" b="0" dirty="0">
                <a:solidFill>
                  <a:srgbClr val="D4D4D4"/>
                </a:solidFill>
                <a:effectLst/>
                <a:latin typeface="Consolas" panose="020B0609020204030204" pitchFamily="49" charset="0"/>
              </a:rPr>
              <a:t>=</a:t>
            </a:r>
            <a:r>
              <a:rPr lang="en-IN" sz="2300" b="0" dirty="0">
                <a:solidFill>
                  <a:srgbClr val="CCCCCC"/>
                </a:solidFill>
                <a:effectLst/>
                <a:latin typeface="Consolas" panose="020B0609020204030204" pitchFamily="49" charset="0"/>
              </a:rPr>
              <a:t> </a:t>
            </a:r>
            <a:r>
              <a:rPr lang="en-IN" sz="2300" b="0" dirty="0">
                <a:solidFill>
                  <a:srgbClr val="6A9955"/>
                </a:solidFill>
                <a:effectLst/>
                <a:latin typeface="Consolas" panose="020B0609020204030204" pitchFamily="49" charset="0"/>
              </a:rPr>
              <a:t>#Add your code</a:t>
            </a:r>
            <a:endParaRPr lang="en-IN" sz="2300" b="0" dirty="0">
              <a:solidFill>
                <a:srgbClr val="CCCCCC"/>
              </a:solidFill>
              <a:effectLst/>
              <a:latin typeface="Consolas" panose="020B0609020204030204" pitchFamily="49" charset="0"/>
            </a:endParaRPr>
          </a:p>
          <a:p>
            <a:r>
              <a:rPr lang="en-IN" sz="2300" b="0" dirty="0">
                <a:solidFill>
                  <a:srgbClr val="CCCCCC"/>
                </a:solidFill>
                <a:effectLst/>
                <a:latin typeface="Consolas" panose="020B0609020204030204" pitchFamily="49" charset="0"/>
              </a:rPr>
              <a:t>    </a:t>
            </a:r>
            <a:r>
              <a:rPr lang="en-IN" sz="2300" b="0" dirty="0" err="1">
                <a:solidFill>
                  <a:srgbClr val="9CDCFE"/>
                </a:solidFill>
                <a:effectLst/>
                <a:latin typeface="Consolas" panose="020B0609020204030204" pitchFamily="49" charset="0"/>
              </a:rPr>
              <a:t>callback_dict</a:t>
            </a:r>
            <a:r>
              <a:rPr lang="en-IN" sz="2300" b="0" dirty="0">
                <a:solidFill>
                  <a:srgbClr val="CCCCCC"/>
                </a:solidFill>
                <a:effectLst/>
                <a:latin typeface="Consolas" panose="020B0609020204030204" pitchFamily="49" charset="0"/>
              </a:rPr>
              <a:t>[</a:t>
            </a:r>
            <a:r>
              <a:rPr lang="en-IN" sz="2300" b="0" dirty="0">
                <a:solidFill>
                  <a:srgbClr val="CE9178"/>
                </a:solidFill>
                <a:effectLst/>
                <a:latin typeface="Consolas" panose="020B0609020204030204" pitchFamily="49" charset="0"/>
              </a:rPr>
              <a:t>"</a:t>
            </a:r>
            <a:r>
              <a:rPr lang="en-IN" sz="2300" b="0" dirty="0" err="1">
                <a:solidFill>
                  <a:srgbClr val="CE9178"/>
                </a:solidFill>
                <a:effectLst/>
                <a:latin typeface="Consolas" panose="020B0609020204030204" pitchFamily="49" charset="0"/>
              </a:rPr>
              <a:t>cost_history</a:t>
            </a:r>
            <a:r>
              <a:rPr lang="en-IN" sz="2300" b="0" dirty="0">
                <a:solidFill>
                  <a:srgbClr val="CE9178"/>
                </a:solidFill>
                <a:effectLst/>
                <a:latin typeface="Consolas" panose="020B0609020204030204" pitchFamily="49" charset="0"/>
              </a:rPr>
              <a:t>"</a:t>
            </a:r>
            <a:r>
              <a:rPr lang="en-IN" sz="2300" b="0" dirty="0">
                <a:solidFill>
                  <a:srgbClr val="CCCCCC"/>
                </a:solidFill>
                <a:effectLst/>
                <a:latin typeface="Consolas" panose="020B0609020204030204" pitchFamily="49" charset="0"/>
              </a:rPr>
              <a:t>].</a:t>
            </a:r>
            <a:r>
              <a:rPr lang="en-IN" sz="2300" b="0" dirty="0">
                <a:solidFill>
                  <a:srgbClr val="6A9955"/>
                </a:solidFill>
                <a:effectLst/>
                <a:latin typeface="Consolas" panose="020B0609020204030204" pitchFamily="49" charset="0"/>
              </a:rPr>
              <a:t>#Add your code</a:t>
            </a:r>
            <a:endParaRPr lang="en-IN" sz="2300" b="0" dirty="0">
              <a:solidFill>
                <a:srgbClr val="CCCCCC"/>
              </a:solidFill>
              <a:effectLst/>
              <a:latin typeface="Consolas" panose="020B0609020204030204" pitchFamily="49" charset="0"/>
            </a:endParaRPr>
          </a:p>
          <a:p>
            <a:br>
              <a:rPr lang="en-IN" sz="2300" b="0" dirty="0">
                <a:solidFill>
                  <a:srgbClr val="CCCCCC"/>
                </a:solidFill>
                <a:effectLst/>
                <a:latin typeface="Consolas" panose="020B0609020204030204" pitchFamily="49" charset="0"/>
              </a:rPr>
            </a:br>
            <a:br>
              <a:rPr lang="en-IN" sz="2300" b="0" dirty="0">
                <a:solidFill>
                  <a:srgbClr val="CCCCCC"/>
                </a:solidFill>
                <a:effectLst/>
                <a:latin typeface="Consolas" panose="020B0609020204030204" pitchFamily="49" charset="0"/>
              </a:rPr>
            </a:br>
            <a:r>
              <a:rPr lang="en-IN" sz="2300" b="0" dirty="0">
                <a:solidFill>
                  <a:srgbClr val="6A9955"/>
                </a:solidFill>
                <a:effectLst/>
                <a:latin typeface="Consolas" panose="020B0609020204030204" pitchFamily="49" charset="0"/>
              </a:rPr>
              <a:t>### Don't change any code past this line ###</a:t>
            </a:r>
            <a:endParaRPr lang="en-IN" sz="2300" b="0" dirty="0">
              <a:solidFill>
                <a:srgbClr val="CCCCCC"/>
              </a:solidFill>
              <a:effectLst/>
              <a:latin typeface="Consolas" panose="020B0609020204030204" pitchFamily="49" charset="0"/>
            </a:endParaRPr>
          </a:p>
          <a:p>
            <a:r>
              <a:rPr lang="en-IN" sz="2300" b="0" dirty="0">
                <a:solidFill>
                  <a:srgbClr val="CCCCCC"/>
                </a:solidFill>
                <a:effectLst/>
                <a:latin typeface="Consolas" panose="020B0609020204030204" pitchFamily="49" charset="0"/>
              </a:rPr>
              <a:t>    </a:t>
            </a:r>
            <a:r>
              <a:rPr lang="en-IN" sz="2300" b="0" dirty="0">
                <a:solidFill>
                  <a:srgbClr val="DCDCAA"/>
                </a:solidFill>
                <a:effectLst/>
                <a:latin typeface="Consolas" panose="020B0609020204030204" pitchFamily="49" charset="0"/>
              </a:rPr>
              <a:t>print</a:t>
            </a:r>
            <a:r>
              <a:rPr lang="en-IN" sz="2300" b="0" dirty="0">
                <a:solidFill>
                  <a:srgbClr val="CCCCCC"/>
                </a:solidFill>
                <a:effectLst/>
                <a:latin typeface="Consolas" panose="020B0609020204030204" pitchFamily="49" charset="0"/>
              </a:rPr>
              <a:t>(</a:t>
            </a:r>
            <a:r>
              <a:rPr lang="en-IN" sz="2300" b="0" dirty="0">
                <a:solidFill>
                  <a:srgbClr val="9CDCFE"/>
                </a:solidFill>
                <a:effectLst/>
                <a:latin typeface="Consolas" panose="020B0609020204030204" pitchFamily="49" charset="0"/>
              </a:rPr>
              <a:t>energy</a:t>
            </a:r>
            <a:r>
              <a:rPr lang="en-IN" sz="2300" b="0" dirty="0">
                <a:solidFill>
                  <a:srgbClr val="CCCCCC"/>
                </a:solidFill>
                <a:effectLst/>
                <a:latin typeface="Consolas" panose="020B0609020204030204" pitchFamily="49" charset="0"/>
              </a:rPr>
              <a:t>)</a:t>
            </a:r>
          </a:p>
          <a:p>
            <a:r>
              <a:rPr lang="en-IN" sz="2300" b="0" dirty="0">
                <a:solidFill>
                  <a:srgbClr val="CCCCCC"/>
                </a:solidFill>
                <a:effectLst/>
                <a:latin typeface="Consolas" panose="020B0609020204030204" pitchFamily="49" charset="0"/>
              </a:rPr>
              <a:t>    </a:t>
            </a:r>
            <a:r>
              <a:rPr lang="en-IN" sz="2300" b="0" dirty="0">
                <a:solidFill>
                  <a:srgbClr val="C586C0"/>
                </a:solidFill>
                <a:effectLst/>
                <a:latin typeface="Consolas" panose="020B0609020204030204" pitchFamily="49" charset="0"/>
              </a:rPr>
              <a:t>return</a:t>
            </a:r>
            <a:r>
              <a:rPr lang="en-IN" sz="2300" b="0" dirty="0">
                <a:solidFill>
                  <a:srgbClr val="CCCCCC"/>
                </a:solidFill>
                <a:effectLst/>
                <a:latin typeface="Consolas" panose="020B0609020204030204" pitchFamily="49" charset="0"/>
              </a:rPr>
              <a:t> </a:t>
            </a:r>
            <a:r>
              <a:rPr lang="en-IN" sz="2300" b="0" dirty="0">
                <a:solidFill>
                  <a:srgbClr val="9CDCFE"/>
                </a:solidFill>
                <a:effectLst/>
                <a:latin typeface="Consolas" panose="020B0609020204030204" pitchFamily="49" charset="0"/>
              </a:rPr>
              <a:t>energy</a:t>
            </a:r>
            <a:r>
              <a:rPr lang="en-IN" sz="2300" b="0" dirty="0">
                <a:solidFill>
                  <a:srgbClr val="CCCCCC"/>
                </a:solidFill>
                <a:effectLst/>
                <a:latin typeface="Consolas" panose="020B0609020204030204" pitchFamily="49" charset="0"/>
              </a:rPr>
              <a:t>, </a:t>
            </a:r>
            <a:r>
              <a:rPr lang="en-IN" sz="2300" b="0" dirty="0">
                <a:solidFill>
                  <a:srgbClr val="9CDCFE"/>
                </a:solidFill>
                <a:effectLst/>
                <a:latin typeface="Consolas" panose="020B0609020204030204" pitchFamily="49" charset="0"/>
              </a:rPr>
              <a:t>result</a:t>
            </a:r>
            <a:endParaRPr lang="en-IN" sz="23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7986242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696686" y="953628"/>
            <a:ext cx="19499299" cy="1714171"/>
          </a:xfrm>
        </p:spPr>
        <p:txBody>
          <a:bodyPr/>
          <a:lstStyle/>
          <a:p>
            <a:r>
              <a:rPr lang="en-US" sz="8000" dirty="0">
                <a:solidFill>
                  <a:schemeClr val="tx1"/>
                </a:solidFill>
                <a:effectLst/>
                <a:latin typeface="+mj-lt"/>
              </a:rPr>
              <a:t>Exercise 6: Defining the cost function</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24</a:t>
            </a:fld>
            <a:endParaRPr lang="en-US" dirty="0"/>
          </a:p>
        </p:txBody>
      </p:sp>
      <p:pic>
        <p:nvPicPr>
          <p:cNvPr id="6" name="Picture 5" descr="A circular logo with a circle and text&#10;&#10;Description automatically generated">
            <a:extLst>
              <a:ext uri="{FF2B5EF4-FFF2-40B4-BE49-F238E27FC236}">
                <a16:creationId xmlns:a16="http://schemas.microsoft.com/office/drawing/2014/main" id="{82F0E77D-B515-5054-6819-6B1AA056F700}"/>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8E38EC93-583C-08D0-9088-05016B7175D6}"/>
              </a:ext>
            </a:extLst>
          </p:cNvPr>
          <p:cNvSpPr txBox="1"/>
          <p:nvPr/>
        </p:nvSpPr>
        <p:spPr>
          <a:xfrm>
            <a:off x="560590" y="3180652"/>
            <a:ext cx="22250400" cy="88508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just"/>
            <a:r>
              <a:rPr lang="en-US" sz="3200" b="1" kern="1200" dirty="0">
                <a:solidFill>
                  <a:schemeClr val="bg1"/>
                </a:solidFill>
                <a:effectLst/>
                <a:latin typeface="Consolas" panose="020B0609020204030204" pitchFamily="49" charset="0"/>
              </a:rPr>
              <a:t>Submit for IBM </a:t>
            </a:r>
            <a:r>
              <a:rPr lang="en-US" sz="3200" b="1" kern="1200" dirty="0" err="1">
                <a:solidFill>
                  <a:schemeClr val="bg1"/>
                </a:solidFill>
                <a:effectLst/>
                <a:latin typeface="Consolas" panose="020B0609020204030204" pitchFamily="49" charset="0"/>
              </a:rPr>
              <a:t>Qiskit</a:t>
            </a:r>
            <a:r>
              <a:rPr lang="en-US" sz="3200" b="1" kern="1200" dirty="0">
                <a:solidFill>
                  <a:schemeClr val="bg1"/>
                </a:solidFill>
                <a:effectLst/>
                <a:latin typeface="Consolas" panose="020B0609020204030204" pitchFamily="49" charset="0"/>
              </a:rPr>
              <a:t> grader</a:t>
            </a:r>
          </a:p>
          <a:p>
            <a:pPr algn="just"/>
            <a:endParaRPr lang="en-US" sz="3200" b="1" dirty="0">
              <a:solidFill>
                <a:schemeClr val="tx2"/>
              </a:solidFill>
              <a:latin typeface="+mj-lt"/>
            </a:endParaRPr>
          </a:p>
          <a:p>
            <a:pPr algn="just"/>
            <a:endParaRPr lang="en-US" sz="3200" b="1" kern="1200" dirty="0">
              <a:solidFill>
                <a:schemeClr val="tx2"/>
              </a:solidFill>
              <a:effectLst/>
              <a:latin typeface="+mj-lt"/>
              <a:ea typeface="+mn-ea"/>
              <a:cs typeface="+mn-cs"/>
            </a:endParaRPr>
          </a:p>
          <a:p>
            <a:pPr algn="just"/>
            <a:endParaRPr lang="en-US" sz="3200" b="1" dirty="0">
              <a:solidFill>
                <a:schemeClr val="tx2"/>
              </a:solidFill>
              <a:latin typeface="+mj-lt"/>
            </a:endParaRPr>
          </a:p>
          <a:p>
            <a:pPr algn="just"/>
            <a:endParaRPr lang="en-US" sz="3200" b="1" kern="1200" dirty="0">
              <a:solidFill>
                <a:schemeClr val="tx2"/>
              </a:solidFill>
              <a:effectLst/>
              <a:latin typeface="+mj-lt"/>
              <a:ea typeface="+mn-ea"/>
              <a:cs typeface="+mn-cs"/>
            </a:endParaRPr>
          </a:p>
          <a:p>
            <a:pPr algn="just"/>
            <a:endParaRPr lang="en-US" sz="3200" b="1" kern="1200" dirty="0">
              <a:solidFill>
                <a:schemeClr val="tx2"/>
              </a:solidFill>
              <a:effectLst/>
              <a:latin typeface="+mj-lt"/>
              <a:ea typeface="+mn-ea"/>
              <a:cs typeface="+mn-cs"/>
            </a:endParaRPr>
          </a:p>
          <a:p>
            <a:pPr algn="just"/>
            <a:r>
              <a:rPr lang="en-US" sz="3200" b="1" dirty="0">
                <a:solidFill>
                  <a:schemeClr val="bg1"/>
                </a:solidFill>
                <a:effectLst/>
                <a:latin typeface="Consolas" panose="020B0609020204030204" pitchFamily="49" charset="0"/>
              </a:rPr>
              <a:t>Callback functions are a standard way for users to obtain additional information about the status of an iterative algorithm (such as VQE). However, it is possible to do much more than this. Here, we use a mutable object (dictionary), to store resulting vector at each iteration of our algorithm, in case we need to restart the routine due to failure or return the another iteration number.</a:t>
            </a:r>
          </a:p>
          <a:p>
            <a:pPr algn="just"/>
            <a:endParaRPr lang="en-US" sz="3200" b="1" dirty="0">
              <a:solidFill>
                <a:schemeClr val="tx2"/>
              </a:solidFill>
              <a:latin typeface="+mj-lt"/>
            </a:endParaRPr>
          </a:p>
          <a:p>
            <a:pPr algn="just"/>
            <a:endParaRPr lang="en-US" sz="3200" b="1" dirty="0">
              <a:solidFill>
                <a:schemeClr val="tx2"/>
              </a:solidFill>
              <a:effectLst/>
              <a:latin typeface="+mj-lt"/>
            </a:endParaRPr>
          </a:p>
          <a:p>
            <a:pPr algn="just"/>
            <a:endParaRPr lang="en-US" sz="3200" b="1" kern="1200" dirty="0">
              <a:solidFill>
                <a:schemeClr val="tx2"/>
              </a:solidFill>
              <a:effectLst/>
              <a:latin typeface="+mj-lt"/>
              <a:ea typeface="+mn-ea"/>
              <a:cs typeface="+mn-cs"/>
            </a:endParaRPr>
          </a:p>
          <a:p>
            <a:pPr algn="just"/>
            <a:endParaRPr lang="en-US" sz="3200" b="1" dirty="0">
              <a:solidFill>
                <a:schemeClr val="tx2"/>
              </a:solidFill>
              <a:latin typeface="+mj-lt"/>
            </a:endParaRPr>
          </a:p>
          <a:p>
            <a:pPr algn="just"/>
            <a:endParaRPr lang="en-US" sz="3200" b="1" dirty="0">
              <a:solidFill>
                <a:schemeClr val="tx2"/>
              </a:solidFill>
              <a:effectLst/>
              <a:latin typeface="+mj-lt"/>
            </a:endParaRPr>
          </a:p>
          <a:p>
            <a:pPr algn="just"/>
            <a:endParaRPr lang="en-US" sz="3200" b="1" dirty="0">
              <a:solidFill>
                <a:schemeClr val="tx2"/>
              </a:solidFill>
              <a:latin typeface="+mj-lt"/>
            </a:endParaRPr>
          </a:p>
          <a:p>
            <a:pPr algn="just"/>
            <a:endParaRPr lang="en-US" sz="3200" b="1" dirty="0">
              <a:solidFill>
                <a:schemeClr val="tx2"/>
              </a:solidFill>
              <a:effectLst/>
              <a:latin typeface="+mj-lt"/>
            </a:endParaRPr>
          </a:p>
          <a:p>
            <a:pPr algn="just"/>
            <a:endParaRPr lang="en-IN" sz="3200" b="1" dirty="0">
              <a:solidFill>
                <a:schemeClr val="tx2"/>
              </a:solidFill>
              <a:effectLst/>
              <a:latin typeface="+mj-lt"/>
            </a:endParaRPr>
          </a:p>
          <a:p>
            <a:pPr algn="just"/>
            <a:br>
              <a:rPr lang="en-US" sz="3200" b="1" dirty="0">
                <a:solidFill>
                  <a:schemeClr val="tx2"/>
                </a:solidFill>
                <a:effectLst/>
                <a:latin typeface="+mj-lt"/>
              </a:rPr>
            </a:br>
            <a:endParaRPr lang="en-US" sz="3200" b="1" dirty="0">
              <a:solidFill>
                <a:schemeClr val="tx2"/>
              </a:solidFill>
              <a:effectLst/>
              <a:latin typeface="+mj-lt"/>
            </a:endParaRPr>
          </a:p>
        </p:txBody>
      </p:sp>
      <p:sp>
        <p:nvSpPr>
          <p:cNvPr id="7" name="Rectangle 1">
            <a:extLst>
              <a:ext uri="{FF2B5EF4-FFF2-40B4-BE49-F238E27FC236}">
                <a16:creationId xmlns:a16="http://schemas.microsoft.com/office/drawing/2014/main" id="{BDB25C0A-1C00-AA44-B712-81735572CEAB}"/>
              </a:ext>
            </a:extLst>
          </p:cNvPr>
          <p:cNvSpPr>
            <a:spLocks noChangeArrowheads="1"/>
          </p:cNvSpPr>
          <p:nvPr/>
        </p:nvSpPr>
        <p:spPr bwMode="auto">
          <a:xfrm>
            <a:off x="634533" y="8557848"/>
            <a:ext cx="22176457" cy="255454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0" dirty="0" err="1">
                <a:solidFill>
                  <a:srgbClr val="9CDCFE"/>
                </a:solidFill>
                <a:effectLst/>
                <a:latin typeface="Consolas" panose="020B0609020204030204" pitchFamily="49" charset="0"/>
              </a:rPr>
              <a:t>callback_dict</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p>
          <a:p>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a:t>
            </a:r>
            <a:r>
              <a:rPr lang="en-US" sz="3200" b="0" dirty="0" err="1">
                <a:solidFill>
                  <a:srgbClr val="CE9178"/>
                </a:solidFill>
                <a:effectLst/>
                <a:latin typeface="Consolas" panose="020B0609020204030204" pitchFamily="49" charset="0"/>
              </a:rPr>
              <a:t>prev_vector</a:t>
            </a:r>
            <a:r>
              <a:rPr lang="en-US" sz="3200" b="0" dirty="0">
                <a:solidFill>
                  <a:srgbClr val="CE9178"/>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569CD6"/>
                </a:solidFill>
                <a:effectLst/>
                <a:latin typeface="Consolas" panose="020B0609020204030204" pitchFamily="49" charset="0"/>
              </a:rPr>
              <a:t>None</a:t>
            </a:r>
            <a:r>
              <a:rPr lang="en-US" sz="3200" b="0" dirty="0">
                <a:solidFill>
                  <a:srgbClr val="CCCCCC"/>
                </a:solidFill>
                <a:effectLst/>
                <a:latin typeface="Consolas" panose="020B0609020204030204" pitchFamily="49" charset="0"/>
              </a:rPr>
              <a:t>,</a:t>
            </a:r>
          </a:p>
          <a:p>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a:t>
            </a:r>
            <a:r>
              <a:rPr lang="en-US" sz="3200" b="0" dirty="0" err="1">
                <a:solidFill>
                  <a:srgbClr val="CE9178"/>
                </a:solidFill>
                <a:effectLst/>
                <a:latin typeface="Consolas" panose="020B0609020204030204" pitchFamily="49" charset="0"/>
              </a:rPr>
              <a:t>iters</a:t>
            </a:r>
            <a:r>
              <a:rPr lang="en-US" sz="3200" b="0" dirty="0">
                <a:solidFill>
                  <a:srgbClr val="CE9178"/>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CCCCCC"/>
                </a:solidFill>
                <a:effectLst/>
                <a:latin typeface="Consolas" panose="020B0609020204030204" pitchFamily="49" charset="0"/>
              </a:rPr>
              <a:t>,</a:t>
            </a:r>
          </a:p>
          <a:p>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a:t>
            </a:r>
            <a:r>
              <a:rPr lang="en-US" sz="3200" b="0" dirty="0" err="1">
                <a:solidFill>
                  <a:srgbClr val="CE9178"/>
                </a:solidFill>
                <a:effectLst/>
                <a:latin typeface="Consolas" panose="020B0609020204030204" pitchFamily="49" charset="0"/>
              </a:rPr>
              <a:t>cost_history</a:t>
            </a:r>
            <a:r>
              <a:rPr lang="en-US" sz="3200" b="0" dirty="0">
                <a:solidFill>
                  <a:srgbClr val="CE9178"/>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p>
          <a:p>
            <a:r>
              <a:rPr lang="en-US" sz="3200" b="0" dirty="0">
                <a:solidFill>
                  <a:srgbClr val="CCCCCC"/>
                </a:solidFill>
                <a:effectLst/>
                <a:latin typeface="Consolas" panose="020B0609020204030204" pitchFamily="49" charset="0"/>
              </a:rPr>
              <a:t>}</a:t>
            </a:r>
          </a:p>
        </p:txBody>
      </p:sp>
      <p:sp>
        <p:nvSpPr>
          <p:cNvPr id="4" name="Rectangle 1">
            <a:extLst>
              <a:ext uri="{FF2B5EF4-FFF2-40B4-BE49-F238E27FC236}">
                <a16:creationId xmlns:a16="http://schemas.microsoft.com/office/drawing/2014/main" id="{11781331-5C82-BCCC-76DD-44D9DBBAA07E}"/>
              </a:ext>
            </a:extLst>
          </p:cNvPr>
          <p:cNvSpPr>
            <a:spLocks noChangeArrowheads="1"/>
          </p:cNvSpPr>
          <p:nvPr/>
        </p:nvSpPr>
        <p:spPr bwMode="auto">
          <a:xfrm>
            <a:off x="560590" y="4165587"/>
            <a:ext cx="21978209" cy="156966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0" dirty="0">
                <a:solidFill>
                  <a:srgbClr val="6A9955"/>
                </a:solidFill>
                <a:effectLst/>
                <a:latin typeface="Consolas" panose="020B0609020204030204" pitchFamily="49" charset="0"/>
              </a:rPr>
              <a:t># Submit your answer using following code</a:t>
            </a:r>
            <a:endParaRPr lang="en-US" sz="3200" b="0" dirty="0">
              <a:solidFill>
                <a:srgbClr val="CCCCCC"/>
              </a:solidFill>
              <a:effectLst/>
              <a:latin typeface="Consolas" panose="020B0609020204030204" pitchFamily="49" charset="0"/>
            </a:endParaRPr>
          </a:p>
          <a:p>
            <a:br>
              <a:rPr lang="en-US" sz="3200" b="0" dirty="0">
                <a:solidFill>
                  <a:srgbClr val="CCCCCC"/>
                </a:solidFill>
                <a:effectLst/>
                <a:latin typeface="Consolas" panose="020B0609020204030204" pitchFamily="49" charset="0"/>
              </a:rPr>
            </a:br>
            <a:r>
              <a:rPr lang="en-US" sz="3200" b="0" dirty="0">
                <a:solidFill>
                  <a:srgbClr val="CCCCCC"/>
                </a:solidFill>
                <a:effectLst/>
                <a:latin typeface="Consolas" panose="020B0609020204030204" pitchFamily="49" charset="0"/>
              </a:rPr>
              <a:t>grade_lab2_ex6(</a:t>
            </a:r>
            <a:r>
              <a:rPr lang="en-US" sz="3200" b="0" dirty="0" err="1">
                <a:solidFill>
                  <a:srgbClr val="DCDCAA"/>
                </a:solidFill>
                <a:effectLst/>
                <a:latin typeface="Consolas" panose="020B0609020204030204" pitchFamily="49" charset="0"/>
              </a:rPr>
              <a:t>cost_func</a:t>
            </a:r>
            <a:r>
              <a:rPr lang="en-US" sz="3200" b="0" dirty="0">
                <a:solidFill>
                  <a:srgbClr val="CCCCCC"/>
                </a:solidFill>
                <a:effectLst/>
                <a:latin typeface="Consolas" panose="020B0609020204030204" pitchFamily="49" charset="0"/>
              </a:rPr>
              <a:t>) </a:t>
            </a:r>
            <a:r>
              <a:rPr lang="en-US" sz="3200" b="0" dirty="0">
                <a:solidFill>
                  <a:srgbClr val="6A9955"/>
                </a:solidFill>
                <a:effectLst/>
                <a:latin typeface="Consolas" panose="020B0609020204030204" pitchFamily="49" charset="0"/>
              </a:rPr>
              <a:t># Expected result type: Callable</a:t>
            </a:r>
            <a:endParaRPr lang="en-US" sz="3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11679850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576072" y="815248"/>
            <a:ext cx="17141825" cy="1676106"/>
          </a:xfrm>
        </p:spPr>
        <p:txBody>
          <a:bodyPr/>
          <a:lstStyle/>
          <a:p>
            <a:r>
              <a:rPr lang="en-US" sz="9600" dirty="0">
                <a:solidFill>
                  <a:schemeClr val="tx1"/>
                </a:solidFill>
                <a:latin typeface="+mj-lt"/>
              </a:rPr>
              <a:t>Using the Classical Optimizer</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25</a:t>
            </a:fld>
            <a:endParaRPr lang="en-US" dirty="0"/>
          </a:p>
        </p:txBody>
      </p:sp>
      <p:pic>
        <p:nvPicPr>
          <p:cNvPr id="6" name="Picture 5" descr="A pink circle with black text and a circle with a circle and a circle with a circle with a circle with a circle with a circle with a circle with a circle with a circle with a circle&#10;&#10;Description automatically generated">
            <a:extLst>
              <a:ext uri="{FF2B5EF4-FFF2-40B4-BE49-F238E27FC236}">
                <a16:creationId xmlns:a16="http://schemas.microsoft.com/office/drawing/2014/main" id="{40B85026-9D90-C4DE-DE7B-A9E58D61B7C6}"/>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FA134625-820D-67C2-7FE0-DE9896CAF32B}"/>
              </a:ext>
            </a:extLst>
          </p:cNvPr>
          <p:cNvSpPr txBox="1"/>
          <p:nvPr/>
        </p:nvSpPr>
        <p:spPr>
          <a:xfrm>
            <a:off x="20315583" y="-815009"/>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4" name="TextBox 3">
            <a:extLst>
              <a:ext uri="{FF2B5EF4-FFF2-40B4-BE49-F238E27FC236}">
                <a16:creationId xmlns:a16="http://schemas.microsoft.com/office/drawing/2014/main" id="{89923E26-85F0-6C4F-8990-BB032F20001E}"/>
              </a:ext>
            </a:extLst>
          </p:cNvPr>
          <p:cNvSpPr txBox="1"/>
          <p:nvPr/>
        </p:nvSpPr>
        <p:spPr>
          <a:xfrm>
            <a:off x="949842" y="3820077"/>
            <a:ext cx="15444043" cy="9362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just" defTabSz="2438400">
              <a:spcBef>
                <a:spcPts val="2900"/>
              </a:spcBef>
              <a:buSzPct val="100000"/>
            </a:pPr>
            <a:r>
              <a:rPr lang="en-US" dirty="0">
                <a:effectLst/>
                <a:latin typeface="Consolas" panose="020B0609020204030204" pitchFamily="49" charset="0"/>
              </a:rPr>
              <a:t>A </a:t>
            </a:r>
            <a:r>
              <a:rPr lang="en-US" dirty="0">
                <a:solidFill>
                  <a:srgbClr val="FF7EB6"/>
                </a:solidFill>
                <a:effectLst/>
                <a:latin typeface="Consolas" panose="020B0609020204030204" pitchFamily="49" charset="0"/>
              </a:rPr>
              <a:t>classical optimizer</a:t>
            </a:r>
            <a:r>
              <a:rPr lang="en-US" dirty="0">
                <a:effectLst/>
                <a:latin typeface="Consolas" panose="020B0609020204030204" pitchFamily="49" charset="0"/>
              </a:rPr>
              <a:t> of our choice to minimize the cost function.</a:t>
            </a:r>
          </a:p>
          <a:p>
            <a:pPr algn="just" defTabSz="2438400">
              <a:spcBef>
                <a:spcPts val="2900"/>
              </a:spcBef>
              <a:buSzPct val="100000"/>
            </a:pPr>
            <a:r>
              <a:rPr lang="en-US" dirty="0">
                <a:effectLst/>
                <a:latin typeface="Consolas" panose="020B0609020204030204" pitchFamily="49" charset="0"/>
              </a:rPr>
              <a:t>In real quantum hardware, the choice of optimizer is important, as not all optimizers handle noisy cost function landscapes equally well. Here, we can use SciPy routines.</a:t>
            </a:r>
          </a:p>
          <a:p>
            <a:pPr algn="just" defTabSz="2438400">
              <a:spcBef>
                <a:spcPts val="2900"/>
              </a:spcBef>
              <a:buSzPct val="100000"/>
            </a:pPr>
            <a:br>
              <a:rPr lang="en-US" dirty="0">
                <a:effectLst/>
                <a:latin typeface="Consolas" panose="020B0609020204030204" pitchFamily="49" charset="0"/>
              </a:rPr>
            </a:br>
            <a:r>
              <a:rPr lang="en-US" dirty="0">
                <a:effectLst/>
                <a:latin typeface="Consolas" panose="020B0609020204030204" pitchFamily="49" charset="0"/>
              </a:rPr>
              <a:t>To begin the routine, we specify a random initial set of parameters:</a:t>
            </a:r>
          </a:p>
          <a:p>
            <a:pPr algn="just" defTabSz="2438400">
              <a:spcBef>
                <a:spcPts val="2900"/>
              </a:spcBef>
              <a:buSzPct val="100000"/>
            </a:pPr>
            <a:br>
              <a:rPr lang="en-US" b="1" dirty="0">
                <a:effectLst/>
                <a:latin typeface="Consolas" panose="020B0609020204030204" pitchFamily="49" charset="0"/>
              </a:rPr>
            </a:br>
            <a:endParaRPr lang="en-US" b="1" dirty="0">
              <a:effectLst/>
              <a:latin typeface="Consolas" panose="020B0609020204030204" pitchFamily="49" charset="0"/>
            </a:endParaRPr>
          </a:p>
          <a:p>
            <a:pPr algn="just" defTabSz="2438400">
              <a:spcBef>
                <a:spcPts val="2900"/>
              </a:spcBef>
              <a:buSzPct val="100000"/>
            </a:pPr>
            <a:endParaRPr lang="en-US" b="1" dirty="0">
              <a:solidFill>
                <a:srgbClr val="FA4D56"/>
              </a:solidFill>
              <a:effectLst/>
              <a:latin typeface="Consolas" panose="020B0609020204030204" pitchFamily="49" charset="0"/>
            </a:endParaRPr>
          </a:p>
          <a:p>
            <a:pPr algn="just" defTabSz="2438400">
              <a:spcBef>
                <a:spcPts val="2900"/>
              </a:spcBef>
              <a:buSzPct val="100000"/>
            </a:pPr>
            <a:endParaRPr lang="en-US" b="1" dirty="0">
              <a:solidFill>
                <a:srgbClr val="FA4D56"/>
              </a:solidFill>
              <a:effectLst/>
              <a:latin typeface="Consolas" panose="020B0609020204030204" pitchFamily="49" charset="0"/>
            </a:endParaRPr>
          </a:p>
          <a:p>
            <a:pPr algn="just" defTabSz="2438400">
              <a:spcBef>
                <a:spcPts val="2900"/>
              </a:spcBef>
              <a:buSzPct val="100000"/>
            </a:pPr>
            <a:endParaRPr lang="en-US" b="1" dirty="0">
              <a:solidFill>
                <a:srgbClr val="FA4D56"/>
              </a:solidFill>
              <a:latin typeface="Consolas" panose="020B0609020204030204" pitchFamily="49" charset="0"/>
            </a:endParaRPr>
          </a:p>
          <a:p>
            <a:pPr algn="just" defTabSz="2438400">
              <a:spcBef>
                <a:spcPts val="2900"/>
              </a:spcBef>
              <a:buSzPct val="100000"/>
            </a:pPr>
            <a:endParaRPr lang="en-IN" b="1" dirty="0">
              <a:solidFill>
                <a:srgbClr val="FA4D56"/>
              </a:solidFill>
              <a:effectLst/>
              <a:latin typeface="Consolas" panose="020B0609020204030204" pitchFamily="49" charset="0"/>
            </a:endParaRPr>
          </a:p>
          <a:p>
            <a:pPr algn="just" defTabSz="2438400">
              <a:spcBef>
                <a:spcPts val="2900"/>
              </a:spcBef>
              <a:buSzPct val="100000"/>
            </a:pPr>
            <a:endParaRPr lang="en-US" b="1" dirty="0">
              <a:solidFill>
                <a:srgbClr val="FA4D56"/>
              </a:solidFill>
              <a:effectLst/>
              <a:latin typeface="Consolas" panose="020B0609020204030204" pitchFamily="49" charset="0"/>
            </a:endParaRPr>
          </a:p>
          <a:p>
            <a:pPr algn="just" defTabSz="2438400">
              <a:spcBef>
                <a:spcPts val="2900"/>
              </a:spcBef>
              <a:buSzPct val="100000"/>
            </a:pPr>
            <a:endParaRPr lang="en-US" b="1" dirty="0">
              <a:solidFill>
                <a:srgbClr val="FA4D56"/>
              </a:solidFill>
              <a:effectLst/>
              <a:latin typeface="Consolas" panose="020B0609020204030204" pitchFamily="49" charset="0"/>
            </a:endParaRPr>
          </a:p>
          <a:p>
            <a:pPr algn="just" defTabSz="2438400">
              <a:spcBef>
                <a:spcPts val="2900"/>
              </a:spcBef>
              <a:buSzPct val="100000"/>
            </a:pPr>
            <a:endParaRPr lang="en-IN" b="1" kern="0" dirty="0">
              <a:solidFill>
                <a:srgbClr val="FA4D56"/>
              </a:solidFill>
              <a:ea typeface="+mj-ea"/>
              <a:cs typeface="+mj-cs"/>
              <a:sym typeface="IBM Plex Sans Light"/>
            </a:endParaRPr>
          </a:p>
        </p:txBody>
      </p:sp>
      <p:pic>
        <p:nvPicPr>
          <p:cNvPr id="10" name="Graphic 9">
            <a:extLst>
              <a:ext uri="{FF2B5EF4-FFF2-40B4-BE49-F238E27FC236}">
                <a16:creationId xmlns:a16="http://schemas.microsoft.com/office/drawing/2014/main" id="{18DB5364-EF82-B427-DE0C-71C8F2ADD7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81762" y="2467816"/>
            <a:ext cx="1892166" cy="1892166"/>
          </a:xfrm>
          <a:prstGeom prst="rect">
            <a:avLst/>
          </a:prstGeom>
        </p:spPr>
      </p:pic>
      <p:pic>
        <p:nvPicPr>
          <p:cNvPr id="11" name="Picture 10" descr="A purple circle with black border&#10;&#10;Description automatically generated">
            <a:extLst>
              <a:ext uri="{FF2B5EF4-FFF2-40B4-BE49-F238E27FC236}">
                <a16:creationId xmlns:a16="http://schemas.microsoft.com/office/drawing/2014/main" id="{63CA5D33-8150-82D4-668C-2F0B8F6C28AB}"/>
              </a:ext>
            </a:extLst>
          </p:cNvPr>
          <p:cNvPicPr>
            <a:picLocks noChangeAspect="1"/>
          </p:cNvPicPr>
          <p:nvPr/>
        </p:nvPicPr>
        <p:blipFill>
          <a:blip r:embed="rId6"/>
          <a:stretch>
            <a:fillRect/>
          </a:stretch>
        </p:blipFill>
        <p:spPr>
          <a:xfrm>
            <a:off x="18581913" y="161291"/>
            <a:ext cx="1898864" cy="1898864"/>
          </a:xfrm>
          <a:prstGeom prst="rect">
            <a:avLst/>
          </a:prstGeom>
        </p:spPr>
      </p:pic>
      <p:pic>
        <p:nvPicPr>
          <p:cNvPr id="12" name="Picture 11">
            <a:extLst>
              <a:ext uri="{FF2B5EF4-FFF2-40B4-BE49-F238E27FC236}">
                <a16:creationId xmlns:a16="http://schemas.microsoft.com/office/drawing/2014/main" id="{1918D534-CFD7-77B6-967B-94AABED3F526}"/>
              </a:ext>
            </a:extLst>
          </p:cNvPr>
          <p:cNvPicPr>
            <a:picLocks noChangeAspect="1"/>
          </p:cNvPicPr>
          <p:nvPr/>
        </p:nvPicPr>
        <p:blipFill>
          <a:blip r:embed="rId7"/>
          <a:stretch>
            <a:fillRect/>
          </a:stretch>
        </p:blipFill>
        <p:spPr>
          <a:xfrm>
            <a:off x="19137661" y="4499071"/>
            <a:ext cx="2355844" cy="2349133"/>
          </a:xfrm>
          <a:prstGeom prst="rect">
            <a:avLst/>
          </a:prstGeom>
        </p:spPr>
      </p:pic>
      <p:pic>
        <p:nvPicPr>
          <p:cNvPr id="13" name="Picture 12" descr="A pink logo in a circle&#10;&#10;Description automatically generated">
            <a:extLst>
              <a:ext uri="{FF2B5EF4-FFF2-40B4-BE49-F238E27FC236}">
                <a16:creationId xmlns:a16="http://schemas.microsoft.com/office/drawing/2014/main" id="{9B8BE3F7-7729-8438-45B0-6208A217301E}"/>
              </a:ext>
            </a:extLst>
          </p:cNvPr>
          <p:cNvPicPr>
            <a:picLocks noChangeAspect="1"/>
          </p:cNvPicPr>
          <p:nvPr/>
        </p:nvPicPr>
        <p:blipFill>
          <a:blip r:embed="rId8"/>
          <a:stretch>
            <a:fillRect/>
          </a:stretch>
        </p:blipFill>
        <p:spPr>
          <a:xfrm>
            <a:off x="22203112" y="3413899"/>
            <a:ext cx="2066589" cy="2066589"/>
          </a:xfrm>
          <a:prstGeom prst="rect">
            <a:avLst/>
          </a:prstGeom>
        </p:spPr>
      </p:pic>
      <p:pic>
        <p:nvPicPr>
          <p:cNvPr id="15" name="Picture 14" descr="A pink background with black letters&#10;&#10;Description automatically generated">
            <a:extLst>
              <a:ext uri="{FF2B5EF4-FFF2-40B4-BE49-F238E27FC236}">
                <a16:creationId xmlns:a16="http://schemas.microsoft.com/office/drawing/2014/main" id="{A7BAC868-C4A4-4549-EFDB-6894285AA443}"/>
              </a:ext>
            </a:extLst>
          </p:cNvPr>
          <p:cNvPicPr>
            <a:picLocks noChangeAspect="1"/>
          </p:cNvPicPr>
          <p:nvPr/>
        </p:nvPicPr>
        <p:blipFill>
          <a:blip r:embed="rId9"/>
          <a:stretch>
            <a:fillRect/>
          </a:stretch>
        </p:blipFill>
        <p:spPr>
          <a:xfrm>
            <a:off x="21893911" y="6951667"/>
            <a:ext cx="2159646" cy="652729"/>
          </a:xfrm>
          <a:prstGeom prst="rect">
            <a:avLst/>
          </a:prstGeom>
        </p:spPr>
      </p:pic>
      <p:pic>
        <p:nvPicPr>
          <p:cNvPr id="16" name="Graphic 15">
            <a:extLst>
              <a:ext uri="{FF2B5EF4-FFF2-40B4-BE49-F238E27FC236}">
                <a16:creationId xmlns:a16="http://schemas.microsoft.com/office/drawing/2014/main" id="{AF4942C4-72B4-95D7-7E79-0D81BE07B9C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129137" y="6101904"/>
            <a:ext cx="1689195" cy="662429"/>
          </a:xfrm>
          <a:prstGeom prst="rect">
            <a:avLst/>
          </a:prstGeom>
        </p:spPr>
      </p:pic>
      <p:sp>
        <p:nvSpPr>
          <p:cNvPr id="5" name="Rectangle 1">
            <a:extLst>
              <a:ext uri="{FF2B5EF4-FFF2-40B4-BE49-F238E27FC236}">
                <a16:creationId xmlns:a16="http://schemas.microsoft.com/office/drawing/2014/main" id="{F5DD94C3-A94A-5D92-8F24-681F10D9E006}"/>
              </a:ext>
            </a:extLst>
          </p:cNvPr>
          <p:cNvSpPr>
            <a:spLocks noChangeArrowheads="1"/>
          </p:cNvSpPr>
          <p:nvPr/>
        </p:nvSpPr>
        <p:spPr bwMode="auto">
          <a:xfrm>
            <a:off x="949842" y="9481232"/>
            <a:ext cx="15150129" cy="107721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3200" b="0" dirty="0">
                <a:solidFill>
                  <a:srgbClr val="9CDCFE"/>
                </a:solidFill>
                <a:effectLst/>
                <a:latin typeface="Consolas" panose="020B0609020204030204" pitchFamily="49" charset="0"/>
              </a:rPr>
              <a:t>x0</a:t>
            </a:r>
            <a:r>
              <a:rPr lang="pt-BR" sz="3200" b="0" dirty="0">
                <a:solidFill>
                  <a:srgbClr val="CCCCCC"/>
                </a:solidFill>
                <a:effectLst/>
                <a:latin typeface="Consolas" panose="020B0609020204030204" pitchFamily="49" charset="0"/>
              </a:rPr>
              <a:t> </a:t>
            </a:r>
            <a:r>
              <a:rPr lang="pt-BR" sz="3200" b="0" dirty="0">
                <a:solidFill>
                  <a:srgbClr val="D4D4D4"/>
                </a:solidFill>
                <a:effectLst/>
                <a:latin typeface="Consolas" panose="020B0609020204030204" pitchFamily="49" charset="0"/>
              </a:rPr>
              <a:t>=</a:t>
            </a:r>
            <a:r>
              <a:rPr lang="pt-BR" sz="3200" b="0" dirty="0">
                <a:solidFill>
                  <a:srgbClr val="CCCCCC"/>
                </a:solidFill>
                <a:effectLst/>
                <a:latin typeface="Consolas" panose="020B0609020204030204" pitchFamily="49" charset="0"/>
              </a:rPr>
              <a:t> </a:t>
            </a:r>
            <a:r>
              <a:rPr lang="pt-BR" sz="3200" b="0" dirty="0">
                <a:solidFill>
                  <a:srgbClr val="B5CEA8"/>
                </a:solidFill>
                <a:effectLst/>
                <a:latin typeface="Consolas" panose="020B0609020204030204" pitchFamily="49" charset="0"/>
              </a:rPr>
              <a:t>2</a:t>
            </a:r>
            <a:r>
              <a:rPr lang="pt-BR" sz="3200" b="0" dirty="0">
                <a:solidFill>
                  <a:srgbClr val="CCCCCC"/>
                </a:solidFill>
                <a:effectLst/>
                <a:latin typeface="Consolas" panose="020B0609020204030204" pitchFamily="49" charset="0"/>
              </a:rPr>
              <a:t> </a:t>
            </a:r>
            <a:r>
              <a:rPr lang="pt-BR" sz="3200" b="0" dirty="0">
                <a:solidFill>
                  <a:srgbClr val="D4D4D4"/>
                </a:solidFill>
                <a:effectLst/>
                <a:latin typeface="Consolas" panose="020B0609020204030204" pitchFamily="49" charset="0"/>
              </a:rPr>
              <a:t>*</a:t>
            </a:r>
            <a:r>
              <a:rPr lang="pt-BR" sz="3200" b="0" dirty="0">
                <a:solidFill>
                  <a:srgbClr val="CCCCCC"/>
                </a:solidFill>
                <a:effectLst/>
                <a:latin typeface="Consolas" panose="020B0609020204030204" pitchFamily="49" charset="0"/>
              </a:rPr>
              <a:t> </a:t>
            </a:r>
            <a:r>
              <a:rPr lang="pt-BR" sz="3200" b="0" dirty="0">
                <a:solidFill>
                  <a:srgbClr val="4EC9B0"/>
                </a:solidFill>
                <a:effectLst/>
                <a:latin typeface="Consolas" panose="020B0609020204030204" pitchFamily="49" charset="0"/>
              </a:rPr>
              <a:t>np</a:t>
            </a:r>
            <a:r>
              <a:rPr lang="pt-BR" sz="3200" b="0" dirty="0">
                <a:solidFill>
                  <a:srgbClr val="CCCCCC"/>
                </a:solidFill>
                <a:effectLst/>
                <a:latin typeface="Consolas" panose="020B0609020204030204" pitchFamily="49" charset="0"/>
              </a:rPr>
              <a:t>.pi </a:t>
            </a:r>
            <a:r>
              <a:rPr lang="pt-BR" sz="3200" b="0" dirty="0">
                <a:solidFill>
                  <a:srgbClr val="D4D4D4"/>
                </a:solidFill>
                <a:effectLst/>
                <a:latin typeface="Consolas" panose="020B0609020204030204" pitchFamily="49" charset="0"/>
              </a:rPr>
              <a:t>*</a:t>
            </a:r>
            <a:r>
              <a:rPr lang="pt-BR" sz="3200" b="0" dirty="0">
                <a:solidFill>
                  <a:srgbClr val="CCCCCC"/>
                </a:solidFill>
                <a:effectLst/>
                <a:latin typeface="Consolas" panose="020B0609020204030204" pitchFamily="49" charset="0"/>
              </a:rPr>
              <a:t> </a:t>
            </a:r>
            <a:r>
              <a:rPr lang="pt-BR" sz="3200" b="0" dirty="0">
                <a:solidFill>
                  <a:srgbClr val="4EC9B0"/>
                </a:solidFill>
                <a:effectLst/>
                <a:latin typeface="Consolas" panose="020B0609020204030204" pitchFamily="49" charset="0"/>
              </a:rPr>
              <a:t>np</a:t>
            </a:r>
            <a:r>
              <a:rPr lang="pt-BR" sz="3200" b="0" dirty="0">
                <a:solidFill>
                  <a:srgbClr val="CCCCCC"/>
                </a:solidFill>
                <a:effectLst/>
                <a:latin typeface="Consolas" panose="020B0609020204030204" pitchFamily="49" charset="0"/>
              </a:rPr>
              <a:t>.random.random(</a:t>
            </a:r>
            <a:r>
              <a:rPr lang="pt-BR" sz="3200" b="0" dirty="0">
                <a:solidFill>
                  <a:srgbClr val="9CDCFE"/>
                </a:solidFill>
                <a:effectLst/>
                <a:latin typeface="Consolas" panose="020B0609020204030204" pitchFamily="49" charset="0"/>
              </a:rPr>
              <a:t>num_params</a:t>
            </a:r>
            <a:r>
              <a:rPr lang="pt-BR" sz="3200" b="0" dirty="0">
                <a:solidFill>
                  <a:srgbClr val="CCCCCC"/>
                </a:solidFill>
                <a:effectLst/>
                <a:latin typeface="Consolas" panose="020B0609020204030204" pitchFamily="49" charset="0"/>
              </a:rPr>
              <a:t>)</a:t>
            </a:r>
          </a:p>
          <a:p>
            <a:r>
              <a:rPr lang="pt-BR" sz="3200" b="0" dirty="0">
                <a:solidFill>
                  <a:srgbClr val="9CDCFE"/>
                </a:solidFill>
                <a:effectLst/>
                <a:latin typeface="Consolas" panose="020B0609020204030204" pitchFamily="49" charset="0"/>
              </a:rPr>
              <a:t>x0</a:t>
            </a:r>
            <a:endParaRPr lang="pt-BR" sz="3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39416253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576072" y="815248"/>
            <a:ext cx="17141825" cy="1676106"/>
          </a:xfrm>
        </p:spPr>
        <p:txBody>
          <a:bodyPr/>
          <a:lstStyle/>
          <a:p>
            <a:r>
              <a:rPr lang="en-US" sz="9600" dirty="0" err="1">
                <a:solidFill>
                  <a:schemeClr val="tx1"/>
                </a:solidFill>
                <a:latin typeface="+mj-lt"/>
              </a:rPr>
              <a:t>QiskitRuntimeService</a:t>
            </a:r>
            <a:endParaRPr lang="en-US" sz="9600" dirty="0">
              <a:solidFill>
                <a:schemeClr val="tx1"/>
              </a:solidFill>
              <a:latin typeface="+mj-lt"/>
            </a:endParaRP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26</a:t>
            </a:fld>
            <a:endParaRPr lang="en-US" dirty="0"/>
          </a:p>
        </p:txBody>
      </p:sp>
      <p:pic>
        <p:nvPicPr>
          <p:cNvPr id="6" name="Picture 5" descr="A pink circle with black text and a circle with a circle and a circle with a circle with a circle with a circle with a circle with a circle with a circle with a circle with a circle&#10;&#10;Description automatically generated">
            <a:extLst>
              <a:ext uri="{FF2B5EF4-FFF2-40B4-BE49-F238E27FC236}">
                <a16:creationId xmlns:a16="http://schemas.microsoft.com/office/drawing/2014/main" id="{40B85026-9D90-C4DE-DE7B-A9E58D61B7C6}"/>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FA134625-820D-67C2-7FE0-DE9896CAF32B}"/>
              </a:ext>
            </a:extLst>
          </p:cNvPr>
          <p:cNvSpPr txBox="1"/>
          <p:nvPr/>
        </p:nvSpPr>
        <p:spPr>
          <a:xfrm>
            <a:off x="20315583" y="-815009"/>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4" name="TextBox 3">
            <a:extLst>
              <a:ext uri="{FF2B5EF4-FFF2-40B4-BE49-F238E27FC236}">
                <a16:creationId xmlns:a16="http://schemas.microsoft.com/office/drawing/2014/main" id="{89923E26-85F0-6C4F-8990-BB032F20001E}"/>
              </a:ext>
            </a:extLst>
          </p:cNvPr>
          <p:cNvSpPr txBox="1"/>
          <p:nvPr/>
        </p:nvSpPr>
        <p:spPr>
          <a:xfrm>
            <a:off x="949842" y="2601687"/>
            <a:ext cx="16768055" cy="105809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just" defTabSz="2438400">
              <a:spcBef>
                <a:spcPts val="2900"/>
              </a:spcBef>
              <a:buSzPct val="100000"/>
            </a:pPr>
            <a:r>
              <a:rPr lang="en-US" dirty="0">
                <a:effectLst/>
                <a:latin typeface="Consolas" panose="020B0609020204030204" pitchFamily="49" charset="0"/>
              </a:rPr>
              <a:t>The new Estimator interface lets you specify a single circuit and multiple observables and parameter value sets for that circuit, so that sweeps over parameter value sets and observables can be efficiently specified. Previously, you had to specify the same circuit multiple times to match the size of the data to be combined.</a:t>
            </a:r>
          </a:p>
          <a:p>
            <a:pPr algn="just" defTabSz="2438400">
              <a:spcBef>
                <a:spcPts val="2900"/>
              </a:spcBef>
              <a:buSzPct val="100000"/>
            </a:pPr>
            <a:r>
              <a:rPr lang="en-US" dirty="0">
                <a:effectLst/>
                <a:latin typeface="Consolas" panose="020B0609020204030204" pitchFamily="49" charset="0"/>
              </a:rPr>
              <a:t>Also, while you can still use </a:t>
            </a:r>
            <a:r>
              <a:rPr lang="en-US" dirty="0" err="1">
                <a:solidFill>
                  <a:srgbClr val="FF7EB6"/>
                </a:solidFill>
                <a:effectLst/>
                <a:latin typeface="Consolas" panose="020B0609020204030204" pitchFamily="49" charset="0"/>
              </a:rPr>
              <a:t>optimization_level</a:t>
            </a:r>
            <a:r>
              <a:rPr lang="en-US" dirty="0">
                <a:effectLst/>
                <a:latin typeface="Consolas" panose="020B0609020204030204" pitchFamily="49" charset="0"/>
              </a:rPr>
              <a:t> and </a:t>
            </a:r>
            <a:r>
              <a:rPr lang="en-US" dirty="0" err="1">
                <a:solidFill>
                  <a:srgbClr val="FF7EB6"/>
                </a:solidFill>
                <a:effectLst/>
                <a:latin typeface="Consolas" panose="020B0609020204030204" pitchFamily="49" charset="0"/>
              </a:rPr>
              <a:t>resilience_level</a:t>
            </a:r>
            <a:r>
              <a:rPr lang="en-US" dirty="0">
                <a:effectLst/>
                <a:latin typeface="Consolas" panose="020B0609020204030204" pitchFamily="49" charset="0"/>
              </a:rPr>
              <a:t> as the simple knobs, V2 primitives give you the flexibility to turn on or off individual error mitigation / suppression methods to customize them for your needs.</a:t>
            </a:r>
          </a:p>
          <a:p>
            <a:pPr algn="just" defTabSz="2438400">
              <a:spcBef>
                <a:spcPts val="2900"/>
              </a:spcBef>
              <a:buSzPct val="100000"/>
            </a:pPr>
            <a:r>
              <a:rPr lang="en-US" dirty="0">
                <a:solidFill>
                  <a:srgbClr val="FF7EB6"/>
                </a:solidFill>
                <a:effectLst/>
                <a:latin typeface="Consolas" panose="020B0609020204030204" pitchFamily="49" charset="0"/>
              </a:rPr>
              <a:t>SamplerV2</a:t>
            </a:r>
            <a:r>
              <a:rPr lang="en-US" dirty="0">
                <a:effectLst/>
                <a:latin typeface="Consolas" panose="020B0609020204030204" pitchFamily="49" charset="0"/>
              </a:rPr>
              <a:t> is simplified to focus on its core task of sampling the quantum register from the execution of quantum circuits. It returns the samples, whose type is defined by the program, without weights. </a:t>
            </a:r>
          </a:p>
          <a:p>
            <a:pPr algn="just" defTabSz="2438400">
              <a:spcBef>
                <a:spcPts val="2900"/>
              </a:spcBef>
              <a:buSzPct val="100000"/>
            </a:pPr>
            <a:r>
              <a:rPr lang="en-US" dirty="0">
                <a:effectLst/>
                <a:latin typeface="Consolas" panose="020B0609020204030204" pitchFamily="49" charset="0"/>
              </a:rPr>
              <a:t>The output data is also separated by the output register names defined by the program. This change enables future support for circuits with classical control flow.</a:t>
            </a:r>
          </a:p>
          <a:p>
            <a:pPr algn="just" defTabSz="2438400">
              <a:spcBef>
                <a:spcPts val="2900"/>
              </a:spcBef>
              <a:buSzPct val="100000"/>
            </a:pPr>
            <a:br>
              <a:rPr lang="en-US" b="1" dirty="0">
                <a:effectLst/>
                <a:latin typeface="Consolas" panose="020B0609020204030204" pitchFamily="49" charset="0"/>
              </a:rPr>
            </a:br>
            <a:endParaRPr lang="en-US" b="1" dirty="0">
              <a:effectLst/>
              <a:latin typeface="Consolas" panose="020B0609020204030204" pitchFamily="49" charset="0"/>
            </a:endParaRPr>
          </a:p>
          <a:p>
            <a:pPr algn="just" defTabSz="2438400">
              <a:spcBef>
                <a:spcPts val="2900"/>
              </a:spcBef>
              <a:buSzPct val="100000"/>
            </a:pPr>
            <a:endParaRPr lang="en-US" b="1" dirty="0">
              <a:solidFill>
                <a:srgbClr val="FA4D56"/>
              </a:solidFill>
              <a:effectLst/>
              <a:latin typeface="Consolas" panose="020B0609020204030204" pitchFamily="49" charset="0"/>
            </a:endParaRPr>
          </a:p>
          <a:p>
            <a:pPr algn="just" defTabSz="2438400">
              <a:spcBef>
                <a:spcPts val="2900"/>
              </a:spcBef>
              <a:buSzPct val="100000"/>
            </a:pPr>
            <a:endParaRPr lang="en-US" b="1" dirty="0">
              <a:solidFill>
                <a:srgbClr val="FA4D56"/>
              </a:solidFill>
              <a:effectLst/>
              <a:latin typeface="Consolas" panose="020B0609020204030204" pitchFamily="49" charset="0"/>
            </a:endParaRPr>
          </a:p>
          <a:p>
            <a:pPr algn="just" defTabSz="2438400">
              <a:spcBef>
                <a:spcPts val="2900"/>
              </a:spcBef>
              <a:buSzPct val="100000"/>
            </a:pPr>
            <a:endParaRPr lang="en-US" b="1" dirty="0">
              <a:solidFill>
                <a:srgbClr val="FA4D56"/>
              </a:solidFill>
              <a:latin typeface="Consolas" panose="020B0609020204030204" pitchFamily="49" charset="0"/>
            </a:endParaRPr>
          </a:p>
          <a:p>
            <a:pPr algn="just" defTabSz="2438400">
              <a:spcBef>
                <a:spcPts val="2900"/>
              </a:spcBef>
              <a:buSzPct val="100000"/>
            </a:pPr>
            <a:endParaRPr lang="en-IN" b="1" dirty="0">
              <a:solidFill>
                <a:srgbClr val="FA4D56"/>
              </a:solidFill>
              <a:effectLst/>
              <a:latin typeface="Consolas" panose="020B0609020204030204" pitchFamily="49" charset="0"/>
            </a:endParaRPr>
          </a:p>
          <a:p>
            <a:pPr algn="just" defTabSz="2438400">
              <a:spcBef>
                <a:spcPts val="2900"/>
              </a:spcBef>
              <a:buSzPct val="100000"/>
            </a:pPr>
            <a:endParaRPr lang="en-US" b="1" dirty="0">
              <a:solidFill>
                <a:srgbClr val="FA4D56"/>
              </a:solidFill>
              <a:effectLst/>
              <a:latin typeface="Consolas" panose="020B0609020204030204" pitchFamily="49" charset="0"/>
            </a:endParaRPr>
          </a:p>
          <a:p>
            <a:pPr algn="just" defTabSz="2438400">
              <a:spcBef>
                <a:spcPts val="2900"/>
              </a:spcBef>
              <a:buSzPct val="100000"/>
            </a:pPr>
            <a:endParaRPr lang="en-US" b="1" dirty="0">
              <a:solidFill>
                <a:srgbClr val="FA4D56"/>
              </a:solidFill>
              <a:effectLst/>
              <a:latin typeface="Consolas" panose="020B0609020204030204" pitchFamily="49" charset="0"/>
            </a:endParaRPr>
          </a:p>
          <a:p>
            <a:pPr algn="just" defTabSz="2438400">
              <a:spcBef>
                <a:spcPts val="2900"/>
              </a:spcBef>
              <a:buSzPct val="100000"/>
            </a:pPr>
            <a:endParaRPr lang="en-IN" b="1" kern="0" dirty="0">
              <a:solidFill>
                <a:srgbClr val="FA4D56"/>
              </a:solidFill>
              <a:ea typeface="+mj-ea"/>
              <a:cs typeface="+mj-cs"/>
              <a:sym typeface="IBM Plex Sans Light"/>
            </a:endParaRPr>
          </a:p>
        </p:txBody>
      </p:sp>
      <p:pic>
        <p:nvPicPr>
          <p:cNvPr id="10" name="Graphic 9">
            <a:extLst>
              <a:ext uri="{FF2B5EF4-FFF2-40B4-BE49-F238E27FC236}">
                <a16:creationId xmlns:a16="http://schemas.microsoft.com/office/drawing/2014/main" id="{18DB5364-EF82-B427-DE0C-71C8F2ADD7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81762" y="2467816"/>
            <a:ext cx="1892166" cy="1892166"/>
          </a:xfrm>
          <a:prstGeom prst="rect">
            <a:avLst/>
          </a:prstGeom>
        </p:spPr>
      </p:pic>
      <p:pic>
        <p:nvPicPr>
          <p:cNvPr id="11" name="Picture 10" descr="A purple circle with black border&#10;&#10;Description automatically generated">
            <a:extLst>
              <a:ext uri="{FF2B5EF4-FFF2-40B4-BE49-F238E27FC236}">
                <a16:creationId xmlns:a16="http://schemas.microsoft.com/office/drawing/2014/main" id="{63CA5D33-8150-82D4-668C-2F0B8F6C28AB}"/>
              </a:ext>
            </a:extLst>
          </p:cNvPr>
          <p:cNvPicPr>
            <a:picLocks noChangeAspect="1"/>
          </p:cNvPicPr>
          <p:nvPr/>
        </p:nvPicPr>
        <p:blipFill>
          <a:blip r:embed="rId6"/>
          <a:stretch>
            <a:fillRect/>
          </a:stretch>
        </p:blipFill>
        <p:spPr>
          <a:xfrm>
            <a:off x="18581913" y="161291"/>
            <a:ext cx="1898864" cy="1898864"/>
          </a:xfrm>
          <a:prstGeom prst="rect">
            <a:avLst/>
          </a:prstGeom>
        </p:spPr>
      </p:pic>
      <p:pic>
        <p:nvPicPr>
          <p:cNvPr id="12" name="Picture 11">
            <a:extLst>
              <a:ext uri="{FF2B5EF4-FFF2-40B4-BE49-F238E27FC236}">
                <a16:creationId xmlns:a16="http://schemas.microsoft.com/office/drawing/2014/main" id="{1918D534-CFD7-77B6-967B-94AABED3F526}"/>
              </a:ext>
            </a:extLst>
          </p:cNvPr>
          <p:cNvPicPr>
            <a:picLocks noChangeAspect="1"/>
          </p:cNvPicPr>
          <p:nvPr/>
        </p:nvPicPr>
        <p:blipFill>
          <a:blip r:embed="rId7"/>
          <a:stretch>
            <a:fillRect/>
          </a:stretch>
        </p:blipFill>
        <p:spPr>
          <a:xfrm>
            <a:off x="19137661" y="4499071"/>
            <a:ext cx="2355844" cy="2349133"/>
          </a:xfrm>
          <a:prstGeom prst="rect">
            <a:avLst/>
          </a:prstGeom>
        </p:spPr>
      </p:pic>
      <p:pic>
        <p:nvPicPr>
          <p:cNvPr id="13" name="Picture 12" descr="A pink logo in a circle&#10;&#10;Description automatically generated">
            <a:extLst>
              <a:ext uri="{FF2B5EF4-FFF2-40B4-BE49-F238E27FC236}">
                <a16:creationId xmlns:a16="http://schemas.microsoft.com/office/drawing/2014/main" id="{9B8BE3F7-7729-8438-45B0-6208A217301E}"/>
              </a:ext>
            </a:extLst>
          </p:cNvPr>
          <p:cNvPicPr>
            <a:picLocks noChangeAspect="1"/>
          </p:cNvPicPr>
          <p:nvPr/>
        </p:nvPicPr>
        <p:blipFill>
          <a:blip r:embed="rId8"/>
          <a:stretch>
            <a:fillRect/>
          </a:stretch>
        </p:blipFill>
        <p:spPr>
          <a:xfrm>
            <a:off x="22203112" y="3413899"/>
            <a:ext cx="2066589" cy="2066589"/>
          </a:xfrm>
          <a:prstGeom prst="rect">
            <a:avLst/>
          </a:prstGeom>
        </p:spPr>
      </p:pic>
      <p:pic>
        <p:nvPicPr>
          <p:cNvPr id="15" name="Picture 14" descr="A pink background with black letters&#10;&#10;Description automatically generated">
            <a:extLst>
              <a:ext uri="{FF2B5EF4-FFF2-40B4-BE49-F238E27FC236}">
                <a16:creationId xmlns:a16="http://schemas.microsoft.com/office/drawing/2014/main" id="{A7BAC868-C4A4-4549-EFDB-6894285AA443}"/>
              </a:ext>
            </a:extLst>
          </p:cNvPr>
          <p:cNvPicPr>
            <a:picLocks noChangeAspect="1"/>
          </p:cNvPicPr>
          <p:nvPr/>
        </p:nvPicPr>
        <p:blipFill>
          <a:blip r:embed="rId9"/>
          <a:stretch>
            <a:fillRect/>
          </a:stretch>
        </p:blipFill>
        <p:spPr>
          <a:xfrm>
            <a:off x="21893911" y="6951667"/>
            <a:ext cx="2159646" cy="652729"/>
          </a:xfrm>
          <a:prstGeom prst="rect">
            <a:avLst/>
          </a:prstGeom>
        </p:spPr>
      </p:pic>
      <p:pic>
        <p:nvPicPr>
          <p:cNvPr id="16" name="Graphic 15">
            <a:extLst>
              <a:ext uri="{FF2B5EF4-FFF2-40B4-BE49-F238E27FC236}">
                <a16:creationId xmlns:a16="http://schemas.microsoft.com/office/drawing/2014/main" id="{AF4942C4-72B4-95D7-7E79-0D81BE07B9C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129137" y="6101904"/>
            <a:ext cx="1689195" cy="662429"/>
          </a:xfrm>
          <a:prstGeom prst="rect">
            <a:avLst/>
          </a:prstGeom>
        </p:spPr>
      </p:pic>
    </p:spTree>
    <p:extLst>
      <p:ext uri="{BB962C8B-B14F-4D97-AF65-F5344CB8AC3E}">
        <p14:creationId xmlns:p14="http://schemas.microsoft.com/office/powerpoint/2010/main" val="2060983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696686" y="953628"/>
            <a:ext cx="19499299" cy="1714171"/>
          </a:xfrm>
        </p:spPr>
        <p:txBody>
          <a:bodyPr/>
          <a:lstStyle/>
          <a:p>
            <a:r>
              <a:rPr lang="en-US" sz="7200" dirty="0">
                <a:solidFill>
                  <a:schemeClr val="tx1"/>
                </a:solidFill>
                <a:effectLst/>
                <a:latin typeface="+mj-lt"/>
              </a:rPr>
              <a:t>Exercise 7: </a:t>
            </a:r>
            <a:r>
              <a:rPr lang="en-US" sz="7200" dirty="0" err="1">
                <a:solidFill>
                  <a:schemeClr val="tx1"/>
                </a:solidFill>
                <a:effectLst/>
                <a:latin typeface="+mj-lt"/>
              </a:rPr>
              <a:t>QiskitRuntimeService</a:t>
            </a:r>
            <a:r>
              <a:rPr lang="en-US" sz="7200" dirty="0">
                <a:solidFill>
                  <a:schemeClr val="tx1"/>
                </a:solidFill>
                <a:effectLst/>
                <a:latin typeface="+mj-lt"/>
              </a:rPr>
              <a:t> V2 Primitives, local testing mode, and Sessions</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27</a:t>
            </a:fld>
            <a:endParaRPr lang="en-US" dirty="0"/>
          </a:p>
        </p:txBody>
      </p:sp>
      <p:pic>
        <p:nvPicPr>
          <p:cNvPr id="6" name="Picture 5" descr="A circular logo with a circle and text&#10;&#10;Description automatically generated">
            <a:extLst>
              <a:ext uri="{FF2B5EF4-FFF2-40B4-BE49-F238E27FC236}">
                <a16:creationId xmlns:a16="http://schemas.microsoft.com/office/drawing/2014/main" id="{82F0E77D-B515-5054-6819-6B1AA056F700}"/>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8E38EC93-583C-08D0-9088-05016B7175D6}"/>
              </a:ext>
            </a:extLst>
          </p:cNvPr>
          <p:cNvSpPr txBox="1"/>
          <p:nvPr/>
        </p:nvSpPr>
        <p:spPr>
          <a:xfrm>
            <a:off x="560590" y="3385457"/>
            <a:ext cx="22250400" cy="86460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r>
              <a:rPr lang="en-US" b="1" dirty="0">
                <a:solidFill>
                  <a:schemeClr val="bg1"/>
                </a:solidFill>
                <a:effectLst/>
                <a:latin typeface="Consolas" panose="020B0609020204030204" pitchFamily="49" charset="0"/>
              </a:rPr>
              <a:t>Task: Use local testing mode to verify your program, then change the backend name to run it on an IBM Quantum system.</a:t>
            </a:r>
          </a:p>
          <a:p>
            <a:endParaRPr lang="en-US" b="1" dirty="0">
              <a:solidFill>
                <a:schemeClr val="bg1"/>
              </a:solidFill>
              <a:effectLst/>
              <a:latin typeface="+mj-lt"/>
            </a:endParaRPr>
          </a:p>
          <a:p>
            <a:br>
              <a:rPr lang="en-US" b="1" dirty="0">
                <a:solidFill>
                  <a:schemeClr val="tx2"/>
                </a:solidFill>
                <a:effectLst/>
                <a:latin typeface="+mj-lt"/>
              </a:rPr>
            </a:br>
            <a:endParaRPr lang="en-US" b="1" dirty="0">
              <a:solidFill>
                <a:schemeClr val="tx2"/>
              </a:solidFill>
              <a:effectLst/>
              <a:latin typeface="+mj-lt"/>
            </a:endParaRPr>
          </a:p>
        </p:txBody>
      </p:sp>
      <p:sp>
        <p:nvSpPr>
          <p:cNvPr id="5" name="Rectangle 1">
            <a:extLst>
              <a:ext uri="{FF2B5EF4-FFF2-40B4-BE49-F238E27FC236}">
                <a16:creationId xmlns:a16="http://schemas.microsoft.com/office/drawing/2014/main" id="{63476648-0DF7-4F79-8028-EA25311A2AB7}"/>
              </a:ext>
            </a:extLst>
          </p:cNvPr>
          <p:cNvSpPr>
            <a:spLocks noChangeArrowheads="1"/>
          </p:cNvSpPr>
          <p:nvPr/>
        </p:nvSpPr>
        <p:spPr bwMode="auto">
          <a:xfrm>
            <a:off x="635973" y="4950714"/>
            <a:ext cx="20906856" cy="821763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0" dirty="0">
                <a:solidFill>
                  <a:srgbClr val="6A9955"/>
                </a:solidFill>
                <a:effectLst/>
                <a:latin typeface="Consolas" panose="020B0609020204030204" pitchFamily="49" charset="0"/>
              </a:rPr>
              <a:t>### Select a Backend</a:t>
            </a:r>
            <a:endParaRPr lang="en-US" sz="2400" b="0" dirty="0">
              <a:solidFill>
                <a:srgbClr val="CCCCCC"/>
              </a:solidFill>
              <a:effectLst/>
              <a:latin typeface="Consolas" panose="020B0609020204030204" pitchFamily="49" charset="0"/>
            </a:endParaRPr>
          </a:p>
          <a:p>
            <a:r>
              <a:rPr lang="en-US" sz="2400" b="0" dirty="0">
                <a:solidFill>
                  <a:srgbClr val="6A9955"/>
                </a:solidFill>
                <a:effectLst/>
                <a:latin typeface="Consolas" panose="020B0609020204030204" pitchFamily="49" charset="0"/>
              </a:rPr>
              <a:t>## Use </a:t>
            </a:r>
            <a:r>
              <a:rPr lang="en-US" sz="2400" b="0" dirty="0" err="1">
                <a:solidFill>
                  <a:srgbClr val="6A9955"/>
                </a:solidFill>
                <a:effectLst/>
                <a:latin typeface="Consolas" panose="020B0609020204030204" pitchFamily="49" charset="0"/>
              </a:rPr>
              <a:t>FakeSherbrooke</a:t>
            </a:r>
            <a:r>
              <a:rPr lang="en-US" sz="2400" b="0" dirty="0">
                <a:solidFill>
                  <a:srgbClr val="6A9955"/>
                </a:solidFill>
                <a:effectLst/>
                <a:latin typeface="Consolas" panose="020B0609020204030204" pitchFamily="49" charset="0"/>
              </a:rPr>
              <a:t> to simulate with noise that matches closer to the real experiment. This will run slower.</a:t>
            </a:r>
            <a:endParaRPr lang="en-US" sz="2400" b="0" dirty="0">
              <a:solidFill>
                <a:srgbClr val="CCCCCC"/>
              </a:solidFill>
              <a:effectLst/>
              <a:latin typeface="Consolas" panose="020B0609020204030204" pitchFamily="49" charset="0"/>
            </a:endParaRPr>
          </a:p>
          <a:p>
            <a:r>
              <a:rPr lang="en-US" sz="2400" b="0" dirty="0">
                <a:solidFill>
                  <a:srgbClr val="6A9955"/>
                </a:solidFill>
                <a:effectLst/>
                <a:latin typeface="Consolas" panose="020B0609020204030204" pitchFamily="49" charset="0"/>
              </a:rPr>
              <a:t>## Use </a:t>
            </a:r>
            <a:r>
              <a:rPr lang="en-US" sz="2400" b="0" dirty="0" err="1">
                <a:solidFill>
                  <a:srgbClr val="6A9955"/>
                </a:solidFill>
                <a:effectLst/>
                <a:latin typeface="Consolas" panose="020B0609020204030204" pitchFamily="49" charset="0"/>
              </a:rPr>
              <a:t>AerSimulator</a:t>
            </a:r>
            <a:r>
              <a:rPr lang="en-US" sz="2400" b="0" dirty="0">
                <a:solidFill>
                  <a:srgbClr val="6A9955"/>
                </a:solidFill>
                <a:effectLst/>
                <a:latin typeface="Consolas" panose="020B0609020204030204" pitchFamily="49" charset="0"/>
              </a:rPr>
              <a:t> to simulate without noise to quickly iterate. This will run faster.</a:t>
            </a:r>
            <a:endParaRPr lang="en-US" sz="2400" b="0" dirty="0">
              <a:solidFill>
                <a:srgbClr val="CCCCCC"/>
              </a:solidFill>
              <a:effectLst/>
              <a:latin typeface="Consolas" panose="020B0609020204030204" pitchFamily="49" charset="0"/>
            </a:endParaRPr>
          </a:p>
          <a:p>
            <a:br>
              <a:rPr lang="en-US" sz="2400" b="0" dirty="0">
                <a:solidFill>
                  <a:srgbClr val="CCCCCC"/>
                </a:solidFill>
                <a:effectLst/>
                <a:latin typeface="Consolas" panose="020B0609020204030204" pitchFamily="49" charset="0"/>
              </a:rPr>
            </a:br>
            <a:r>
              <a:rPr lang="en-US" sz="2400" b="0" dirty="0">
                <a:solidFill>
                  <a:srgbClr val="6A9955"/>
                </a:solidFill>
                <a:effectLst/>
                <a:latin typeface="Consolas" panose="020B0609020204030204" pitchFamily="49" charset="0"/>
              </a:rPr>
              <a:t>#backend = </a:t>
            </a:r>
            <a:r>
              <a:rPr lang="en-US" sz="2400" b="0" dirty="0" err="1">
                <a:solidFill>
                  <a:srgbClr val="6A9955"/>
                </a:solidFill>
                <a:effectLst/>
                <a:latin typeface="Consolas" panose="020B0609020204030204" pitchFamily="49" charset="0"/>
              </a:rPr>
              <a:t>FakeSherbrooke</a:t>
            </a:r>
            <a:r>
              <a:rPr lang="en-US" sz="2400" b="0" dirty="0">
                <a:solidFill>
                  <a:srgbClr val="6A9955"/>
                </a:solidFill>
                <a:effectLst/>
                <a:latin typeface="Consolas" panose="020B0609020204030204" pitchFamily="49" charset="0"/>
              </a:rPr>
              <a:t>()</a:t>
            </a:r>
            <a:endParaRPr lang="en-US" sz="2400" b="0" dirty="0">
              <a:solidFill>
                <a:srgbClr val="CCCCCC"/>
              </a:solidFill>
              <a:effectLst/>
              <a:latin typeface="Consolas" panose="020B0609020204030204" pitchFamily="49" charset="0"/>
            </a:endParaRPr>
          </a:p>
          <a:p>
            <a:r>
              <a:rPr lang="en-US" sz="2400" b="0" dirty="0">
                <a:solidFill>
                  <a:srgbClr val="9CDCFE"/>
                </a:solidFill>
                <a:effectLst/>
                <a:latin typeface="Consolas" panose="020B0609020204030204" pitchFamily="49" charset="0"/>
              </a:rPr>
              <a:t>backend</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err="1">
                <a:solidFill>
                  <a:srgbClr val="CCCCCC"/>
                </a:solidFill>
                <a:effectLst/>
                <a:latin typeface="Consolas" panose="020B0609020204030204" pitchFamily="49" charset="0"/>
              </a:rPr>
              <a:t>AerSimulator</a:t>
            </a:r>
            <a:r>
              <a:rPr lang="en-US" sz="2400" b="0" dirty="0">
                <a:solidFill>
                  <a:srgbClr val="CCCCCC"/>
                </a:solidFill>
                <a:effectLst/>
                <a:latin typeface="Consolas" panose="020B0609020204030204" pitchFamily="49" charset="0"/>
              </a:rPr>
              <a:t>()</a:t>
            </a:r>
          </a:p>
          <a:p>
            <a:br>
              <a:rPr lang="en-US" sz="2400" b="0" dirty="0">
                <a:solidFill>
                  <a:srgbClr val="CCCCCC"/>
                </a:solidFill>
                <a:effectLst/>
                <a:latin typeface="Consolas" panose="020B0609020204030204" pitchFamily="49" charset="0"/>
              </a:rPr>
            </a:br>
            <a:r>
              <a:rPr lang="en-US" sz="2400" b="0" dirty="0">
                <a:solidFill>
                  <a:srgbClr val="6A9955"/>
                </a:solidFill>
                <a:effectLst/>
                <a:latin typeface="Consolas" panose="020B0609020204030204" pitchFamily="49" charset="0"/>
              </a:rPr>
              <a:t># ### Don't change any code past this line ###</a:t>
            </a:r>
            <a:endParaRPr lang="en-US" sz="2400" b="0" dirty="0">
              <a:solidFill>
                <a:srgbClr val="CCCCCC"/>
              </a:solidFill>
              <a:effectLst/>
              <a:latin typeface="Consolas" panose="020B0609020204030204" pitchFamily="49" charset="0"/>
            </a:endParaRPr>
          </a:p>
          <a:p>
            <a:br>
              <a:rPr lang="en-US" sz="2400" b="0" dirty="0">
                <a:solidFill>
                  <a:srgbClr val="CCCCCC"/>
                </a:solidFill>
                <a:effectLst/>
                <a:latin typeface="Consolas" panose="020B0609020204030204" pitchFamily="49" charset="0"/>
              </a:rPr>
            </a:br>
            <a:r>
              <a:rPr lang="en-US" sz="2400" b="0" dirty="0">
                <a:solidFill>
                  <a:srgbClr val="6A9955"/>
                </a:solidFill>
                <a:effectLst/>
                <a:latin typeface="Consolas" panose="020B0609020204030204" pitchFamily="49" charset="0"/>
              </a:rPr>
              <a:t># Here we have updated the cost function to return only the energy to be compatible with recent </a:t>
            </a:r>
            <a:r>
              <a:rPr lang="en-US" sz="2400" b="0" dirty="0" err="1">
                <a:solidFill>
                  <a:srgbClr val="6A9955"/>
                </a:solidFill>
                <a:effectLst/>
                <a:latin typeface="Consolas" panose="020B0609020204030204" pitchFamily="49" charset="0"/>
              </a:rPr>
              <a:t>scipy</a:t>
            </a:r>
            <a:r>
              <a:rPr lang="en-US" sz="2400" b="0" dirty="0">
                <a:solidFill>
                  <a:srgbClr val="6A9955"/>
                </a:solidFill>
                <a:effectLst/>
                <a:latin typeface="Consolas" panose="020B0609020204030204" pitchFamily="49" charset="0"/>
              </a:rPr>
              <a:t> versions (&gt;=1.10)</a:t>
            </a:r>
            <a:endParaRPr lang="en-US" sz="2400" b="0" dirty="0">
              <a:solidFill>
                <a:srgbClr val="CCCCCC"/>
              </a:solidFill>
              <a:effectLst/>
              <a:latin typeface="Consolas" panose="020B0609020204030204" pitchFamily="49" charset="0"/>
            </a:endParaRPr>
          </a:p>
          <a:p>
            <a:r>
              <a:rPr lang="en-US" sz="2400" b="0" dirty="0">
                <a:solidFill>
                  <a:srgbClr val="569CD6"/>
                </a:solidFill>
                <a:effectLst/>
                <a:latin typeface="Consolas" panose="020B0609020204030204" pitchFamily="49" charset="0"/>
              </a:rPr>
              <a:t>def</a:t>
            </a:r>
            <a:r>
              <a:rPr lang="en-US" sz="2400" b="0" dirty="0">
                <a:solidFill>
                  <a:srgbClr val="CCCCCC"/>
                </a:solidFill>
                <a:effectLst/>
                <a:latin typeface="Consolas" panose="020B0609020204030204" pitchFamily="49" charset="0"/>
              </a:rPr>
              <a:t> </a:t>
            </a:r>
            <a:r>
              <a:rPr lang="en-US" sz="2400" b="0" dirty="0">
                <a:solidFill>
                  <a:srgbClr val="DCDCAA"/>
                </a:solidFill>
                <a:effectLst/>
                <a:latin typeface="Consolas" panose="020B0609020204030204" pitchFamily="49" charset="0"/>
              </a:rPr>
              <a:t>cost_func_2</a:t>
            </a:r>
            <a:r>
              <a:rPr lang="en-US" sz="2400" b="0" dirty="0">
                <a:solidFill>
                  <a:srgbClr val="CCCCCC"/>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args</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kwargs</a:t>
            </a:r>
            <a:r>
              <a:rPr lang="en-US" sz="2400" b="0" dirty="0">
                <a:solidFill>
                  <a:srgbClr val="CCCCCC"/>
                </a:solidFill>
                <a:effectLst/>
                <a:latin typeface="Consolas" panose="020B0609020204030204" pitchFamily="49" charset="0"/>
              </a:rPr>
              <a:t>):</a:t>
            </a:r>
          </a:p>
          <a:p>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energy</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result</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err="1">
                <a:solidFill>
                  <a:srgbClr val="DCDCAA"/>
                </a:solidFill>
                <a:effectLst/>
                <a:latin typeface="Consolas" panose="020B0609020204030204" pitchFamily="49" charset="0"/>
              </a:rPr>
              <a:t>cost_func</a:t>
            </a:r>
            <a:r>
              <a:rPr lang="en-US" sz="2400" b="0" dirty="0">
                <a:solidFill>
                  <a:srgbClr val="CCCCCC"/>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args</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kwargs</a:t>
            </a:r>
            <a:r>
              <a:rPr lang="en-US" sz="2400" b="0" dirty="0">
                <a:solidFill>
                  <a:srgbClr val="CCCCCC"/>
                </a:solidFill>
                <a:effectLst/>
                <a:latin typeface="Consolas" panose="020B0609020204030204" pitchFamily="49" charset="0"/>
              </a:rPr>
              <a:t>)</a:t>
            </a:r>
          </a:p>
          <a:p>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return</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energy</a:t>
            </a:r>
            <a:endParaRPr lang="en-US" sz="2400" b="0" dirty="0">
              <a:solidFill>
                <a:srgbClr val="CCCCCC"/>
              </a:solidFill>
              <a:effectLst/>
              <a:latin typeface="Consolas" panose="020B0609020204030204" pitchFamily="49" charset="0"/>
            </a:endParaRPr>
          </a:p>
          <a:p>
            <a:br>
              <a:rPr lang="en-US" sz="2400" b="0" dirty="0">
                <a:solidFill>
                  <a:srgbClr val="CCCCCC"/>
                </a:solidFill>
                <a:effectLst/>
                <a:latin typeface="Consolas" panose="020B0609020204030204" pitchFamily="49" charset="0"/>
              </a:rPr>
            </a:br>
            <a:r>
              <a:rPr lang="en-US" sz="2400" b="0" dirty="0">
                <a:solidFill>
                  <a:srgbClr val="9CDCFE"/>
                </a:solidFill>
                <a:effectLst/>
                <a:latin typeface="Consolas" panose="020B0609020204030204" pitchFamily="49" charset="0"/>
              </a:rPr>
              <a:t>estimator</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Estimator(</a:t>
            </a:r>
            <a:r>
              <a:rPr lang="en-US" sz="2400" b="0" dirty="0">
                <a:solidFill>
                  <a:srgbClr val="9CDCFE"/>
                </a:solidFill>
                <a:effectLst/>
                <a:latin typeface="Consolas" panose="020B0609020204030204" pitchFamily="49" charset="0"/>
              </a:rPr>
              <a:t>backend</a:t>
            </a:r>
            <a:r>
              <a:rPr lang="en-US" sz="2400" b="0" dirty="0">
                <a:solidFill>
                  <a:srgbClr val="CCCCCC"/>
                </a:solidFill>
                <a:effectLst/>
                <a:latin typeface="Consolas" panose="020B0609020204030204" pitchFamily="49" charset="0"/>
              </a:rPr>
              <a:t>)</a:t>
            </a:r>
          </a:p>
          <a:p>
            <a:br>
              <a:rPr lang="en-US" sz="2400" b="0" dirty="0">
                <a:solidFill>
                  <a:srgbClr val="CCCCCC"/>
                </a:solidFill>
                <a:effectLst/>
                <a:latin typeface="Consolas" panose="020B0609020204030204" pitchFamily="49" charset="0"/>
              </a:rPr>
            </a:br>
            <a:r>
              <a:rPr lang="en-US" sz="2400" b="0" dirty="0">
                <a:solidFill>
                  <a:srgbClr val="9CDCFE"/>
                </a:solidFill>
                <a:effectLst/>
                <a:latin typeface="Consolas" panose="020B0609020204030204" pitchFamily="49" charset="0"/>
              </a:rPr>
              <a:t>res</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minimize(</a:t>
            </a:r>
          </a:p>
          <a:p>
            <a:r>
              <a:rPr lang="en-US" sz="2400" b="0" dirty="0">
                <a:solidFill>
                  <a:srgbClr val="CCCCCC"/>
                </a:solidFill>
                <a:effectLst/>
                <a:latin typeface="Consolas" panose="020B0609020204030204" pitchFamily="49" charset="0"/>
              </a:rPr>
              <a:t>    </a:t>
            </a:r>
            <a:r>
              <a:rPr lang="en-US" sz="2400" b="0" dirty="0">
                <a:solidFill>
                  <a:srgbClr val="DCDCAA"/>
                </a:solidFill>
                <a:effectLst/>
                <a:latin typeface="Consolas" panose="020B0609020204030204" pitchFamily="49" charset="0"/>
              </a:rPr>
              <a:t>cost_func_2</a:t>
            </a:r>
            <a:r>
              <a:rPr lang="en-US" sz="2400" b="0" dirty="0">
                <a:solidFill>
                  <a:srgbClr val="CCCCCC"/>
                </a:solidFill>
                <a:effectLst/>
                <a:latin typeface="Consolas" panose="020B0609020204030204" pitchFamily="49" charset="0"/>
              </a:rPr>
              <a:t>,</a:t>
            </a:r>
          </a:p>
          <a:p>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x0</a:t>
            </a:r>
            <a:r>
              <a:rPr lang="en-US" sz="2400" b="0" dirty="0">
                <a:solidFill>
                  <a:srgbClr val="CCCCCC"/>
                </a:solidFill>
                <a:effectLst/>
                <a:latin typeface="Consolas" panose="020B0609020204030204" pitchFamily="49" charset="0"/>
              </a:rPr>
              <a:t>,</a:t>
            </a:r>
          </a:p>
          <a:p>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args</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isa_circuit</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hamiltonian_isa</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estimator</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callback_dict</a:t>
            </a:r>
            <a:r>
              <a:rPr lang="en-US" sz="2400" b="0" dirty="0">
                <a:solidFill>
                  <a:srgbClr val="CCCCCC"/>
                </a:solidFill>
                <a:effectLst/>
                <a:latin typeface="Consolas" panose="020B0609020204030204" pitchFamily="49" charset="0"/>
              </a:rPr>
              <a:t>),</a:t>
            </a:r>
          </a:p>
          <a:p>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method</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cobyla</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a:t>
            </a:r>
          </a:p>
          <a:p>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options</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maxiter</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30</a:t>
            </a:r>
            <a:r>
              <a:rPr lang="en-US" sz="24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36361132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696686" y="953628"/>
            <a:ext cx="19499299" cy="1714171"/>
          </a:xfrm>
        </p:spPr>
        <p:txBody>
          <a:bodyPr/>
          <a:lstStyle/>
          <a:p>
            <a:r>
              <a:rPr lang="en-US" sz="7200" dirty="0">
                <a:solidFill>
                  <a:schemeClr val="tx1"/>
                </a:solidFill>
                <a:effectLst/>
                <a:latin typeface="+mj-lt"/>
              </a:rPr>
              <a:t>Exercise 7: </a:t>
            </a:r>
            <a:r>
              <a:rPr lang="en-US" sz="7200" dirty="0" err="1">
                <a:solidFill>
                  <a:schemeClr val="tx1"/>
                </a:solidFill>
                <a:effectLst/>
                <a:latin typeface="+mj-lt"/>
              </a:rPr>
              <a:t>QiskitRuntimeService</a:t>
            </a:r>
            <a:r>
              <a:rPr lang="en-US" sz="7200" dirty="0">
                <a:solidFill>
                  <a:schemeClr val="tx1"/>
                </a:solidFill>
                <a:effectLst/>
                <a:latin typeface="+mj-lt"/>
              </a:rPr>
              <a:t> V2 Primitives, local testing mode, and Sessions</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28</a:t>
            </a:fld>
            <a:endParaRPr lang="en-US" dirty="0"/>
          </a:p>
        </p:txBody>
      </p:sp>
      <p:pic>
        <p:nvPicPr>
          <p:cNvPr id="6" name="Picture 5" descr="A circular logo with a circle and text&#10;&#10;Description automatically generated">
            <a:extLst>
              <a:ext uri="{FF2B5EF4-FFF2-40B4-BE49-F238E27FC236}">
                <a16:creationId xmlns:a16="http://schemas.microsoft.com/office/drawing/2014/main" id="{82F0E77D-B515-5054-6819-6B1AA056F700}"/>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8E38EC93-583C-08D0-9088-05016B7175D6}"/>
              </a:ext>
            </a:extLst>
          </p:cNvPr>
          <p:cNvSpPr txBox="1"/>
          <p:nvPr/>
        </p:nvSpPr>
        <p:spPr>
          <a:xfrm>
            <a:off x="560590" y="3385457"/>
            <a:ext cx="22250400" cy="86460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just"/>
            <a:r>
              <a:rPr lang="en-US" b="1" dirty="0">
                <a:solidFill>
                  <a:schemeClr val="bg1"/>
                </a:solidFill>
                <a:effectLst/>
                <a:latin typeface="Consolas" panose="020B0609020204030204" pitchFamily="49" charset="0"/>
              </a:rPr>
              <a:t>Task: Use local testing mode to verify your program, then change the backend name to run it on an IBM Quantum system.</a:t>
            </a:r>
          </a:p>
          <a:p>
            <a:pPr algn="just"/>
            <a:endParaRPr lang="en-US" b="1" dirty="0">
              <a:solidFill>
                <a:schemeClr val="bg1"/>
              </a:solidFill>
              <a:latin typeface="+mj-lt"/>
            </a:endParaRPr>
          </a:p>
          <a:p>
            <a:pPr algn="just"/>
            <a:endParaRPr lang="en-US" b="1" dirty="0">
              <a:solidFill>
                <a:schemeClr val="bg1"/>
              </a:solidFill>
              <a:effectLst/>
              <a:latin typeface="+mj-lt"/>
            </a:endParaRPr>
          </a:p>
          <a:p>
            <a:pPr algn="just"/>
            <a:endParaRPr lang="en-US" b="1" dirty="0">
              <a:solidFill>
                <a:schemeClr val="bg1"/>
              </a:solidFill>
              <a:latin typeface="+mj-lt"/>
            </a:endParaRPr>
          </a:p>
          <a:p>
            <a:pPr algn="just"/>
            <a:endParaRPr lang="en-US" b="1" dirty="0">
              <a:solidFill>
                <a:schemeClr val="bg1"/>
              </a:solidFill>
              <a:latin typeface="+mj-lt"/>
            </a:endParaRPr>
          </a:p>
          <a:p>
            <a:pPr algn="just"/>
            <a:r>
              <a:rPr lang="en-US" b="1" dirty="0">
                <a:solidFill>
                  <a:schemeClr val="bg1"/>
                </a:solidFill>
                <a:effectLst/>
                <a:latin typeface="Consolas" panose="020B0609020204030204" pitchFamily="49" charset="0"/>
              </a:rPr>
              <a:t>Tip: Increase `</a:t>
            </a:r>
            <a:r>
              <a:rPr lang="en-US" b="1" dirty="0" err="1">
                <a:solidFill>
                  <a:schemeClr val="bg1"/>
                </a:solidFill>
                <a:effectLst/>
                <a:latin typeface="Consolas" panose="020B0609020204030204" pitchFamily="49" charset="0"/>
              </a:rPr>
              <a:t>maxiter</a:t>
            </a:r>
            <a:r>
              <a:rPr lang="en-US" b="1" dirty="0">
                <a:solidFill>
                  <a:schemeClr val="bg1"/>
                </a:solidFill>
                <a:effectLst/>
                <a:latin typeface="Consolas" panose="020B0609020204030204" pitchFamily="49" charset="0"/>
              </a:rPr>
              <a:t>` if you do not see </a:t>
            </a:r>
            <a:r>
              <a:rPr lang="en-US" b="1" dirty="0" err="1">
                <a:solidFill>
                  <a:schemeClr val="bg1"/>
                </a:solidFill>
                <a:effectLst/>
                <a:latin typeface="Consolas" panose="020B0609020204030204" pitchFamily="49" charset="0"/>
              </a:rPr>
              <a:t>convergence.If</a:t>
            </a:r>
            <a:r>
              <a:rPr lang="en-US" b="1" dirty="0">
                <a:solidFill>
                  <a:schemeClr val="bg1"/>
                </a:solidFill>
                <a:effectLst/>
                <a:latin typeface="Consolas" panose="020B0609020204030204" pitchFamily="49" charset="0"/>
              </a:rPr>
              <a:t> the cost is not converging, increase the `</a:t>
            </a:r>
            <a:r>
              <a:rPr lang="en-US" b="1" dirty="0" err="1">
                <a:solidFill>
                  <a:schemeClr val="bg1"/>
                </a:solidFill>
                <a:effectLst/>
                <a:latin typeface="Consolas" panose="020B0609020204030204" pitchFamily="49" charset="0"/>
              </a:rPr>
              <a:t>maxiter</a:t>
            </a:r>
            <a:r>
              <a:rPr lang="en-US" b="1" dirty="0">
                <a:solidFill>
                  <a:schemeClr val="bg1"/>
                </a:solidFill>
                <a:effectLst/>
                <a:latin typeface="Consolas" panose="020B0609020204030204" pitchFamily="49" charset="0"/>
              </a:rPr>
              <a:t>` (100 is an appropriate number) and run </a:t>
            </a:r>
          </a:p>
          <a:p>
            <a:pPr algn="just"/>
            <a:r>
              <a:rPr lang="en-US" b="1" dirty="0">
                <a:solidFill>
                  <a:schemeClr val="bg1"/>
                </a:solidFill>
                <a:effectLst/>
                <a:latin typeface="Consolas" panose="020B0609020204030204" pitchFamily="49" charset="0"/>
              </a:rPr>
              <a:t>Exercise 7 again.</a:t>
            </a:r>
          </a:p>
          <a:p>
            <a:pPr algn="just"/>
            <a:endParaRPr lang="en-US" b="1" dirty="0">
              <a:solidFill>
                <a:schemeClr val="bg1"/>
              </a:solidFill>
              <a:effectLst/>
              <a:latin typeface="Consolas" panose="020B0609020204030204" pitchFamily="49" charset="0"/>
            </a:endParaRPr>
          </a:p>
          <a:p>
            <a:pPr algn="just"/>
            <a:r>
              <a:rPr lang="en-US" b="1" dirty="0">
                <a:solidFill>
                  <a:schemeClr val="bg1"/>
                </a:solidFill>
                <a:effectLst/>
                <a:latin typeface="Consolas" panose="020B0609020204030204" pitchFamily="49" charset="0"/>
              </a:rPr>
              <a:t>Final results as plot:</a:t>
            </a:r>
          </a:p>
          <a:p>
            <a:pPr algn="just"/>
            <a:endParaRPr lang="en-US" b="1" dirty="0">
              <a:solidFill>
                <a:schemeClr val="bg1"/>
              </a:solidFill>
              <a:effectLst/>
              <a:latin typeface="+mj-lt"/>
            </a:endParaRPr>
          </a:p>
          <a:p>
            <a:pPr algn="just"/>
            <a:endParaRPr lang="en-US" b="1" dirty="0">
              <a:solidFill>
                <a:schemeClr val="bg1"/>
              </a:solidFill>
              <a:effectLst/>
              <a:latin typeface="+mj-lt"/>
            </a:endParaRPr>
          </a:p>
          <a:p>
            <a:pPr algn="just"/>
            <a:endParaRPr lang="en-US" b="1" dirty="0">
              <a:solidFill>
                <a:schemeClr val="bg1"/>
              </a:solidFill>
              <a:effectLst/>
              <a:latin typeface="+mj-lt"/>
            </a:endParaRPr>
          </a:p>
          <a:p>
            <a:pPr algn="just"/>
            <a:br>
              <a:rPr lang="en-US" b="1" dirty="0">
                <a:solidFill>
                  <a:schemeClr val="tx2"/>
                </a:solidFill>
                <a:effectLst/>
                <a:latin typeface="+mj-lt"/>
              </a:rPr>
            </a:br>
            <a:endParaRPr lang="en-US" b="1" dirty="0">
              <a:solidFill>
                <a:schemeClr val="tx2"/>
              </a:solidFill>
              <a:effectLst/>
              <a:latin typeface="+mj-lt"/>
            </a:endParaRPr>
          </a:p>
        </p:txBody>
      </p:sp>
      <p:sp>
        <p:nvSpPr>
          <p:cNvPr id="4" name="Rectangle 1">
            <a:extLst>
              <a:ext uri="{FF2B5EF4-FFF2-40B4-BE49-F238E27FC236}">
                <a16:creationId xmlns:a16="http://schemas.microsoft.com/office/drawing/2014/main" id="{62F05E9C-6A88-A31D-D416-3D26830A1D0E}"/>
              </a:ext>
            </a:extLst>
          </p:cNvPr>
          <p:cNvSpPr>
            <a:spLocks noChangeArrowheads="1"/>
          </p:cNvSpPr>
          <p:nvPr/>
        </p:nvSpPr>
        <p:spPr bwMode="auto">
          <a:xfrm>
            <a:off x="560589" y="4933153"/>
            <a:ext cx="20720981" cy="156966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0" dirty="0">
                <a:solidFill>
                  <a:srgbClr val="6A9955"/>
                </a:solidFill>
                <a:effectLst/>
                <a:latin typeface="Consolas" panose="020B0609020204030204" pitchFamily="49" charset="0"/>
              </a:rPr>
              <a:t># Submit your answer using following code</a:t>
            </a:r>
            <a:endParaRPr lang="en-US" sz="3200" b="0" dirty="0">
              <a:solidFill>
                <a:srgbClr val="CCCCCC"/>
              </a:solidFill>
              <a:effectLst/>
              <a:latin typeface="Consolas" panose="020B0609020204030204" pitchFamily="49" charset="0"/>
            </a:endParaRPr>
          </a:p>
          <a:p>
            <a:br>
              <a:rPr lang="en-US" sz="3200" b="0" dirty="0">
                <a:solidFill>
                  <a:srgbClr val="CCCCCC"/>
                </a:solidFill>
                <a:effectLst/>
                <a:latin typeface="Consolas" panose="020B0609020204030204" pitchFamily="49" charset="0"/>
              </a:rPr>
            </a:br>
            <a:r>
              <a:rPr lang="en-US" sz="3200" b="0" dirty="0">
                <a:solidFill>
                  <a:srgbClr val="CCCCCC"/>
                </a:solidFill>
                <a:effectLst/>
                <a:latin typeface="Consolas" panose="020B0609020204030204" pitchFamily="49" charset="0"/>
              </a:rPr>
              <a:t>grade_lab2_ex7(</a:t>
            </a:r>
            <a:r>
              <a:rPr lang="en-US" sz="3200" b="0" dirty="0">
                <a:solidFill>
                  <a:srgbClr val="9CDCFE"/>
                </a:solidFill>
                <a:effectLst/>
                <a:latin typeface="Consolas" panose="020B0609020204030204" pitchFamily="49" charset="0"/>
              </a:rPr>
              <a:t>res</a:t>
            </a:r>
            <a:r>
              <a:rPr lang="en-US" sz="3200" b="0" dirty="0">
                <a:solidFill>
                  <a:srgbClr val="CCCCCC"/>
                </a:solidFill>
                <a:effectLst/>
                <a:latin typeface="Consolas" panose="020B0609020204030204" pitchFamily="49" charset="0"/>
              </a:rPr>
              <a:t>) </a:t>
            </a:r>
            <a:r>
              <a:rPr lang="en-US" sz="3200" b="0" dirty="0">
                <a:solidFill>
                  <a:srgbClr val="6A9955"/>
                </a:solidFill>
                <a:effectLst/>
                <a:latin typeface="Consolas" panose="020B0609020204030204" pitchFamily="49" charset="0"/>
              </a:rPr>
              <a:t># Expected result type: </a:t>
            </a:r>
            <a:r>
              <a:rPr lang="en-US" sz="3200" b="0" dirty="0" err="1">
                <a:solidFill>
                  <a:srgbClr val="6A9955"/>
                </a:solidFill>
                <a:effectLst/>
                <a:latin typeface="Consolas" panose="020B0609020204030204" pitchFamily="49" charset="0"/>
              </a:rPr>
              <a:t>OptimizeResult</a:t>
            </a:r>
            <a:endParaRPr lang="en-US" sz="3200" b="0" dirty="0">
              <a:solidFill>
                <a:srgbClr val="CCCCCC"/>
              </a:solidFill>
              <a:effectLst/>
              <a:latin typeface="Consolas" panose="020B0609020204030204" pitchFamily="49" charset="0"/>
            </a:endParaRPr>
          </a:p>
        </p:txBody>
      </p:sp>
      <p:sp>
        <p:nvSpPr>
          <p:cNvPr id="7" name="Rectangle 1">
            <a:extLst>
              <a:ext uri="{FF2B5EF4-FFF2-40B4-BE49-F238E27FC236}">
                <a16:creationId xmlns:a16="http://schemas.microsoft.com/office/drawing/2014/main" id="{15AC361C-A97E-EAFA-78B5-B81F75EDA9B0}"/>
              </a:ext>
            </a:extLst>
          </p:cNvPr>
          <p:cNvSpPr>
            <a:spLocks noChangeArrowheads="1"/>
          </p:cNvSpPr>
          <p:nvPr/>
        </p:nvSpPr>
        <p:spPr bwMode="auto">
          <a:xfrm>
            <a:off x="576072" y="9603185"/>
            <a:ext cx="20720981" cy="255454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3200" b="0" dirty="0">
                <a:solidFill>
                  <a:srgbClr val="9CDCFE"/>
                </a:solidFill>
                <a:effectLst/>
                <a:latin typeface="Consolas" panose="020B0609020204030204" pitchFamily="49" charset="0"/>
              </a:rPr>
              <a:t>fig</a:t>
            </a:r>
            <a:r>
              <a:rPr lang="en-IN" sz="3200" b="0" dirty="0">
                <a:solidFill>
                  <a:srgbClr val="CCCCCC"/>
                </a:solidFill>
                <a:effectLst/>
                <a:latin typeface="Consolas" panose="020B0609020204030204" pitchFamily="49" charset="0"/>
              </a:rPr>
              <a:t>, </a:t>
            </a:r>
            <a:r>
              <a:rPr lang="en-IN" sz="3200" b="0" dirty="0" err="1">
                <a:solidFill>
                  <a:srgbClr val="9CDCFE"/>
                </a:solidFill>
                <a:effectLst/>
                <a:latin typeface="Consolas" panose="020B0609020204030204" pitchFamily="49" charset="0"/>
              </a:rPr>
              <a:t>ax</a:t>
            </a:r>
            <a:r>
              <a:rPr lang="en-IN" sz="3200" b="0" dirty="0">
                <a:solidFill>
                  <a:srgbClr val="CCCCCC"/>
                </a:solidFill>
                <a:effectLst/>
                <a:latin typeface="Consolas" panose="020B0609020204030204" pitchFamily="49" charset="0"/>
              </a:rPr>
              <a:t> </a:t>
            </a:r>
            <a:r>
              <a:rPr lang="en-IN" sz="3200" b="0" dirty="0">
                <a:solidFill>
                  <a:srgbClr val="D4D4D4"/>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err="1">
                <a:solidFill>
                  <a:srgbClr val="4EC9B0"/>
                </a:solidFill>
                <a:effectLst/>
                <a:latin typeface="Consolas" panose="020B0609020204030204" pitchFamily="49" charset="0"/>
              </a:rPr>
              <a:t>plt</a:t>
            </a:r>
            <a:r>
              <a:rPr lang="en-IN" sz="3200" b="0" dirty="0" err="1">
                <a:solidFill>
                  <a:srgbClr val="CCCCCC"/>
                </a:solidFill>
                <a:effectLst/>
                <a:latin typeface="Consolas" panose="020B0609020204030204" pitchFamily="49" charset="0"/>
              </a:rPr>
              <a:t>.</a:t>
            </a:r>
            <a:r>
              <a:rPr lang="en-IN" sz="3200" b="0" dirty="0" err="1">
                <a:solidFill>
                  <a:srgbClr val="DCDCAA"/>
                </a:solidFill>
                <a:effectLst/>
                <a:latin typeface="Consolas" panose="020B0609020204030204" pitchFamily="49" charset="0"/>
              </a:rPr>
              <a:t>subplots</a:t>
            </a:r>
            <a:r>
              <a:rPr lang="en-IN" sz="3200" b="0" dirty="0">
                <a:solidFill>
                  <a:srgbClr val="CCCCCC"/>
                </a:solidFill>
                <a:effectLst/>
                <a:latin typeface="Consolas" panose="020B0609020204030204" pitchFamily="49" charset="0"/>
              </a:rPr>
              <a:t>()</a:t>
            </a:r>
          </a:p>
          <a:p>
            <a:r>
              <a:rPr lang="en-IN" sz="3200" b="0" dirty="0" err="1">
                <a:solidFill>
                  <a:srgbClr val="4EC9B0"/>
                </a:solidFill>
                <a:effectLst/>
                <a:latin typeface="Consolas" panose="020B0609020204030204" pitchFamily="49" charset="0"/>
              </a:rPr>
              <a:t>plt</a:t>
            </a:r>
            <a:r>
              <a:rPr lang="en-IN" sz="3200" b="0" dirty="0" err="1">
                <a:solidFill>
                  <a:srgbClr val="CCCCCC"/>
                </a:solidFill>
                <a:effectLst/>
                <a:latin typeface="Consolas" panose="020B0609020204030204" pitchFamily="49" charset="0"/>
              </a:rPr>
              <a:t>.</a:t>
            </a:r>
            <a:r>
              <a:rPr lang="en-IN" sz="3200" b="0" dirty="0" err="1">
                <a:solidFill>
                  <a:srgbClr val="DCDCAA"/>
                </a:solidFill>
                <a:effectLst/>
                <a:latin typeface="Consolas" panose="020B0609020204030204" pitchFamily="49" charset="0"/>
              </a:rPr>
              <a:t>plot</a:t>
            </a:r>
            <a:r>
              <a:rPr lang="en-IN" sz="3200" b="0" dirty="0">
                <a:solidFill>
                  <a:srgbClr val="CCCCCC"/>
                </a:solidFill>
                <a:effectLst/>
                <a:latin typeface="Consolas" panose="020B0609020204030204" pitchFamily="49" charset="0"/>
              </a:rPr>
              <a:t>(</a:t>
            </a:r>
            <a:r>
              <a:rPr lang="en-IN" sz="3200" b="0" dirty="0">
                <a:solidFill>
                  <a:srgbClr val="4EC9B0"/>
                </a:solidFill>
                <a:effectLst/>
                <a:latin typeface="Consolas" panose="020B0609020204030204" pitchFamily="49" charset="0"/>
              </a:rPr>
              <a:t>range</a:t>
            </a:r>
            <a:r>
              <a:rPr lang="en-IN" sz="3200" b="0" dirty="0">
                <a:solidFill>
                  <a:srgbClr val="CCCCCC"/>
                </a:solidFill>
                <a:effectLst/>
                <a:latin typeface="Consolas" panose="020B0609020204030204" pitchFamily="49" charset="0"/>
              </a:rPr>
              <a:t>(</a:t>
            </a:r>
            <a:r>
              <a:rPr lang="en-IN" sz="3200" b="0" dirty="0" err="1">
                <a:solidFill>
                  <a:srgbClr val="9CDCFE"/>
                </a:solidFill>
                <a:effectLst/>
                <a:latin typeface="Consolas" panose="020B0609020204030204" pitchFamily="49" charset="0"/>
              </a:rPr>
              <a:t>callback_dict</a:t>
            </a:r>
            <a:r>
              <a:rPr lang="en-IN" sz="3200" b="0" dirty="0">
                <a:solidFill>
                  <a:srgbClr val="CCCCCC"/>
                </a:solidFill>
                <a:effectLst/>
                <a:latin typeface="Consolas" panose="020B0609020204030204" pitchFamily="49" charset="0"/>
              </a:rPr>
              <a:t>[</a:t>
            </a:r>
            <a:r>
              <a:rPr lang="en-IN" sz="3200" b="0" dirty="0">
                <a:solidFill>
                  <a:srgbClr val="CE9178"/>
                </a:solidFill>
                <a:effectLst/>
                <a:latin typeface="Consolas" panose="020B0609020204030204" pitchFamily="49" charset="0"/>
              </a:rPr>
              <a:t>"</a:t>
            </a:r>
            <a:r>
              <a:rPr lang="en-IN" sz="3200" b="0" dirty="0" err="1">
                <a:solidFill>
                  <a:srgbClr val="CE9178"/>
                </a:solidFill>
                <a:effectLst/>
                <a:latin typeface="Consolas" panose="020B0609020204030204" pitchFamily="49" charset="0"/>
              </a:rPr>
              <a:t>iters</a:t>
            </a:r>
            <a:r>
              <a:rPr lang="en-IN" sz="3200" b="0" dirty="0">
                <a:solidFill>
                  <a:srgbClr val="CE9178"/>
                </a:solidFill>
                <a:effectLst/>
                <a:latin typeface="Consolas" panose="020B0609020204030204" pitchFamily="49" charset="0"/>
              </a:rPr>
              <a:t>"</a:t>
            </a:r>
            <a:r>
              <a:rPr lang="en-IN" sz="3200" b="0" dirty="0">
                <a:solidFill>
                  <a:srgbClr val="CCCCCC"/>
                </a:solidFill>
                <a:effectLst/>
                <a:latin typeface="Consolas" panose="020B0609020204030204" pitchFamily="49" charset="0"/>
              </a:rPr>
              <a:t>]), </a:t>
            </a:r>
            <a:r>
              <a:rPr lang="en-IN" sz="3200" b="0" dirty="0" err="1">
                <a:solidFill>
                  <a:srgbClr val="9CDCFE"/>
                </a:solidFill>
                <a:effectLst/>
                <a:latin typeface="Consolas" panose="020B0609020204030204" pitchFamily="49" charset="0"/>
              </a:rPr>
              <a:t>callback_dict</a:t>
            </a:r>
            <a:r>
              <a:rPr lang="en-IN" sz="3200" b="0" dirty="0">
                <a:solidFill>
                  <a:srgbClr val="CCCCCC"/>
                </a:solidFill>
                <a:effectLst/>
                <a:latin typeface="Consolas" panose="020B0609020204030204" pitchFamily="49" charset="0"/>
              </a:rPr>
              <a:t>[</a:t>
            </a:r>
            <a:r>
              <a:rPr lang="en-IN" sz="3200" b="0" dirty="0">
                <a:solidFill>
                  <a:srgbClr val="CE9178"/>
                </a:solidFill>
                <a:effectLst/>
                <a:latin typeface="Consolas" panose="020B0609020204030204" pitchFamily="49" charset="0"/>
              </a:rPr>
              <a:t>"</a:t>
            </a:r>
            <a:r>
              <a:rPr lang="en-IN" sz="3200" b="0" dirty="0" err="1">
                <a:solidFill>
                  <a:srgbClr val="CE9178"/>
                </a:solidFill>
                <a:effectLst/>
                <a:latin typeface="Consolas" panose="020B0609020204030204" pitchFamily="49" charset="0"/>
              </a:rPr>
              <a:t>cost_history</a:t>
            </a:r>
            <a:r>
              <a:rPr lang="en-IN" sz="3200" b="0" dirty="0">
                <a:solidFill>
                  <a:srgbClr val="CE9178"/>
                </a:solidFill>
                <a:effectLst/>
                <a:latin typeface="Consolas" panose="020B0609020204030204" pitchFamily="49" charset="0"/>
              </a:rPr>
              <a:t>"</a:t>
            </a:r>
            <a:r>
              <a:rPr lang="en-IN" sz="3200" b="0" dirty="0">
                <a:solidFill>
                  <a:srgbClr val="CCCCCC"/>
                </a:solidFill>
                <a:effectLst/>
                <a:latin typeface="Consolas" panose="020B0609020204030204" pitchFamily="49" charset="0"/>
              </a:rPr>
              <a:t>])</a:t>
            </a:r>
          </a:p>
          <a:p>
            <a:r>
              <a:rPr lang="en-IN" sz="3200" b="0" dirty="0" err="1">
                <a:solidFill>
                  <a:srgbClr val="4EC9B0"/>
                </a:solidFill>
                <a:effectLst/>
                <a:latin typeface="Consolas" panose="020B0609020204030204" pitchFamily="49" charset="0"/>
              </a:rPr>
              <a:t>plt</a:t>
            </a:r>
            <a:r>
              <a:rPr lang="en-IN" sz="3200" b="0" dirty="0" err="1">
                <a:solidFill>
                  <a:srgbClr val="CCCCCC"/>
                </a:solidFill>
                <a:effectLst/>
                <a:latin typeface="Consolas" panose="020B0609020204030204" pitchFamily="49" charset="0"/>
              </a:rPr>
              <a:t>.</a:t>
            </a:r>
            <a:r>
              <a:rPr lang="en-IN" sz="3200" b="0" dirty="0" err="1">
                <a:solidFill>
                  <a:srgbClr val="DCDCAA"/>
                </a:solidFill>
                <a:effectLst/>
                <a:latin typeface="Consolas" panose="020B0609020204030204" pitchFamily="49" charset="0"/>
              </a:rPr>
              <a:t>xlabel</a:t>
            </a:r>
            <a:r>
              <a:rPr lang="en-IN" sz="3200" b="0" dirty="0">
                <a:solidFill>
                  <a:srgbClr val="CCCCCC"/>
                </a:solidFill>
                <a:effectLst/>
                <a:latin typeface="Consolas" panose="020B0609020204030204" pitchFamily="49" charset="0"/>
              </a:rPr>
              <a:t>(</a:t>
            </a:r>
            <a:r>
              <a:rPr lang="en-IN" sz="3200" b="0" dirty="0">
                <a:solidFill>
                  <a:srgbClr val="CE9178"/>
                </a:solidFill>
                <a:effectLst/>
                <a:latin typeface="Consolas" panose="020B0609020204030204" pitchFamily="49" charset="0"/>
              </a:rPr>
              <a:t>"Iteration"</a:t>
            </a:r>
            <a:r>
              <a:rPr lang="en-IN" sz="3200" b="0" dirty="0">
                <a:solidFill>
                  <a:srgbClr val="CCCCCC"/>
                </a:solidFill>
                <a:effectLst/>
                <a:latin typeface="Consolas" panose="020B0609020204030204" pitchFamily="49" charset="0"/>
              </a:rPr>
              <a:t>)</a:t>
            </a:r>
          </a:p>
          <a:p>
            <a:r>
              <a:rPr lang="en-IN" sz="3200" b="0" dirty="0" err="1">
                <a:solidFill>
                  <a:srgbClr val="4EC9B0"/>
                </a:solidFill>
                <a:effectLst/>
                <a:latin typeface="Consolas" panose="020B0609020204030204" pitchFamily="49" charset="0"/>
              </a:rPr>
              <a:t>plt</a:t>
            </a:r>
            <a:r>
              <a:rPr lang="en-IN" sz="3200" b="0" dirty="0" err="1">
                <a:solidFill>
                  <a:srgbClr val="CCCCCC"/>
                </a:solidFill>
                <a:effectLst/>
                <a:latin typeface="Consolas" panose="020B0609020204030204" pitchFamily="49" charset="0"/>
              </a:rPr>
              <a:t>.</a:t>
            </a:r>
            <a:r>
              <a:rPr lang="en-IN" sz="3200" b="0" dirty="0" err="1">
                <a:solidFill>
                  <a:srgbClr val="DCDCAA"/>
                </a:solidFill>
                <a:effectLst/>
                <a:latin typeface="Consolas" panose="020B0609020204030204" pitchFamily="49" charset="0"/>
              </a:rPr>
              <a:t>ylabel</a:t>
            </a:r>
            <a:r>
              <a:rPr lang="en-IN" sz="3200" b="0" dirty="0">
                <a:solidFill>
                  <a:srgbClr val="CCCCCC"/>
                </a:solidFill>
                <a:effectLst/>
                <a:latin typeface="Consolas" panose="020B0609020204030204" pitchFamily="49" charset="0"/>
              </a:rPr>
              <a:t>(</a:t>
            </a:r>
            <a:r>
              <a:rPr lang="en-IN" sz="3200" b="0" dirty="0">
                <a:solidFill>
                  <a:srgbClr val="CE9178"/>
                </a:solidFill>
                <a:effectLst/>
                <a:latin typeface="Consolas" panose="020B0609020204030204" pitchFamily="49" charset="0"/>
              </a:rPr>
              <a:t>"Cost"</a:t>
            </a:r>
            <a:r>
              <a:rPr lang="en-IN" sz="3200" b="0" dirty="0">
                <a:solidFill>
                  <a:srgbClr val="CCCCCC"/>
                </a:solidFill>
                <a:effectLst/>
                <a:latin typeface="Consolas" panose="020B0609020204030204" pitchFamily="49" charset="0"/>
              </a:rPr>
              <a:t>)</a:t>
            </a:r>
          </a:p>
          <a:p>
            <a:r>
              <a:rPr lang="en-IN" sz="3200" b="0" dirty="0" err="1">
                <a:solidFill>
                  <a:srgbClr val="4EC9B0"/>
                </a:solidFill>
                <a:effectLst/>
                <a:latin typeface="Consolas" panose="020B0609020204030204" pitchFamily="49" charset="0"/>
              </a:rPr>
              <a:t>plt</a:t>
            </a:r>
            <a:r>
              <a:rPr lang="en-IN" sz="3200" b="0" dirty="0" err="1">
                <a:solidFill>
                  <a:srgbClr val="CCCCCC"/>
                </a:solidFill>
                <a:effectLst/>
                <a:latin typeface="Consolas" panose="020B0609020204030204" pitchFamily="49" charset="0"/>
              </a:rPr>
              <a:t>.</a:t>
            </a:r>
            <a:r>
              <a:rPr lang="en-IN" sz="3200" b="0" dirty="0" err="1">
                <a:solidFill>
                  <a:srgbClr val="DCDCAA"/>
                </a:solidFill>
                <a:effectLst/>
                <a:latin typeface="Consolas" panose="020B0609020204030204" pitchFamily="49" charset="0"/>
              </a:rPr>
              <a:t>draw</a:t>
            </a:r>
            <a:r>
              <a:rPr lang="en-IN" sz="32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06189954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21619"/>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032209E-F31B-252A-814A-0CFF7266B563}"/>
              </a:ext>
            </a:extLst>
          </p:cNvPr>
          <p:cNvSpPr>
            <a:spLocks noGrp="1"/>
          </p:cNvSpPr>
          <p:nvPr>
            <p:ph type="body" sz="quarter" idx="11"/>
          </p:nvPr>
        </p:nvSpPr>
        <p:spPr/>
        <p:txBody>
          <a:bodyPr/>
          <a:lstStyle/>
          <a:p>
            <a:r>
              <a:rPr lang="en-US" dirty="0">
                <a:solidFill>
                  <a:srgbClr val="FF7EB6"/>
                </a:solidFill>
                <a:latin typeface="IBM Plex Mono" panose="020B0509050203000203" pitchFamily="49" charset="77"/>
              </a:rPr>
              <a:t>Qiskit Fall Fest 2024</a:t>
            </a:r>
          </a:p>
        </p:txBody>
      </p:sp>
      <p:pic>
        <p:nvPicPr>
          <p:cNvPr id="10" name="Picture 9" descr="IBM 8-bar logo">
            <a:extLst>
              <a:ext uri="{FF2B5EF4-FFF2-40B4-BE49-F238E27FC236}">
                <a16:creationId xmlns:a16="http://schemas.microsoft.com/office/drawing/2014/main" id="{317CEB34-F938-2C3A-FB0D-78AA102EEBF6}"/>
              </a:ext>
            </a:extLst>
          </p:cNvPr>
          <p:cNvPicPr>
            <a:picLocks noChangeAspect="1"/>
          </p:cNvPicPr>
          <p:nvPr/>
        </p:nvPicPr>
        <p:blipFill>
          <a:blip r:embed="rId2">
            <a:lum bright="70000" contrast="-70000"/>
          </a:blip>
          <a:stretch>
            <a:fillRect/>
          </a:stretch>
        </p:blipFill>
        <p:spPr>
          <a:xfrm>
            <a:off x="577850" y="12526963"/>
            <a:ext cx="1638300" cy="609600"/>
          </a:xfrm>
          <a:prstGeom prst="rect">
            <a:avLst/>
          </a:prstGeom>
        </p:spPr>
      </p:pic>
      <p:sp>
        <p:nvSpPr>
          <p:cNvPr id="11" name="TextBox 10">
            <a:extLst>
              <a:ext uri="{FF2B5EF4-FFF2-40B4-BE49-F238E27FC236}">
                <a16:creationId xmlns:a16="http://schemas.microsoft.com/office/drawing/2014/main" id="{4BACB8B6-F248-B3B0-369C-8FD47B1BE7F0}"/>
              </a:ext>
            </a:extLst>
          </p:cNvPr>
          <p:cNvSpPr txBox="1"/>
          <p:nvPr/>
        </p:nvSpPr>
        <p:spPr>
          <a:xfrm>
            <a:off x="22983568" y="-321276"/>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marR="0" lvl="0" indent="-446749" algn="l" defTabSz="2438400" rtl="0" eaLnBrk="1" fontAlgn="auto" latinLnBrk="0" hangingPunct="1">
              <a:lnSpc>
                <a:spcPct val="100000"/>
              </a:lnSpc>
              <a:spcBef>
                <a:spcPts val="2900"/>
              </a:spcBef>
              <a:spcAft>
                <a:spcPts val="0"/>
              </a:spcAft>
              <a:buClrTx/>
              <a:buSzPct val="100000"/>
              <a:buFontTx/>
              <a:buChar char="–"/>
              <a:tabLst/>
              <a:defRPr/>
            </a:pPr>
            <a:endParaRPr kumimoji="0" lang="en-US" sz="3600" b="0" i="0" u="none" strike="noStrike" kern="0" cap="none" spc="0" normalizeH="0" baseline="0" noProof="0" dirty="0">
              <a:ln>
                <a:noFill/>
              </a:ln>
              <a:solidFill>
                <a:srgbClr val="000000"/>
              </a:solidFill>
              <a:effectLst/>
              <a:uLnTx/>
              <a:uFillTx/>
              <a:latin typeface="IBM Plex Sans Light"/>
              <a:ea typeface="+mn-ea"/>
              <a:cs typeface="+mn-cs"/>
              <a:sym typeface="IBM Plex Sans Light"/>
            </a:endParaRPr>
          </a:p>
        </p:txBody>
      </p:sp>
      <p:pic>
        <p:nvPicPr>
          <p:cNvPr id="4" name="Picture 3" descr="A black background with different stickers&#10;&#10;Description automatically generated">
            <a:extLst>
              <a:ext uri="{FF2B5EF4-FFF2-40B4-BE49-F238E27FC236}">
                <a16:creationId xmlns:a16="http://schemas.microsoft.com/office/drawing/2014/main" id="{15B7E3C6-8169-EDA7-8394-7C557D5B95DF}"/>
              </a:ext>
            </a:extLst>
          </p:cNvPr>
          <p:cNvPicPr>
            <a:picLocks noChangeAspect="1"/>
          </p:cNvPicPr>
          <p:nvPr/>
        </p:nvPicPr>
        <p:blipFill>
          <a:blip r:embed="rId3"/>
          <a:stretch>
            <a:fillRect/>
          </a:stretch>
        </p:blipFill>
        <p:spPr>
          <a:xfrm>
            <a:off x="12436475" y="26126"/>
            <a:ext cx="11950700" cy="13716000"/>
          </a:xfrm>
          <a:prstGeom prst="rect">
            <a:avLst/>
          </a:prstGeom>
        </p:spPr>
      </p:pic>
      <p:sp>
        <p:nvSpPr>
          <p:cNvPr id="2" name="TextBox 1">
            <a:extLst>
              <a:ext uri="{FF2B5EF4-FFF2-40B4-BE49-F238E27FC236}">
                <a16:creationId xmlns:a16="http://schemas.microsoft.com/office/drawing/2014/main" id="{2C9DE4F8-B6BE-D173-79E5-448502642FF1}"/>
              </a:ext>
            </a:extLst>
          </p:cNvPr>
          <p:cNvSpPr txBox="1"/>
          <p:nvPr/>
        </p:nvSpPr>
        <p:spPr>
          <a:xfrm>
            <a:off x="2216150" y="1542202"/>
            <a:ext cx="10602685" cy="1905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ctr" defTabSz="2438400">
              <a:spcBef>
                <a:spcPts val="2900"/>
              </a:spcBef>
              <a:buSzPct val="100000"/>
            </a:pPr>
            <a:r>
              <a:rPr lang="en-IN" sz="7200" u="sng" kern="0" dirty="0">
                <a:solidFill>
                  <a:schemeClr val="bg1"/>
                </a:solidFill>
                <a:ea typeface="+mj-ea"/>
                <a:cs typeface="+mj-cs"/>
                <a:sym typeface="IBM Plex Sans Light"/>
              </a:rPr>
              <a:t>SUMMARY</a:t>
            </a:r>
          </a:p>
        </p:txBody>
      </p:sp>
      <p:sp>
        <p:nvSpPr>
          <p:cNvPr id="8" name="TextBox 7">
            <a:extLst>
              <a:ext uri="{FF2B5EF4-FFF2-40B4-BE49-F238E27FC236}">
                <a16:creationId xmlns:a16="http://schemas.microsoft.com/office/drawing/2014/main" id="{2FB15D7F-F439-B38E-DB35-4AD1B691D937}"/>
              </a:ext>
            </a:extLst>
          </p:cNvPr>
          <p:cNvSpPr txBox="1"/>
          <p:nvPr/>
        </p:nvSpPr>
        <p:spPr>
          <a:xfrm>
            <a:off x="1730829" y="4299857"/>
            <a:ext cx="10462758" cy="7576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marL="444465" indent="-446749" algn="l" defTabSz="2438400">
              <a:spcBef>
                <a:spcPts val="2900"/>
              </a:spcBef>
              <a:buSzPct val="100000"/>
              <a:buFontTx/>
              <a:buChar char="–"/>
            </a:pPr>
            <a:endParaRPr lang="en-IN" kern="0" dirty="0">
              <a:solidFill>
                <a:srgbClr val="000000"/>
              </a:solidFill>
              <a:ea typeface="+mj-ea"/>
              <a:cs typeface="+mj-cs"/>
              <a:sym typeface="IBM Plex Sans Light"/>
            </a:endParaRPr>
          </a:p>
        </p:txBody>
      </p:sp>
      <p:sp>
        <p:nvSpPr>
          <p:cNvPr id="12" name="TextBox 11">
            <a:extLst>
              <a:ext uri="{FF2B5EF4-FFF2-40B4-BE49-F238E27FC236}">
                <a16:creationId xmlns:a16="http://schemas.microsoft.com/office/drawing/2014/main" id="{1070557D-01EB-E207-6E82-3EDFAE82159D}"/>
              </a:ext>
            </a:extLst>
          </p:cNvPr>
          <p:cNvSpPr txBox="1"/>
          <p:nvPr/>
        </p:nvSpPr>
        <p:spPr>
          <a:xfrm>
            <a:off x="2459038" y="4049486"/>
            <a:ext cx="11950700" cy="8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r>
              <a:rPr lang="en-US" sz="4000" dirty="0">
                <a:solidFill>
                  <a:srgbClr val="CCCCCC"/>
                </a:solidFill>
                <a:latin typeface="+mj-lt"/>
              </a:rPr>
              <a:t>T</a:t>
            </a:r>
            <a:r>
              <a:rPr lang="en-US" sz="4000" b="0" dirty="0">
                <a:solidFill>
                  <a:srgbClr val="CCCCCC"/>
                </a:solidFill>
                <a:effectLst/>
                <a:latin typeface="+mj-lt"/>
              </a:rPr>
              <a:t>o set up quantum states using </a:t>
            </a:r>
            <a:r>
              <a:rPr lang="en-US" sz="4000" b="0" dirty="0" err="1">
                <a:solidFill>
                  <a:srgbClr val="CCCCCC"/>
                </a:solidFill>
                <a:effectLst/>
                <a:latin typeface="+mj-lt"/>
              </a:rPr>
              <a:t>Qiskit</a:t>
            </a:r>
            <a:endParaRPr lang="en-US" sz="4000" b="0" dirty="0">
              <a:solidFill>
                <a:srgbClr val="CCCCCC"/>
              </a:solidFill>
              <a:effectLst/>
              <a:latin typeface="+mj-lt"/>
            </a:endParaRPr>
          </a:p>
          <a:p>
            <a:endParaRPr lang="en-US" sz="4000" b="0" dirty="0">
              <a:solidFill>
                <a:srgbClr val="CCCCCC"/>
              </a:solidFill>
              <a:effectLst/>
              <a:latin typeface="+mj-lt"/>
            </a:endParaRPr>
          </a:p>
          <a:p>
            <a:r>
              <a:rPr lang="en-US" sz="4000" b="0" dirty="0">
                <a:solidFill>
                  <a:srgbClr val="CCCCCC"/>
                </a:solidFill>
                <a:effectLst/>
                <a:latin typeface="+mj-lt"/>
              </a:rPr>
              <a:t>Leveraging </a:t>
            </a:r>
            <a:r>
              <a:rPr lang="en-US" sz="4000" b="0" dirty="0" err="1">
                <a:solidFill>
                  <a:srgbClr val="CCCCCC"/>
                </a:solidFill>
                <a:effectLst/>
                <a:latin typeface="+mj-lt"/>
              </a:rPr>
              <a:t>Qiskit</a:t>
            </a:r>
            <a:r>
              <a:rPr lang="en-US" sz="4000" b="0" dirty="0">
                <a:solidFill>
                  <a:srgbClr val="CCCCCC"/>
                </a:solidFill>
                <a:effectLst/>
                <a:latin typeface="+mj-lt"/>
              </a:rPr>
              <a:t> Runtime Sampler and Estimator primitives, and Runtime</a:t>
            </a:r>
          </a:p>
          <a:p>
            <a:endParaRPr lang="en-US" sz="4000" b="0" dirty="0">
              <a:solidFill>
                <a:srgbClr val="CCCCCC"/>
              </a:solidFill>
              <a:effectLst/>
              <a:latin typeface="+mj-lt"/>
            </a:endParaRPr>
          </a:p>
          <a:p>
            <a:r>
              <a:rPr lang="en-US" sz="4000" b="0" dirty="0">
                <a:solidFill>
                  <a:srgbClr val="CCCCCC"/>
                </a:solidFill>
                <a:effectLst/>
                <a:latin typeface="+mj-lt"/>
              </a:rPr>
              <a:t>Executing circuits in quantum simulators as well as on IBM Quantum computers by using Runtime</a:t>
            </a:r>
          </a:p>
        </p:txBody>
      </p:sp>
      <p:pic>
        <p:nvPicPr>
          <p:cNvPr id="14" name="Picture 13" descr="A logo of a company&#10;&#10;Description automatically generated">
            <a:extLst>
              <a:ext uri="{FF2B5EF4-FFF2-40B4-BE49-F238E27FC236}">
                <a16:creationId xmlns:a16="http://schemas.microsoft.com/office/drawing/2014/main" id="{36F098EC-5D92-8666-46E0-FCDF3DC93454}"/>
              </a:ext>
            </a:extLst>
          </p:cNvPr>
          <p:cNvPicPr>
            <a:picLocks noChangeAspect="1"/>
          </p:cNvPicPr>
          <p:nvPr/>
        </p:nvPicPr>
        <p:blipFill>
          <a:blip r:embed="rId4"/>
          <a:stretch>
            <a:fillRect/>
          </a:stretch>
        </p:blipFill>
        <p:spPr>
          <a:xfrm>
            <a:off x="1676399" y="4115921"/>
            <a:ext cx="660297" cy="660297"/>
          </a:xfrm>
          <a:prstGeom prst="rect">
            <a:avLst/>
          </a:prstGeom>
        </p:spPr>
      </p:pic>
      <p:pic>
        <p:nvPicPr>
          <p:cNvPr id="6" name="Picture 5" descr="A logo of a company&#10;&#10;Description automatically generated">
            <a:extLst>
              <a:ext uri="{FF2B5EF4-FFF2-40B4-BE49-F238E27FC236}">
                <a16:creationId xmlns:a16="http://schemas.microsoft.com/office/drawing/2014/main" id="{301DF950-55C6-5141-FB35-82140091D8CB}"/>
              </a:ext>
            </a:extLst>
          </p:cNvPr>
          <p:cNvPicPr>
            <a:picLocks noChangeAspect="1"/>
          </p:cNvPicPr>
          <p:nvPr/>
        </p:nvPicPr>
        <p:blipFill>
          <a:blip r:embed="rId4"/>
          <a:stretch>
            <a:fillRect/>
          </a:stretch>
        </p:blipFill>
        <p:spPr>
          <a:xfrm>
            <a:off x="1676400" y="5252581"/>
            <a:ext cx="660297" cy="660297"/>
          </a:xfrm>
          <a:prstGeom prst="rect">
            <a:avLst/>
          </a:prstGeom>
        </p:spPr>
      </p:pic>
      <p:pic>
        <p:nvPicPr>
          <p:cNvPr id="7" name="Picture 6" descr="A logo of a company&#10;&#10;Description automatically generated">
            <a:extLst>
              <a:ext uri="{FF2B5EF4-FFF2-40B4-BE49-F238E27FC236}">
                <a16:creationId xmlns:a16="http://schemas.microsoft.com/office/drawing/2014/main" id="{4CEE8F1D-E5F2-9CE6-4EBE-B7C21A64F3A4}"/>
              </a:ext>
            </a:extLst>
          </p:cNvPr>
          <p:cNvPicPr>
            <a:picLocks noChangeAspect="1"/>
          </p:cNvPicPr>
          <p:nvPr/>
        </p:nvPicPr>
        <p:blipFill>
          <a:blip r:embed="rId4"/>
          <a:stretch>
            <a:fillRect/>
          </a:stretch>
        </p:blipFill>
        <p:spPr>
          <a:xfrm>
            <a:off x="1683070" y="7189079"/>
            <a:ext cx="660297" cy="660297"/>
          </a:xfrm>
          <a:prstGeom prst="rect">
            <a:avLst/>
          </a:prstGeom>
        </p:spPr>
      </p:pic>
    </p:spTree>
    <p:extLst>
      <p:ext uri="{BB962C8B-B14F-4D97-AF65-F5344CB8AC3E}">
        <p14:creationId xmlns:p14="http://schemas.microsoft.com/office/powerpoint/2010/main" val="17950918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1619"/>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032209E-F31B-252A-814A-0CFF7266B563}"/>
              </a:ext>
            </a:extLst>
          </p:cNvPr>
          <p:cNvSpPr>
            <a:spLocks noGrp="1"/>
          </p:cNvSpPr>
          <p:nvPr>
            <p:ph type="body" sz="quarter" idx="11"/>
          </p:nvPr>
        </p:nvSpPr>
        <p:spPr/>
        <p:txBody>
          <a:bodyPr/>
          <a:lstStyle/>
          <a:p>
            <a:r>
              <a:rPr lang="en-US" dirty="0">
                <a:solidFill>
                  <a:srgbClr val="FF7EB6"/>
                </a:solidFill>
                <a:latin typeface="IBM Plex Mono" panose="020B0509050203000203" pitchFamily="49" charset="77"/>
              </a:rPr>
              <a:t>Qiskit Fall Fest 2024</a:t>
            </a:r>
          </a:p>
        </p:txBody>
      </p:sp>
      <p:sp>
        <p:nvSpPr>
          <p:cNvPr id="3" name="Title 2">
            <a:extLst>
              <a:ext uri="{FF2B5EF4-FFF2-40B4-BE49-F238E27FC236}">
                <a16:creationId xmlns:a16="http://schemas.microsoft.com/office/drawing/2014/main" id="{B6F397CE-182E-F598-FF86-5763C16599E6}"/>
              </a:ext>
            </a:extLst>
          </p:cNvPr>
          <p:cNvSpPr>
            <a:spLocks noGrp="1"/>
          </p:cNvSpPr>
          <p:nvPr>
            <p:ph type="title"/>
          </p:nvPr>
        </p:nvSpPr>
        <p:spPr>
          <a:xfrm>
            <a:off x="576072" y="2340429"/>
            <a:ext cx="10099675" cy="8524294"/>
          </a:xfrm>
        </p:spPr>
        <p:txBody>
          <a:bodyPr/>
          <a:lstStyle/>
          <a:p>
            <a:r>
              <a:rPr lang="en-US" dirty="0">
                <a:solidFill>
                  <a:schemeClr val="bg1"/>
                </a:solidFill>
                <a:latin typeface="+mj-lt"/>
              </a:rPr>
              <a:t>Graded Notebook 2: </a:t>
            </a:r>
            <a:r>
              <a:rPr lang="en-IN" dirty="0" err="1">
                <a:solidFill>
                  <a:schemeClr val="bg1"/>
                </a:solidFill>
                <a:effectLst/>
              </a:rPr>
              <a:t>Qiskit</a:t>
            </a:r>
            <a:r>
              <a:rPr lang="en-IN" dirty="0">
                <a:solidFill>
                  <a:schemeClr val="bg1"/>
                </a:solidFill>
                <a:effectLst/>
              </a:rPr>
              <a:t> Runtime Lab</a:t>
            </a:r>
            <a:endParaRPr lang="en-US" dirty="0">
              <a:solidFill>
                <a:schemeClr val="bg1"/>
              </a:solidFill>
            </a:endParaRPr>
          </a:p>
        </p:txBody>
      </p:sp>
      <p:sp>
        <p:nvSpPr>
          <p:cNvPr id="2" name="Text Placeholder 6">
            <a:extLst>
              <a:ext uri="{FF2B5EF4-FFF2-40B4-BE49-F238E27FC236}">
                <a16:creationId xmlns:a16="http://schemas.microsoft.com/office/drawing/2014/main" id="{527A6749-21A5-6FD2-6291-5767C624B55B}"/>
              </a:ext>
            </a:extLst>
          </p:cNvPr>
          <p:cNvSpPr txBox="1">
            <a:spLocks/>
          </p:cNvSpPr>
          <p:nvPr/>
        </p:nvSpPr>
        <p:spPr>
          <a:xfrm>
            <a:off x="568325" y="6858000"/>
            <a:ext cx="4956175" cy="1222512"/>
          </a:xfrm>
          <a:prstGeom prst="rect">
            <a:avLst/>
          </a:prstGeom>
        </p:spPr>
        <p:txBody>
          <a:bodyPr vert="horz" lIns="0" tIns="0" rIns="0" bIns="0" rtlCol="0" anchor="t"/>
          <a:lstStyle>
            <a:defPPr>
              <a:defRPr lang="en-US"/>
            </a:defPPr>
            <a:lvl1pPr marL="0" algn="l" defTabSz="1829379" rtl="0" eaLnBrk="1" latinLnBrk="0" hangingPunct="1">
              <a:defRPr sz="1600" b="0" i="0" kern="1200">
                <a:solidFill>
                  <a:schemeClr val="tx1"/>
                </a:solidFill>
                <a:latin typeface="IBM Plex Sans" panose="020B0503050203000203" pitchFamily="34" charset="0"/>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a:lnSpc>
                <a:spcPct val="220000"/>
              </a:lnSpc>
              <a:spcBef>
                <a:spcPts val="0"/>
              </a:spcBef>
            </a:pPr>
            <a:r>
              <a:rPr lang="en-US" sz="2800" b="0" dirty="0">
                <a:solidFill>
                  <a:srgbClr val="BE95FF"/>
                </a:solidFill>
                <a:effectLst/>
              </a:rPr>
              <a:t>Difficulty: </a:t>
            </a:r>
            <a:r>
              <a:rPr lang="en-US" sz="2800" dirty="0">
                <a:solidFill>
                  <a:srgbClr val="BE95FF"/>
                </a:solidFill>
              </a:rPr>
              <a:t>3/5</a:t>
            </a:r>
            <a:endParaRPr lang="en-US" sz="2800" b="0" dirty="0">
              <a:solidFill>
                <a:srgbClr val="BE95FF"/>
              </a:solidFill>
              <a:effectLst/>
            </a:endParaRPr>
          </a:p>
          <a:p>
            <a:pPr>
              <a:lnSpc>
                <a:spcPct val="100000"/>
              </a:lnSpc>
              <a:spcBef>
                <a:spcPts val="0"/>
              </a:spcBef>
            </a:pPr>
            <a:r>
              <a:rPr lang="en-US" sz="2800" b="0" dirty="0">
                <a:solidFill>
                  <a:srgbClr val="BE95FF"/>
                </a:solidFill>
                <a:effectLst/>
              </a:rPr>
              <a:t>Estimated Time: 60 minutes</a:t>
            </a:r>
          </a:p>
          <a:p>
            <a:endParaRPr lang="en-US" sz="2800" dirty="0">
              <a:solidFill>
                <a:schemeClr val="bg1"/>
              </a:solidFill>
              <a:effectLst/>
              <a:latin typeface="+mj-lt"/>
            </a:endParaRPr>
          </a:p>
        </p:txBody>
      </p:sp>
      <p:pic>
        <p:nvPicPr>
          <p:cNvPr id="10" name="Picture 9" descr="IBM 8-bar logo">
            <a:extLst>
              <a:ext uri="{FF2B5EF4-FFF2-40B4-BE49-F238E27FC236}">
                <a16:creationId xmlns:a16="http://schemas.microsoft.com/office/drawing/2014/main" id="{317CEB34-F938-2C3A-FB0D-78AA102EEBF6}"/>
              </a:ext>
            </a:extLst>
          </p:cNvPr>
          <p:cNvPicPr>
            <a:picLocks noChangeAspect="1"/>
          </p:cNvPicPr>
          <p:nvPr/>
        </p:nvPicPr>
        <p:blipFill>
          <a:blip r:embed="rId2">
            <a:lum bright="70000" contrast="-70000"/>
          </a:blip>
          <a:stretch>
            <a:fillRect/>
          </a:stretch>
        </p:blipFill>
        <p:spPr>
          <a:xfrm>
            <a:off x="577850" y="12526963"/>
            <a:ext cx="1638300" cy="609600"/>
          </a:xfrm>
          <a:prstGeom prst="rect">
            <a:avLst/>
          </a:prstGeom>
        </p:spPr>
      </p:pic>
      <p:sp>
        <p:nvSpPr>
          <p:cNvPr id="11" name="TextBox 10">
            <a:extLst>
              <a:ext uri="{FF2B5EF4-FFF2-40B4-BE49-F238E27FC236}">
                <a16:creationId xmlns:a16="http://schemas.microsoft.com/office/drawing/2014/main" id="{4BACB8B6-F248-B3B0-369C-8FD47B1BE7F0}"/>
              </a:ext>
            </a:extLst>
          </p:cNvPr>
          <p:cNvSpPr txBox="1"/>
          <p:nvPr/>
        </p:nvSpPr>
        <p:spPr>
          <a:xfrm>
            <a:off x="22983568" y="-321276"/>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marR="0" lvl="0" indent="-446749" algn="l" defTabSz="2438400" rtl="0" eaLnBrk="1" fontAlgn="auto" latinLnBrk="0" hangingPunct="1">
              <a:lnSpc>
                <a:spcPct val="100000"/>
              </a:lnSpc>
              <a:spcBef>
                <a:spcPts val="2900"/>
              </a:spcBef>
              <a:spcAft>
                <a:spcPts val="0"/>
              </a:spcAft>
              <a:buClrTx/>
              <a:buSzPct val="100000"/>
              <a:buFontTx/>
              <a:buChar char="–"/>
              <a:tabLst/>
              <a:defRPr/>
            </a:pPr>
            <a:endParaRPr kumimoji="0" lang="en-US" sz="3600" b="0" i="0" u="none" strike="noStrike" kern="0" cap="none" spc="0" normalizeH="0" baseline="0" noProof="0" dirty="0">
              <a:ln>
                <a:noFill/>
              </a:ln>
              <a:solidFill>
                <a:srgbClr val="000000"/>
              </a:solidFill>
              <a:effectLst/>
              <a:uLnTx/>
              <a:uFillTx/>
              <a:latin typeface="IBM Plex Sans Light"/>
              <a:ea typeface="+mn-ea"/>
              <a:cs typeface="+mn-cs"/>
              <a:sym typeface="IBM Plex Sans Light"/>
            </a:endParaRPr>
          </a:p>
        </p:txBody>
      </p:sp>
      <p:pic>
        <p:nvPicPr>
          <p:cNvPr id="8" name="Picture 7" descr="A graphic of a futuristic city&#10;&#10;Description automatically generated with medium confidence">
            <a:extLst>
              <a:ext uri="{FF2B5EF4-FFF2-40B4-BE49-F238E27FC236}">
                <a16:creationId xmlns:a16="http://schemas.microsoft.com/office/drawing/2014/main" id="{1298417F-DF11-5394-A2DF-D8E416E38C1D}"/>
              </a:ext>
            </a:extLst>
          </p:cNvPr>
          <p:cNvPicPr>
            <a:picLocks noChangeAspect="1"/>
          </p:cNvPicPr>
          <p:nvPr/>
        </p:nvPicPr>
        <p:blipFill>
          <a:blip r:embed="rId3"/>
          <a:stretch>
            <a:fillRect/>
          </a:stretch>
        </p:blipFill>
        <p:spPr>
          <a:xfrm>
            <a:off x="12231789" y="646724"/>
            <a:ext cx="11587061" cy="13069276"/>
          </a:xfrm>
          <a:prstGeom prst="rect">
            <a:avLst/>
          </a:prstGeom>
        </p:spPr>
      </p:pic>
    </p:spTree>
    <p:extLst>
      <p:ext uri="{BB962C8B-B14F-4D97-AF65-F5344CB8AC3E}">
        <p14:creationId xmlns:p14="http://schemas.microsoft.com/office/powerpoint/2010/main" val="300525812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21619"/>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F397CE-182E-F598-FF86-5763C16599E6}"/>
              </a:ext>
            </a:extLst>
          </p:cNvPr>
          <p:cNvSpPr>
            <a:spLocks noGrp="1"/>
          </p:cNvSpPr>
          <p:nvPr>
            <p:ph type="title"/>
          </p:nvPr>
        </p:nvSpPr>
        <p:spPr>
          <a:xfrm>
            <a:off x="992868" y="5397026"/>
            <a:ext cx="13823950" cy="3568671"/>
          </a:xfrm>
        </p:spPr>
        <p:txBody>
          <a:bodyPr/>
          <a:lstStyle/>
          <a:p>
            <a:r>
              <a:rPr lang="en-US" sz="13000" dirty="0">
                <a:gradFill>
                  <a:gsLst>
                    <a:gs pos="0">
                      <a:srgbClr val="FF7EB6"/>
                    </a:gs>
                    <a:gs pos="99000">
                      <a:srgbClr val="BE95FF"/>
                    </a:gs>
                  </a:gsLst>
                  <a:lin ang="0" scaled="0"/>
                </a:gradFill>
              </a:rPr>
              <a:t>Thank you!</a:t>
            </a:r>
            <a:br>
              <a:rPr lang="en-US" dirty="0">
                <a:solidFill>
                  <a:srgbClr val="FF7EB6"/>
                </a:solidFill>
                <a:latin typeface="IBM Plex Mono" panose="020B0509050203000203" pitchFamily="49" charset="77"/>
              </a:rPr>
            </a:br>
            <a:br>
              <a:rPr lang="en-US" dirty="0">
                <a:solidFill>
                  <a:schemeClr val="bg1"/>
                </a:solidFill>
                <a:latin typeface="+mj-lt"/>
              </a:rPr>
            </a:br>
            <a:endParaRPr lang="en-US" dirty="0">
              <a:solidFill>
                <a:schemeClr val="bg1"/>
              </a:solidFill>
            </a:endParaRPr>
          </a:p>
        </p:txBody>
      </p:sp>
      <p:pic>
        <p:nvPicPr>
          <p:cNvPr id="10" name="Picture 9" descr="IBM 8-bar logo">
            <a:extLst>
              <a:ext uri="{FF2B5EF4-FFF2-40B4-BE49-F238E27FC236}">
                <a16:creationId xmlns:a16="http://schemas.microsoft.com/office/drawing/2014/main" id="{317CEB34-F938-2C3A-FB0D-78AA102EEBF6}"/>
              </a:ext>
            </a:extLst>
          </p:cNvPr>
          <p:cNvPicPr>
            <a:picLocks noChangeAspect="1"/>
          </p:cNvPicPr>
          <p:nvPr/>
        </p:nvPicPr>
        <p:blipFill>
          <a:blip r:embed="rId2">
            <a:lum bright="70000" contrast="-70000"/>
          </a:blip>
          <a:stretch>
            <a:fillRect/>
          </a:stretch>
        </p:blipFill>
        <p:spPr>
          <a:xfrm>
            <a:off x="577850" y="12526963"/>
            <a:ext cx="1638300" cy="609600"/>
          </a:xfrm>
          <a:prstGeom prst="rect">
            <a:avLst/>
          </a:prstGeom>
        </p:spPr>
      </p:pic>
      <p:sp>
        <p:nvSpPr>
          <p:cNvPr id="11" name="TextBox 10">
            <a:extLst>
              <a:ext uri="{FF2B5EF4-FFF2-40B4-BE49-F238E27FC236}">
                <a16:creationId xmlns:a16="http://schemas.microsoft.com/office/drawing/2014/main" id="{4BACB8B6-F248-B3B0-369C-8FD47B1BE7F0}"/>
              </a:ext>
            </a:extLst>
          </p:cNvPr>
          <p:cNvSpPr txBox="1"/>
          <p:nvPr/>
        </p:nvSpPr>
        <p:spPr>
          <a:xfrm>
            <a:off x="22983568" y="-321276"/>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marR="0" lvl="0" indent="-446749" algn="l" defTabSz="2438400" rtl="0" eaLnBrk="1" fontAlgn="auto" latinLnBrk="0" hangingPunct="1">
              <a:lnSpc>
                <a:spcPct val="100000"/>
              </a:lnSpc>
              <a:spcBef>
                <a:spcPts val="2900"/>
              </a:spcBef>
              <a:spcAft>
                <a:spcPts val="0"/>
              </a:spcAft>
              <a:buClrTx/>
              <a:buSzPct val="100000"/>
              <a:buFontTx/>
              <a:buChar char="–"/>
              <a:tabLst/>
              <a:defRPr/>
            </a:pPr>
            <a:endParaRPr kumimoji="0" lang="en-US" sz="3600" b="0" i="0" u="none" strike="noStrike" kern="0" cap="none" spc="0" normalizeH="0" baseline="0" noProof="0" dirty="0">
              <a:ln>
                <a:noFill/>
              </a:ln>
              <a:solidFill>
                <a:srgbClr val="000000"/>
              </a:solidFill>
              <a:effectLst/>
              <a:uLnTx/>
              <a:uFillTx/>
              <a:latin typeface="IBM Plex Sans Light"/>
              <a:ea typeface="+mn-ea"/>
              <a:cs typeface="+mn-cs"/>
              <a:sym typeface="IBM Plex Sans Light"/>
            </a:endParaRPr>
          </a:p>
        </p:txBody>
      </p:sp>
      <p:pic>
        <p:nvPicPr>
          <p:cNvPr id="7" name="Picture 6" descr="A cartoon of a space station&#10;&#10;Description automatically generated">
            <a:extLst>
              <a:ext uri="{FF2B5EF4-FFF2-40B4-BE49-F238E27FC236}">
                <a16:creationId xmlns:a16="http://schemas.microsoft.com/office/drawing/2014/main" id="{55B6F224-96A9-BCFC-A227-D4AC6B305EED}"/>
              </a:ext>
            </a:extLst>
          </p:cNvPr>
          <p:cNvPicPr>
            <a:picLocks noChangeAspect="1"/>
          </p:cNvPicPr>
          <p:nvPr/>
        </p:nvPicPr>
        <p:blipFill>
          <a:blip r:embed="rId3"/>
          <a:stretch>
            <a:fillRect/>
          </a:stretch>
        </p:blipFill>
        <p:spPr>
          <a:xfrm>
            <a:off x="12231789" y="646724"/>
            <a:ext cx="11587061" cy="13069276"/>
          </a:xfrm>
          <a:prstGeom prst="rect">
            <a:avLst/>
          </a:prstGeom>
        </p:spPr>
      </p:pic>
    </p:spTree>
    <p:extLst>
      <p:ext uri="{BB962C8B-B14F-4D97-AF65-F5344CB8AC3E}">
        <p14:creationId xmlns:p14="http://schemas.microsoft.com/office/powerpoint/2010/main" val="33219974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1619"/>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032209E-F31B-252A-814A-0CFF7266B563}"/>
              </a:ext>
            </a:extLst>
          </p:cNvPr>
          <p:cNvSpPr>
            <a:spLocks noGrp="1"/>
          </p:cNvSpPr>
          <p:nvPr>
            <p:ph type="body" sz="quarter" idx="11"/>
          </p:nvPr>
        </p:nvSpPr>
        <p:spPr/>
        <p:txBody>
          <a:bodyPr/>
          <a:lstStyle/>
          <a:p>
            <a:r>
              <a:rPr lang="en-US" dirty="0">
                <a:solidFill>
                  <a:srgbClr val="FF7EB6"/>
                </a:solidFill>
                <a:latin typeface="IBM Plex Mono" panose="020B0509050203000203" pitchFamily="49" charset="77"/>
              </a:rPr>
              <a:t>Qiskit Fall Fest 2024</a:t>
            </a:r>
          </a:p>
        </p:txBody>
      </p:sp>
      <p:pic>
        <p:nvPicPr>
          <p:cNvPr id="10" name="Picture 9" descr="IBM 8-bar logo">
            <a:extLst>
              <a:ext uri="{FF2B5EF4-FFF2-40B4-BE49-F238E27FC236}">
                <a16:creationId xmlns:a16="http://schemas.microsoft.com/office/drawing/2014/main" id="{317CEB34-F938-2C3A-FB0D-78AA102EEBF6}"/>
              </a:ext>
            </a:extLst>
          </p:cNvPr>
          <p:cNvPicPr>
            <a:picLocks noChangeAspect="1"/>
          </p:cNvPicPr>
          <p:nvPr/>
        </p:nvPicPr>
        <p:blipFill>
          <a:blip r:embed="rId2">
            <a:lum bright="70000" contrast="-70000"/>
          </a:blip>
          <a:stretch>
            <a:fillRect/>
          </a:stretch>
        </p:blipFill>
        <p:spPr>
          <a:xfrm>
            <a:off x="577850" y="12526963"/>
            <a:ext cx="1638300" cy="609600"/>
          </a:xfrm>
          <a:prstGeom prst="rect">
            <a:avLst/>
          </a:prstGeom>
        </p:spPr>
      </p:pic>
      <p:sp>
        <p:nvSpPr>
          <p:cNvPr id="11" name="TextBox 10">
            <a:extLst>
              <a:ext uri="{FF2B5EF4-FFF2-40B4-BE49-F238E27FC236}">
                <a16:creationId xmlns:a16="http://schemas.microsoft.com/office/drawing/2014/main" id="{4BACB8B6-F248-B3B0-369C-8FD47B1BE7F0}"/>
              </a:ext>
            </a:extLst>
          </p:cNvPr>
          <p:cNvSpPr txBox="1"/>
          <p:nvPr/>
        </p:nvSpPr>
        <p:spPr>
          <a:xfrm>
            <a:off x="22983568" y="-321276"/>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marR="0" lvl="0" indent="-446749" algn="l" defTabSz="2438400" rtl="0" eaLnBrk="1" fontAlgn="auto" latinLnBrk="0" hangingPunct="1">
              <a:lnSpc>
                <a:spcPct val="100000"/>
              </a:lnSpc>
              <a:spcBef>
                <a:spcPts val="2900"/>
              </a:spcBef>
              <a:spcAft>
                <a:spcPts val="0"/>
              </a:spcAft>
              <a:buClrTx/>
              <a:buSzPct val="100000"/>
              <a:buFontTx/>
              <a:buChar char="–"/>
              <a:tabLst/>
              <a:defRPr/>
            </a:pPr>
            <a:endParaRPr kumimoji="0" lang="en-US" sz="3600" b="0" i="0" u="none" strike="noStrike" kern="0" cap="none" spc="0" normalizeH="0" baseline="0" noProof="0" dirty="0">
              <a:ln>
                <a:noFill/>
              </a:ln>
              <a:solidFill>
                <a:srgbClr val="000000"/>
              </a:solidFill>
              <a:effectLst/>
              <a:uLnTx/>
              <a:uFillTx/>
              <a:latin typeface="IBM Plex Sans Light"/>
              <a:ea typeface="+mn-ea"/>
              <a:cs typeface="+mn-cs"/>
              <a:sym typeface="IBM Plex Sans Light"/>
            </a:endParaRPr>
          </a:p>
        </p:txBody>
      </p:sp>
      <p:pic>
        <p:nvPicPr>
          <p:cNvPr id="4" name="Picture 3" descr="A black background with different stickers&#10;&#10;Description automatically generated">
            <a:extLst>
              <a:ext uri="{FF2B5EF4-FFF2-40B4-BE49-F238E27FC236}">
                <a16:creationId xmlns:a16="http://schemas.microsoft.com/office/drawing/2014/main" id="{15B7E3C6-8169-EDA7-8394-7C557D5B95DF}"/>
              </a:ext>
            </a:extLst>
          </p:cNvPr>
          <p:cNvPicPr>
            <a:picLocks noChangeAspect="1"/>
          </p:cNvPicPr>
          <p:nvPr/>
        </p:nvPicPr>
        <p:blipFill>
          <a:blip r:embed="rId3"/>
          <a:stretch>
            <a:fillRect/>
          </a:stretch>
        </p:blipFill>
        <p:spPr>
          <a:xfrm>
            <a:off x="12436475" y="26126"/>
            <a:ext cx="11950700" cy="13716000"/>
          </a:xfrm>
          <a:prstGeom prst="rect">
            <a:avLst/>
          </a:prstGeom>
        </p:spPr>
      </p:pic>
      <p:sp>
        <p:nvSpPr>
          <p:cNvPr id="2" name="TextBox 1">
            <a:extLst>
              <a:ext uri="{FF2B5EF4-FFF2-40B4-BE49-F238E27FC236}">
                <a16:creationId xmlns:a16="http://schemas.microsoft.com/office/drawing/2014/main" id="{2C9DE4F8-B6BE-D173-79E5-448502642FF1}"/>
              </a:ext>
            </a:extLst>
          </p:cNvPr>
          <p:cNvSpPr txBox="1"/>
          <p:nvPr/>
        </p:nvSpPr>
        <p:spPr>
          <a:xfrm>
            <a:off x="2216150" y="1542202"/>
            <a:ext cx="10602685" cy="1905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ctr" defTabSz="2438400">
              <a:spcBef>
                <a:spcPts val="2900"/>
              </a:spcBef>
              <a:buSzPct val="100000"/>
            </a:pPr>
            <a:r>
              <a:rPr lang="en-IN" sz="7200" u="sng" kern="0" dirty="0">
                <a:solidFill>
                  <a:schemeClr val="bg1"/>
                </a:solidFill>
                <a:ea typeface="+mj-ea"/>
                <a:cs typeface="+mj-cs"/>
                <a:sym typeface="IBM Plex Sans Light"/>
              </a:rPr>
              <a:t>CONTENTS</a:t>
            </a:r>
          </a:p>
        </p:txBody>
      </p:sp>
      <p:sp>
        <p:nvSpPr>
          <p:cNvPr id="8" name="TextBox 7">
            <a:extLst>
              <a:ext uri="{FF2B5EF4-FFF2-40B4-BE49-F238E27FC236}">
                <a16:creationId xmlns:a16="http://schemas.microsoft.com/office/drawing/2014/main" id="{2FB15D7F-F439-B38E-DB35-4AD1B691D937}"/>
              </a:ext>
            </a:extLst>
          </p:cNvPr>
          <p:cNvSpPr txBox="1"/>
          <p:nvPr/>
        </p:nvSpPr>
        <p:spPr>
          <a:xfrm>
            <a:off x="1730829" y="4299857"/>
            <a:ext cx="10462758" cy="75764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444465" indent="-446749" algn="l" defTabSz="2438400">
              <a:spcBef>
                <a:spcPts val="2900"/>
              </a:spcBef>
              <a:buSzPct val="100000"/>
              <a:buFontTx/>
              <a:buChar char="–"/>
            </a:pPr>
            <a:endParaRPr lang="en-IN" kern="0" dirty="0">
              <a:solidFill>
                <a:srgbClr val="000000"/>
              </a:solidFill>
              <a:ea typeface="+mj-ea"/>
              <a:cs typeface="+mj-cs"/>
              <a:sym typeface="IBM Plex Sans Light"/>
            </a:endParaRPr>
          </a:p>
        </p:txBody>
      </p:sp>
      <p:sp>
        <p:nvSpPr>
          <p:cNvPr id="12" name="TextBox 11">
            <a:extLst>
              <a:ext uri="{FF2B5EF4-FFF2-40B4-BE49-F238E27FC236}">
                <a16:creationId xmlns:a16="http://schemas.microsoft.com/office/drawing/2014/main" id="{1070557D-01EB-E207-6E82-3EDFAE82159D}"/>
              </a:ext>
            </a:extLst>
          </p:cNvPr>
          <p:cNvSpPr txBox="1"/>
          <p:nvPr/>
        </p:nvSpPr>
        <p:spPr>
          <a:xfrm>
            <a:off x="2459038" y="2868707"/>
            <a:ext cx="11950700" cy="104887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lnSpc>
                <a:spcPct val="150000"/>
              </a:lnSpc>
              <a:spcBef>
                <a:spcPts val="2900"/>
              </a:spcBef>
              <a:buClr>
                <a:srgbClr val="BE95FF"/>
              </a:buClr>
              <a:buSzPct val="100000"/>
            </a:pPr>
            <a:r>
              <a:rPr lang="en-US" sz="2800" dirty="0" err="1">
                <a:solidFill>
                  <a:schemeClr val="bg1"/>
                </a:solidFill>
                <a:effectLst/>
              </a:rPr>
              <a:t>Qiskit</a:t>
            </a:r>
            <a:r>
              <a:rPr lang="en-US" sz="2800" dirty="0">
                <a:solidFill>
                  <a:schemeClr val="bg1"/>
                </a:solidFill>
                <a:effectLst/>
              </a:rPr>
              <a:t>  states, the new and the old with Sampler</a:t>
            </a:r>
          </a:p>
          <a:p>
            <a:pPr marL="1371888" lvl="1" indent="-457200" defTabSz="2438400">
              <a:lnSpc>
                <a:spcPct val="150000"/>
              </a:lnSpc>
              <a:buClr>
                <a:srgbClr val="BE95FF"/>
              </a:buClr>
              <a:buSzPct val="100000"/>
              <a:buFont typeface="Courier New" panose="02070309020205020404" pitchFamily="49" charset="0"/>
              <a:buChar char="o"/>
            </a:pPr>
            <a:r>
              <a:rPr lang="en-US" sz="2800" dirty="0">
                <a:solidFill>
                  <a:schemeClr val="bg1"/>
                </a:solidFill>
                <a:effectLst/>
              </a:rPr>
              <a:t>Create and draw a singlet Bell state circuit(Exercise 1)</a:t>
            </a:r>
            <a:endParaRPr lang="en-IN" sz="2800" kern="0" dirty="0">
              <a:solidFill>
                <a:schemeClr val="bg1"/>
              </a:solidFill>
              <a:ea typeface="+mj-ea"/>
              <a:cs typeface="+mj-cs"/>
              <a:sym typeface="IBM Plex Sans Light"/>
            </a:endParaRPr>
          </a:p>
          <a:p>
            <a:pPr marL="1371888" lvl="1" indent="-457200" defTabSz="2438400">
              <a:lnSpc>
                <a:spcPct val="150000"/>
              </a:lnSpc>
              <a:buClr>
                <a:srgbClr val="BE95FF"/>
              </a:buClr>
              <a:buSzPct val="100000"/>
              <a:buFont typeface="Courier New" panose="02070309020205020404" pitchFamily="49" charset="0"/>
              <a:buChar char="o"/>
            </a:pPr>
            <a:r>
              <a:rPr lang="en-IN" sz="2800" dirty="0">
                <a:solidFill>
                  <a:schemeClr val="bg1"/>
                </a:solidFill>
                <a:effectLst/>
              </a:rPr>
              <a:t>Use Sampler run(Exercise 2)</a:t>
            </a:r>
            <a:endParaRPr lang="en-IN" sz="2800" kern="0" dirty="0">
              <a:solidFill>
                <a:schemeClr val="bg1"/>
              </a:solidFill>
              <a:ea typeface="+mj-ea"/>
              <a:cs typeface="+mj-cs"/>
              <a:sym typeface="IBM Plex Sans Light"/>
            </a:endParaRPr>
          </a:p>
          <a:p>
            <a:pPr marL="1371888" lvl="1" indent="-457200" defTabSz="2438400">
              <a:lnSpc>
                <a:spcPct val="150000"/>
              </a:lnSpc>
              <a:buClr>
                <a:srgbClr val="BE95FF"/>
              </a:buClr>
              <a:buSzPct val="100000"/>
              <a:buFont typeface="Courier New" panose="02070309020205020404" pitchFamily="49" charset="0"/>
              <a:buChar char="o"/>
            </a:pPr>
            <a:r>
              <a:rPr lang="en-US" sz="2800" dirty="0">
                <a:solidFill>
                  <a:schemeClr val="bg1"/>
                </a:solidFill>
                <a:effectLst/>
              </a:rPr>
              <a:t>Create and draw a W-state circuit(</a:t>
            </a:r>
            <a:r>
              <a:rPr lang="en-IN" sz="2800" kern="0" dirty="0">
                <a:solidFill>
                  <a:schemeClr val="bg1"/>
                </a:solidFill>
                <a:ea typeface="+mj-ea"/>
                <a:cs typeface="+mj-cs"/>
                <a:sym typeface="IBM Plex Sans Light"/>
              </a:rPr>
              <a:t>Exercise 3)</a:t>
            </a:r>
          </a:p>
          <a:p>
            <a:pPr defTabSz="2438400">
              <a:lnSpc>
                <a:spcPct val="150000"/>
              </a:lnSpc>
              <a:spcBef>
                <a:spcPts val="2900"/>
              </a:spcBef>
              <a:buClr>
                <a:srgbClr val="BE95FF"/>
              </a:buClr>
              <a:buSzPct val="100000"/>
            </a:pPr>
            <a:r>
              <a:rPr lang="en-US" sz="2800" dirty="0">
                <a:solidFill>
                  <a:schemeClr val="bg1"/>
                </a:solidFill>
                <a:effectLst/>
              </a:rPr>
              <a:t>VQE with  </a:t>
            </a:r>
            <a:r>
              <a:rPr lang="en-US" sz="2800" dirty="0" err="1">
                <a:solidFill>
                  <a:schemeClr val="bg1"/>
                </a:solidFill>
                <a:effectLst/>
              </a:rPr>
              <a:t>Qiskit</a:t>
            </a:r>
            <a:r>
              <a:rPr lang="en-US" sz="2800" dirty="0">
                <a:solidFill>
                  <a:schemeClr val="bg1"/>
                </a:solidFill>
                <a:effectLst/>
              </a:rPr>
              <a:t> 1.0</a:t>
            </a:r>
            <a:endParaRPr lang="en-IN" sz="2800" kern="0" dirty="0">
              <a:solidFill>
                <a:schemeClr val="bg1"/>
              </a:solidFill>
              <a:ea typeface="+mj-ea"/>
              <a:cs typeface="+mj-cs"/>
              <a:sym typeface="IBM Plex Sans Light"/>
            </a:endParaRPr>
          </a:p>
          <a:p>
            <a:pPr marL="1257588" lvl="1" indent="-342900" defTabSz="2438400">
              <a:lnSpc>
                <a:spcPct val="200000"/>
              </a:lnSpc>
              <a:buClr>
                <a:srgbClr val="BE95FF"/>
              </a:buClr>
              <a:buSzPct val="100000"/>
              <a:buFont typeface="Courier New" panose="02070309020205020404" pitchFamily="49" charset="0"/>
              <a:buChar char="o"/>
            </a:pPr>
            <a:r>
              <a:rPr lang="en-IN" sz="2800" dirty="0">
                <a:solidFill>
                  <a:schemeClr val="bg1"/>
                </a:solidFill>
              </a:rPr>
              <a:t>C</a:t>
            </a:r>
            <a:r>
              <a:rPr lang="en-IN" sz="2800" dirty="0">
                <a:solidFill>
                  <a:schemeClr val="bg1"/>
                </a:solidFill>
                <a:effectLst/>
              </a:rPr>
              <a:t>reating a Pauli operator</a:t>
            </a:r>
          </a:p>
          <a:p>
            <a:pPr marL="1257588" lvl="1" indent="-342900" defTabSz="2438400">
              <a:lnSpc>
                <a:spcPct val="200000"/>
              </a:lnSpc>
              <a:buClr>
                <a:srgbClr val="BE95FF"/>
              </a:buClr>
              <a:buSzPct val="100000"/>
              <a:buFont typeface="Courier New" panose="02070309020205020404" pitchFamily="49" charset="0"/>
              <a:buChar char="o"/>
            </a:pPr>
            <a:r>
              <a:rPr lang="en-US" sz="2800" dirty="0">
                <a:solidFill>
                  <a:schemeClr val="bg1"/>
                </a:solidFill>
                <a:effectLst/>
              </a:rPr>
              <a:t>Setup and run a VQE algorithm</a:t>
            </a:r>
          </a:p>
          <a:p>
            <a:pPr marL="1257588" lvl="1" indent="-342900" defTabSz="2438400">
              <a:lnSpc>
                <a:spcPct val="200000"/>
              </a:lnSpc>
              <a:buClr>
                <a:srgbClr val="BE95FF"/>
              </a:buClr>
              <a:buSzPct val="100000"/>
              <a:buFont typeface="Courier New" panose="02070309020205020404" pitchFamily="49" charset="0"/>
              <a:buChar char="o"/>
            </a:pPr>
            <a:r>
              <a:rPr lang="en-US" sz="2800" dirty="0">
                <a:solidFill>
                  <a:schemeClr val="bg1"/>
                </a:solidFill>
                <a:effectLst/>
              </a:rPr>
              <a:t>Create a parameterized circuit to serve as the ansatz(</a:t>
            </a:r>
            <a:r>
              <a:rPr lang="en-IN" sz="2800" dirty="0">
                <a:solidFill>
                  <a:schemeClr val="bg1"/>
                </a:solidFill>
                <a:effectLst/>
              </a:rPr>
              <a:t>Exercise 4)</a:t>
            </a:r>
            <a:endParaRPr lang="en-IN" sz="2800" kern="0" dirty="0">
              <a:solidFill>
                <a:schemeClr val="bg1"/>
              </a:solidFill>
              <a:ea typeface="+mj-ea"/>
              <a:cs typeface="+mj-cs"/>
              <a:sym typeface="IBM Plex Sans Light"/>
            </a:endParaRPr>
          </a:p>
          <a:p>
            <a:pPr marL="1257588" lvl="1" indent="-342900" defTabSz="2438400">
              <a:lnSpc>
                <a:spcPct val="150000"/>
              </a:lnSpc>
              <a:buClr>
                <a:srgbClr val="BE95FF"/>
              </a:buClr>
              <a:buSzPct val="100000"/>
              <a:buFont typeface="Courier New" panose="02070309020205020404" pitchFamily="49" charset="0"/>
              <a:buChar char="o"/>
            </a:pPr>
            <a:r>
              <a:rPr lang="en-IN" sz="2800" dirty="0" err="1">
                <a:solidFill>
                  <a:schemeClr val="bg1"/>
                </a:solidFill>
                <a:effectLst/>
              </a:rPr>
              <a:t>Transpile</a:t>
            </a:r>
            <a:r>
              <a:rPr lang="en-IN" sz="2800" dirty="0">
                <a:solidFill>
                  <a:schemeClr val="bg1"/>
                </a:solidFill>
                <a:effectLst/>
              </a:rPr>
              <a:t> to ISA circuits(Exercise 5)</a:t>
            </a:r>
          </a:p>
          <a:p>
            <a:pPr marL="1257588" lvl="1" indent="-342900" defTabSz="2438400">
              <a:lnSpc>
                <a:spcPct val="150000"/>
              </a:lnSpc>
              <a:buClr>
                <a:srgbClr val="BE95FF"/>
              </a:buClr>
              <a:buSzPct val="100000"/>
              <a:buFont typeface="Courier New" panose="02070309020205020404" pitchFamily="49" charset="0"/>
              <a:buChar char="o"/>
            </a:pPr>
            <a:r>
              <a:rPr lang="en-IN" sz="2800" dirty="0">
                <a:solidFill>
                  <a:schemeClr val="bg1"/>
                </a:solidFill>
                <a:effectLst/>
              </a:rPr>
              <a:t>Defining the cost function(</a:t>
            </a:r>
            <a:r>
              <a:rPr lang="en-IN" sz="2800" kern="1200" dirty="0">
                <a:solidFill>
                  <a:srgbClr val="FFFFFF"/>
                </a:solidFill>
                <a:effectLst/>
                <a:ea typeface="+mn-ea"/>
                <a:cs typeface="+mn-cs"/>
              </a:rPr>
              <a:t>Exercise 6)</a:t>
            </a:r>
            <a:endParaRPr lang="en-IN" sz="2800" kern="0" dirty="0">
              <a:solidFill>
                <a:schemeClr val="bg1"/>
              </a:solidFill>
              <a:ea typeface="+mj-ea"/>
              <a:cs typeface="+mj-cs"/>
              <a:sym typeface="IBM Plex Sans Light"/>
            </a:endParaRPr>
          </a:p>
          <a:p>
            <a:pPr marL="1257588" lvl="1" indent="-342900" defTabSz="2438400">
              <a:lnSpc>
                <a:spcPct val="150000"/>
              </a:lnSpc>
              <a:buClr>
                <a:srgbClr val="BE95FF"/>
              </a:buClr>
              <a:buSzPct val="100000"/>
              <a:buFont typeface="Courier New" panose="02070309020205020404" pitchFamily="49" charset="0"/>
              <a:buChar char="o"/>
            </a:pPr>
            <a:r>
              <a:rPr lang="en-IN" sz="2800" dirty="0">
                <a:solidFill>
                  <a:schemeClr val="bg1"/>
                </a:solidFill>
                <a:effectLst/>
              </a:rPr>
              <a:t>Using the Classical Optimizer</a:t>
            </a:r>
          </a:p>
          <a:p>
            <a:pPr marL="1257588" lvl="1" indent="-342900" defTabSz="2438400">
              <a:lnSpc>
                <a:spcPct val="150000"/>
              </a:lnSpc>
              <a:buClr>
                <a:srgbClr val="BE95FF"/>
              </a:buClr>
              <a:buSzPct val="100000"/>
              <a:buFont typeface="Courier New" panose="02070309020205020404" pitchFamily="49" charset="0"/>
              <a:buChar char="o"/>
            </a:pPr>
            <a:r>
              <a:rPr lang="en-IN" sz="2800" dirty="0" err="1">
                <a:solidFill>
                  <a:schemeClr val="bg1"/>
                </a:solidFill>
                <a:effectLst/>
              </a:rPr>
              <a:t>QiskitRuntimeService</a:t>
            </a:r>
            <a:r>
              <a:rPr lang="en-IN" sz="2800" dirty="0">
                <a:solidFill>
                  <a:schemeClr val="bg1"/>
                </a:solidFill>
                <a:effectLst/>
              </a:rPr>
              <a:t> V2 Primitives, local testing mode, and Sessions(</a:t>
            </a:r>
            <a:r>
              <a:rPr lang="en-IN" sz="2800" kern="1200" dirty="0">
                <a:solidFill>
                  <a:srgbClr val="FFFFFF"/>
                </a:solidFill>
                <a:effectLst/>
                <a:ea typeface="+mn-ea"/>
                <a:cs typeface="+mn-cs"/>
              </a:rPr>
              <a:t>Exercise 7)</a:t>
            </a:r>
            <a:endParaRPr lang="en-IN" sz="2800" kern="0" dirty="0">
              <a:solidFill>
                <a:schemeClr val="bg1"/>
              </a:solidFill>
              <a:ea typeface="+mj-ea"/>
              <a:cs typeface="+mj-cs"/>
              <a:sym typeface="IBM Plex Sans Light"/>
            </a:endParaRPr>
          </a:p>
        </p:txBody>
      </p:sp>
      <p:pic>
        <p:nvPicPr>
          <p:cNvPr id="14" name="Picture 13" descr="A logo of a company&#10;&#10;Description automatically generated">
            <a:extLst>
              <a:ext uri="{FF2B5EF4-FFF2-40B4-BE49-F238E27FC236}">
                <a16:creationId xmlns:a16="http://schemas.microsoft.com/office/drawing/2014/main" id="{36F098EC-5D92-8666-46E0-FCDF3DC93454}"/>
              </a:ext>
            </a:extLst>
          </p:cNvPr>
          <p:cNvPicPr>
            <a:picLocks noChangeAspect="1"/>
          </p:cNvPicPr>
          <p:nvPr/>
        </p:nvPicPr>
        <p:blipFill>
          <a:blip r:embed="rId4"/>
          <a:stretch>
            <a:fillRect/>
          </a:stretch>
        </p:blipFill>
        <p:spPr>
          <a:xfrm>
            <a:off x="1603220" y="2984087"/>
            <a:ext cx="660297" cy="660297"/>
          </a:xfrm>
          <a:prstGeom prst="rect">
            <a:avLst/>
          </a:prstGeom>
        </p:spPr>
      </p:pic>
      <p:pic>
        <p:nvPicPr>
          <p:cNvPr id="3" name="Picture 2" descr="A logo of a company&#10;&#10;Description automatically generated">
            <a:extLst>
              <a:ext uri="{FF2B5EF4-FFF2-40B4-BE49-F238E27FC236}">
                <a16:creationId xmlns:a16="http://schemas.microsoft.com/office/drawing/2014/main" id="{8E3E6FAB-ACF4-6DF5-4509-7B09BDCD1E8D}"/>
              </a:ext>
            </a:extLst>
          </p:cNvPr>
          <p:cNvPicPr>
            <a:picLocks noChangeAspect="1"/>
          </p:cNvPicPr>
          <p:nvPr/>
        </p:nvPicPr>
        <p:blipFill>
          <a:blip r:embed="rId4"/>
          <a:stretch>
            <a:fillRect/>
          </a:stretch>
        </p:blipFill>
        <p:spPr>
          <a:xfrm>
            <a:off x="1603219" y="5772529"/>
            <a:ext cx="660297" cy="660297"/>
          </a:xfrm>
          <a:prstGeom prst="rect">
            <a:avLst/>
          </a:prstGeom>
        </p:spPr>
      </p:pic>
    </p:spTree>
    <p:extLst>
      <p:ext uri="{BB962C8B-B14F-4D97-AF65-F5344CB8AC3E}">
        <p14:creationId xmlns:p14="http://schemas.microsoft.com/office/powerpoint/2010/main" val="31036694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27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5A89-31D3-C769-71AD-38E9ADC2B454}"/>
              </a:ext>
            </a:extLst>
          </p:cNvPr>
          <p:cNvSpPr>
            <a:spLocks noGrp="1"/>
          </p:cNvSpPr>
          <p:nvPr>
            <p:ph type="title"/>
          </p:nvPr>
        </p:nvSpPr>
        <p:spPr>
          <a:xfrm>
            <a:off x="1219761" y="618343"/>
            <a:ext cx="21825296" cy="1749552"/>
          </a:xfrm>
        </p:spPr>
        <p:txBody>
          <a:bodyPr/>
          <a:lstStyle/>
          <a:p>
            <a:pPr algn="ctr"/>
            <a:r>
              <a:rPr lang="en-US" sz="7200" dirty="0">
                <a:solidFill>
                  <a:schemeClr val="bg1"/>
                </a:solidFill>
                <a:effectLst/>
                <a:latin typeface="+mj-lt"/>
              </a:rPr>
              <a:t>Quantum states, the new and the old with Sampler</a:t>
            </a:r>
            <a:br>
              <a:rPr lang="en-US" sz="7200" dirty="0">
                <a:solidFill>
                  <a:schemeClr val="bg1"/>
                </a:solidFill>
                <a:effectLst/>
                <a:latin typeface="+mj-lt"/>
              </a:rPr>
            </a:br>
            <a:endParaRPr lang="en-US" sz="7200" dirty="0">
              <a:solidFill>
                <a:schemeClr val="bg1"/>
              </a:solidFill>
            </a:endParaRPr>
          </a:p>
        </p:txBody>
      </p:sp>
      <p:sp>
        <p:nvSpPr>
          <p:cNvPr id="3" name="Footer Placeholder 2">
            <a:extLst>
              <a:ext uri="{FF2B5EF4-FFF2-40B4-BE49-F238E27FC236}">
                <a16:creationId xmlns:a16="http://schemas.microsoft.com/office/drawing/2014/main" id="{8B588F6F-C66C-FFF6-F027-434CCBD37F22}"/>
              </a:ext>
            </a:extLst>
          </p:cNvPr>
          <p:cNvSpPr>
            <a:spLocks noGrp="1"/>
          </p:cNvSpPr>
          <p:nvPr>
            <p:ph type="ftr" sz="quarter" idx="18"/>
          </p:nvPr>
        </p:nvSpPr>
        <p:spPr>
          <a:xfrm>
            <a:off x="576072" y="12801600"/>
            <a:ext cx="4956176" cy="381000"/>
          </a:xfrm>
        </p:spPr>
        <p:txBody>
          <a:bodyPr/>
          <a:lstStyle/>
          <a:p>
            <a:r>
              <a:rPr lang="en-US" dirty="0">
                <a:solidFill>
                  <a:schemeClr val="bg2"/>
                </a:solidFill>
              </a:rPr>
              <a:t>Qiskit Fall Fest 2024</a:t>
            </a:r>
          </a:p>
        </p:txBody>
      </p:sp>
      <p:sp>
        <p:nvSpPr>
          <p:cNvPr id="9" name="Slide Number Placeholder">
            <a:extLst>
              <a:ext uri="{FF2B5EF4-FFF2-40B4-BE49-F238E27FC236}">
                <a16:creationId xmlns:a16="http://schemas.microsoft.com/office/drawing/2014/main" id="{41794889-6D85-5EF1-D228-19EEF3359F33}"/>
              </a:ext>
            </a:extLst>
          </p:cNvPr>
          <p:cNvSpPr>
            <a:spLocks noGrp="1"/>
          </p:cNvSpPr>
          <p:nvPr>
            <p:ph type="sldNum" sz="quarter" idx="4"/>
          </p:nvPr>
        </p:nvSpPr>
        <p:spPr>
          <a:xfrm>
            <a:off x="23689069" y="12938838"/>
            <a:ext cx="123431" cy="246221"/>
          </a:xfrm>
        </p:spPr>
        <p:txBody>
          <a:bodyPr/>
          <a:lstStyle>
            <a:lvl1pPr>
              <a:defRPr>
                <a:solidFill>
                  <a:schemeClr val="tx1"/>
                </a:solidFill>
              </a:defRPr>
            </a:lvl1pPr>
          </a:lstStyle>
          <a:p>
            <a:fld id="{59395FB3-9C97-154F-86B2-7E381B951268}" type="slidenum">
              <a:rPr lang="en-US" smtClean="0">
                <a:solidFill>
                  <a:schemeClr val="bg1"/>
                </a:solidFill>
              </a:rPr>
              <a:pPr/>
              <a:t>5</a:t>
            </a:fld>
            <a:endParaRPr lang="en-US" dirty="0">
              <a:solidFill>
                <a:schemeClr val="bg1"/>
              </a:solidFill>
            </a:endParaRPr>
          </a:p>
        </p:txBody>
      </p:sp>
      <p:sp>
        <p:nvSpPr>
          <p:cNvPr id="4" name="TextBox 3">
            <a:extLst>
              <a:ext uri="{FF2B5EF4-FFF2-40B4-BE49-F238E27FC236}">
                <a16:creationId xmlns:a16="http://schemas.microsoft.com/office/drawing/2014/main" id="{09176F2C-E3C8-4091-385C-B9525E748DE5}"/>
              </a:ext>
            </a:extLst>
          </p:cNvPr>
          <p:cNvSpPr txBox="1"/>
          <p:nvPr/>
        </p:nvSpPr>
        <p:spPr>
          <a:xfrm>
            <a:off x="1284514" y="3516085"/>
            <a:ext cx="13087362" cy="96907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just" fontAlgn="base"/>
            <a:r>
              <a:rPr lang="en-US" sz="3200" b="1" dirty="0">
                <a:solidFill>
                  <a:srgbClr val="BE95FF"/>
                </a:solidFill>
                <a:effectLst/>
              </a:rPr>
              <a:t>Quantum states-</a:t>
            </a:r>
          </a:p>
          <a:p>
            <a:pPr algn="just" fontAlgn="base"/>
            <a:endParaRPr lang="en-US" sz="3200" b="1" dirty="0">
              <a:solidFill>
                <a:schemeClr val="bg1"/>
              </a:solidFill>
              <a:effectLst/>
              <a:latin typeface="+mj-lt"/>
            </a:endParaRPr>
          </a:p>
          <a:p>
            <a:pPr algn="just" fontAlgn="base"/>
            <a:r>
              <a:rPr lang="en-US" sz="3200" dirty="0">
                <a:solidFill>
                  <a:schemeClr val="bg1"/>
                </a:solidFill>
                <a:effectLst/>
              </a:rPr>
              <a:t>Multiple systems can be viewed collectively as single, compound systems. We have already observed this in the probabilistic setting, and the quantum setting is analogous.</a:t>
            </a:r>
          </a:p>
          <a:p>
            <a:pPr algn="just" fontAlgn="base"/>
            <a:endParaRPr lang="en-US" sz="3200" dirty="0">
              <a:solidFill>
                <a:schemeClr val="bg1"/>
              </a:solidFill>
              <a:effectLst/>
            </a:endParaRPr>
          </a:p>
          <a:p>
            <a:pPr algn="just" fontAlgn="base"/>
            <a:r>
              <a:rPr lang="en-US" sz="3200" dirty="0">
                <a:solidFill>
                  <a:schemeClr val="bg1"/>
                </a:solidFill>
                <a:effectLst/>
              </a:rPr>
              <a:t>That is, quantum states of multiple systems are represented by column vectors having complex number entries and Euclidean norm equal to 11 — just like quantum states of single systems. In the multiple system case, the indices of these vectors are placed in correspondence with the </a:t>
            </a:r>
            <a:r>
              <a:rPr lang="en-US" sz="3200" i="1" dirty="0">
                <a:solidFill>
                  <a:schemeClr val="bg1"/>
                </a:solidFill>
                <a:effectLst/>
              </a:rPr>
              <a:t>Cartesian product</a:t>
            </a:r>
            <a:r>
              <a:rPr lang="en-US" sz="3200" dirty="0">
                <a:solidFill>
                  <a:schemeClr val="bg1"/>
                </a:solidFill>
                <a:effectLst/>
              </a:rPr>
              <a:t> of the classical state sets associated with each of the individual systems (because that is the classical state set of the compound system).</a:t>
            </a:r>
          </a:p>
          <a:p>
            <a:pPr algn="just" fontAlgn="base"/>
            <a:endParaRPr lang="en-US" sz="3200" dirty="0">
              <a:solidFill>
                <a:schemeClr val="bg1"/>
              </a:solidFill>
              <a:latin typeface="+mj-lt"/>
            </a:endParaRPr>
          </a:p>
          <a:p>
            <a:pPr algn="just" fontAlgn="base"/>
            <a:endParaRPr lang="en-US" sz="3200" dirty="0">
              <a:solidFill>
                <a:schemeClr val="bg1"/>
              </a:solidFill>
              <a:effectLst/>
              <a:latin typeface="+mj-lt"/>
            </a:endParaRPr>
          </a:p>
        </p:txBody>
      </p:sp>
      <p:pic>
        <p:nvPicPr>
          <p:cNvPr id="10" name="Picture 9">
            <a:extLst>
              <a:ext uri="{FF2B5EF4-FFF2-40B4-BE49-F238E27FC236}">
                <a16:creationId xmlns:a16="http://schemas.microsoft.com/office/drawing/2014/main" id="{9751237F-2AA1-E170-E3DE-E67C3FCEED7B}"/>
              </a:ext>
            </a:extLst>
          </p:cNvPr>
          <p:cNvPicPr>
            <a:picLocks noChangeAspect="1"/>
          </p:cNvPicPr>
          <p:nvPr/>
        </p:nvPicPr>
        <p:blipFill>
          <a:blip r:embed="rId3"/>
          <a:stretch>
            <a:fillRect/>
          </a:stretch>
        </p:blipFill>
        <p:spPr>
          <a:xfrm>
            <a:off x="21164376" y="10354652"/>
            <a:ext cx="3078110" cy="2186195"/>
          </a:xfrm>
          <a:prstGeom prst="rect">
            <a:avLst/>
          </a:prstGeom>
        </p:spPr>
      </p:pic>
      <p:pic>
        <p:nvPicPr>
          <p:cNvPr id="11" name="Picture 10">
            <a:extLst>
              <a:ext uri="{FF2B5EF4-FFF2-40B4-BE49-F238E27FC236}">
                <a16:creationId xmlns:a16="http://schemas.microsoft.com/office/drawing/2014/main" id="{CA6380D4-E981-9EEF-D653-8AC54D87C537}"/>
              </a:ext>
            </a:extLst>
          </p:cNvPr>
          <p:cNvPicPr>
            <a:picLocks noChangeAspect="1"/>
          </p:cNvPicPr>
          <p:nvPr/>
        </p:nvPicPr>
        <p:blipFill>
          <a:blip r:embed="rId4"/>
          <a:stretch>
            <a:fillRect/>
          </a:stretch>
        </p:blipFill>
        <p:spPr>
          <a:xfrm>
            <a:off x="19101293" y="7576164"/>
            <a:ext cx="2535340" cy="2528118"/>
          </a:xfrm>
          <a:prstGeom prst="rect">
            <a:avLst/>
          </a:prstGeom>
        </p:spPr>
      </p:pic>
      <p:pic>
        <p:nvPicPr>
          <p:cNvPr id="12" name="Picture 11">
            <a:extLst>
              <a:ext uri="{FF2B5EF4-FFF2-40B4-BE49-F238E27FC236}">
                <a16:creationId xmlns:a16="http://schemas.microsoft.com/office/drawing/2014/main" id="{0B377CEE-351C-4BA1-7CFF-4D18D46017B4}"/>
              </a:ext>
            </a:extLst>
          </p:cNvPr>
          <p:cNvPicPr>
            <a:picLocks noChangeAspect="1"/>
          </p:cNvPicPr>
          <p:nvPr/>
        </p:nvPicPr>
        <p:blipFill>
          <a:blip r:embed="rId5"/>
          <a:stretch>
            <a:fillRect/>
          </a:stretch>
        </p:blipFill>
        <p:spPr>
          <a:xfrm>
            <a:off x="17609472" y="11732746"/>
            <a:ext cx="4451969" cy="1791021"/>
          </a:xfrm>
          <a:prstGeom prst="rect">
            <a:avLst/>
          </a:prstGeom>
        </p:spPr>
      </p:pic>
      <p:pic>
        <p:nvPicPr>
          <p:cNvPr id="13" name="Picture 12" descr="A purple background with black text&#10;&#10;Description automatically generated">
            <a:extLst>
              <a:ext uri="{FF2B5EF4-FFF2-40B4-BE49-F238E27FC236}">
                <a16:creationId xmlns:a16="http://schemas.microsoft.com/office/drawing/2014/main" id="{8AB494F4-B7A9-BF3E-F110-D44D00240924}"/>
              </a:ext>
            </a:extLst>
          </p:cNvPr>
          <p:cNvPicPr>
            <a:picLocks noChangeAspect="1"/>
          </p:cNvPicPr>
          <p:nvPr/>
        </p:nvPicPr>
        <p:blipFill>
          <a:blip r:embed="rId6"/>
          <a:stretch>
            <a:fillRect/>
          </a:stretch>
        </p:blipFill>
        <p:spPr>
          <a:xfrm>
            <a:off x="16078091" y="9480369"/>
            <a:ext cx="1992977" cy="721036"/>
          </a:xfrm>
          <a:prstGeom prst="rect">
            <a:avLst/>
          </a:prstGeom>
        </p:spPr>
      </p:pic>
      <p:pic>
        <p:nvPicPr>
          <p:cNvPr id="14" name="Graphic 13">
            <a:extLst>
              <a:ext uri="{FF2B5EF4-FFF2-40B4-BE49-F238E27FC236}">
                <a16:creationId xmlns:a16="http://schemas.microsoft.com/office/drawing/2014/main" id="{06A9CED0-53F6-11DA-B012-C6DC6E849D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025956" y="10553542"/>
            <a:ext cx="2375043" cy="729944"/>
          </a:xfrm>
          <a:prstGeom prst="rect">
            <a:avLst/>
          </a:prstGeom>
        </p:spPr>
      </p:pic>
      <p:pic>
        <p:nvPicPr>
          <p:cNvPr id="15" name="Picture 14">
            <a:extLst>
              <a:ext uri="{FF2B5EF4-FFF2-40B4-BE49-F238E27FC236}">
                <a16:creationId xmlns:a16="http://schemas.microsoft.com/office/drawing/2014/main" id="{9B81570B-469D-3713-5A4E-23C01E00CBA9}"/>
              </a:ext>
            </a:extLst>
          </p:cNvPr>
          <p:cNvPicPr>
            <a:picLocks noChangeAspect="1"/>
          </p:cNvPicPr>
          <p:nvPr/>
        </p:nvPicPr>
        <p:blipFill>
          <a:blip r:embed="rId9"/>
          <a:stretch>
            <a:fillRect/>
          </a:stretch>
        </p:blipFill>
        <p:spPr>
          <a:xfrm>
            <a:off x="467578" y="4331822"/>
            <a:ext cx="816935" cy="816935"/>
          </a:xfrm>
          <a:prstGeom prst="rect">
            <a:avLst/>
          </a:prstGeom>
        </p:spPr>
      </p:pic>
      <p:pic>
        <p:nvPicPr>
          <p:cNvPr id="16" name="Picture 15">
            <a:extLst>
              <a:ext uri="{FF2B5EF4-FFF2-40B4-BE49-F238E27FC236}">
                <a16:creationId xmlns:a16="http://schemas.microsoft.com/office/drawing/2014/main" id="{8E8D4BD4-A565-9531-A4AE-AE941AB85AC0}"/>
              </a:ext>
            </a:extLst>
          </p:cNvPr>
          <p:cNvPicPr>
            <a:picLocks noChangeAspect="1"/>
          </p:cNvPicPr>
          <p:nvPr/>
        </p:nvPicPr>
        <p:blipFill>
          <a:blip r:embed="rId10"/>
          <a:stretch>
            <a:fillRect/>
          </a:stretch>
        </p:blipFill>
        <p:spPr>
          <a:xfrm>
            <a:off x="467579" y="6212842"/>
            <a:ext cx="816935" cy="816935"/>
          </a:xfrm>
          <a:prstGeom prst="rect">
            <a:avLst/>
          </a:prstGeom>
        </p:spPr>
      </p:pic>
    </p:spTree>
    <p:extLst>
      <p:ext uri="{BB962C8B-B14F-4D97-AF65-F5344CB8AC3E}">
        <p14:creationId xmlns:p14="http://schemas.microsoft.com/office/powerpoint/2010/main" val="12991903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27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5A89-31D3-C769-71AD-38E9ADC2B454}"/>
              </a:ext>
            </a:extLst>
          </p:cNvPr>
          <p:cNvSpPr>
            <a:spLocks noGrp="1"/>
          </p:cNvSpPr>
          <p:nvPr>
            <p:ph type="title"/>
          </p:nvPr>
        </p:nvSpPr>
        <p:spPr>
          <a:xfrm>
            <a:off x="1219761" y="618343"/>
            <a:ext cx="21204810" cy="1749552"/>
          </a:xfrm>
        </p:spPr>
        <p:txBody>
          <a:bodyPr/>
          <a:lstStyle/>
          <a:p>
            <a:pPr algn="ctr"/>
            <a:r>
              <a:rPr lang="en-US" sz="7200" dirty="0">
                <a:solidFill>
                  <a:schemeClr val="bg1"/>
                </a:solidFill>
              </a:rPr>
              <a:t>Bell state</a:t>
            </a:r>
          </a:p>
        </p:txBody>
      </p:sp>
      <p:sp>
        <p:nvSpPr>
          <p:cNvPr id="3" name="Footer Placeholder 2">
            <a:extLst>
              <a:ext uri="{FF2B5EF4-FFF2-40B4-BE49-F238E27FC236}">
                <a16:creationId xmlns:a16="http://schemas.microsoft.com/office/drawing/2014/main" id="{8B588F6F-C66C-FFF6-F027-434CCBD37F22}"/>
              </a:ext>
            </a:extLst>
          </p:cNvPr>
          <p:cNvSpPr>
            <a:spLocks noGrp="1"/>
          </p:cNvSpPr>
          <p:nvPr>
            <p:ph type="ftr" sz="quarter" idx="18"/>
          </p:nvPr>
        </p:nvSpPr>
        <p:spPr>
          <a:xfrm>
            <a:off x="576072" y="12801600"/>
            <a:ext cx="4956176" cy="381000"/>
          </a:xfrm>
        </p:spPr>
        <p:txBody>
          <a:bodyPr/>
          <a:lstStyle/>
          <a:p>
            <a:r>
              <a:rPr lang="en-US" dirty="0">
                <a:solidFill>
                  <a:schemeClr val="bg2"/>
                </a:solidFill>
              </a:rPr>
              <a:t>Qiskit Fall Fest 2024</a:t>
            </a:r>
          </a:p>
        </p:txBody>
      </p:sp>
      <p:sp>
        <p:nvSpPr>
          <p:cNvPr id="9" name="Slide Number Placeholder">
            <a:extLst>
              <a:ext uri="{FF2B5EF4-FFF2-40B4-BE49-F238E27FC236}">
                <a16:creationId xmlns:a16="http://schemas.microsoft.com/office/drawing/2014/main" id="{41794889-6D85-5EF1-D228-19EEF3359F33}"/>
              </a:ext>
            </a:extLst>
          </p:cNvPr>
          <p:cNvSpPr>
            <a:spLocks noGrp="1"/>
          </p:cNvSpPr>
          <p:nvPr>
            <p:ph type="sldNum" sz="quarter" idx="4"/>
          </p:nvPr>
        </p:nvSpPr>
        <p:spPr>
          <a:xfrm>
            <a:off x="23689069" y="12938838"/>
            <a:ext cx="123431" cy="246221"/>
          </a:xfrm>
        </p:spPr>
        <p:txBody>
          <a:bodyPr/>
          <a:lstStyle>
            <a:lvl1pPr>
              <a:defRPr>
                <a:solidFill>
                  <a:schemeClr val="tx1"/>
                </a:solidFill>
              </a:defRPr>
            </a:lvl1pPr>
          </a:lstStyle>
          <a:p>
            <a:fld id="{59395FB3-9C97-154F-86B2-7E381B951268}" type="slidenum">
              <a:rPr lang="en-US" smtClean="0">
                <a:solidFill>
                  <a:schemeClr val="bg1"/>
                </a:solidFill>
              </a:rPr>
              <a:pPr/>
              <a:t>6</a:t>
            </a:fld>
            <a:endParaRPr lang="en-US" dirty="0">
              <a:solidFill>
                <a:schemeClr val="bg1"/>
              </a:solidFill>
            </a:endParaRPr>
          </a:p>
        </p:txBody>
      </p:sp>
      <p:sp>
        <p:nvSpPr>
          <p:cNvPr id="4" name="TextBox 3">
            <a:extLst>
              <a:ext uri="{FF2B5EF4-FFF2-40B4-BE49-F238E27FC236}">
                <a16:creationId xmlns:a16="http://schemas.microsoft.com/office/drawing/2014/main" id="{09176F2C-E3C8-4091-385C-B9525E748DE5}"/>
              </a:ext>
            </a:extLst>
          </p:cNvPr>
          <p:cNvSpPr txBox="1"/>
          <p:nvPr/>
        </p:nvSpPr>
        <p:spPr>
          <a:xfrm>
            <a:off x="1284514" y="3113315"/>
            <a:ext cx="13087362" cy="10093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fontAlgn="base"/>
            <a:endParaRPr lang="en-US" sz="3200" dirty="0">
              <a:solidFill>
                <a:schemeClr val="bg1"/>
              </a:solidFill>
              <a:latin typeface="+mj-lt"/>
            </a:endParaRPr>
          </a:p>
          <a:p>
            <a:pPr fontAlgn="base"/>
            <a:endParaRPr lang="en-US" sz="3200" dirty="0">
              <a:solidFill>
                <a:schemeClr val="bg1"/>
              </a:solidFill>
              <a:effectLst/>
              <a:latin typeface="+mj-lt"/>
            </a:endParaRPr>
          </a:p>
        </p:txBody>
      </p:sp>
      <p:pic>
        <p:nvPicPr>
          <p:cNvPr id="10" name="Picture 9">
            <a:extLst>
              <a:ext uri="{FF2B5EF4-FFF2-40B4-BE49-F238E27FC236}">
                <a16:creationId xmlns:a16="http://schemas.microsoft.com/office/drawing/2014/main" id="{9751237F-2AA1-E170-E3DE-E67C3FCEED7B}"/>
              </a:ext>
            </a:extLst>
          </p:cNvPr>
          <p:cNvPicPr>
            <a:picLocks noChangeAspect="1"/>
          </p:cNvPicPr>
          <p:nvPr/>
        </p:nvPicPr>
        <p:blipFill>
          <a:blip r:embed="rId3"/>
          <a:stretch>
            <a:fillRect/>
          </a:stretch>
        </p:blipFill>
        <p:spPr>
          <a:xfrm>
            <a:off x="21164376" y="10354652"/>
            <a:ext cx="3078110" cy="2186195"/>
          </a:xfrm>
          <a:prstGeom prst="rect">
            <a:avLst/>
          </a:prstGeom>
        </p:spPr>
      </p:pic>
      <p:pic>
        <p:nvPicPr>
          <p:cNvPr id="11" name="Picture 10">
            <a:extLst>
              <a:ext uri="{FF2B5EF4-FFF2-40B4-BE49-F238E27FC236}">
                <a16:creationId xmlns:a16="http://schemas.microsoft.com/office/drawing/2014/main" id="{CA6380D4-E981-9EEF-D653-8AC54D87C537}"/>
              </a:ext>
            </a:extLst>
          </p:cNvPr>
          <p:cNvPicPr>
            <a:picLocks noChangeAspect="1"/>
          </p:cNvPicPr>
          <p:nvPr/>
        </p:nvPicPr>
        <p:blipFill>
          <a:blip r:embed="rId4"/>
          <a:stretch>
            <a:fillRect/>
          </a:stretch>
        </p:blipFill>
        <p:spPr>
          <a:xfrm>
            <a:off x="19101293" y="7576164"/>
            <a:ext cx="2535340" cy="2528118"/>
          </a:xfrm>
          <a:prstGeom prst="rect">
            <a:avLst/>
          </a:prstGeom>
        </p:spPr>
      </p:pic>
      <p:pic>
        <p:nvPicPr>
          <p:cNvPr id="12" name="Picture 11">
            <a:extLst>
              <a:ext uri="{FF2B5EF4-FFF2-40B4-BE49-F238E27FC236}">
                <a16:creationId xmlns:a16="http://schemas.microsoft.com/office/drawing/2014/main" id="{0B377CEE-351C-4BA1-7CFF-4D18D46017B4}"/>
              </a:ext>
            </a:extLst>
          </p:cNvPr>
          <p:cNvPicPr>
            <a:picLocks noChangeAspect="1"/>
          </p:cNvPicPr>
          <p:nvPr/>
        </p:nvPicPr>
        <p:blipFill>
          <a:blip r:embed="rId5"/>
          <a:stretch>
            <a:fillRect/>
          </a:stretch>
        </p:blipFill>
        <p:spPr>
          <a:xfrm>
            <a:off x="17609472" y="11732746"/>
            <a:ext cx="4451969" cy="1791021"/>
          </a:xfrm>
          <a:prstGeom prst="rect">
            <a:avLst/>
          </a:prstGeom>
        </p:spPr>
      </p:pic>
      <p:pic>
        <p:nvPicPr>
          <p:cNvPr id="13" name="Picture 12" descr="A purple background with black text&#10;&#10;Description automatically generated">
            <a:extLst>
              <a:ext uri="{FF2B5EF4-FFF2-40B4-BE49-F238E27FC236}">
                <a16:creationId xmlns:a16="http://schemas.microsoft.com/office/drawing/2014/main" id="{8AB494F4-B7A9-BF3E-F110-D44D00240924}"/>
              </a:ext>
            </a:extLst>
          </p:cNvPr>
          <p:cNvPicPr>
            <a:picLocks noChangeAspect="1"/>
          </p:cNvPicPr>
          <p:nvPr/>
        </p:nvPicPr>
        <p:blipFill>
          <a:blip r:embed="rId6"/>
          <a:stretch>
            <a:fillRect/>
          </a:stretch>
        </p:blipFill>
        <p:spPr>
          <a:xfrm>
            <a:off x="16078091" y="9480369"/>
            <a:ext cx="1992977" cy="721036"/>
          </a:xfrm>
          <a:prstGeom prst="rect">
            <a:avLst/>
          </a:prstGeom>
        </p:spPr>
      </p:pic>
      <p:pic>
        <p:nvPicPr>
          <p:cNvPr id="14" name="Graphic 13">
            <a:extLst>
              <a:ext uri="{FF2B5EF4-FFF2-40B4-BE49-F238E27FC236}">
                <a16:creationId xmlns:a16="http://schemas.microsoft.com/office/drawing/2014/main" id="{06A9CED0-53F6-11DA-B012-C6DC6E849D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025956" y="10553542"/>
            <a:ext cx="2375043" cy="729944"/>
          </a:xfrm>
          <a:prstGeom prst="rect">
            <a:avLst/>
          </a:prstGeom>
        </p:spPr>
      </p:pic>
      <p:pic>
        <p:nvPicPr>
          <p:cNvPr id="15" name="Picture 14">
            <a:extLst>
              <a:ext uri="{FF2B5EF4-FFF2-40B4-BE49-F238E27FC236}">
                <a16:creationId xmlns:a16="http://schemas.microsoft.com/office/drawing/2014/main" id="{9B81570B-469D-3713-5A4E-23C01E00CBA9}"/>
              </a:ext>
            </a:extLst>
          </p:cNvPr>
          <p:cNvPicPr>
            <a:picLocks noChangeAspect="1"/>
          </p:cNvPicPr>
          <p:nvPr/>
        </p:nvPicPr>
        <p:blipFill>
          <a:blip r:embed="rId9"/>
          <a:stretch>
            <a:fillRect/>
          </a:stretch>
        </p:blipFill>
        <p:spPr>
          <a:xfrm>
            <a:off x="623286" y="2753762"/>
            <a:ext cx="816935" cy="816935"/>
          </a:xfrm>
          <a:prstGeom prst="rect">
            <a:avLst/>
          </a:prstGeom>
        </p:spPr>
      </p:pic>
      <p:pic>
        <p:nvPicPr>
          <p:cNvPr id="16" name="Picture 15">
            <a:extLst>
              <a:ext uri="{FF2B5EF4-FFF2-40B4-BE49-F238E27FC236}">
                <a16:creationId xmlns:a16="http://schemas.microsoft.com/office/drawing/2014/main" id="{8E8D4BD4-A565-9531-A4AE-AE941AB85AC0}"/>
              </a:ext>
            </a:extLst>
          </p:cNvPr>
          <p:cNvPicPr>
            <a:picLocks noChangeAspect="1"/>
          </p:cNvPicPr>
          <p:nvPr/>
        </p:nvPicPr>
        <p:blipFill>
          <a:blip r:embed="rId10"/>
          <a:stretch>
            <a:fillRect/>
          </a:stretch>
        </p:blipFill>
        <p:spPr>
          <a:xfrm>
            <a:off x="587519" y="6496356"/>
            <a:ext cx="816935" cy="816935"/>
          </a:xfrm>
          <a:prstGeom prst="rect">
            <a:avLst/>
          </a:prstGeom>
        </p:spPr>
      </p:pic>
      <p:sp>
        <p:nvSpPr>
          <p:cNvPr id="6" name="Rectangle 2">
            <a:extLst>
              <a:ext uri="{FF2B5EF4-FFF2-40B4-BE49-F238E27FC236}">
                <a16:creationId xmlns:a16="http://schemas.microsoft.com/office/drawing/2014/main" id="{C2747BFE-0255-EBA0-64FE-32F751B40711}"/>
              </a:ext>
            </a:extLst>
          </p:cNvPr>
          <p:cNvSpPr>
            <a:spLocks noChangeArrowheads="1"/>
          </p:cNvSpPr>
          <p:nvPr/>
        </p:nvSpPr>
        <p:spPr bwMode="auto">
          <a:xfrm>
            <a:off x="1482008" y="2776450"/>
            <a:ext cx="14499836" cy="9048631"/>
          </a:xfrm>
          <a:prstGeom prst="rect">
            <a:avLst/>
          </a:prstGeom>
          <a:solidFill>
            <a:srgbClr val="21272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2F4F8"/>
                </a:solidFill>
                <a:effectLst/>
                <a:latin typeface="+mn-lt"/>
              </a:rPr>
              <a:t>We will now take a look as some important examples of multiple-qubit quantum states, beginning with the </a:t>
            </a:r>
            <a:r>
              <a:rPr kumimoji="0" lang="en-US" altLang="en-US" sz="2800" b="0" i="1" u="none" strike="noStrike" cap="none" normalizeH="0" baseline="0" dirty="0">
                <a:ln>
                  <a:noFill/>
                </a:ln>
                <a:solidFill>
                  <a:srgbClr val="F2F4F8"/>
                </a:solidFill>
                <a:effectLst/>
                <a:latin typeface="+mn-lt"/>
              </a:rPr>
              <a:t>Bell states</a:t>
            </a:r>
            <a:r>
              <a:rPr kumimoji="0" lang="en-US" altLang="en-US" sz="2800" b="0" i="0" u="none" strike="noStrike" cap="none" normalizeH="0" baseline="0" dirty="0">
                <a:ln>
                  <a:noFill/>
                </a:ln>
                <a:solidFill>
                  <a:srgbClr val="F2F4F8"/>
                </a:solidFill>
                <a:effectLst/>
                <a:latin typeface="+mn-lt"/>
              </a:rPr>
              <a:t>. These are the following four two-qubit states: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F2F4F8"/>
              </a:solidFill>
              <a:effectLst/>
              <a:latin typeface="+mn-lt"/>
            </a:endParaRPr>
          </a:p>
          <a:p>
            <a:pPr marL="0" marR="0" lvl="0" indent="0" algn="just" defTabSz="914400" rtl="0" eaLnBrk="0" fontAlgn="b"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2F4F8"/>
                </a:solidFill>
                <a:effectLst/>
                <a:latin typeface="+mn-lt"/>
              </a:rPr>
              <a:t>∣ϕ+⟩=12∣00⟩+12∣11⟩</a:t>
            </a:r>
          </a:p>
          <a:p>
            <a:pPr marL="0" marR="0" lvl="0" indent="0" algn="just" defTabSz="914400" rtl="0" eaLnBrk="0" fontAlgn="b"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2F4F8"/>
                </a:solidFill>
                <a:effectLst/>
                <a:latin typeface="+mn-lt"/>
              </a:rPr>
              <a:t>∣ϕ−⟩=12∣00⟩−12∣11⟩</a:t>
            </a:r>
          </a:p>
          <a:p>
            <a:pPr marL="0" marR="0" lvl="0" indent="0" algn="just" defTabSz="914400" rtl="0" eaLnBrk="0" fontAlgn="b"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2F4F8"/>
                </a:solidFill>
                <a:effectLst/>
                <a:latin typeface="+mn-lt"/>
              </a:rPr>
              <a:t>∣ψ+⟩=12∣01⟩+12∣10⟩</a:t>
            </a:r>
          </a:p>
          <a:p>
            <a:pPr marL="0" marR="0" lvl="0" indent="0" algn="just" defTabSz="914400" rtl="0" eaLnBrk="0" fontAlgn="b"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2F4F8"/>
                </a:solidFill>
                <a:effectLst/>
                <a:latin typeface="+mn-lt"/>
              </a:rPr>
              <a:t>∣ψ−⟩=12∣01⟩−12∣10⟩</a:t>
            </a:r>
          </a:p>
          <a:p>
            <a:pPr marL="0" marR="0" lvl="0" indent="0" algn="just" defTabSz="914400" rtl="0" eaLnBrk="0" fontAlgn="b"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2F4F8"/>
                </a:solidFill>
                <a:effectLst/>
                <a:latin typeface="+mn-lt"/>
              </a:rPr>
              <a:t>∣</a:t>
            </a:r>
            <a:r>
              <a:rPr kumimoji="0" lang="en-US" altLang="en-US" sz="2800" b="0" i="1" u="none" strike="noStrike" cap="none" normalizeH="0" baseline="0" dirty="0">
                <a:ln>
                  <a:noFill/>
                </a:ln>
                <a:solidFill>
                  <a:srgbClr val="F2F4F8"/>
                </a:solidFill>
                <a:effectLst/>
                <a:latin typeface="+mn-lt"/>
              </a:rPr>
              <a:t>ϕ</a:t>
            </a:r>
            <a:r>
              <a:rPr kumimoji="0" lang="en-US" altLang="en-US" sz="2800" b="0" i="0" u="none" strike="noStrike" cap="none" normalizeH="0" baseline="0" dirty="0">
                <a:ln>
                  <a:noFill/>
                </a:ln>
                <a:solidFill>
                  <a:srgbClr val="F2F4F8"/>
                </a:solidFill>
                <a:effectLst/>
                <a:latin typeface="+mn-lt"/>
              </a:rPr>
              <a:t>+⟩∣</a:t>
            </a:r>
            <a:r>
              <a:rPr kumimoji="0" lang="en-US" altLang="en-US" sz="2800" b="0" i="1" u="none" strike="noStrike" cap="none" normalizeH="0" baseline="0" dirty="0">
                <a:ln>
                  <a:noFill/>
                </a:ln>
                <a:solidFill>
                  <a:srgbClr val="F2F4F8"/>
                </a:solidFill>
                <a:effectLst/>
                <a:latin typeface="+mn-lt"/>
              </a:rPr>
              <a:t>ϕ</a:t>
            </a:r>
            <a:r>
              <a:rPr kumimoji="0" lang="en-US" altLang="en-US" sz="2800" b="0" i="0" u="none" strike="noStrike" cap="none" normalizeH="0" baseline="0" dirty="0">
                <a:ln>
                  <a:noFill/>
                </a:ln>
                <a:solidFill>
                  <a:srgbClr val="F2F4F8"/>
                </a:solidFill>
                <a:effectLst/>
                <a:latin typeface="+mn-lt"/>
              </a:rPr>
              <a:t>−⟩∣</a:t>
            </a:r>
            <a:r>
              <a:rPr kumimoji="0" lang="en-US" altLang="en-US" sz="2800" b="0" i="1" u="none" strike="noStrike" cap="none" normalizeH="0" baseline="0" dirty="0">
                <a:ln>
                  <a:noFill/>
                </a:ln>
                <a:solidFill>
                  <a:srgbClr val="F2F4F8"/>
                </a:solidFill>
                <a:effectLst/>
                <a:latin typeface="+mn-lt"/>
              </a:rPr>
              <a:t>ψ</a:t>
            </a:r>
            <a:r>
              <a:rPr kumimoji="0" lang="en-US" altLang="en-US" sz="2800" b="0" i="0" u="none" strike="noStrike" cap="none" normalizeH="0" baseline="0" dirty="0">
                <a:ln>
                  <a:noFill/>
                </a:ln>
                <a:solidFill>
                  <a:srgbClr val="F2F4F8"/>
                </a:solidFill>
                <a:effectLst/>
                <a:latin typeface="+mn-lt"/>
              </a:rPr>
              <a:t>+⟩∣</a:t>
            </a:r>
            <a:r>
              <a:rPr kumimoji="0" lang="en-US" altLang="en-US" sz="2800" b="0" i="1" u="none" strike="noStrike" cap="none" normalizeH="0" baseline="0" dirty="0">
                <a:ln>
                  <a:noFill/>
                </a:ln>
                <a:solidFill>
                  <a:srgbClr val="F2F4F8"/>
                </a:solidFill>
                <a:effectLst/>
                <a:latin typeface="+mn-lt"/>
              </a:rPr>
              <a:t>ψ</a:t>
            </a:r>
            <a:r>
              <a:rPr kumimoji="0" lang="en-US" altLang="en-US" sz="2800" b="0" i="0" u="none" strike="noStrike" cap="none" normalizeH="0" baseline="0" dirty="0">
                <a:ln>
                  <a:noFill/>
                </a:ln>
                <a:solidFill>
                  <a:srgbClr val="F2F4F8"/>
                </a:solidFill>
                <a:effectLst/>
                <a:latin typeface="+mn-lt"/>
              </a:rPr>
              <a:t>−⟩​=2​1​∣00⟩+2​1​∣11⟩=2​1​∣00⟩−2​1​∣11⟩=2​1​∣01⟩+2​1​∣10⟩=2​1​∣01⟩−2​1​∣10⟩​</a:t>
            </a:r>
          </a:p>
          <a:p>
            <a:pPr marL="0" marR="0" lvl="0" indent="0" algn="just" defTabSz="914400" rtl="0" eaLnBrk="0" fontAlgn="b"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2F4F8"/>
                </a:solidFill>
                <a:effectLst/>
                <a:latin typeface="+mn-lt"/>
              </a:rPr>
              <a:t>The Bell states are so-named in honor of John Bell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2F4F8"/>
                </a:solidFill>
                <a:effectLst/>
                <a:latin typeface="+mn-lt"/>
              </a:rPr>
              <a:t>Notice that the same argument that establishes that ∣ϕ+⟩∣</a:t>
            </a:r>
            <a:r>
              <a:rPr kumimoji="0" lang="en-US" altLang="en-US" sz="2800" b="0" i="1" u="none" strike="noStrike" cap="none" normalizeH="0" baseline="0" dirty="0">
                <a:ln>
                  <a:noFill/>
                </a:ln>
                <a:solidFill>
                  <a:srgbClr val="F2F4F8"/>
                </a:solidFill>
                <a:effectLst/>
                <a:latin typeface="+mn-lt"/>
              </a:rPr>
              <a:t>ϕ</a:t>
            </a:r>
            <a:r>
              <a:rPr kumimoji="0" lang="en-US" altLang="en-US" sz="2800" b="0" i="0" u="none" strike="noStrike" cap="none" normalizeH="0" baseline="0" dirty="0">
                <a:ln>
                  <a:noFill/>
                </a:ln>
                <a:solidFill>
                  <a:srgbClr val="F2F4F8"/>
                </a:solidFill>
                <a:effectLst/>
                <a:latin typeface="+mn-lt"/>
              </a:rPr>
              <a:t>+⟩ is not a product state reveals that none of the other Bell states is a product state either — all four of the Bell states represent entanglement between two qubits.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2F4F8"/>
                </a:solidFill>
                <a:effectLst/>
                <a:latin typeface="+mn-lt"/>
              </a:rPr>
              <a:t>The collection of all four Bell states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2F4F8"/>
                </a:solidFill>
                <a:effectLst/>
                <a:latin typeface="+mn-lt"/>
              </a:rPr>
              <a:t>{∣ϕ+⟩,∣ϕ−⟩,∣ψ+⟩,∣ψ−⟩}{∣</a:t>
            </a:r>
            <a:r>
              <a:rPr kumimoji="0" lang="en-US" altLang="en-US" sz="2800" b="0" i="1" u="none" strike="noStrike" cap="none" normalizeH="0" baseline="0" dirty="0">
                <a:ln>
                  <a:noFill/>
                </a:ln>
                <a:solidFill>
                  <a:srgbClr val="F2F4F8"/>
                </a:solidFill>
                <a:effectLst/>
                <a:latin typeface="+mn-lt"/>
              </a:rPr>
              <a:t>ϕ</a:t>
            </a:r>
            <a:r>
              <a:rPr kumimoji="0" lang="en-US" altLang="en-US" sz="2800" b="0" i="0" u="none" strike="noStrike" cap="none" normalizeH="0" baseline="0" dirty="0">
                <a:ln>
                  <a:noFill/>
                </a:ln>
                <a:solidFill>
                  <a:srgbClr val="F2F4F8"/>
                </a:solidFill>
                <a:effectLst/>
                <a:latin typeface="+mn-lt"/>
              </a:rPr>
              <a:t>+⟩,∣</a:t>
            </a:r>
            <a:r>
              <a:rPr kumimoji="0" lang="en-US" altLang="en-US" sz="2800" b="0" i="1" u="none" strike="noStrike" cap="none" normalizeH="0" baseline="0" dirty="0">
                <a:ln>
                  <a:noFill/>
                </a:ln>
                <a:solidFill>
                  <a:srgbClr val="F2F4F8"/>
                </a:solidFill>
                <a:effectLst/>
                <a:latin typeface="+mn-lt"/>
              </a:rPr>
              <a:t>ϕ</a:t>
            </a:r>
            <a:r>
              <a:rPr kumimoji="0" lang="en-US" altLang="en-US" sz="2800" b="0" i="0" u="none" strike="noStrike" cap="none" normalizeH="0" baseline="0" dirty="0">
                <a:ln>
                  <a:noFill/>
                </a:ln>
                <a:solidFill>
                  <a:srgbClr val="F2F4F8"/>
                </a:solidFill>
                <a:effectLst/>
                <a:latin typeface="+mn-lt"/>
              </a:rPr>
              <a:t>−⟩,∣</a:t>
            </a:r>
            <a:r>
              <a:rPr kumimoji="0" lang="en-US" altLang="en-US" sz="2800" b="0" i="1" u="none" strike="noStrike" cap="none" normalizeH="0" baseline="0" dirty="0">
                <a:ln>
                  <a:noFill/>
                </a:ln>
                <a:solidFill>
                  <a:srgbClr val="F2F4F8"/>
                </a:solidFill>
                <a:effectLst/>
                <a:latin typeface="+mn-lt"/>
              </a:rPr>
              <a:t>ψ</a:t>
            </a:r>
            <a:r>
              <a:rPr kumimoji="0" lang="en-US" altLang="en-US" sz="2800" b="0" i="0" u="none" strike="noStrike" cap="none" normalizeH="0" baseline="0" dirty="0">
                <a:ln>
                  <a:noFill/>
                </a:ln>
                <a:solidFill>
                  <a:srgbClr val="F2F4F8"/>
                </a:solidFill>
                <a:effectLst/>
                <a:latin typeface="+mn-lt"/>
              </a:rPr>
              <a:t>+⟩,∣</a:t>
            </a:r>
            <a:r>
              <a:rPr kumimoji="0" lang="en-US" altLang="en-US" sz="2800" b="0" i="1" u="none" strike="noStrike" cap="none" normalizeH="0" baseline="0" dirty="0">
                <a:ln>
                  <a:noFill/>
                </a:ln>
                <a:solidFill>
                  <a:srgbClr val="F2F4F8"/>
                </a:solidFill>
                <a:effectLst/>
                <a:latin typeface="+mn-lt"/>
              </a:rPr>
              <a:t>ψ</a:t>
            </a:r>
            <a:r>
              <a:rPr kumimoji="0" lang="en-US" altLang="en-US" sz="2800" b="0" i="0" u="none" strike="noStrike" cap="none" normalizeH="0" baseline="0" dirty="0">
                <a:ln>
                  <a:noFill/>
                </a:ln>
                <a:solidFill>
                  <a:srgbClr val="F2F4F8"/>
                </a:solidFill>
                <a:effectLst/>
                <a:latin typeface="+mn-lt"/>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2F4F8"/>
                </a:solidFill>
                <a:effectLst/>
                <a:latin typeface="+mn-lt"/>
              </a:rPr>
              <a:t>is known as the </a:t>
            </a:r>
            <a:r>
              <a:rPr kumimoji="0" lang="en-US" altLang="en-US" sz="2800" b="0" i="1" u="none" strike="noStrike" cap="none" normalizeH="0" baseline="0" dirty="0">
                <a:ln>
                  <a:noFill/>
                </a:ln>
                <a:solidFill>
                  <a:srgbClr val="F2F4F8"/>
                </a:solidFill>
                <a:effectLst/>
                <a:latin typeface="+mn-lt"/>
              </a:rPr>
              <a:t>Bell basis</a:t>
            </a:r>
            <a:r>
              <a:rPr kumimoji="0" lang="en-US" altLang="en-US" sz="2800" b="0" i="0" u="none" strike="noStrike" cap="none" normalizeH="0" baseline="0" dirty="0">
                <a:ln>
                  <a:noFill/>
                </a:ln>
                <a:solidFill>
                  <a:srgbClr val="F2F4F8"/>
                </a:solidFill>
                <a:effectLst/>
                <a:latin typeface="+mn-lt"/>
              </a:rPr>
              <a:t>; any quantum state vector of two qubits, or indeed any complex vector at all having entries corresponding to the four classical states of two bits, can be expressed as a linear combination of the four Bell states. For 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2F4F8"/>
                </a:solidFill>
                <a:effectLst/>
                <a:latin typeface="+mn-lt"/>
              </a:rPr>
              <a:t>∣00⟩=12∣ϕ+⟩+12∣ϕ−⟩.∣00⟩=2​1​∣</a:t>
            </a:r>
            <a:r>
              <a:rPr kumimoji="0" lang="en-US" altLang="en-US" sz="2800" b="0" i="1" u="none" strike="noStrike" cap="none" normalizeH="0" baseline="0" dirty="0">
                <a:ln>
                  <a:noFill/>
                </a:ln>
                <a:solidFill>
                  <a:srgbClr val="F2F4F8"/>
                </a:solidFill>
                <a:effectLst/>
                <a:latin typeface="+mn-lt"/>
              </a:rPr>
              <a:t>ϕ</a:t>
            </a:r>
            <a:r>
              <a:rPr kumimoji="0" lang="en-US" altLang="en-US" sz="2800" b="0" i="0" u="none" strike="noStrike" cap="none" normalizeH="0" baseline="0" dirty="0">
                <a:ln>
                  <a:noFill/>
                </a:ln>
                <a:solidFill>
                  <a:srgbClr val="F2F4F8"/>
                </a:solidFill>
                <a:effectLst/>
                <a:latin typeface="+mn-lt"/>
              </a:rPr>
              <a:t>+⟩+2​1​∣</a:t>
            </a:r>
            <a:r>
              <a:rPr kumimoji="0" lang="en-US" altLang="en-US" sz="2800" b="0" i="1" u="none" strike="noStrike" cap="none" normalizeH="0" baseline="0" dirty="0">
                <a:ln>
                  <a:noFill/>
                </a:ln>
                <a:solidFill>
                  <a:srgbClr val="F2F4F8"/>
                </a:solidFill>
                <a:effectLst/>
                <a:latin typeface="+mn-lt"/>
              </a:rPr>
              <a:t>ϕ</a:t>
            </a:r>
            <a:r>
              <a:rPr kumimoji="0" lang="en-US" altLang="en-US" sz="2800" b="0" i="0" u="none" strike="noStrike" cap="none" normalizeH="0" baseline="0" dirty="0">
                <a:ln>
                  <a:noFill/>
                </a:ln>
                <a:solidFill>
                  <a:srgbClr val="F2F4F8"/>
                </a:solidFill>
                <a:effectLst/>
                <a:latin typeface="+mn-lt"/>
              </a:rPr>
              <a:t>−⟩.</a:t>
            </a:r>
            <a:r>
              <a:rPr kumimoji="0" lang="en-US" altLang="en-US" sz="2800" b="0" i="0" u="none" strike="noStrike" cap="none" normalizeH="0" baseline="0" dirty="0">
                <a:ln>
                  <a:noFill/>
                </a:ln>
                <a:solidFill>
                  <a:schemeClr val="tx1"/>
                </a:solidFill>
                <a:effectLst/>
                <a:latin typeface="+mn-lt"/>
              </a:rPr>
              <a:t> </a:t>
            </a:r>
          </a:p>
        </p:txBody>
      </p:sp>
      <p:pic>
        <p:nvPicPr>
          <p:cNvPr id="8" name="Picture 7">
            <a:extLst>
              <a:ext uri="{FF2B5EF4-FFF2-40B4-BE49-F238E27FC236}">
                <a16:creationId xmlns:a16="http://schemas.microsoft.com/office/drawing/2014/main" id="{46589C9E-280A-F15D-CD6B-B12AE5229480}"/>
              </a:ext>
            </a:extLst>
          </p:cNvPr>
          <p:cNvPicPr>
            <a:picLocks noChangeAspect="1"/>
          </p:cNvPicPr>
          <p:nvPr/>
        </p:nvPicPr>
        <p:blipFill>
          <a:blip r:embed="rId9"/>
          <a:stretch>
            <a:fillRect/>
          </a:stretch>
        </p:blipFill>
        <p:spPr>
          <a:xfrm>
            <a:off x="590452" y="7447736"/>
            <a:ext cx="816935" cy="816935"/>
          </a:xfrm>
          <a:prstGeom prst="rect">
            <a:avLst/>
          </a:prstGeom>
        </p:spPr>
      </p:pic>
      <p:pic>
        <p:nvPicPr>
          <p:cNvPr id="17" name="Picture 16">
            <a:extLst>
              <a:ext uri="{FF2B5EF4-FFF2-40B4-BE49-F238E27FC236}">
                <a16:creationId xmlns:a16="http://schemas.microsoft.com/office/drawing/2014/main" id="{E2A91E66-E59D-4E9E-CC7C-AE9955058F32}"/>
              </a:ext>
            </a:extLst>
          </p:cNvPr>
          <p:cNvPicPr>
            <a:picLocks noChangeAspect="1"/>
          </p:cNvPicPr>
          <p:nvPr/>
        </p:nvPicPr>
        <p:blipFill>
          <a:blip r:embed="rId9"/>
          <a:stretch>
            <a:fillRect/>
          </a:stretch>
        </p:blipFill>
        <p:spPr>
          <a:xfrm>
            <a:off x="581500" y="8901960"/>
            <a:ext cx="816935" cy="816935"/>
          </a:xfrm>
          <a:prstGeom prst="rect">
            <a:avLst/>
          </a:prstGeom>
        </p:spPr>
      </p:pic>
    </p:spTree>
    <p:extLst>
      <p:ext uri="{BB962C8B-B14F-4D97-AF65-F5344CB8AC3E}">
        <p14:creationId xmlns:p14="http://schemas.microsoft.com/office/powerpoint/2010/main" val="30750809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576072" y="815248"/>
            <a:ext cx="17141825" cy="1676106"/>
          </a:xfrm>
        </p:spPr>
        <p:txBody>
          <a:bodyPr/>
          <a:lstStyle/>
          <a:p>
            <a:r>
              <a:rPr lang="en-US" sz="9600" dirty="0">
                <a:solidFill>
                  <a:schemeClr val="tx1"/>
                </a:solidFill>
                <a:latin typeface="+mj-lt"/>
              </a:rPr>
              <a:t>Setup </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7</a:t>
            </a:fld>
            <a:endParaRPr lang="en-US" dirty="0"/>
          </a:p>
        </p:txBody>
      </p:sp>
      <p:pic>
        <p:nvPicPr>
          <p:cNvPr id="6" name="Picture 5" descr="A pink circle with black text and a circle with a circle and a circle with a circle with a circle with a circle with a circle with a circle with a circle with a circle with a circle&#10;&#10;Description automatically generated">
            <a:extLst>
              <a:ext uri="{FF2B5EF4-FFF2-40B4-BE49-F238E27FC236}">
                <a16:creationId xmlns:a16="http://schemas.microsoft.com/office/drawing/2014/main" id="{40B85026-9D90-C4DE-DE7B-A9E58D61B7C6}"/>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FA134625-820D-67C2-7FE0-DE9896CAF32B}"/>
              </a:ext>
            </a:extLst>
          </p:cNvPr>
          <p:cNvSpPr txBox="1"/>
          <p:nvPr/>
        </p:nvSpPr>
        <p:spPr>
          <a:xfrm>
            <a:off x="20315583" y="-815009"/>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4" name="TextBox 3">
            <a:extLst>
              <a:ext uri="{FF2B5EF4-FFF2-40B4-BE49-F238E27FC236}">
                <a16:creationId xmlns:a16="http://schemas.microsoft.com/office/drawing/2014/main" id="{89923E26-85F0-6C4F-8990-BB032F20001E}"/>
              </a:ext>
            </a:extLst>
          </p:cNvPr>
          <p:cNvSpPr txBox="1"/>
          <p:nvPr/>
        </p:nvSpPr>
        <p:spPr>
          <a:xfrm>
            <a:off x="1645923" y="2786742"/>
            <a:ext cx="13581376" cy="9818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US" b="1" dirty="0">
                <a:solidFill>
                  <a:srgbClr val="121619"/>
                </a:solidFill>
                <a:effectLst/>
                <a:latin typeface="Consolas" panose="020B0609020204030204" pitchFamily="49" charset="0"/>
              </a:rPr>
              <a:t>Let's begin by getting all the necessary installs and imports out of the way</a:t>
            </a:r>
          </a:p>
          <a:p>
            <a:pPr defTabSz="2438400">
              <a:spcBef>
                <a:spcPts val="2900"/>
              </a:spcBef>
              <a:buSzPct val="100000"/>
            </a:pPr>
            <a:endParaRPr lang="en-US"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latin typeface="Consolas" panose="020B0609020204030204" pitchFamily="49" charset="0"/>
            </a:endParaRPr>
          </a:p>
          <a:p>
            <a:pPr defTabSz="2438400">
              <a:spcBef>
                <a:spcPts val="2900"/>
              </a:spcBef>
              <a:buSzPct val="100000"/>
            </a:pPr>
            <a:r>
              <a:rPr lang="en-IN" b="1" dirty="0">
                <a:solidFill>
                  <a:srgbClr val="FA4D56"/>
                </a:solidFill>
                <a:latin typeface="Consolas" panose="020B0609020204030204" pitchFamily="49" charset="0"/>
              </a:rPr>
              <a:t>C</a:t>
            </a:r>
            <a:r>
              <a:rPr lang="en-IN" b="1" dirty="0">
                <a:solidFill>
                  <a:srgbClr val="FA4D56"/>
                </a:solidFill>
                <a:effectLst/>
                <a:latin typeface="Consolas" panose="020B0609020204030204" pitchFamily="49" charset="0"/>
              </a:rPr>
              <a:t>ode to create a basic quantum circuit-</a:t>
            </a:r>
          </a:p>
          <a:p>
            <a:pPr defTabSz="2438400">
              <a:spcBef>
                <a:spcPts val="2900"/>
              </a:spcBef>
              <a:buSzPct val="100000"/>
            </a:pPr>
            <a:endParaRPr lang="en-IN"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defTabSz="2438400">
              <a:spcBef>
                <a:spcPts val="2900"/>
              </a:spcBef>
              <a:buSzPct val="100000"/>
            </a:pPr>
            <a:endParaRPr lang="en-US" b="0" dirty="0">
              <a:solidFill>
                <a:srgbClr val="FA4D56"/>
              </a:solidFill>
              <a:effectLst/>
              <a:latin typeface="Consolas" panose="020B0609020204030204" pitchFamily="49" charset="0"/>
            </a:endParaRPr>
          </a:p>
          <a:p>
            <a:pPr algn="l" defTabSz="2438400">
              <a:spcBef>
                <a:spcPts val="2900"/>
              </a:spcBef>
              <a:buSzPct val="100000"/>
            </a:pPr>
            <a:endParaRPr lang="en-IN" kern="0" dirty="0">
              <a:solidFill>
                <a:srgbClr val="FA4D56"/>
              </a:solidFill>
              <a:ea typeface="+mj-ea"/>
              <a:cs typeface="+mj-cs"/>
              <a:sym typeface="IBM Plex Sans Light"/>
            </a:endParaRPr>
          </a:p>
        </p:txBody>
      </p:sp>
      <p:sp>
        <p:nvSpPr>
          <p:cNvPr id="5" name="Rectangle 1">
            <a:extLst>
              <a:ext uri="{FF2B5EF4-FFF2-40B4-BE49-F238E27FC236}">
                <a16:creationId xmlns:a16="http://schemas.microsoft.com/office/drawing/2014/main" id="{63476648-0DF7-4F79-8028-EA25311A2AB7}"/>
              </a:ext>
            </a:extLst>
          </p:cNvPr>
          <p:cNvSpPr>
            <a:spLocks noChangeArrowheads="1"/>
          </p:cNvSpPr>
          <p:nvPr/>
        </p:nvSpPr>
        <p:spPr bwMode="auto">
          <a:xfrm>
            <a:off x="1705825" y="4461875"/>
            <a:ext cx="13096942" cy="563231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b="0" dirty="0">
                <a:solidFill>
                  <a:srgbClr val="6A9955"/>
                </a:solidFill>
                <a:effectLst/>
                <a:latin typeface="JetBrains Mono"/>
              </a:rPr>
              <a:t>### Install </a:t>
            </a:r>
            <a:r>
              <a:rPr lang="en-IN" b="0" dirty="0" err="1">
                <a:solidFill>
                  <a:srgbClr val="6A9955"/>
                </a:solidFill>
                <a:effectLst/>
                <a:latin typeface="JetBrains Mono"/>
              </a:rPr>
              <a:t>Qiskit</a:t>
            </a:r>
            <a:r>
              <a:rPr lang="en-IN" b="0" dirty="0">
                <a:solidFill>
                  <a:srgbClr val="6A9955"/>
                </a:solidFill>
                <a:effectLst/>
                <a:latin typeface="JetBrains Mono"/>
              </a:rPr>
              <a:t>, if needed</a:t>
            </a:r>
            <a:endParaRPr lang="en-IN" b="0" dirty="0">
              <a:solidFill>
                <a:srgbClr val="CCCCCC"/>
              </a:solidFill>
              <a:effectLst/>
              <a:latin typeface="JetBrains Mono"/>
            </a:endParaRPr>
          </a:p>
          <a:p>
            <a:br>
              <a:rPr lang="en-IN" b="0" dirty="0">
                <a:solidFill>
                  <a:srgbClr val="CCCCCC"/>
                </a:solidFill>
                <a:effectLst/>
                <a:latin typeface="JetBrains Mono"/>
              </a:rPr>
            </a:br>
            <a:r>
              <a:rPr lang="en-IN" b="0" dirty="0">
                <a:solidFill>
                  <a:srgbClr val="D4D4D4"/>
                </a:solidFill>
                <a:effectLst/>
                <a:latin typeface="JetBrains Mono"/>
              </a:rPr>
              <a:t>%</a:t>
            </a:r>
            <a:r>
              <a:rPr lang="en-IN" b="0" dirty="0">
                <a:solidFill>
                  <a:srgbClr val="CCCCCC"/>
                </a:solidFill>
                <a:effectLst/>
                <a:latin typeface="JetBrains Mono"/>
              </a:rPr>
              <a:t>pip install </a:t>
            </a:r>
            <a:r>
              <a:rPr lang="en-IN" b="0" dirty="0" err="1">
                <a:solidFill>
                  <a:srgbClr val="CCCCCC"/>
                </a:solidFill>
                <a:effectLst/>
                <a:latin typeface="JetBrains Mono"/>
              </a:rPr>
              <a:t>qiskit</a:t>
            </a:r>
            <a:r>
              <a:rPr lang="en-IN" b="0" dirty="0">
                <a:solidFill>
                  <a:srgbClr val="CCCCCC"/>
                </a:solidFill>
                <a:effectLst/>
                <a:latin typeface="JetBrains Mono"/>
              </a:rPr>
              <a:t>[visualization]</a:t>
            </a:r>
          </a:p>
          <a:p>
            <a:r>
              <a:rPr lang="en-IN" b="0" dirty="0">
                <a:solidFill>
                  <a:srgbClr val="D4D4D4"/>
                </a:solidFill>
                <a:effectLst/>
                <a:latin typeface="JetBrains Mono"/>
              </a:rPr>
              <a:t>%</a:t>
            </a:r>
            <a:r>
              <a:rPr lang="en-IN" b="0" dirty="0">
                <a:solidFill>
                  <a:srgbClr val="CCCCCC"/>
                </a:solidFill>
                <a:effectLst/>
                <a:latin typeface="JetBrains Mono"/>
              </a:rPr>
              <a:t>pip install </a:t>
            </a:r>
            <a:r>
              <a:rPr lang="en-IN" b="0" dirty="0" err="1">
                <a:solidFill>
                  <a:srgbClr val="CCCCCC"/>
                </a:solidFill>
                <a:effectLst/>
                <a:latin typeface="JetBrains Mono"/>
              </a:rPr>
              <a:t>qiskit_aer</a:t>
            </a:r>
            <a:endParaRPr lang="en-IN" b="0" dirty="0">
              <a:solidFill>
                <a:srgbClr val="CCCCCC"/>
              </a:solidFill>
              <a:effectLst/>
              <a:latin typeface="JetBrains Mono"/>
            </a:endParaRPr>
          </a:p>
          <a:p>
            <a:r>
              <a:rPr lang="en-IN" b="0" dirty="0">
                <a:solidFill>
                  <a:srgbClr val="D4D4D4"/>
                </a:solidFill>
                <a:effectLst/>
                <a:latin typeface="JetBrains Mono"/>
              </a:rPr>
              <a:t>%</a:t>
            </a:r>
            <a:r>
              <a:rPr lang="en-IN" b="0" dirty="0">
                <a:solidFill>
                  <a:srgbClr val="CCCCCC"/>
                </a:solidFill>
                <a:effectLst/>
                <a:latin typeface="JetBrains Mono"/>
              </a:rPr>
              <a:t>pip install </a:t>
            </a:r>
            <a:r>
              <a:rPr lang="en-IN" b="0" dirty="0" err="1">
                <a:solidFill>
                  <a:srgbClr val="CCCCCC"/>
                </a:solidFill>
                <a:effectLst/>
                <a:latin typeface="JetBrains Mono"/>
              </a:rPr>
              <a:t>qiskit_ibm_runtime</a:t>
            </a:r>
            <a:endParaRPr lang="en-IN" b="0" dirty="0">
              <a:solidFill>
                <a:srgbClr val="CCCCCC"/>
              </a:solidFill>
              <a:effectLst/>
              <a:latin typeface="JetBrains Mono"/>
            </a:endParaRPr>
          </a:p>
          <a:p>
            <a:r>
              <a:rPr lang="en-IN" b="0" dirty="0">
                <a:solidFill>
                  <a:srgbClr val="D4D4D4"/>
                </a:solidFill>
                <a:effectLst/>
                <a:latin typeface="JetBrains Mono"/>
              </a:rPr>
              <a:t>%</a:t>
            </a:r>
            <a:r>
              <a:rPr lang="en-IN" b="0" dirty="0">
                <a:solidFill>
                  <a:srgbClr val="CCCCCC"/>
                </a:solidFill>
                <a:effectLst/>
                <a:latin typeface="JetBrains Mono"/>
              </a:rPr>
              <a:t>pip install matplotlib</a:t>
            </a:r>
          </a:p>
          <a:p>
            <a:r>
              <a:rPr lang="en-IN" b="0" dirty="0">
                <a:solidFill>
                  <a:srgbClr val="D4D4D4"/>
                </a:solidFill>
                <a:effectLst/>
                <a:latin typeface="JetBrains Mono"/>
              </a:rPr>
              <a:t>%</a:t>
            </a:r>
            <a:r>
              <a:rPr lang="en-IN" b="0" dirty="0">
                <a:solidFill>
                  <a:srgbClr val="CCCCCC"/>
                </a:solidFill>
                <a:effectLst/>
                <a:latin typeface="JetBrains Mono"/>
              </a:rPr>
              <a:t>pip install </a:t>
            </a:r>
            <a:r>
              <a:rPr lang="en-IN" b="0" dirty="0" err="1">
                <a:solidFill>
                  <a:srgbClr val="CCCCCC"/>
                </a:solidFill>
                <a:effectLst/>
                <a:latin typeface="JetBrains Mono"/>
              </a:rPr>
              <a:t>pylatexenc</a:t>
            </a:r>
            <a:endParaRPr lang="en-IN" b="0" dirty="0">
              <a:solidFill>
                <a:srgbClr val="CCCCCC"/>
              </a:solidFill>
              <a:effectLst/>
              <a:latin typeface="JetBrains Mono"/>
            </a:endParaRPr>
          </a:p>
          <a:p>
            <a:r>
              <a:rPr lang="en-IN" b="0" dirty="0">
                <a:solidFill>
                  <a:srgbClr val="D4D4D4"/>
                </a:solidFill>
                <a:effectLst/>
                <a:latin typeface="JetBrains Mono"/>
              </a:rPr>
              <a:t>%</a:t>
            </a:r>
            <a:r>
              <a:rPr lang="en-IN" b="0" dirty="0">
                <a:solidFill>
                  <a:srgbClr val="CCCCCC"/>
                </a:solidFill>
                <a:effectLst/>
                <a:latin typeface="JetBrains Mono"/>
              </a:rPr>
              <a:t>pip install </a:t>
            </a:r>
            <a:r>
              <a:rPr lang="en-IN" b="0" dirty="0" err="1">
                <a:solidFill>
                  <a:srgbClr val="CCCCCC"/>
                </a:solidFill>
                <a:effectLst/>
                <a:latin typeface="JetBrains Mono"/>
              </a:rPr>
              <a:t>qiskit</a:t>
            </a:r>
            <a:r>
              <a:rPr lang="en-IN" b="0" dirty="0">
                <a:solidFill>
                  <a:srgbClr val="D4D4D4"/>
                </a:solidFill>
                <a:effectLst/>
                <a:latin typeface="JetBrains Mono"/>
              </a:rPr>
              <a:t>-</a:t>
            </a:r>
            <a:r>
              <a:rPr lang="en-IN" b="0" dirty="0" err="1">
                <a:solidFill>
                  <a:srgbClr val="CCCCCC"/>
                </a:solidFill>
                <a:effectLst/>
                <a:latin typeface="JetBrains Mono"/>
              </a:rPr>
              <a:t>transpiler</a:t>
            </a:r>
            <a:r>
              <a:rPr lang="en-IN" b="0" dirty="0">
                <a:solidFill>
                  <a:srgbClr val="D4D4D4"/>
                </a:solidFill>
                <a:effectLst/>
                <a:latin typeface="JetBrains Mono"/>
              </a:rPr>
              <a:t>-</a:t>
            </a:r>
            <a:r>
              <a:rPr lang="en-IN" b="0" dirty="0">
                <a:solidFill>
                  <a:srgbClr val="CCCCCC"/>
                </a:solidFill>
                <a:effectLst/>
                <a:latin typeface="JetBrains Mono"/>
              </a:rPr>
              <a:t>service</a:t>
            </a:r>
          </a:p>
          <a:p>
            <a:r>
              <a:rPr lang="en-IN" b="0" dirty="0">
                <a:solidFill>
                  <a:srgbClr val="D4D4D4"/>
                </a:solidFill>
                <a:effectLst/>
                <a:latin typeface="JetBrains Mono"/>
              </a:rPr>
              <a:t>%</a:t>
            </a:r>
            <a:r>
              <a:rPr lang="en-IN" b="0" dirty="0">
                <a:solidFill>
                  <a:srgbClr val="CCCCCC"/>
                </a:solidFill>
                <a:effectLst/>
                <a:latin typeface="JetBrains Mono"/>
              </a:rPr>
              <a:t>pip install </a:t>
            </a:r>
            <a:r>
              <a:rPr lang="en-IN" b="0" dirty="0" err="1">
                <a:solidFill>
                  <a:srgbClr val="CCCCCC"/>
                </a:solidFill>
                <a:effectLst/>
                <a:latin typeface="JetBrains Mono"/>
              </a:rPr>
              <a:t>git</a:t>
            </a:r>
            <a:r>
              <a:rPr lang="en-IN" b="0" dirty="0" err="1">
                <a:solidFill>
                  <a:srgbClr val="D4D4D4"/>
                </a:solidFill>
                <a:effectLst/>
                <a:latin typeface="JetBrains Mono"/>
              </a:rPr>
              <a:t>+</a:t>
            </a:r>
            <a:r>
              <a:rPr lang="en-IN" b="0" dirty="0" err="1">
                <a:solidFill>
                  <a:srgbClr val="CCCCCC"/>
                </a:solidFill>
                <a:effectLst/>
                <a:latin typeface="JetBrains Mono"/>
              </a:rPr>
              <a:t>https</a:t>
            </a:r>
            <a:r>
              <a:rPr lang="en-IN" b="0" dirty="0">
                <a:solidFill>
                  <a:srgbClr val="CCCCCC"/>
                </a:solidFill>
                <a:effectLst/>
                <a:latin typeface="JetBrains Mono"/>
              </a:rPr>
              <a:t>:</a:t>
            </a:r>
            <a:r>
              <a:rPr lang="en-IN" b="0" dirty="0">
                <a:solidFill>
                  <a:srgbClr val="D4D4D4"/>
                </a:solidFill>
                <a:effectLst/>
                <a:latin typeface="JetBrains Mono"/>
              </a:rPr>
              <a:t>//</a:t>
            </a:r>
            <a:r>
              <a:rPr lang="en-IN" b="0" dirty="0">
                <a:solidFill>
                  <a:srgbClr val="CCCCCC"/>
                </a:solidFill>
                <a:effectLst/>
                <a:latin typeface="JetBrains Mono"/>
              </a:rPr>
              <a:t>github.com</a:t>
            </a:r>
            <a:r>
              <a:rPr lang="en-IN" b="0" dirty="0">
                <a:solidFill>
                  <a:srgbClr val="D4D4D4"/>
                </a:solidFill>
                <a:effectLst/>
                <a:latin typeface="JetBrains Mono"/>
              </a:rPr>
              <a:t>/</a:t>
            </a:r>
            <a:r>
              <a:rPr lang="en-IN" b="0" dirty="0" err="1">
                <a:solidFill>
                  <a:srgbClr val="CCCCCC"/>
                </a:solidFill>
                <a:effectLst/>
                <a:latin typeface="JetBrains Mono"/>
              </a:rPr>
              <a:t>qiskit</a:t>
            </a:r>
            <a:r>
              <a:rPr lang="en-IN" b="0" dirty="0">
                <a:solidFill>
                  <a:srgbClr val="D4D4D4"/>
                </a:solidFill>
                <a:effectLst/>
                <a:latin typeface="JetBrains Mono"/>
              </a:rPr>
              <a:t>-</a:t>
            </a:r>
            <a:r>
              <a:rPr lang="en-IN" b="0" dirty="0">
                <a:solidFill>
                  <a:srgbClr val="CCCCCC"/>
                </a:solidFill>
                <a:effectLst/>
                <a:latin typeface="JetBrains Mono"/>
              </a:rPr>
              <a:t>community</a:t>
            </a:r>
            <a:r>
              <a:rPr lang="en-IN" b="0" dirty="0">
                <a:solidFill>
                  <a:srgbClr val="D4D4D4"/>
                </a:solidFill>
                <a:effectLst/>
                <a:latin typeface="JetBrains Mono"/>
              </a:rPr>
              <a:t>/</a:t>
            </a:r>
            <a:r>
              <a:rPr lang="en-IN" b="0" dirty="0">
                <a:solidFill>
                  <a:srgbClr val="CCCCCC"/>
                </a:solidFill>
                <a:effectLst/>
                <a:latin typeface="JetBrains Mono"/>
              </a:rPr>
              <a:t>Quantum</a:t>
            </a:r>
            <a:r>
              <a:rPr lang="en-IN" b="0" dirty="0">
                <a:solidFill>
                  <a:srgbClr val="D4D4D4"/>
                </a:solidFill>
                <a:effectLst/>
                <a:latin typeface="JetBrains Mono"/>
              </a:rPr>
              <a:t>-</a:t>
            </a:r>
            <a:r>
              <a:rPr lang="en-IN" b="0" dirty="0">
                <a:solidFill>
                  <a:srgbClr val="CCCCCC"/>
                </a:solidFill>
                <a:effectLst/>
                <a:latin typeface="JetBrains Mono"/>
              </a:rPr>
              <a:t>Challenge</a:t>
            </a:r>
            <a:r>
              <a:rPr lang="en-IN" b="0" dirty="0">
                <a:solidFill>
                  <a:srgbClr val="D4D4D4"/>
                </a:solidFill>
                <a:effectLst/>
                <a:latin typeface="JetBrains Mono"/>
              </a:rPr>
              <a:t>-</a:t>
            </a:r>
            <a:r>
              <a:rPr lang="en-IN" b="0" dirty="0" err="1">
                <a:solidFill>
                  <a:srgbClr val="CCCCCC"/>
                </a:solidFill>
                <a:effectLst/>
                <a:latin typeface="JetBrains Mono"/>
              </a:rPr>
              <a:t>Grader.git</a:t>
            </a:r>
            <a:endParaRPr lang="en-IN" b="0" dirty="0">
              <a:solidFill>
                <a:srgbClr val="CCCCCC"/>
              </a:solidFill>
              <a:effectLst/>
              <a:latin typeface="JetBrains Mono"/>
            </a:endParaRPr>
          </a:p>
        </p:txBody>
      </p:sp>
      <p:pic>
        <p:nvPicPr>
          <p:cNvPr id="10" name="Graphic 9">
            <a:extLst>
              <a:ext uri="{FF2B5EF4-FFF2-40B4-BE49-F238E27FC236}">
                <a16:creationId xmlns:a16="http://schemas.microsoft.com/office/drawing/2014/main" id="{18DB5364-EF82-B427-DE0C-71C8F2ADD7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81762" y="2467816"/>
            <a:ext cx="1892166" cy="1892166"/>
          </a:xfrm>
          <a:prstGeom prst="rect">
            <a:avLst/>
          </a:prstGeom>
        </p:spPr>
      </p:pic>
      <p:pic>
        <p:nvPicPr>
          <p:cNvPr id="11" name="Picture 10" descr="A purple circle with black border&#10;&#10;Description automatically generated">
            <a:extLst>
              <a:ext uri="{FF2B5EF4-FFF2-40B4-BE49-F238E27FC236}">
                <a16:creationId xmlns:a16="http://schemas.microsoft.com/office/drawing/2014/main" id="{63CA5D33-8150-82D4-668C-2F0B8F6C28AB}"/>
              </a:ext>
            </a:extLst>
          </p:cNvPr>
          <p:cNvPicPr>
            <a:picLocks noChangeAspect="1"/>
          </p:cNvPicPr>
          <p:nvPr/>
        </p:nvPicPr>
        <p:blipFill>
          <a:blip r:embed="rId6"/>
          <a:stretch>
            <a:fillRect/>
          </a:stretch>
        </p:blipFill>
        <p:spPr>
          <a:xfrm>
            <a:off x="18581913" y="161291"/>
            <a:ext cx="1898864" cy="1898864"/>
          </a:xfrm>
          <a:prstGeom prst="rect">
            <a:avLst/>
          </a:prstGeom>
        </p:spPr>
      </p:pic>
      <p:pic>
        <p:nvPicPr>
          <p:cNvPr id="12" name="Picture 11">
            <a:extLst>
              <a:ext uri="{FF2B5EF4-FFF2-40B4-BE49-F238E27FC236}">
                <a16:creationId xmlns:a16="http://schemas.microsoft.com/office/drawing/2014/main" id="{1918D534-CFD7-77B6-967B-94AABED3F526}"/>
              </a:ext>
            </a:extLst>
          </p:cNvPr>
          <p:cNvPicPr>
            <a:picLocks noChangeAspect="1"/>
          </p:cNvPicPr>
          <p:nvPr/>
        </p:nvPicPr>
        <p:blipFill>
          <a:blip r:embed="rId7"/>
          <a:stretch>
            <a:fillRect/>
          </a:stretch>
        </p:blipFill>
        <p:spPr>
          <a:xfrm>
            <a:off x="19137661" y="4499071"/>
            <a:ext cx="2355844" cy="2349133"/>
          </a:xfrm>
          <a:prstGeom prst="rect">
            <a:avLst/>
          </a:prstGeom>
        </p:spPr>
      </p:pic>
      <p:pic>
        <p:nvPicPr>
          <p:cNvPr id="13" name="Picture 12" descr="A pink logo in a circle&#10;&#10;Description automatically generated">
            <a:extLst>
              <a:ext uri="{FF2B5EF4-FFF2-40B4-BE49-F238E27FC236}">
                <a16:creationId xmlns:a16="http://schemas.microsoft.com/office/drawing/2014/main" id="{9B8BE3F7-7729-8438-45B0-6208A217301E}"/>
              </a:ext>
            </a:extLst>
          </p:cNvPr>
          <p:cNvPicPr>
            <a:picLocks noChangeAspect="1"/>
          </p:cNvPicPr>
          <p:nvPr/>
        </p:nvPicPr>
        <p:blipFill>
          <a:blip r:embed="rId8"/>
          <a:stretch>
            <a:fillRect/>
          </a:stretch>
        </p:blipFill>
        <p:spPr>
          <a:xfrm>
            <a:off x="22203112" y="3413899"/>
            <a:ext cx="2066589" cy="2066589"/>
          </a:xfrm>
          <a:prstGeom prst="rect">
            <a:avLst/>
          </a:prstGeom>
        </p:spPr>
      </p:pic>
      <p:pic>
        <p:nvPicPr>
          <p:cNvPr id="15" name="Picture 14" descr="A pink background with black letters&#10;&#10;Description automatically generated">
            <a:extLst>
              <a:ext uri="{FF2B5EF4-FFF2-40B4-BE49-F238E27FC236}">
                <a16:creationId xmlns:a16="http://schemas.microsoft.com/office/drawing/2014/main" id="{A7BAC868-C4A4-4549-EFDB-6894285AA443}"/>
              </a:ext>
            </a:extLst>
          </p:cNvPr>
          <p:cNvPicPr>
            <a:picLocks noChangeAspect="1"/>
          </p:cNvPicPr>
          <p:nvPr/>
        </p:nvPicPr>
        <p:blipFill>
          <a:blip r:embed="rId9"/>
          <a:stretch>
            <a:fillRect/>
          </a:stretch>
        </p:blipFill>
        <p:spPr>
          <a:xfrm>
            <a:off x="21893911" y="6951667"/>
            <a:ext cx="2159646" cy="652729"/>
          </a:xfrm>
          <a:prstGeom prst="rect">
            <a:avLst/>
          </a:prstGeom>
        </p:spPr>
      </p:pic>
      <p:pic>
        <p:nvPicPr>
          <p:cNvPr id="16" name="Graphic 15">
            <a:extLst>
              <a:ext uri="{FF2B5EF4-FFF2-40B4-BE49-F238E27FC236}">
                <a16:creationId xmlns:a16="http://schemas.microsoft.com/office/drawing/2014/main" id="{AF4942C4-72B4-95D7-7E79-0D81BE07B9C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129137" y="6101904"/>
            <a:ext cx="1689195" cy="662429"/>
          </a:xfrm>
          <a:prstGeom prst="rect">
            <a:avLst/>
          </a:prstGeom>
        </p:spPr>
      </p:pic>
    </p:spTree>
    <p:extLst>
      <p:ext uri="{BB962C8B-B14F-4D97-AF65-F5344CB8AC3E}">
        <p14:creationId xmlns:p14="http://schemas.microsoft.com/office/powerpoint/2010/main" val="230575617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576072" y="815248"/>
            <a:ext cx="17141825" cy="1676106"/>
          </a:xfrm>
        </p:spPr>
        <p:txBody>
          <a:bodyPr/>
          <a:lstStyle/>
          <a:p>
            <a:r>
              <a:rPr lang="en-US" sz="9600" dirty="0">
                <a:solidFill>
                  <a:schemeClr val="tx1"/>
                </a:solidFill>
                <a:latin typeface="+mj-lt"/>
              </a:rPr>
              <a:t>Setup </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8</a:t>
            </a:fld>
            <a:endParaRPr lang="en-US" dirty="0"/>
          </a:p>
        </p:txBody>
      </p:sp>
      <p:pic>
        <p:nvPicPr>
          <p:cNvPr id="6" name="Picture 5" descr="A pink circle with black text and a circle with a circle and a circle with a circle with a circle with a circle with a circle with a circle with a circle with a circle with a circle&#10;&#10;Description automatically generated">
            <a:extLst>
              <a:ext uri="{FF2B5EF4-FFF2-40B4-BE49-F238E27FC236}">
                <a16:creationId xmlns:a16="http://schemas.microsoft.com/office/drawing/2014/main" id="{40B85026-9D90-C4DE-DE7B-A9E58D61B7C6}"/>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FA134625-820D-67C2-7FE0-DE9896CAF32B}"/>
              </a:ext>
            </a:extLst>
          </p:cNvPr>
          <p:cNvSpPr txBox="1"/>
          <p:nvPr/>
        </p:nvSpPr>
        <p:spPr>
          <a:xfrm>
            <a:off x="20315583" y="-815009"/>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4" name="TextBox 3">
            <a:extLst>
              <a:ext uri="{FF2B5EF4-FFF2-40B4-BE49-F238E27FC236}">
                <a16:creationId xmlns:a16="http://schemas.microsoft.com/office/drawing/2014/main" id="{89923E26-85F0-6C4F-8990-BB032F20001E}"/>
              </a:ext>
            </a:extLst>
          </p:cNvPr>
          <p:cNvSpPr txBox="1"/>
          <p:nvPr/>
        </p:nvSpPr>
        <p:spPr>
          <a:xfrm>
            <a:off x="1645923" y="2786742"/>
            <a:ext cx="13581376" cy="98189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defTabSz="2438400">
              <a:spcBef>
                <a:spcPts val="2900"/>
              </a:spcBef>
              <a:buSzPct val="100000"/>
            </a:pPr>
            <a:r>
              <a:rPr lang="en-US" b="1" dirty="0">
                <a:solidFill>
                  <a:srgbClr val="121619"/>
                </a:solidFill>
                <a:latin typeface="Consolas" panose="020B0609020204030204" pitchFamily="49" charset="0"/>
              </a:rPr>
              <a:t>Now, run the necessary imports in the cell</a:t>
            </a:r>
            <a:endParaRPr lang="en-US" b="1" dirty="0">
              <a:solidFill>
                <a:srgbClr val="121619"/>
              </a:solidFill>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latin typeface="Consolas" panose="020B0609020204030204" pitchFamily="49" charset="0"/>
            </a:endParaRPr>
          </a:p>
          <a:p>
            <a:pPr defTabSz="2438400">
              <a:spcBef>
                <a:spcPts val="2900"/>
              </a:spcBef>
              <a:buSzPct val="100000"/>
            </a:pPr>
            <a:endParaRPr lang="en-IN"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algn="l" defTabSz="2438400">
              <a:spcBef>
                <a:spcPts val="2900"/>
              </a:spcBef>
              <a:buSzPct val="100000"/>
            </a:pPr>
            <a:endParaRPr lang="en-IN" b="1" kern="0" dirty="0">
              <a:solidFill>
                <a:srgbClr val="FA4D56"/>
              </a:solidFill>
              <a:ea typeface="+mj-ea"/>
              <a:cs typeface="+mj-cs"/>
              <a:sym typeface="IBM Plex Sans Light"/>
            </a:endParaRPr>
          </a:p>
        </p:txBody>
      </p:sp>
      <p:sp>
        <p:nvSpPr>
          <p:cNvPr id="5" name="Rectangle 1">
            <a:extLst>
              <a:ext uri="{FF2B5EF4-FFF2-40B4-BE49-F238E27FC236}">
                <a16:creationId xmlns:a16="http://schemas.microsoft.com/office/drawing/2014/main" id="{63476648-0DF7-4F79-8028-EA25311A2AB7}"/>
              </a:ext>
            </a:extLst>
          </p:cNvPr>
          <p:cNvSpPr>
            <a:spLocks noChangeArrowheads="1"/>
          </p:cNvSpPr>
          <p:nvPr/>
        </p:nvSpPr>
        <p:spPr bwMode="auto">
          <a:xfrm>
            <a:off x="1645923" y="3888595"/>
            <a:ext cx="13096942" cy="784830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800" b="0" dirty="0">
                <a:solidFill>
                  <a:srgbClr val="6A9955"/>
                </a:solidFill>
                <a:effectLst/>
                <a:latin typeface="Consolas" panose="020B0609020204030204" pitchFamily="49" charset="0"/>
              </a:rPr>
              <a:t># imports</a:t>
            </a:r>
            <a:endParaRPr lang="en-IN" sz="2800" b="0" dirty="0">
              <a:solidFill>
                <a:srgbClr val="CCCCCC"/>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numpy</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as</a:t>
            </a:r>
            <a:r>
              <a:rPr lang="en-IN" sz="2800" b="0" dirty="0">
                <a:solidFill>
                  <a:srgbClr val="CCCCCC"/>
                </a:solidFill>
                <a:effectLst/>
                <a:latin typeface="Consolas" panose="020B0609020204030204" pitchFamily="49" charset="0"/>
              </a:rPr>
              <a:t> </a:t>
            </a:r>
            <a:r>
              <a:rPr lang="en-IN" sz="2800" b="0" dirty="0">
                <a:solidFill>
                  <a:srgbClr val="4EC9B0"/>
                </a:solidFill>
                <a:effectLst/>
                <a:latin typeface="Consolas" panose="020B0609020204030204" pitchFamily="49" charset="0"/>
              </a:rPr>
              <a:t>np</a:t>
            </a:r>
            <a:endParaRPr lang="en-IN" sz="2800" b="0" dirty="0">
              <a:solidFill>
                <a:srgbClr val="CCCCCC"/>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from</a:t>
            </a:r>
            <a:r>
              <a:rPr lang="en-IN" sz="2800" b="0" dirty="0">
                <a:solidFill>
                  <a:srgbClr val="CCCCCC"/>
                </a:solidFill>
                <a:effectLst/>
                <a:latin typeface="Consolas" panose="020B0609020204030204" pitchFamily="49" charset="0"/>
              </a:rPr>
              <a:t> </a:t>
            </a:r>
            <a:r>
              <a:rPr lang="en-IN" sz="2800" b="0" dirty="0">
                <a:solidFill>
                  <a:srgbClr val="4EC9B0"/>
                </a:solidFill>
                <a:effectLst/>
                <a:latin typeface="Consolas" panose="020B0609020204030204" pitchFamily="49" charset="0"/>
              </a:rPr>
              <a:t>typing</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a:t>
            </a:r>
            <a:r>
              <a:rPr lang="en-IN" sz="2800" b="0" dirty="0">
                <a:solidFill>
                  <a:srgbClr val="9CDCFE"/>
                </a:solidFill>
                <a:effectLst/>
                <a:latin typeface="Consolas" panose="020B0609020204030204" pitchFamily="49" charset="0"/>
              </a:rPr>
              <a:t>List</a:t>
            </a:r>
            <a:r>
              <a:rPr lang="en-IN" sz="2800" b="0" dirty="0">
                <a:solidFill>
                  <a:srgbClr val="CCCCCC"/>
                </a:solidFill>
                <a:effectLst/>
                <a:latin typeface="Consolas" panose="020B0609020204030204" pitchFamily="49" charset="0"/>
              </a:rPr>
              <a:t>, </a:t>
            </a:r>
            <a:r>
              <a:rPr lang="en-IN" sz="2800" b="0" dirty="0">
                <a:solidFill>
                  <a:srgbClr val="4EC9B0"/>
                </a:solidFill>
                <a:effectLst/>
                <a:latin typeface="Consolas" panose="020B0609020204030204" pitchFamily="49" charset="0"/>
              </a:rPr>
              <a:t>Callable</a:t>
            </a:r>
            <a:endParaRPr lang="en-IN" sz="2800" b="0" dirty="0">
              <a:solidFill>
                <a:srgbClr val="CCCCCC"/>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from</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scipy.optimize</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minimize</a:t>
            </a:r>
          </a:p>
          <a:p>
            <a:r>
              <a:rPr lang="en-IN" sz="2800" b="0" dirty="0">
                <a:solidFill>
                  <a:srgbClr val="C586C0"/>
                </a:solidFill>
                <a:effectLst/>
                <a:latin typeface="Consolas" panose="020B0609020204030204" pitchFamily="49" charset="0"/>
              </a:rPr>
              <a:t>from</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scipy.optimize._optimize</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OptimizeResult</a:t>
            </a:r>
            <a:endParaRPr lang="en-IN" sz="2800" b="0" dirty="0">
              <a:solidFill>
                <a:srgbClr val="CCCCCC"/>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a:t>
            </a:r>
            <a:r>
              <a:rPr lang="en-IN" sz="2800" b="0" dirty="0" err="1">
                <a:solidFill>
                  <a:srgbClr val="4EC9B0"/>
                </a:solidFill>
                <a:effectLst/>
                <a:latin typeface="Consolas" panose="020B0609020204030204" pitchFamily="49" charset="0"/>
              </a:rPr>
              <a:t>matplotlib</a:t>
            </a:r>
            <a:r>
              <a:rPr lang="en-IN" sz="2800" b="0" dirty="0" err="1">
                <a:solidFill>
                  <a:srgbClr val="CCCCCC"/>
                </a:solidFill>
                <a:effectLst/>
                <a:latin typeface="Consolas" panose="020B0609020204030204" pitchFamily="49" charset="0"/>
              </a:rPr>
              <a:t>.</a:t>
            </a:r>
            <a:r>
              <a:rPr lang="en-IN" sz="2800" b="0" dirty="0" err="1">
                <a:solidFill>
                  <a:srgbClr val="4EC9B0"/>
                </a:solidFill>
                <a:effectLst/>
                <a:latin typeface="Consolas" panose="020B0609020204030204" pitchFamily="49" charset="0"/>
              </a:rPr>
              <a:t>pyplot</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as</a:t>
            </a:r>
            <a:r>
              <a:rPr lang="en-IN" sz="2800" b="0" dirty="0">
                <a:solidFill>
                  <a:srgbClr val="CCCCCC"/>
                </a:solidFill>
                <a:effectLst/>
                <a:latin typeface="Consolas" panose="020B0609020204030204" pitchFamily="49" charset="0"/>
              </a:rPr>
              <a:t> </a:t>
            </a:r>
            <a:r>
              <a:rPr lang="en-IN" sz="2800" b="0" dirty="0" err="1">
                <a:solidFill>
                  <a:srgbClr val="4EC9B0"/>
                </a:solidFill>
                <a:effectLst/>
                <a:latin typeface="Consolas" panose="020B0609020204030204" pitchFamily="49" charset="0"/>
              </a:rPr>
              <a:t>plt</a:t>
            </a:r>
            <a:endParaRPr lang="en-IN" sz="2800" b="0" dirty="0">
              <a:solidFill>
                <a:srgbClr val="CCCCCC"/>
              </a:solidFill>
              <a:effectLst/>
              <a:latin typeface="Consolas" panose="020B0609020204030204" pitchFamily="49" charset="0"/>
            </a:endParaRPr>
          </a:p>
          <a:p>
            <a:br>
              <a:rPr lang="en-IN" sz="2800" b="0" dirty="0">
                <a:solidFill>
                  <a:srgbClr val="CCCCCC"/>
                </a:solidFill>
                <a:effectLst/>
                <a:latin typeface="Consolas" panose="020B0609020204030204" pitchFamily="49" charset="0"/>
              </a:rPr>
            </a:br>
            <a:r>
              <a:rPr lang="en-IN" sz="2800" b="0" dirty="0">
                <a:solidFill>
                  <a:srgbClr val="C586C0"/>
                </a:solidFill>
                <a:effectLst/>
                <a:latin typeface="Consolas" panose="020B0609020204030204" pitchFamily="49" charset="0"/>
              </a:rPr>
              <a:t>from</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qiskit</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QuantumCircuit</a:t>
            </a:r>
            <a:endParaRPr lang="en-IN" sz="2800" b="0" dirty="0">
              <a:solidFill>
                <a:srgbClr val="CCCCCC"/>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from</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qiskit.quantum_info</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Statevector</a:t>
            </a:r>
            <a:r>
              <a:rPr lang="en-IN" sz="2800" b="0" dirty="0">
                <a:solidFill>
                  <a:srgbClr val="CCCCCC"/>
                </a:solidFill>
                <a:effectLst/>
                <a:latin typeface="Consolas" panose="020B0609020204030204" pitchFamily="49" charset="0"/>
              </a:rPr>
              <a:t>, Operator, </a:t>
            </a:r>
            <a:r>
              <a:rPr lang="en-IN" sz="2800" b="0" dirty="0" err="1">
                <a:solidFill>
                  <a:srgbClr val="CCCCCC"/>
                </a:solidFill>
                <a:effectLst/>
                <a:latin typeface="Consolas" panose="020B0609020204030204" pitchFamily="49" charset="0"/>
              </a:rPr>
              <a:t>SparsePauliOp</a:t>
            </a:r>
            <a:endParaRPr lang="en-IN" sz="2800" b="0" dirty="0">
              <a:solidFill>
                <a:srgbClr val="CCCCCC"/>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from</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qiskit.primitives</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StatevectorSampler</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PrimitiveJob</a:t>
            </a:r>
            <a:endParaRPr lang="en-IN" sz="2800" b="0" dirty="0">
              <a:solidFill>
                <a:srgbClr val="CCCCCC"/>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from</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qiskit.circuit.library</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TwoLocal</a:t>
            </a:r>
            <a:endParaRPr lang="en-IN" sz="2800" b="0" dirty="0">
              <a:solidFill>
                <a:srgbClr val="CCCCCC"/>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from</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qiskit.transpiler.preset_passmanagers</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generate_preset_pass_manager</a:t>
            </a:r>
            <a:endParaRPr lang="en-IN" sz="2800" b="0" dirty="0">
              <a:solidFill>
                <a:srgbClr val="CCCCCC"/>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from</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qiskit.visualization</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plot_histogram</a:t>
            </a:r>
            <a:endParaRPr lang="en-IN" sz="2800" b="0" dirty="0">
              <a:solidFill>
                <a:srgbClr val="CCCCCC"/>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from</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qiskit_ibm_runtime.fake_provider</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FakeSherbrooke</a:t>
            </a:r>
            <a:endParaRPr lang="en-IN" sz="2800" b="0" dirty="0">
              <a:solidFill>
                <a:srgbClr val="CCCCCC"/>
              </a:solidFill>
              <a:effectLst/>
              <a:latin typeface="Consolas" panose="020B0609020204030204" pitchFamily="49" charset="0"/>
            </a:endParaRPr>
          </a:p>
          <a:p>
            <a:r>
              <a:rPr lang="en-IN" sz="2800" b="0" dirty="0">
                <a:solidFill>
                  <a:srgbClr val="C586C0"/>
                </a:solidFill>
                <a:effectLst/>
                <a:latin typeface="Consolas" panose="020B0609020204030204" pitchFamily="49" charset="0"/>
              </a:rPr>
              <a:t>from</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qiskit_ibm_runtime</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Session, EstimatorV2 </a:t>
            </a:r>
            <a:r>
              <a:rPr lang="en-IN" sz="2800" b="0" dirty="0">
                <a:solidFill>
                  <a:srgbClr val="C586C0"/>
                </a:solidFill>
                <a:effectLst/>
                <a:latin typeface="Consolas" panose="020B0609020204030204" pitchFamily="49" charset="0"/>
              </a:rPr>
              <a:t>as</a:t>
            </a:r>
            <a:r>
              <a:rPr lang="en-IN" sz="2800" b="0" dirty="0">
                <a:solidFill>
                  <a:srgbClr val="CCCCCC"/>
                </a:solidFill>
                <a:effectLst/>
                <a:latin typeface="Consolas" panose="020B0609020204030204" pitchFamily="49" charset="0"/>
              </a:rPr>
              <a:t> Estimator</a:t>
            </a:r>
          </a:p>
          <a:p>
            <a:r>
              <a:rPr lang="en-IN" sz="2800" b="0" dirty="0">
                <a:solidFill>
                  <a:srgbClr val="C586C0"/>
                </a:solidFill>
                <a:effectLst/>
                <a:latin typeface="Consolas" panose="020B0609020204030204" pitchFamily="49" charset="0"/>
              </a:rPr>
              <a:t>from</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qiskit_aer</a:t>
            </a:r>
            <a:r>
              <a:rPr lang="en-IN" sz="2800" b="0" dirty="0">
                <a:solidFill>
                  <a:srgbClr val="CCCCCC"/>
                </a:solidFill>
                <a:effectLst/>
                <a:latin typeface="Consolas" panose="020B0609020204030204" pitchFamily="49" charset="0"/>
              </a:rPr>
              <a:t> </a:t>
            </a:r>
            <a:r>
              <a:rPr lang="en-IN" sz="2800" b="0" dirty="0">
                <a:solidFill>
                  <a:srgbClr val="C586C0"/>
                </a:solidFill>
                <a:effectLst/>
                <a:latin typeface="Consolas" panose="020B0609020204030204" pitchFamily="49" charset="0"/>
              </a:rPr>
              <a:t>import</a:t>
            </a:r>
            <a:r>
              <a:rPr lang="en-IN" sz="2800" b="0" dirty="0">
                <a:solidFill>
                  <a:srgbClr val="CCCCCC"/>
                </a:solidFill>
                <a:effectLst/>
                <a:latin typeface="Consolas" panose="020B0609020204030204" pitchFamily="49" charset="0"/>
              </a:rPr>
              <a:t> </a:t>
            </a:r>
            <a:r>
              <a:rPr lang="en-IN" sz="2800" b="0" dirty="0" err="1">
                <a:solidFill>
                  <a:srgbClr val="CCCCCC"/>
                </a:solidFill>
                <a:effectLst/>
                <a:latin typeface="Consolas" panose="020B0609020204030204" pitchFamily="49" charset="0"/>
              </a:rPr>
              <a:t>AerSimulator</a:t>
            </a:r>
            <a:endParaRPr lang="en-IN" sz="2800" b="0" dirty="0">
              <a:solidFill>
                <a:srgbClr val="CCCCCC"/>
              </a:solidFill>
              <a:effectLst/>
              <a:latin typeface="Consolas" panose="020B0609020204030204" pitchFamily="49" charset="0"/>
            </a:endParaRPr>
          </a:p>
        </p:txBody>
      </p:sp>
      <p:pic>
        <p:nvPicPr>
          <p:cNvPr id="10" name="Graphic 9">
            <a:extLst>
              <a:ext uri="{FF2B5EF4-FFF2-40B4-BE49-F238E27FC236}">
                <a16:creationId xmlns:a16="http://schemas.microsoft.com/office/drawing/2014/main" id="{18DB5364-EF82-B427-DE0C-71C8F2ADD7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81762" y="2467816"/>
            <a:ext cx="1892166" cy="1892166"/>
          </a:xfrm>
          <a:prstGeom prst="rect">
            <a:avLst/>
          </a:prstGeom>
        </p:spPr>
      </p:pic>
      <p:pic>
        <p:nvPicPr>
          <p:cNvPr id="11" name="Picture 10" descr="A purple circle with black border&#10;&#10;Description automatically generated">
            <a:extLst>
              <a:ext uri="{FF2B5EF4-FFF2-40B4-BE49-F238E27FC236}">
                <a16:creationId xmlns:a16="http://schemas.microsoft.com/office/drawing/2014/main" id="{63CA5D33-8150-82D4-668C-2F0B8F6C28AB}"/>
              </a:ext>
            </a:extLst>
          </p:cNvPr>
          <p:cNvPicPr>
            <a:picLocks noChangeAspect="1"/>
          </p:cNvPicPr>
          <p:nvPr/>
        </p:nvPicPr>
        <p:blipFill>
          <a:blip r:embed="rId6"/>
          <a:stretch>
            <a:fillRect/>
          </a:stretch>
        </p:blipFill>
        <p:spPr>
          <a:xfrm>
            <a:off x="18581913" y="161291"/>
            <a:ext cx="1898864" cy="1898864"/>
          </a:xfrm>
          <a:prstGeom prst="rect">
            <a:avLst/>
          </a:prstGeom>
        </p:spPr>
      </p:pic>
      <p:pic>
        <p:nvPicPr>
          <p:cNvPr id="12" name="Picture 11">
            <a:extLst>
              <a:ext uri="{FF2B5EF4-FFF2-40B4-BE49-F238E27FC236}">
                <a16:creationId xmlns:a16="http://schemas.microsoft.com/office/drawing/2014/main" id="{1918D534-CFD7-77B6-967B-94AABED3F526}"/>
              </a:ext>
            </a:extLst>
          </p:cNvPr>
          <p:cNvPicPr>
            <a:picLocks noChangeAspect="1"/>
          </p:cNvPicPr>
          <p:nvPr/>
        </p:nvPicPr>
        <p:blipFill>
          <a:blip r:embed="rId7"/>
          <a:stretch>
            <a:fillRect/>
          </a:stretch>
        </p:blipFill>
        <p:spPr>
          <a:xfrm>
            <a:off x="19137661" y="4499071"/>
            <a:ext cx="2355844" cy="2349133"/>
          </a:xfrm>
          <a:prstGeom prst="rect">
            <a:avLst/>
          </a:prstGeom>
        </p:spPr>
      </p:pic>
      <p:pic>
        <p:nvPicPr>
          <p:cNvPr id="13" name="Picture 12" descr="A pink logo in a circle&#10;&#10;Description automatically generated">
            <a:extLst>
              <a:ext uri="{FF2B5EF4-FFF2-40B4-BE49-F238E27FC236}">
                <a16:creationId xmlns:a16="http://schemas.microsoft.com/office/drawing/2014/main" id="{9B8BE3F7-7729-8438-45B0-6208A217301E}"/>
              </a:ext>
            </a:extLst>
          </p:cNvPr>
          <p:cNvPicPr>
            <a:picLocks noChangeAspect="1"/>
          </p:cNvPicPr>
          <p:nvPr/>
        </p:nvPicPr>
        <p:blipFill>
          <a:blip r:embed="rId8"/>
          <a:stretch>
            <a:fillRect/>
          </a:stretch>
        </p:blipFill>
        <p:spPr>
          <a:xfrm>
            <a:off x="22203112" y="3413899"/>
            <a:ext cx="2066589" cy="2066589"/>
          </a:xfrm>
          <a:prstGeom prst="rect">
            <a:avLst/>
          </a:prstGeom>
        </p:spPr>
      </p:pic>
      <p:pic>
        <p:nvPicPr>
          <p:cNvPr id="15" name="Picture 14" descr="A pink background with black letters&#10;&#10;Description automatically generated">
            <a:extLst>
              <a:ext uri="{FF2B5EF4-FFF2-40B4-BE49-F238E27FC236}">
                <a16:creationId xmlns:a16="http://schemas.microsoft.com/office/drawing/2014/main" id="{A7BAC868-C4A4-4549-EFDB-6894285AA443}"/>
              </a:ext>
            </a:extLst>
          </p:cNvPr>
          <p:cNvPicPr>
            <a:picLocks noChangeAspect="1"/>
          </p:cNvPicPr>
          <p:nvPr/>
        </p:nvPicPr>
        <p:blipFill>
          <a:blip r:embed="rId9"/>
          <a:stretch>
            <a:fillRect/>
          </a:stretch>
        </p:blipFill>
        <p:spPr>
          <a:xfrm>
            <a:off x="21893911" y="6951667"/>
            <a:ext cx="2159646" cy="652729"/>
          </a:xfrm>
          <a:prstGeom prst="rect">
            <a:avLst/>
          </a:prstGeom>
        </p:spPr>
      </p:pic>
      <p:pic>
        <p:nvPicPr>
          <p:cNvPr id="16" name="Graphic 15">
            <a:extLst>
              <a:ext uri="{FF2B5EF4-FFF2-40B4-BE49-F238E27FC236}">
                <a16:creationId xmlns:a16="http://schemas.microsoft.com/office/drawing/2014/main" id="{AF4942C4-72B4-95D7-7E79-0D81BE07B9C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129137" y="6101904"/>
            <a:ext cx="1689195" cy="662429"/>
          </a:xfrm>
          <a:prstGeom prst="rect">
            <a:avLst/>
          </a:prstGeom>
        </p:spPr>
      </p:pic>
    </p:spTree>
    <p:extLst>
      <p:ext uri="{BB962C8B-B14F-4D97-AF65-F5344CB8AC3E}">
        <p14:creationId xmlns:p14="http://schemas.microsoft.com/office/powerpoint/2010/main" val="42596687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576072" y="815248"/>
            <a:ext cx="17141825" cy="1676106"/>
          </a:xfrm>
        </p:spPr>
        <p:txBody>
          <a:bodyPr/>
          <a:lstStyle/>
          <a:p>
            <a:r>
              <a:rPr lang="en-US" sz="9600" dirty="0">
                <a:solidFill>
                  <a:schemeClr val="tx1"/>
                </a:solidFill>
                <a:latin typeface="+mj-lt"/>
              </a:rPr>
              <a:t>Setup </a:t>
            </a: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dirty="0"/>
              <a:t>Qiskit Fall Fest 2024</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9</a:t>
            </a:fld>
            <a:endParaRPr lang="en-US" dirty="0"/>
          </a:p>
        </p:txBody>
      </p:sp>
      <p:pic>
        <p:nvPicPr>
          <p:cNvPr id="6" name="Picture 5" descr="A pink circle with black text and a circle with a circle and a circle with a circle with a circle with a circle with a circle with a circle with a circle with a circle with a circle&#10;&#10;Description automatically generated">
            <a:extLst>
              <a:ext uri="{FF2B5EF4-FFF2-40B4-BE49-F238E27FC236}">
                <a16:creationId xmlns:a16="http://schemas.microsoft.com/office/drawing/2014/main" id="{40B85026-9D90-C4DE-DE7B-A9E58D61B7C6}"/>
              </a:ext>
            </a:extLst>
          </p:cNvPr>
          <p:cNvPicPr>
            <a:picLocks noChangeAspect="1"/>
          </p:cNvPicPr>
          <p:nvPr/>
        </p:nvPicPr>
        <p:blipFill>
          <a:blip r:embed="rId3"/>
          <a:stretch>
            <a:fillRect/>
          </a:stretch>
        </p:blipFill>
        <p:spPr>
          <a:xfrm>
            <a:off x="20959245" y="384047"/>
            <a:ext cx="2859087" cy="2859087"/>
          </a:xfrm>
          <a:prstGeom prst="rect">
            <a:avLst/>
          </a:prstGeom>
        </p:spPr>
      </p:pic>
      <p:sp>
        <p:nvSpPr>
          <p:cNvPr id="9" name="TextBox 8">
            <a:extLst>
              <a:ext uri="{FF2B5EF4-FFF2-40B4-BE49-F238E27FC236}">
                <a16:creationId xmlns:a16="http://schemas.microsoft.com/office/drawing/2014/main" id="{FA134625-820D-67C2-7FE0-DE9896CAF32B}"/>
              </a:ext>
            </a:extLst>
          </p:cNvPr>
          <p:cNvSpPr txBox="1"/>
          <p:nvPr/>
        </p:nvSpPr>
        <p:spPr>
          <a:xfrm>
            <a:off x="20315583" y="-815009"/>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4" name="TextBox 3">
            <a:extLst>
              <a:ext uri="{FF2B5EF4-FFF2-40B4-BE49-F238E27FC236}">
                <a16:creationId xmlns:a16="http://schemas.microsoft.com/office/drawing/2014/main" id="{89923E26-85F0-6C4F-8990-BB032F20001E}"/>
              </a:ext>
            </a:extLst>
          </p:cNvPr>
          <p:cNvSpPr txBox="1"/>
          <p:nvPr/>
        </p:nvSpPr>
        <p:spPr>
          <a:xfrm>
            <a:off x="1645923" y="2786742"/>
            <a:ext cx="13581376" cy="9818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US" b="1" dirty="0">
                <a:solidFill>
                  <a:srgbClr val="121619"/>
                </a:solidFill>
                <a:effectLst/>
                <a:latin typeface="Consolas" panose="020B0609020204030204" pitchFamily="49" charset="0"/>
              </a:rPr>
              <a:t>This next cell is totally new. You need to import the grader information directly inside of each notebook.</a:t>
            </a:r>
          </a:p>
          <a:p>
            <a:pPr defTabSz="2438400">
              <a:spcBef>
                <a:spcPts val="2900"/>
              </a:spcBef>
              <a:buSzPct val="100000"/>
            </a:pPr>
            <a:endParaRPr lang="en-US"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latin typeface="Consolas" panose="020B0609020204030204" pitchFamily="49" charset="0"/>
            </a:endParaRPr>
          </a:p>
          <a:p>
            <a:pPr defTabSz="2438400">
              <a:spcBef>
                <a:spcPts val="2900"/>
              </a:spcBef>
              <a:buSzPct val="100000"/>
            </a:pPr>
            <a:endParaRPr lang="en-IN"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defTabSz="2438400">
              <a:spcBef>
                <a:spcPts val="2900"/>
              </a:spcBef>
              <a:buSzPct val="100000"/>
            </a:pPr>
            <a:endParaRPr lang="en-US" b="1" dirty="0">
              <a:solidFill>
                <a:srgbClr val="FA4D56"/>
              </a:solidFill>
              <a:effectLst/>
              <a:latin typeface="Consolas" panose="020B0609020204030204" pitchFamily="49" charset="0"/>
            </a:endParaRPr>
          </a:p>
          <a:p>
            <a:pPr algn="l" defTabSz="2438400">
              <a:spcBef>
                <a:spcPts val="2900"/>
              </a:spcBef>
              <a:buSzPct val="100000"/>
            </a:pPr>
            <a:endParaRPr lang="en-IN" b="1" kern="0" dirty="0">
              <a:solidFill>
                <a:srgbClr val="FA4D56"/>
              </a:solidFill>
              <a:ea typeface="+mj-ea"/>
              <a:cs typeface="+mj-cs"/>
              <a:sym typeface="IBM Plex Sans Light"/>
            </a:endParaRPr>
          </a:p>
        </p:txBody>
      </p:sp>
      <p:sp>
        <p:nvSpPr>
          <p:cNvPr id="5" name="Rectangle 1">
            <a:extLst>
              <a:ext uri="{FF2B5EF4-FFF2-40B4-BE49-F238E27FC236}">
                <a16:creationId xmlns:a16="http://schemas.microsoft.com/office/drawing/2014/main" id="{63476648-0DF7-4F79-8028-EA25311A2AB7}"/>
              </a:ext>
            </a:extLst>
          </p:cNvPr>
          <p:cNvSpPr>
            <a:spLocks noChangeArrowheads="1"/>
          </p:cNvSpPr>
          <p:nvPr/>
        </p:nvSpPr>
        <p:spPr bwMode="auto">
          <a:xfrm>
            <a:off x="1645923" y="4443289"/>
            <a:ext cx="13096942" cy="501675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3200" b="0" dirty="0">
                <a:solidFill>
                  <a:srgbClr val="6A9955"/>
                </a:solidFill>
                <a:effectLst/>
                <a:latin typeface="Consolas" panose="020B0609020204030204" pitchFamily="49" charset="0"/>
              </a:rPr>
              <a:t># Setup the grader</a:t>
            </a:r>
            <a:endParaRPr lang="en-IN" sz="3200" b="0" dirty="0">
              <a:solidFill>
                <a:srgbClr val="CCCCCC"/>
              </a:solidFill>
              <a:effectLst/>
              <a:latin typeface="Consolas" panose="020B0609020204030204" pitchFamily="49" charset="0"/>
            </a:endParaRPr>
          </a:p>
          <a:p>
            <a:r>
              <a:rPr lang="en-IN" sz="3200" b="0" dirty="0">
                <a:solidFill>
                  <a:srgbClr val="C586C0"/>
                </a:solidFill>
                <a:effectLst/>
                <a:latin typeface="Consolas" panose="020B0609020204030204" pitchFamily="49" charset="0"/>
              </a:rPr>
              <a:t>from</a:t>
            </a:r>
            <a:r>
              <a:rPr lang="en-IN" sz="3200" b="0" dirty="0">
                <a:solidFill>
                  <a:srgbClr val="CCCCCC"/>
                </a:solidFill>
                <a:effectLst/>
                <a:latin typeface="Consolas" panose="020B0609020204030204" pitchFamily="49" charset="0"/>
              </a:rPr>
              <a:t> qc_grader.challenges.fall_fest24 </a:t>
            </a:r>
            <a:r>
              <a:rPr lang="en-IN" sz="3200" b="0" dirty="0">
                <a:solidFill>
                  <a:srgbClr val="C586C0"/>
                </a:solidFill>
                <a:effectLst/>
                <a:latin typeface="Consolas" panose="020B0609020204030204" pitchFamily="49" charset="0"/>
              </a:rPr>
              <a:t>import</a:t>
            </a:r>
            <a:r>
              <a:rPr lang="en-IN" sz="3200" b="0" dirty="0">
                <a:solidFill>
                  <a:srgbClr val="CCCCCC"/>
                </a:solidFill>
                <a:effectLst/>
                <a:latin typeface="Consolas" panose="020B0609020204030204" pitchFamily="49" charset="0"/>
              </a:rPr>
              <a:t> (</a:t>
            </a:r>
          </a:p>
          <a:p>
            <a:r>
              <a:rPr lang="en-IN" sz="3200" b="0" dirty="0">
                <a:solidFill>
                  <a:srgbClr val="CCCCCC"/>
                </a:solidFill>
                <a:effectLst/>
                <a:latin typeface="Consolas" panose="020B0609020204030204" pitchFamily="49" charset="0"/>
              </a:rPr>
              <a:t>    grade_lab2_ex1,</a:t>
            </a:r>
          </a:p>
          <a:p>
            <a:r>
              <a:rPr lang="en-IN" sz="3200" b="0" dirty="0">
                <a:solidFill>
                  <a:srgbClr val="CCCCCC"/>
                </a:solidFill>
                <a:effectLst/>
                <a:latin typeface="Consolas" panose="020B0609020204030204" pitchFamily="49" charset="0"/>
              </a:rPr>
              <a:t>    grade_lab2_ex2,</a:t>
            </a:r>
          </a:p>
          <a:p>
            <a:r>
              <a:rPr lang="en-IN" sz="3200" b="0" dirty="0">
                <a:solidFill>
                  <a:srgbClr val="CCCCCC"/>
                </a:solidFill>
                <a:effectLst/>
                <a:latin typeface="Consolas" panose="020B0609020204030204" pitchFamily="49" charset="0"/>
              </a:rPr>
              <a:t>    grade_lab2_ex3,</a:t>
            </a:r>
          </a:p>
          <a:p>
            <a:r>
              <a:rPr lang="en-IN" sz="3200" b="0" dirty="0">
                <a:solidFill>
                  <a:srgbClr val="CCCCCC"/>
                </a:solidFill>
                <a:effectLst/>
                <a:latin typeface="Consolas" panose="020B0609020204030204" pitchFamily="49" charset="0"/>
              </a:rPr>
              <a:t>    grade_lab2_ex4,</a:t>
            </a:r>
          </a:p>
          <a:p>
            <a:r>
              <a:rPr lang="en-IN" sz="3200" b="0" dirty="0">
                <a:solidFill>
                  <a:srgbClr val="CCCCCC"/>
                </a:solidFill>
                <a:effectLst/>
                <a:latin typeface="Consolas" panose="020B0609020204030204" pitchFamily="49" charset="0"/>
              </a:rPr>
              <a:t>    grade_lab2_ex5,</a:t>
            </a:r>
          </a:p>
          <a:p>
            <a:r>
              <a:rPr lang="en-IN" sz="3200" b="0" dirty="0">
                <a:solidFill>
                  <a:srgbClr val="CCCCCC"/>
                </a:solidFill>
                <a:effectLst/>
                <a:latin typeface="Consolas" panose="020B0609020204030204" pitchFamily="49" charset="0"/>
              </a:rPr>
              <a:t>    grade_lab2_ex6,</a:t>
            </a:r>
          </a:p>
          <a:p>
            <a:r>
              <a:rPr lang="en-IN" sz="3200" b="0" dirty="0">
                <a:solidFill>
                  <a:srgbClr val="CCCCCC"/>
                </a:solidFill>
                <a:effectLst/>
                <a:latin typeface="Consolas" panose="020B0609020204030204" pitchFamily="49" charset="0"/>
              </a:rPr>
              <a:t>    grade_lab2_ex7,</a:t>
            </a:r>
          </a:p>
          <a:p>
            <a:r>
              <a:rPr lang="en-IN" sz="3200" b="0" dirty="0">
                <a:solidFill>
                  <a:srgbClr val="CCCCCC"/>
                </a:solidFill>
                <a:effectLst/>
                <a:latin typeface="Consolas" panose="020B0609020204030204" pitchFamily="49" charset="0"/>
              </a:rPr>
              <a:t>)</a:t>
            </a:r>
          </a:p>
        </p:txBody>
      </p:sp>
      <p:pic>
        <p:nvPicPr>
          <p:cNvPr id="10" name="Graphic 9">
            <a:extLst>
              <a:ext uri="{FF2B5EF4-FFF2-40B4-BE49-F238E27FC236}">
                <a16:creationId xmlns:a16="http://schemas.microsoft.com/office/drawing/2014/main" id="{18DB5364-EF82-B427-DE0C-71C8F2ADD7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81762" y="2467816"/>
            <a:ext cx="1892166" cy="1892166"/>
          </a:xfrm>
          <a:prstGeom prst="rect">
            <a:avLst/>
          </a:prstGeom>
        </p:spPr>
      </p:pic>
      <p:pic>
        <p:nvPicPr>
          <p:cNvPr id="11" name="Picture 10" descr="A purple circle with black border&#10;&#10;Description automatically generated">
            <a:extLst>
              <a:ext uri="{FF2B5EF4-FFF2-40B4-BE49-F238E27FC236}">
                <a16:creationId xmlns:a16="http://schemas.microsoft.com/office/drawing/2014/main" id="{63CA5D33-8150-82D4-668C-2F0B8F6C28AB}"/>
              </a:ext>
            </a:extLst>
          </p:cNvPr>
          <p:cNvPicPr>
            <a:picLocks noChangeAspect="1"/>
          </p:cNvPicPr>
          <p:nvPr/>
        </p:nvPicPr>
        <p:blipFill>
          <a:blip r:embed="rId6"/>
          <a:stretch>
            <a:fillRect/>
          </a:stretch>
        </p:blipFill>
        <p:spPr>
          <a:xfrm>
            <a:off x="18581913" y="161291"/>
            <a:ext cx="1898864" cy="1898864"/>
          </a:xfrm>
          <a:prstGeom prst="rect">
            <a:avLst/>
          </a:prstGeom>
        </p:spPr>
      </p:pic>
      <p:pic>
        <p:nvPicPr>
          <p:cNvPr id="12" name="Picture 11">
            <a:extLst>
              <a:ext uri="{FF2B5EF4-FFF2-40B4-BE49-F238E27FC236}">
                <a16:creationId xmlns:a16="http://schemas.microsoft.com/office/drawing/2014/main" id="{1918D534-CFD7-77B6-967B-94AABED3F526}"/>
              </a:ext>
            </a:extLst>
          </p:cNvPr>
          <p:cNvPicPr>
            <a:picLocks noChangeAspect="1"/>
          </p:cNvPicPr>
          <p:nvPr/>
        </p:nvPicPr>
        <p:blipFill>
          <a:blip r:embed="rId7"/>
          <a:stretch>
            <a:fillRect/>
          </a:stretch>
        </p:blipFill>
        <p:spPr>
          <a:xfrm>
            <a:off x="19137661" y="4499071"/>
            <a:ext cx="2355844" cy="2349133"/>
          </a:xfrm>
          <a:prstGeom prst="rect">
            <a:avLst/>
          </a:prstGeom>
        </p:spPr>
      </p:pic>
      <p:pic>
        <p:nvPicPr>
          <p:cNvPr id="13" name="Picture 12" descr="A pink logo in a circle&#10;&#10;Description automatically generated">
            <a:extLst>
              <a:ext uri="{FF2B5EF4-FFF2-40B4-BE49-F238E27FC236}">
                <a16:creationId xmlns:a16="http://schemas.microsoft.com/office/drawing/2014/main" id="{9B8BE3F7-7729-8438-45B0-6208A217301E}"/>
              </a:ext>
            </a:extLst>
          </p:cNvPr>
          <p:cNvPicPr>
            <a:picLocks noChangeAspect="1"/>
          </p:cNvPicPr>
          <p:nvPr/>
        </p:nvPicPr>
        <p:blipFill>
          <a:blip r:embed="rId8"/>
          <a:stretch>
            <a:fillRect/>
          </a:stretch>
        </p:blipFill>
        <p:spPr>
          <a:xfrm>
            <a:off x="22203112" y="3413899"/>
            <a:ext cx="2066589" cy="2066589"/>
          </a:xfrm>
          <a:prstGeom prst="rect">
            <a:avLst/>
          </a:prstGeom>
        </p:spPr>
      </p:pic>
      <p:pic>
        <p:nvPicPr>
          <p:cNvPr id="15" name="Picture 14" descr="A pink background with black letters&#10;&#10;Description automatically generated">
            <a:extLst>
              <a:ext uri="{FF2B5EF4-FFF2-40B4-BE49-F238E27FC236}">
                <a16:creationId xmlns:a16="http://schemas.microsoft.com/office/drawing/2014/main" id="{A7BAC868-C4A4-4549-EFDB-6894285AA443}"/>
              </a:ext>
            </a:extLst>
          </p:cNvPr>
          <p:cNvPicPr>
            <a:picLocks noChangeAspect="1"/>
          </p:cNvPicPr>
          <p:nvPr/>
        </p:nvPicPr>
        <p:blipFill>
          <a:blip r:embed="rId9"/>
          <a:stretch>
            <a:fillRect/>
          </a:stretch>
        </p:blipFill>
        <p:spPr>
          <a:xfrm>
            <a:off x="21893911" y="6951667"/>
            <a:ext cx="2159646" cy="652729"/>
          </a:xfrm>
          <a:prstGeom prst="rect">
            <a:avLst/>
          </a:prstGeom>
        </p:spPr>
      </p:pic>
      <p:pic>
        <p:nvPicPr>
          <p:cNvPr id="16" name="Graphic 15">
            <a:extLst>
              <a:ext uri="{FF2B5EF4-FFF2-40B4-BE49-F238E27FC236}">
                <a16:creationId xmlns:a16="http://schemas.microsoft.com/office/drawing/2014/main" id="{AF4942C4-72B4-95D7-7E79-0D81BE07B9C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129137" y="6101904"/>
            <a:ext cx="1689195" cy="662429"/>
          </a:xfrm>
          <a:prstGeom prst="rect">
            <a:avLst/>
          </a:prstGeom>
        </p:spPr>
      </p:pic>
    </p:spTree>
    <p:extLst>
      <p:ext uri="{BB962C8B-B14F-4D97-AF65-F5344CB8AC3E}">
        <p14:creationId xmlns:p14="http://schemas.microsoft.com/office/powerpoint/2010/main" val="1947160514"/>
      </p:ext>
    </p:extLst>
  </p:cSld>
  <p:clrMapOvr>
    <a:masterClrMapping/>
  </p:clrMapOvr>
  <p:transition spd="med"/>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Quantum_Presentation_Template_Plex_Embed" id="{E751D091-48B7-B947-A3EB-61D5938A941E}" vid="{BBD60A32-9C2D-5B41-BB36-F4AA98EC1F0C}"/>
    </a:ext>
  </a:extLst>
</a:theme>
</file>

<file path=ppt/theme/theme2.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docProps/app.xml><?xml version="1.0" encoding="utf-8"?>
<Properties xmlns="http://schemas.openxmlformats.org/officeDocument/2006/extended-properties" xmlns:vt="http://schemas.openxmlformats.org/officeDocument/2006/docPropsVTypes">
  <Template>IBM presentation template</Template>
  <TotalTime>3986</TotalTime>
  <Words>3494</Words>
  <Application>Microsoft Office PowerPoint</Application>
  <PresentationFormat>Custom</PresentationFormat>
  <Paragraphs>507</Paragraphs>
  <Slides>30</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Consolas</vt:lpstr>
      <vt:lpstr>Courier New</vt:lpstr>
      <vt:lpstr>IBM Plex Mono</vt:lpstr>
      <vt:lpstr>IBM Plex Sans</vt:lpstr>
      <vt:lpstr>IBM Plex Sans ExtLt</vt:lpstr>
      <vt:lpstr>IBM Plex Sans Light</vt:lpstr>
      <vt:lpstr>JetBrains Mono</vt:lpstr>
      <vt:lpstr>IBM presentation template</vt:lpstr>
      <vt:lpstr>Welcome to the Qiskit Fall Fest 2024!  </vt:lpstr>
      <vt:lpstr> The Qiskit Fall Fest is a massive event, featuring thousands of students worldwide who are all learning about quantum computing and Qiskit.   As part of the Qiskit Fall Fest, IBM Quantum has created a series of notebooks to work through, which all include coding challenges and Qiskit tutorials. </vt:lpstr>
      <vt:lpstr>Graded Notebook 2: Qiskit Runtime Lab</vt:lpstr>
      <vt:lpstr>PowerPoint Presentation</vt:lpstr>
      <vt:lpstr>Quantum states, the new and the old with Sampler </vt:lpstr>
      <vt:lpstr>Bell state</vt:lpstr>
      <vt:lpstr>Setup </vt:lpstr>
      <vt:lpstr>Setup </vt:lpstr>
      <vt:lpstr>Setup </vt:lpstr>
      <vt:lpstr>Exercise 1:Create and draw a singlet Bell state circuit</vt:lpstr>
      <vt:lpstr>Exercise 2: Use Sampler.run</vt:lpstr>
      <vt:lpstr>Exercise 2: Use Sampler.run</vt:lpstr>
      <vt:lpstr>Exercise 3: Create and draw a W-state circuit</vt:lpstr>
      <vt:lpstr>Exercise 3: Create and draw a W-state circuit</vt:lpstr>
      <vt:lpstr>Exercise 3: Create and draw a W-state circuit</vt:lpstr>
      <vt:lpstr>VQE with Qiskit 1.0</vt:lpstr>
      <vt:lpstr>Creating Pauli operator </vt:lpstr>
      <vt:lpstr>Setup and run a VQE algorithm</vt:lpstr>
      <vt:lpstr>Backend Runtime and Pass Manager</vt:lpstr>
      <vt:lpstr>Exercise 4: Create a parameterized circuit to serve as the ansatz     </vt:lpstr>
      <vt:lpstr>Exercise 4: Create a parameterized circuit to serve as the ansatz     </vt:lpstr>
      <vt:lpstr>Exercise 5: Transpile to ISA circuits     </vt:lpstr>
      <vt:lpstr>Exercise 6: Defining the cost function</vt:lpstr>
      <vt:lpstr>Exercise 6: Defining the cost function</vt:lpstr>
      <vt:lpstr>Using the Classical Optimizer</vt:lpstr>
      <vt:lpstr>QiskitRuntimeService</vt:lpstr>
      <vt:lpstr>Exercise 7: QiskitRuntimeService V2 Primitives, local testing mode, and Sessions</vt:lpstr>
      <vt:lpstr>Exercise 7: QiskitRuntimeService V2 Primitives, local testing mode, and Sessions</vt:lpstr>
      <vt:lpstr>PowerPoint Presentation</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Templates  Sample layouts</dc:title>
  <dc:subject/>
  <dc:creator>NATALIE TAYLOR</dc:creator>
  <cp:keywords/>
  <dc:description/>
  <cp:lastModifiedBy>Aurum Joshi</cp:lastModifiedBy>
  <cp:revision>207</cp:revision>
  <cp:lastPrinted>2019-04-25T15:14:05Z</cp:lastPrinted>
  <dcterms:created xsi:type="dcterms:W3CDTF">2024-04-30T19:03:56Z</dcterms:created>
  <dcterms:modified xsi:type="dcterms:W3CDTF">2024-09-27T17:01:09Z</dcterms:modified>
  <cp:category/>
</cp:coreProperties>
</file>