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6" r:id="rId2"/>
    <p:sldId id="307" r:id="rId3"/>
    <p:sldId id="308" r:id="rId4"/>
    <p:sldId id="309" r:id="rId5"/>
    <p:sldId id="310" r:id="rId6"/>
    <p:sldId id="312" r:id="rId7"/>
    <p:sldId id="31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3" r:id="rId25"/>
    <p:sldId id="302" r:id="rId26"/>
    <p:sldId id="304" r:id="rId27"/>
    <p:sldId id="305" r:id="rId28"/>
    <p:sldId id="31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35EB-692D-4DE7-BFD7-D55D74AC9C27}" type="datetimeFigureOut">
              <a:rPr lang="en-CA" smtClean="0"/>
              <a:t>2018-02-07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AC9B-69FE-4E76-B2C7-38164E978C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3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B1E-F651-4188-97EC-BD01B8DDF2CD}" type="datetime1">
              <a:rPr lang="en-US" smtClean="0"/>
              <a:t>2/7/2018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9BE-DADC-4467-9CEC-247B89A27744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C0F-F758-485D-B128-EB502DE391D8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4C1E-63E6-40E5-BE89-CC59FB508DF2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AEF4-33F5-4AB4-A921-D9158EB703EB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AAF9-CD94-4F80-9663-EE1AD735613E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3DF-9DA2-4EA1-8A0C-9DEA8493E0DC}" type="datetime1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B2-7F27-4FDF-B656-E7EB66F60AAE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32D5-AC8E-4061-A889-AD61F4B04B24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EDD-2793-4CBE-9DD3-070CBBB9748E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746D-5A02-47C5-8F12-1DB9E06F8C74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788C-8F38-42C1-9946-8ABC1C4816F6}" type="datetime1">
              <a:rPr lang="en-US" smtClean="0"/>
              <a:t>2/7/2018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Precision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Measurements depend on the precision of the measuring instruments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used.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Precision: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is indicated by the number of decimal places in a measured or calculated value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CA" sz="2400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pPr lvl="0"/>
            <a:endParaRPr lang="en-CA" sz="10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lang="en-CA" sz="2400" dirty="0">
                <a:solidFill>
                  <a:prstClr val="black"/>
                </a:solidFill>
                <a:latin typeface="Calibri"/>
              </a:rPr>
              <a:t>2.861 cm is more precise than 2.86 cm because the three decimal places in 2.861 makes it precise to the nearest one-thousandth of a centimetre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9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6522" y="837299"/>
            <a:ext cx="74516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PRACTICE: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What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three things can you do during an experiment to help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eliminate errors?</a:t>
            </a:r>
          </a:p>
          <a:p>
            <a:pPr marL="457200" indent="-457200">
              <a:buAutoNum type="arabicPeriod"/>
            </a:pP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542925" indent="-276225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be sure that you have measured correctly, you should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repeat your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measurements at least three times.</a:t>
            </a:r>
          </a:p>
          <a:p>
            <a:pPr marL="542925" indent="-276225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542925" indent="-276225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If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your measurements appear to be reliable, calculate the mean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and use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that value.</a:t>
            </a:r>
          </a:p>
          <a:p>
            <a:pPr marL="542925" indent="-276225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542925" indent="-276225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be more precise about the accuracy, repeat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measurements with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 different instrument.</a:t>
            </a:r>
          </a:p>
        </p:txBody>
      </p:sp>
    </p:spTree>
    <p:extLst>
      <p:ext uri="{BB962C8B-B14F-4D97-AF65-F5344CB8AC3E}">
        <p14:creationId xmlns:p14="http://schemas.microsoft.com/office/powerpoint/2010/main" val="14838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11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6522" y="1447800"/>
            <a:ext cx="768027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b="1" cap="all" dirty="0" smtClean="0">
                <a:solidFill>
                  <a:schemeClr val="bg1"/>
                </a:solidFill>
                <a:latin typeface="+mj-lt"/>
              </a:rPr>
              <a:t>Random </a:t>
            </a:r>
            <a:r>
              <a:rPr lang="en-CA" sz="2400" b="1" cap="all" dirty="0">
                <a:solidFill>
                  <a:schemeClr val="bg1"/>
                </a:solidFill>
                <a:latin typeface="+mj-lt"/>
              </a:rPr>
              <a:t>error </a:t>
            </a:r>
            <a:r>
              <a:rPr lang="en-CA" sz="2400" b="1" cap="all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CA" sz="2400" b="1" dirty="0">
              <a:solidFill>
                <a:schemeClr val="bg1"/>
              </a:solidFill>
              <a:latin typeface="+mj-lt"/>
            </a:endParaRPr>
          </a:p>
          <a:p>
            <a:pPr marL="457200" indent="-276225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results when the last digit is estimated.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endParaRPr lang="en-CA" sz="10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When measuring length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with a measuring tape, it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is necessary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to estimate between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marks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on the measuring tape. If these marks are 1 cm apart,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random error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will be greater and the precision will be less than if the marks are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1mm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apart. 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Types of Errors: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262" y="1447800"/>
            <a:ext cx="75031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CA" sz="2400" b="1" cap="all" dirty="0" smtClean="0">
                <a:solidFill>
                  <a:schemeClr val="bg1"/>
                </a:solidFill>
                <a:latin typeface="+mj-lt"/>
              </a:rPr>
              <a:t>Systematic </a:t>
            </a:r>
            <a:r>
              <a:rPr lang="en-CA" sz="2400" b="1" cap="all" dirty="0">
                <a:solidFill>
                  <a:schemeClr val="bg1"/>
                </a:solidFill>
                <a:latin typeface="+mj-lt"/>
              </a:rPr>
              <a:t>error :</a:t>
            </a:r>
          </a:p>
          <a:p>
            <a:endParaRPr lang="en-CA" sz="2400" b="1" dirty="0">
              <a:solidFill>
                <a:schemeClr val="bg1"/>
              </a:solidFill>
              <a:latin typeface="+mj-lt"/>
            </a:endParaRPr>
          </a:p>
          <a:p>
            <a:pPr marL="342900" indent="-257175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 due to a problem with the measuring device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If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 balance 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not zeroed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at the beginning, all measurements will have a systematic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error.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Types of Errors: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0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5754" y="1425497"/>
            <a:ext cx="771104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CA" sz="2400" dirty="0">
                <a:solidFill>
                  <a:prstClr val="black"/>
                </a:solidFill>
                <a:latin typeface="Calibri"/>
              </a:rPr>
              <a:t>in science it is important to make a distinction between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"accuracy" and "precision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"</a:t>
            </a: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. </a:t>
            </a:r>
            <a:endParaRPr lang="en-CA" sz="2400" dirty="0">
              <a:solidFill>
                <a:prstClr val="black"/>
              </a:solidFill>
              <a:latin typeface="Calibri"/>
            </a:endParaRPr>
          </a:p>
          <a:p>
            <a:endParaRPr lang="en-CA" sz="2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Accuracy</a:t>
            </a:r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refers 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how close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 value is to its accepted value.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Precision: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is the place value of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last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measureable digit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 &amp; Precision</a:t>
            </a:r>
          </a:p>
        </p:txBody>
      </p:sp>
    </p:spTree>
    <p:extLst>
      <p:ext uri="{BB962C8B-B14F-4D97-AF65-F5344CB8AC3E}">
        <p14:creationId xmlns:p14="http://schemas.microsoft.com/office/powerpoint/2010/main" val="32927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14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6522" y="1260713"/>
            <a:ext cx="790887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endParaRPr lang="en-CA" sz="11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position of the darts in each of the figures are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analogous to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measured or calculated results in a laboratory setting.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10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results:	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(a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) are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precise and accurate,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(b) they are precise but not accurate, and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in 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c) they are neither precise nor accurate.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2" y="4038600"/>
            <a:ext cx="8100000" cy="239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Accuracy &amp; Precision</a:t>
            </a:r>
          </a:p>
        </p:txBody>
      </p:sp>
    </p:spTree>
    <p:extLst>
      <p:ext uri="{BB962C8B-B14F-4D97-AF65-F5344CB8AC3E}">
        <p14:creationId xmlns:p14="http://schemas.microsoft.com/office/powerpoint/2010/main" val="2206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15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7947" y="1600646"/>
                <a:ext cx="7556453" cy="4159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percentage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error is the absolute value of the difference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between experimental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and accepted values expressed as a percentage of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accepted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value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𝑒𝑥𝑝𝑒𝑟𝑖𝑚𝑒𝑛𝑡𝑎𝑙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𝑣𝑎𝑙𝑢𝑒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𝑎𝑐𝑐𝑒𝑝𝑡𝑒𝑑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𝑣𝑎𝑙𝑢𝑒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𝑎𝑐𝑐𝑒𝑝𝑡𝑒𝑑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𝑣𝑎𝑙𝑢𝑒</m:t>
                        </m:r>
                      </m:den>
                    </m:f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The bars (||) in the equation above represent “absolute value”.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value must be positive.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7" y="1600646"/>
                <a:ext cx="7556453" cy="4159216"/>
              </a:xfrm>
              <a:prstGeom prst="rect">
                <a:avLst/>
              </a:prstGeom>
              <a:blipFill rotWithShape="1">
                <a:blip r:embed="rId2"/>
                <a:stretch>
                  <a:fillRect l="-1210" t="-1173" r="-18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14457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16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7947" y="1600646"/>
                <a:ext cx="7556454" cy="370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If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two values of the same quantity are measured, it is useful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to compare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the precision of these values by calculating the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percentage difference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between them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% 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𝑑𝑖𝑓𝑓𝑒𝑟𝑒𝑛𝑐𝑒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𝑑𝑖𝑓𝑓𝑒𝑟𝑒𝑛𝑐𝑒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𝑜𝑓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𝑡h𝑒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𝑡𝑤𝑜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𝑣𝑎𝑙𝑢𝑒𝑠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𝑎𝑣𝑒𝑟𝑎𝑔𝑒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𝑜𝑓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𝑡h𝑒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𝑡𝑤𝑜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𝑣𝑎𝑙𝑢𝑒𝑠</m:t>
                              </m:r>
                            </m:e>
                          </m:d>
                        </m:den>
                      </m:f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CA" sz="2400" i="1" dirty="0">
                    <a:solidFill>
                      <a:prstClr val="black"/>
                    </a:solidFill>
                    <a:latin typeface="Calibri"/>
                  </a:rPr>
                  <a:t> difference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𝑚𝑒𝑎𝑠𝑢𝑟𝑚𝑒𝑛𝑡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1 − 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𝑚𝑒𝑎𝑠𝑢𝑟𝑚𝑒𝑛𝑡</m:t>
                            </m:r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2 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𝑚𝑒𝑎𝑠𝑢𝑟𝑒𝑚𝑒𝑛𝑡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1 + 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𝑚𝑒𝑎𝑠𝑢𝑟𝑒𝑚𝑒𝑛𝑡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2)</m:t>
                        </m:r>
                      </m:den>
                    </m:f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CA" sz="2400" i="1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7" y="1600646"/>
                <a:ext cx="7556454" cy="3707297"/>
              </a:xfrm>
              <a:prstGeom prst="rect">
                <a:avLst/>
              </a:prstGeom>
              <a:blipFill rotWithShape="1">
                <a:blip r:embed="rId2"/>
                <a:stretch>
                  <a:fillRect l="-1210" t="-1316" r="-20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Percentage Difference</a:t>
            </a:r>
          </a:p>
        </p:txBody>
      </p:sp>
    </p:spTree>
    <p:extLst>
      <p:ext uri="{BB962C8B-B14F-4D97-AF65-F5344CB8AC3E}">
        <p14:creationId xmlns:p14="http://schemas.microsoft.com/office/powerpoint/2010/main" val="191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17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971800"/>
            <a:ext cx="31210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14800" y="2957512"/>
                <a:ext cx="2206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52BE21F-1AD3-4FE9-83A5-78BE022B475A}" type="mathplaceholder">
                        <a:rPr lang="en-CA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57512"/>
                <a:ext cx="22060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0961" y="4350915"/>
                <a:ext cx="5326523" cy="186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 %</m:t>
                    </m:r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CA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8.94 −9.82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9.82</m:t>
                        </m:r>
                      </m:den>
                    </m:f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CA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100=8.96 %</m:t>
                    </m:r>
                  </m:oMath>
                </a14:m>
                <a:endParaRPr lang="en-CA" sz="2400" b="0" dirty="0" smtClean="0">
                  <a:solidFill>
                    <a:srgbClr val="FF0000"/>
                  </a:solidFill>
                  <a:latin typeface="+mj-lt"/>
                  <a:ea typeface="Cambria Math"/>
                </a:endParaRPr>
              </a:p>
              <a:p>
                <a:endParaRPr lang="en-CA" sz="2400" dirty="0" smtClean="0">
                  <a:solidFill>
                    <a:srgbClr val="FF0000"/>
                  </a:solidFill>
                  <a:latin typeface="+mj-lt"/>
                </a:endParaRPr>
              </a:p>
              <a:p>
                <a:pPr lvl="0"/>
                <a:r>
                  <a:rPr lang="en-CA" sz="2400" dirty="0">
                    <a:solidFill>
                      <a:srgbClr val="FF0000"/>
                    </a:solidFill>
                    <a:ea typeface="Cambria Math"/>
                  </a:rPr>
                  <a:t>b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 %</m:t>
                    </m:r>
                  </m:oMath>
                </a14:m>
                <a:r>
                  <a:rPr lang="en-CA" sz="2400" dirty="0">
                    <a:solidFill>
                      <a:srgbClr val="FF0000"/>
                    </a:solidFill>
                    <a:latin typeface="Calibri"/>
                  </a:rPr>
                  <a:t>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9.95 −9.82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9.</m:t>
                        </m:r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82</m:t>
                        </m:r>
                      </m:den>
                    </m:f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×100=1. 3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%</m:t>
                    </m:r>
                  </m:oMath>
                </a14:m>
                <a:endParaRPr lang="en-CA" sz="2400" dirty="0">
                  <a:solidFill>
                    <a:srgbClr val="FF0000"/>
                  </a:solidFill>
                  <a:latin typeface="Calibri"/>
                </a:endParaRPr>
              </a:p>
              <a:p>
                <a:endParaRPr lang="en-CA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" y="4350915"/>
                <a:ext cx="5326523" cy="1867114"/>
              </a:xfrm>
              <a:prstGeom prst="rect">
                <a:avLst/>
              </a:prstGeom>
              <a:blipFill rotWithShape="1">
                <a:blip r:embed="rId5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1088744"/>
            <a:ext cx="7740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Practice:</a:t>
            </a:r>
          </a:p>
          <a:p>
            <a:endParaRPr lang="en-CA" sz="11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3. At a certain location, the acceleration due to gravity is 9.82 m/s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[down]. Calculate the percentage error of the following experimental values of “g” at the location.</a:t>
            </a:r>
          </a:p>
          <a:p>
            <a:pPr marL="273050" indent="-273050"/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8.94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m/s</a:t>
            </a:r>
            <a:r>
              <a:rPr lang="en-CA" sz="2400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 [down]. </a:t>
            </a:r>
            <a:endParaRPr lang="en-CA" sz="24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9.95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m/s</a:t>
            </a:r>
            <a:r>
              <a:rPr lang="en-CA" sz="2400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 [down].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3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18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31210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3200400"/>
                <a:ext cx="5932265" cy="688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difference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9.84 −9.95 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(9.84 +9.95)</m:t>
                        </m:r>
                      </m:den>
                    </m:f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CA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100=1.11 %</m:t>
                    </m:r>
                  </m:oMath>
                </a14:m>
                <a:endParaRPr lang="en-CA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00400"/>
                <a:ext cx="5932265" cy="688394"/>
              </a:xfrm>
              <a:prstGeom prst="rect">
                <a:avLst/>
              </a:prstGeom>
              <a:blipFill rotWithShape="1">
                <a:blip r:embed="rId3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0" y="1066800"/>
            <a:ext cx="7740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Practice:</a:t>
            </a:r>
          </a:p>
          <a:p>
            <a:endParaRPr lang="en-CA" sz="11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 Calculate the percentage difference between the two experimental values (9.84 m/s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and  9.95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m/s</a:t>
            </a:r>
            <a:r>
              <a:rPr lang="en-CA" sz="2400" baseline="30000" dirty="0">
                <a:solidFill>
                  <a:prstClr val="black"/>
                </a:solidFill>
                <a:latin typeface="Calibri"/>
              </a:rPr>
              <a:t>2 </a:t>
            </a: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) used in question # 3.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19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Trigonometry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1447800"/>
            <a:ext cx="7451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three trigonometric ratios are :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sine, cosine, and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tangent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find 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measures of unknown sides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or angles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in right triangles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NOTE: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DEG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, RAD, and GRAD are different units/modes used for measuring angles.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Make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sure that your calculator is always in DEG mode.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 b="14930"/>
          <a:stretch/>
        </p:blipFill>
        <p:spPr bwMode="auto">
          <a:xfrm>
            <a:off x="3286125" y="4038600"/>
            <a:ext cx="5148000" cy="213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1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290" y="1219200"/>
            <a:ext cx="762711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All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measured quantities are expressed as precisely as possible.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All digits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shown are significant with any error or uncertainty in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last digit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1000" dirty="0">
              <a:solidFill>
                <a:schemeClr val="bg1"/>
              </a:solidFill>
              <a:latin typeface="+mj-lt"/>
            </a:endParaRPr>
          </a:p>
          <a:p>
            <a:pPr indent="3619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pPr marL="903288" indent="-903288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the measurement 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87.64 cm the uncertainty is with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digit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73050" indent="-273050"/>
            <a:endParaRPr lang="en-CA" sz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2. 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precision of a measuring instrument depends on its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  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size of the unit being used.</a:t>
            </a:r>
          </a:p>
          <a:p>
            <a:pPr indent="361950"/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indent="3619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indent="3619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ruler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2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is more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precise </a:t>
            </a:r>
          </a:p>
          <a:p>
            <a:pPr indent="3619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than ruler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CA" sz="1200" dirty="0">
              <a:solidFill>
                <a:schemeClr val="bg1"/>
              </a:solidFill>
              <a:latin typeface="+mj-lt"/>
            </a:endParaRP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63107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Rules for Precision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40592"/>
            <a:ext cx="4536000" cy="107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8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20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396"/>
            <a:ext cx="7992000" cy="265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3121025" cy="18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4"/>
          <a:stretch/>
        </p:blipFill>
        <p:spPr bwMode="auto">
          <a:xfrm>
            <a:off x="449572" y="3586313"/>
            <a:ext cx="7452000" cy="239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1" y="4055425"/>
            <a:ext cx="3121025" cy="18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0" y="1066800"/>
            <a:ext cx="6120000" cy="278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21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10" y="1865641"/>
            <a:ext cx="3121025" cy="18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3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4" y="990600"/>
            <a:ext cx="7992000" cy="454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22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3121025" cy="18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9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23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Making Precise Measurements: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240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order to make precise measurements you need to use a device that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has a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double scale. A double scale consists of a main scale that is an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ordinary metric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scale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with centimetres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and millimetres and a sliding or </a:t>
            </a:r>
            <a:r>
              <a:rPr lang="en-CA" sz="2400" dirty="0" err="1" smtClean="0">
                <a:solidFill>
                  <a:schemeClr val="bg1"/>
                </a:solidFill>
                <a:latin typeface="+mj-lt"/>
              </a:rPr>
              <a:t>vernier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scale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0" y="3218213"/>
            <a:ext cx="7308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24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40000" cy="39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1800" y="2819400"/>
            <a:ext cx="51816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61891" r="9249" b="-523"/>
          <a:stretch/>
        </p:blipFill>
        <p:spPr bwMode="auto">
          <a:xfrm>
            <a:off x="685800" y="3864202"/>
            <a:ext cx="7956000" cy="23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25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25" y="914400"/>
            <a:ext cx="7451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There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are 10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graduations on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 err="1">
                <a:solidFill>
                  <a:schemeClr val="bg1"/>
                </a:solidFill>
                <a:latin typeface="+mj-lt"/>
              </a:rPr>
              <a:t>vernier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scale that occupy the same space as 9 graduations on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main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scale.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Therefore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, only one graduation on the </a:t>
            </a:r>
            <a:r>
              <a:rPr lang="en-CA" sz="2400" dirty="0" err="1">
                <a:solidFill>
                  <a:schemeClr val="bg1"/>
                </a:solidFill>
                <a:latin typeface="+mj-lt"/>
              </a:rPr>
              <a:t>vernier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can line up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with a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graduation on the main scale.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03" y="3048000"/>
            <a:ext cx="7308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26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24" y="1260713"/>
            <a:ext cx="7648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To find the measurement: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first line (the ZERO line) on the </a:t>
            </a:r>
            <a:r>
              <a:rPr lang="en-CA" sz="2400" dirty="0" err="1">
                <a:solidFill>
                  <a:schemeClr val="bg1"/>
                </a:solidFill>
                <a:latin typeface="+mj-lt"/>
              </a:rPr>
              <a:t>vernier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(sliding) scale.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Look on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main (stationary) scale and record the number you just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passed 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or are currently on) as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#.# cm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5.08 </a:t>
            </a:r>
            <a:r>
              <a:rPr lang="en-CA" sz="2000" dirty="0">
                <a:solidFill>
                  <a:srgbClr val="FF0000"/>
                </a:solidFill>
                <a:latin typeface="+mj-lt"/>
              </a:rPr>
              <a:t>cm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Using a </a:t>
            </a:r>
            <a:r>
              <a:rPr lang="en-CA" sz="32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Vernier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Caliper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199"/>
            <a:ext cx="5868000" cy="231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7225"/>
            <a:ext cx="16398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27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25" y="1728519"/>
            <a:ext cx="36099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Find the FIRST pair of lines that match up perfectly.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Read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line number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off the </a:t>
            </a:r>
            <a:r>
              <a:rPr lang="en-CA" sz="2400" dirty="0" err="1">
                <a:solidFill>
                  <a:schemeClr val="bg1"/>
                </a:solidFill>
                <a:latin typeface="+mj-lt"/>
              </a:rPr>
              <a:t>vernier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(sliding) scale and add this 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measurement.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Using a </a:t>
            </a:r>
            <a:r>
              <a:rPr lang="en-CA" sz="32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Vernier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Caliper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3" y="1728519"/>
            <a:ext cx="3081063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898694"/>
            <a:ext cx="3240000" cy="17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9174" y="2419928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.06</a:t>
            </a:r>
            <a:endParaRPr lang="en-CA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8225" y="4715358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0.24</a:t>
            </a:r>
            <a:endParaRPr lang="en-CA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28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25" y="1728519"/>
            <a:ext cx="7343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Uncertainty is often assumed to be plus or minus half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of 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smallest division of the scale on </a:t>
            </a:r>
            <a:r>
              <a:rPr lang="en-CA" sz="240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smtClean="0">
                <a:solidFill>
                  <a:schemeClr val="bg1"/>
                </a:solidFill>
                <a:latin typeface="+mj-lt"/>
              </a:rPr>
              <a:t>instrument.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19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Uncertainty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57" y="4267200"/>
            <a:ext cx="163353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75775"/>
            <a:ext cx="3081063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19400"/>
            <a:ext cx="3240000" cy="17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0" y="502920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1.0</m:t>
                    </m:r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CA" sz="20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0.05</m:t>
                    </m:r>
                  </m:oMath>
                </a14:m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endParaRPr lang="en-CA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13716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28800" y="4969249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0.24</m:t>
                    </m:r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CA" sz="2000" dirty="0" smtClean="0">
                    <a:solidFill>
                      <a:srgbClr val="FF0000"/>
                    </a:solidFill>
                    <a:latin typeface="+mj-lt"/>
                  </a:rPr>
                  <a:t> 0.05</a:t>
                </a:r>
                <a:endParaRPr lang="en-CA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69249"/>
                <a:ext cx="1447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681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4425" y="1371600"/>
            <a:ext cx="7696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74650">
              <a:buFont typeface="+mj-lt"/>
              <a:buAutoNum type="arabicPeriod" startAt="3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should always try 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read any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instrument by estimating tenths of the smallest division.</a:t>
            </a:r>
          </a:p>
          <a:p>
            <a:endParaRPr lang="en-CA" sz="10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With ruler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#1 we would estimate to the nearest tenth of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 centimetre (3.2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cm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With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ruler #2 we would estimate 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nearest tenth of a millimeter ( 3.24 cm).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63107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Rules for Precision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46" y="4572476"/>
            <a:ext cx="6408000" cy="15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947" y="16002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74650">
              <a:buFont typeface="+mj-lt"/>
              <a:buAutoNum type="arabicPeriod" startAt="4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estimated digit is always shown when recording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measurement.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If 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object falls right on a division mark, the estimated digit would be 0.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Example: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Using a ruler calibrated in centimetres to measure a length that falls exactly on the 5 cm mark, the correct reading is 5.0 cm, not 5 cm.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63107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Rules for Precision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4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/>
          <a:stretch/>
        </p:blipFill>
        <p:spPr bwMode="auto">
          <a:xfrm>
            <a:off x="533400" y="3352800"/>
            <a:ext cx="8028000" cy="277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9906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Practice:</a:t>
            </a:r>
          </a:p>
          <a:p>
            <a:endParaRPr lang="en-CA" sz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Use the two centimetre rulers to measure and record the length of the pen graphic.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2133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07423" y="4864465"/>
            <a:ext cx="2133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0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6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143000"/>
            <a:ext cx="7748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PRACTICE: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5. Which of the following values of a measured quantity is most precise?</a:t>
            </a:r>
          </a:p>
          <a:p>
            <a:pPr marL="273050" indent="-273050"/>
            <a:endParaRPr lang="en-CA" sz="10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0.81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mm, 48.1 mm, 0.081 mm</a:t>
            </a:r>
          </a:p>
          <a:p>
            <a:pPr marL="457200" indent="-457200">
              <a:buFont typeface="+mj-lt"/>
              <a:buAutoNum type="alphaLcParenR"/>
            </a:pP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      0.081 mm – has 3 decimal places</a:t>
            </a:r>
          </a:p>
          <a:p>
            <a:endParaRPr lang="en-CA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b)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12.64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cm, 126 cm, 0.5400 cm, 0.304 cm</a:t>
            </a:r>
          </a:p>
          <a:p>
            <a:pPr marL="457200" indent="-457200">
              <a:buAutoNum type="alphaLcParenR"/>
            </a:pPr>
            <a:endParaRPr lang="en-CA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en-CA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    0.5400 cm has 4 decimal places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3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7" y="1066796"/>
            <a:ext cx="8208000" cy="475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76648"/>
            <a:ext cx="1732499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398"/>
            <a:ext cx="266700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Error in Measurements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600200"/>
            <a:ext cx="457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Many people believe that all measurements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are </a:t>
            </a:r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reliable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(consistent over many trials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precise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(to as many decimal places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as possible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), and </a:t>
            </a:r>
            <a:r>
              <a:rPr lang="en-CA" sz="2400" b="1" dirty="0">
                <a:solidFill>
                  <a:schemeClr val="bg1"/>
                </a:solidFill>
                <a:latin typeface="+mj-lt"/>
              </a:rPr>
              <a:t>accurate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(representing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actual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value).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But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there are many things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that can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go wrong when measuring.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39" y="1600200"/>
            <a:ext cx="2484000" cy="294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2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  <a:latin typeface="+mj-lt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0" y="4648200"/>
            <a:ext cx="312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2690" y="852099"/>
            <a:ext cx="5394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</a:t>
            </a:r>
            <a:r>
              <a:rPr lang="en-CA" sz="2400" dirty="0" smtClean="0"/>
              <a:t>: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b="1" dirty="0">
                <a:solidFill>
                  <a:schemeClr val="bg1"/>
                </a:solidFill>
                <a:latin typeface="+mj-lt"/>
              </a:rPr>
              <a:t>investigator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may make a mistake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or fail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to follow the correct techniques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when reading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measurement.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b="1" dirty="0">
                <a:solidFill>
                  <a:schemeClr val="bg1"/>
                </a:solidFill>
                <a:latin typeface="+mj-lt"/>
              </a:rPr>
              <a:t>instrument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may be faulty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or inaccurate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; a similar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instrument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may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give different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readings.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6135"/>
            <a:ext cx="2412000" cy="35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854</TotalTime>
  <Words>1143</Words>
  <Application>Microsoft Office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50</cp:revision>
  <dcterms:created xsi:type="dcterms:W3CDTF">2006-08-16T00:00:00Z</dcterms:created>
  <dcterms:modified xsi:type="dcterms:W3CDTF">2018-02-08T03:15:11Z</dcterms:modified>
</cp:coreProperties>
</file>