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8"/>
  </p:notesMasterIdLst>
  <p:sldIdLst>
    <p:sldId id="271" r:id="rId4"/>
    <p:sldId id="272" r:id="rId5"/>
    <p:sldId id="291" r:id="rId6"/>
    <p:sldId id="273" r:id="rId7"/>
    <p:sldId id="278" r:id="rId8"/>
    <p:sldId id="288" r:id="rId9"/>
    <p:sldId id="274" r:id="rId10"/>
    <p:sldId id="275" r:id="rId11"/>
    <p:sldId id="276" r:id="rId12"/>
    <p:sldId id="280" r:id="rId13"/>
    <p:sldId id="279" r:id="rId14"/>
    <p:sldId id="283" r:id="rId15"/>
    <p:sldId id="281" r:id="rId16"/>
    <p:sldId id="294" r:id="rId17"/>
    <p:sldId id="277" r:id="rId18"/>
    <p:sldId id="282" r:id="rId19"/>
    <p:sldId id="256" r:id="rId20"/>
    <p:sldId id="284" r:id="rId21"/>
    <p:sldId id="292" r:id="rId22"/>
    <p:sldId id="286" r:id="rId23"/>
    <p:sldId id="287" r:id="rId24"/>
    <p:sldId id="285" r:id="rId25"/>
    <p:sldId id="289" r:id="rId26"/>
    <p:sldId id="263" r:id="rId27"/>
    <p:sldId id="262" r:id="rId28"/>
    <p:sldId id="261" r:id="rId29"/>
    <p:sldId id="260" r:id="rId30"/>
    <p:sldId id="265" r:id="rId31"/>
    <p:sldId id="266" r:id="rId32"/>
    <p:sldId id="264" r:id="rId33"/>
    <p:sldId id="258" r:id="rId34"/>
    <p:sldId id="259" r:id="rId35"/>
    <p:sldId id="311" r:id="rId36"/>
    <p:sldId id="31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335EB-692D-4DE7-BFD7-D55D74AC9C27}" type="datetimeFigureOut">
              <a:rPr lang="en-CA" smtClean="0"/>
              <a:t>2018-02-13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1AC9B-69FE-4E76-B2C7-38164E978C9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839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1AC9B-69FE-4E76-B2C7-38164E978C9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448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8B956-0456-43CA-9326-52EB4EF3A1A2}" type="slidenum">
              <a:rPr lang="en-CA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31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5B27E-A3BB-4923-A582-4D31D1DD8D5A}" type="slidenum">
              <a:rPr lang="en-CA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60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7B8FB-4BA3-4032-951D-61D117A8D3FE}" type="slidenum">
              <a:rPr lang="en-CA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19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2C132-477F-4BA2-82DD-19DE7A81B5FE}" type="slidenum">
              <a:rPr lang="en-CA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2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D9538-E3C6-444B-839D-0F4418B69A1A}" type="slidenum">
              <a:rPr lang="en-CA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022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5DC3A-B3E2-4CA2-BB7B-153AF96B6130}" type="slidenum">
              <a:rPr lang="en-CA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15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703EF-2483-46FE-BA0A-051F374F276C}" type="slidenum">
              <a:rPr lang="en-CA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1967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7789C-5DBA-4623-88CB-3DAE179DDCEF}" type="slidenum">
              <a:rPr lang="en-CA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81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AE883-BEB9-4694-9C07-9344C963C8EA}" type="slidenum">
              <a:rPr lang="en-CA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84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08137-A835-4430-A158-51FA2401AE45}" type="slidenum">
              <a:rPr lang="en-CA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920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4EA4D-4BD5-4BFB-A0CD-79FDD468C7A9}" type="slidenum">
              <a:rPr lang="en-CA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90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136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346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60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170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744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3225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8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0642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7610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79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>
              <a:solidFill>
                <a:srgbClr val="04617B">
                  <a:shade val="90000"/>
                </a:srgbClr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>
              <a:solidFill>
                <a:srgbClr val="04617B">
                  <a:shade val="90000"/>
                </a:srgbClr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6B5763-D660-484D-AED3-B63983CB7DD2}" type="slidenum">
              <a:rPr lang="en-CA">
                <a:solidFill>
                  <a:srgbClr val="04617B">
                    <a:shade val="90000"/>
                  </a:srgbClr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>
              <a:solidFill>
                <a:srgbClr val="04617B">
                  <a:shade val="90000"/>
                </a:srgbClr>
              </a:solidFill>
              <a:latin typeface="Arial" charset="0"/>
              <a:cs typeface="Arial" charset="0"/>
            </a:endParaRPr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8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9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2352" y="1340768"/>
            <a:ext cx="3783704" cy="1828800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altLang="en-US" dirty="0" smtClean="0">
                <a:solidFill>
                  <a:schemeClr val="accent2">
                    <a:lumMod val="75000"/>
                  </a:schemeClr>
                </a:solidFill>
              </a:rPr>
              <a:t>Kinematics</a:t>
            </a:r>
            <a:endParaRPr lang="en-CA" alt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8B956-0456-43CA-9326-52EB4EF3A1A2}" type="slidenum">
              <a:rPr lang="en-CA" sz="1400" smtClean="0">
                <a:solidFill>
                  <a:schemeClr val="bg1"/>
                </a:solidFill>
                <a:latin typeface="+mj-lt"/>
              </a:rPr>
              <a:pPr>
                <a:defRPr/>
              </a:pPr>
              <a:t>1</a:t>
            </a:fld>
            <a:endParaRPr lang="en-CA" sz="1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3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7848600" y="1633600"/>
            <a:ext cx="0" cy="318651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TextBox 5"/>
          <p:cNvSpPr txBox="1">
            <a:spLocks noChangeArrowheads="1"/>
          </p:cNvSpPr>
          <p:nvPr/>
        </p:nvSpPr>
        <p:spPr bwMode="auto">
          <a:xfrm rot="16200000">
            <a:off x="7418587" y="4317206"/>
            <a:ext cx="1812925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altLang="en-US" dirty="0">
                <a:solidFill>
                  <a:prstClr val="black"/>
                </a:solidFill>
              </a:rPr>
              <a:t>Reference point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848600" y="4854511"/>
            <a:ext cx="0" cy="147888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696200" y="1633600"/>
            <a:ext cx="1" cy="469979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8" name="TextBox 12"/>
          <p:cNvSpPr txBox="1">
            <a:spLocks noChangeArrowheads="1"/>
          </p:cNvSpPr>
          <p:nvPr/>
        </p:nvSpPr>
        <p:spPr bwMode="auto">
          <a:xfrm>
            <a:off x="755650" y="3225800"/>
            <a:ext cx="9366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5B27E-A3BB-4923-A582-4D31D1DD8D5A}" type="slidenum">
              <a:rPr lang="en-CA" sz="1400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CA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24800" y="2816550"/>
                <a:ext cx="871736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CA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𝑖𝑛𝑖𝑡𝑖𝑎𝑙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2816550"/>
                <a:ext cx="871736" cy="410305"/>
              </a:xfrm>
              <a:prstGeom prst="rect">
                <a:avLst/>
              </a:prstGeom>
              <a:blipFill rotWithShape="1">
                <a:blip r:embed="rId2"/>
                <a:stretch>
                  <a:fillRect t="-7463" b="-14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924800" y="5441178"/>
                <a:ext cx="871736" cy="438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CA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𝑓𝑖𝑛𝑎𝑙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441178"/>
                <a:ext cx="871736" cy="438903"/>
              </a:xfrm>
              <a:prstGeom prst="rect">
                <a:avLst/>
              </a:prstGeom>
              <a:blipFill rotWithShape="1">
                <a:blip r:embed="rId3"/>
                <a:stretch>
                  <a:fillRect t="-5556" b="-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05600" y="3778345"/>
                <a:ext cx="871736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778345"/>
                <a:ext cx="871736" cy="410305"/>
              </a:xfrm>
              <a:prstGeom prst="rect">
                <a:avLst/>
              </a:prstGeom>
              <a:blipFill rotWithShape="1">
                <a:blip r:embed="rId4"/>
                <a:stretch>
                  <a:fillRect t="-7463" r="-41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>
            <a:endCxn id="10244" idx="0"/>
          </p:cNvCxnSpPr>
          <p:nvPr/>
        </p:nvCxnSpPr>
        <p:spPr>
          <a:xfrm flipV="1">
            <a:off x="7848600" y="4502150"/>
            <a:ext cx="291506" cy="373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55650" y="704355"/>
                <a:ext cx="6711950" cy="5044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 smtClean="0">
                    <a:latin typeface="+mj-lt"/>
                  </a:rPr>
                  <a:t>Example</a:t>
                </a:r>
              </a:p>
              <a:p>
                <a:r>
                  <a:rPr lang="en-CA" sz="2400" dirty="0" smtClean="0">
                    <a:latin typeface="+mj-lt"/>
                  </a:rPr>
                  <a:t>Determine </a:t>
                </a:r>
                <a:r>
                  <a:rPr lang="en-CA" sz="2400" dirty="0">
                    <a:latin typeface="+mj-lt"/>
                  </a:rPr>
                  <a:t>the total displacement </a:t>
                </a:r>
                <a:r>
                  <a:rPr lang="en-CA" sz="2400" dirty="0" smtClean="0">
                    <a:latin typeface="+mj-lt"/>
                  </a:rPr>
                  <a:t>for moving form the location defined by the position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CA" sz="2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CA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400" dirty="0" smtClean="0">
                    <a:latin typeface="+mj-lt"/>
                  </a:rPr>
                  <a:t> to another location defined by the position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CA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CA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CA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CA" sz="2400" dirty="0">
                    <a:latin typeface="+mj-lt"/>
                  </a:rPr>
                  <a:t>by algebraic </a:t>
                </a:r>
                <a:r>
                  <a:rPr lang="en-CA" sz="2400" dirty="0" smtClean="0">
                    <a:latin typeface="+mj-lt"/>
                  </a:rPr>
                  <a:t>method </a:t>
                </a:r>
                <a:r>
                  <a:rPr lang="en-CA" sz="2400" dirty="0">
                    <a:latin typeface="+mj-lt"/>
                  </a:rPr>
                  <a:t>and by using </a:t>
                </a:r>
                <a:r>
                  <a:rPr lang="en-CA" sz="2400" dirty="0" smtClean="0">
                    <a:latin typeface="+mj-lt"/>
                  </a:rPr>
                  <a:t>scale diagrams.</a:t>
                </a:r>
              </a:p>
              <a:p>
                <a:endParaRPr lang="en-CA" sz="100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CA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=28 </m:t>
                      </m:r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</m:d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en-CA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CA" sz="24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CA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7</m:t>
                      </m:r>
                      <m:r>
                        <a:rPr lang="en-CA" sz="2400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2400" i="1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400" i="1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CA" sz="2400" dirty="0" smtClean="0">
                  <a:latin typeface="+mj-lt"/>
                </a:endParaRPr>
              </a:p>
              <a:p>
                <a:endParaRPr lang="en-CA" sz="24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40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/>
                                  <a:ea typeface="Cambria Math"/>
                                </a:rPr>
                                <m:t>𝑡𝑜𝑡𝑎𝑙</m:t>
                              </m:r>
                            </m:sub>
                          </m:sSub>
                        </m:e>
                      </m:acc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CA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𝑓𝑖𝑛𝑎𝑙</m:t>
                          </m:r>
                        </m:sub>
                      </m:sSub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CA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𝑖𝑛𝑖𝑡𝑖𝑎𝑙</m:t>
                          </m:r>
                        </m:sub>
                      </m:sSub>
                    </m:oMath>
                  </m:oMathPara>
                </a14:m>
                <a:endParaRPr lang="en-CA" sz="2400" dirty="0" smtClean="0">
                  <a:latin typeface="+mj-lt"/>
                </a:endParaRPr>
              </a:p>
              <a:p>
                <a:endParaRPr lang="en-CA" sz="24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4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/>
                                  <a:ea typeface="Cambria Math"/>
                                </a:rPr>
                                <m:t>𝑡𝑜𝑡𝑎𝑙</m:t>
                              </m:r>
                            </m:sub>
                          </m:sSub>
                        </m:e>
                      </m:acc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=−7</m:t>
                      </m:r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 −</m:t>
                      </m:r>
                      <m:d>
                        <m:dPr>
                          <m:ctrlPr>
                            <a:rPr lang="en-CA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28 </m:t>
                          </m:r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CA" sz="2400" b="0" dirty="0" smtClean="0">
                  <a:latin typeface="+mj-lt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               =−35</m:t>
                      </m:r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CA" sz="2400" b="0" dirty="0" smtClean="0">
                  <a:latin typeface="+mj-lt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CA" sz="24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400" i="1">
                                <a:latin typeface="Cambria Math"/>
                                <a:ea typeface="Cambria Math"/>
                              </a:rPr>
                              <m:t>𝑡𝑜𝑡𝑎𝑙</m:t>
                            </m:r>
                          </m:sub>
                        </m:sSub>
                      </m:e>
                    </m:acc>
                    <m:r>
                      <a:rPr lang="en-CA" sz="2400" b="0" i="1" smtClean="0">
                        <a:latin typeface="Cambria Math"/>
                        <a:ea typeface="Cambria Math"/>
                      </a:rPr>
                      <m:t>=35 </m:t>
                    </m:r>
                    <m:r>
                      <a:rPr lang="en-CA" sz="2400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400" b="0" i="1" smtClean="0">
                        <a:latin typeface="Cambria Math"/>
                        <a:ea typeface="Cambria Math"/>
                      </a:rPr>
                      <m:t> [</m:t>
                    </m:r>
                    <m:r>
                      <a:rPr lang="en-CA" sz="2400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CA" sz="2400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CA" sz="2400" dirty="0" smtClean="0">
                    <a:latin typeface="+mj-lt"/>
                  </a:rPr>
                  <a:t> </a:t>
                </a:r>
                <a:endParaRPr lang="en-CA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704355"/>
                <a:ext cx="6711950" cy="5044266"/>
              </a:xfrm>
              <a:prstGeom prst="rect">
                <a:avLst/>
              </a:prstGeom>
              <a:blipFill rotWithShape="1">
                <a:blip r:embed="rId5"/>
                <a:stretch>
                  <a:fillRect l="-1453" t="-967" r="-72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4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0113" y="692150"/>
            <a:ext cx="72532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3600" dirty="0" smtClean="0">
                <a:solidFill>
                  <a:srgbClr val="0F6FC6">
                    <a:lumMod val="75000"/>
                  </a:srgbClr>
                </a:solidFill>
                <a:latin typeface="Arial" charset="0"/>
                <a:cs typeface="Arial" charset="0"/>
              </a:rPr>
              <a:t>Displacement In Two Dimensions</a:t>
            </a:r>
            <a:endParaRPr lang="en-CA" sz="3600" dirty="0">
              <a:solidFill>
                <a:srgbClr val="0F6FC6">
                  <a:lumMod val="75000"/>
                </a:srgbClr>
              </a:solidFill>
              <a:latin typeface="Calibri"/>
              <a:cs typeface="Arial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33650" y="4262438"/>
            <a:ext cx="4125913" cy="114458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1223962" y="551815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altLang="en-US" dirty="0">
                <a:solidFill>
                  <a:prstClr val="black"/>
                </a:solidFill>
              </a:rPr>
              <a:t>Reference point</a:t>
            </a: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24675" y="2441412"/>
            <a:ext cx="3935024" cy="554383"/>
          </a:xfrm>
          <a:prstGeom prst="rect">
            <a:avLst/>
          </a:prstGeom>
          <a:blipFill rotWithShape="1">
            <a:blip r:embed="rId2"/>
            <a:stretch>
              <a:fillRect b="-18681"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>
                <a:noFill/>
                <a:latin typeface="Arial" charset="0"/>
                <a:cs typeface="Arial" charset="0"/>
              </a:rPr>
              <a:t> 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55875" y="3411538"/>
            <a:ext cx="1414463" cy="197167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70338" y="3411538"/>
            <a:ext cx="2689225" cy="8509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8" name="TextBox 12"/>
          <p:cNvSpPr txBox="1">
            <a:spLocks noChangeArrowheads="1"/>
          </p:cNvSpPr>
          <p:nvPr/>
        </p:nvSpPr>
        <p:spPr bwMode="auto">
          <a:xfrm>
            <a:off x="755650" y="3225800"/>
            <a:ext cx="9366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48064" y="3140968"/>
            <a:ext cx="504056" cy="51623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>
                <a:noFill/>
                <a:latin typeface="Arial" charset="0"/>
                <a:cs typeface="Arial" charset="0"/>
              </a:rPr>
              <a:t> </a:t>
            </a:r>
          </a:p>
        </p:txBody>
      </p:sp>
      <p:sp>
        <p:nvSpPr>
          <p:cNvPr id="22" name="TextBox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59699" y="4827021"/>
            <a:ext cx="926048" cy="554383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>
                <a:noFill/>
                <a:latin typeface="Arial" charset="0"/>
                <a:cs typeface="Arial" charset="0"/>
              </a:rPr>
              <a:t> </a:t>
            </a:r>
          </a:p>
        </p:txBody>
      </p:sp>
      <p:sp>
        <p:nvSpPr>
          <p:cNvPr id="23" name="TextBox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95736" y="3837679"/>
            <a:ext cx="926048" cy="516232"/>
          </a:xfrm>
          <a:prstGeom prst="rect">
            <a:avLst/>
          </a:prstGeom>
          <a:blipFill rotWithShape="1">
            <a:blip r:embed="rId5"/>
            <a:stretch>
              <a:fillRect r="-4605"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>
                <a:noFill/>
                <a:latin typeface="Arial" charset="0"/>
                <a:cs typeface="Arial" charset="0"/>
              </a:rPr>
              <a:t> </a:t>
            </a:r>
          </a:p>
        </p:txBody>
      </p:sp>
      <p:sp>
        <p:nvSpPr>
          <p:cNvPr id="10252" name="Content Placeholder 19"/>
          <p:cNvSpPr>
            <a:spLocks noGrp="1"/>
          </p:cNvSpPr>
          <p:nvPr>
            <p:ph idx="1"/>
          </p:nvPr>
        </p:nvSpPr>
        <p:spPr>
          <a:xfrm>
            <a:off x="482600" y="1470025"/>
            <a:ext cx="8229600" cy="1525588"/>
          </a:xfrm>
        </p:spPr>
        <p:txBody>
          <a:bodyPr/>
          <a:lstStyle/>
          <a:p>
            <a:r>
              <a:rPr lang="en-CA" sz="2400" dirty="0" smtClean="0"/>
              <a:t>displacement can be calculated by subtracting the initial position vector from the final position vector</a:t>
            </a:r>
            <a:endParaRPr lang="en-CA" sz="2400" i="1" dirty="0" smtClean="0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  <a:p>
            <a:endParaRPr lang="en-CA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5B27E-A3BB-4923-A582-4D31D1DD8D5A}" type="slidenum">
              <a:rPr lang="en-CA" sz="1400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CA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6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0113" y="692150"/>
            <a:ext cx="72532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3600" dirty="0" smtClean="0">
                <a:solidFill>
                  <a:srgbClr val="0F6FC6">
                    <a:lumMod val="75000"/>
                  </a:srgbClr>
                </a:solidFill>
                <a:latin typeface="Arial" charset="0"/>
                <a:cs typeface="Arial" charset="0"/>
              </a:rPr>
              <a:t>Displacement In Two Dimensions</a:t>
            </a:r>
            <a:endParaRPr lang="en-CA" sz="3600" dirty="0">
              <a:solidFill>
                <a:srgbClr val="0F6FC6">
                  <a:lumMod val="75000"/>
                </a:srgbClr>
              </a:solidFill>
              <a:latin typeface="Calibri"/>
              <a:cs typeface="Arial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33650" y="4262438"/>
            <a:ext cx="4125913" cy="114458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1223962" y="551815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altLang="en-US" dirty="0">
                <a:solidFill>
                  <a:prstClr val="black"/>
                </a:solidFill>
              </a:rPr>
              <a:t>Reference point</a:t>
            </a: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24675" y="2441412"/>
            <a:ext cx="3935024" cy="554383"/>
          </a:xfrm>
          <a:prstGeom prst="rect">
            <a:avLst/>
          </a:prstGeom>
          <a:blipFill rotWithShape="1">
            <a:blip r:embed="rId2"/>
            <a:stretch>
              <a:fillRect b="-18681"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>
                <a:noFill/>
                <a:latin typeface="Arial" charset="0"/>
                <a:cs typeface="Arial" charset="0"/>
              </a:rPr>
              <a:t> 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55875" y="3411538"/>
            <a:ext cx="1414463" cy="197167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70338" y="3411538"/>
            <a:ext cx="2689225" cy="8509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8" name="TextBox 12"/>
          <p:cNvSpPr txBox="1">
            <a:spLocks noChangeArrowheads="1"/>
          </p:cNvSpPr>
          <p:nvPr/>
        </p:nvSpPr>
        <p:spPr bwMode="auto">
          <a:xfrm>
            <a:off x="755650" y="3225800"/>
            <a:ext cx="9366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48064" y="3140968"/>
            <a:ext cx="504056" cy="51623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>
                <a:noFill/>
                <a:latin typeface="Arial" charset="0"/>
                <a:cs typeface="Arial" charset="0"/>
              </a:rPr>
              <a:t> </a:t>
            </a:r>
          </a:p>
        </p:txBody>
      </p:sp>
      <p:sp>
        <p:nvSpPr>
          <p:cNvPr id="22" name="TextBox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59699" y="4827021"/>
            <a:ext cx="926048" cy="554383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>
                <a:noFill/>
                <a:latin typeface="Arial" charset="0"/>
                <a:cs typeface="Arial" charset="0"/>
              </a:rPr>
              <a:t> </a:t>
            </a:r>
          </a:p>
        </p:txBody>
      </p:sp>
      <p:sp>
        <p:nvSpPr>
          <p:cNvPr id="23" name="TextBox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95736" y="3837679"/>
            <a:ext cx="926048" cy="516232"/>
          </a:xfrm>
          <a:prstGeom prst="rect">
            <a:avLst/>
          </a:prstGeom>
          <a:blipFill rotWithShape="1">
            <a:blip r:embed="rId5"/>
            <a:stretch>
              <a:fillRect r="-4605"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>
                <a:noFill/>
                <a:latin typeface="Arial" charset="0"/>
                <a:cs typeface="Arial" charset="0"/>
              </a:rPr>
              <a:t> </a:t>
            </a:r>
          </a:p>
        </p:txBody>
      </p:sp>
      <p:sp>
        <p:nvSpPr>
          <p:cNvPr id="10252" name="Content Placeholder 19"/>
          <p:cNvSpPr>
            <a:spLocks noGrp="1"/>
          </p:cNvSpPr>
          <p:nvPr>
            <p:ph idx="1"/>
          </p:nvPr>
        </p:nvSpPr>
        <p:spPr>
          <a:xfrm>
            <a:off x="481806" y="1700212"/>
            <a:ext cx="8229600" cy="152558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Could be done graphically or mathematically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5B27E-A3BB-4923-A582-4D31D1DD8D5A}" type="slidenum">
              <a:rPr lang="en-CA" sz="1400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CA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692149"/>
            <a:ext cx="8167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3600" dirty="0" smtClean="0">
                <a:solidFill>
                  <a:srgbClr val="0F6FC6">
                    <a:lumMod val="75000"/>
                  </a:srgbClr>
                </a:solidFill>
                <a:latin typeface="Arial" charset="0"/>
                <a:cs typeface="Arial" charset="0"/>
              </a:rPr>
              <a:t>Total Displacement in Two Dimensions</a:t>
            </a:r>
            <a:endParaRPr lang="en-CA" sz="3600" dirty="0">
              <a:solidFill>
                <a:srgbClr val="0F6FC6">
                  <a:lumMod val="75000"/>
                </a:srgbClr>
              </a:solidFill>
              <a:latin typeface="Calibri"/>
              <a:cs typeface="Arial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500563" y="3886715"/>
            <a:ext cx="2952750" cy="96678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9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 rot="1252320">
            <a:off x="5486894" y="3666196"/>
            <a:ext cx="765787" cy="51623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>
                <a:noFill/>
                <a:latin typeface="Arial" charset="0"/>
                <a:cs typeface="Arial" charset="0"/>
              </a:rPr>
              <a:t> 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835150" y="3861315"/>
            <a:ext cx="2665413" cy="15859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 rot="19508152">
            <a:off x="2403029" y="3953951"/>
            <a:ext cx="772904" cy="51623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>
                <a:noFill/>
                <a:latin typeface="Arial" charset="0"/>
                <a:cs typeface="Arial" charset="0"/>
              </a:rPr>
              <a:t> 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908175" y="4853502"/>
            <a:ext cx="5514975" cy="59372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rot="21267546">
            <a:off x="3996530" y="5410718"/>
            <a:ext cx="1423527" cy="5162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>
                <a:noFill/>
                <a:latin typeface="Arial" charset="0"/>
                <a:cs typeface="Arial" charset="0"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5B27E-A3BB-4923-A582-4D31D1DD8D5A}" type="slidenum">
              <a:rPr lang="en-CA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113" y="1905000"/>
            <a:ext cx="6948487" cy="4389437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 smtClean="0">
                <a:latin typeface="+mj-lt"/>
              </a:rPr>
              <a:t>Could be done graphically or mathematically</a:t>
            </a:r>
            <a:endParaRPr lang="en-CA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8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 flipV="1">
            <a:off x="4500563" y="3886715"/>
            <a:ext cx="2952750" cy="96678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9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 rot="1252320">
            <a:off x="5486894" y="3666196"/>
            <a:ext cx="765787" cy="51623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>
                <a:noFill/>
                <a:latin typeface="Arial" charset="0"/>
                <a:cs typeface="Arial" charset="0"/>
              </a:rPr>
              <a:t> 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835150" y="3861315"/>
            <a:ext cx="2665413" cy="15859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 rot="19508152">
            <a:off x="2403029" y="3953951"/>
            <a:ext cx="772904" cy="51623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>
                <a:noFill/>
                <a:latin typeface="Arial" charset="0"/>
                <a:cs typeface="Arial" charset="0"/>
              </a:rPr>
              <a:t> 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908175" y="4853502"/>
            <a:ext cx="5514975" cy="59372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rot="21267546">
            <a:off x="3996530" y="5410718"/>
            <a:ext cx="1423527" cy="5162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>
                <a:noFill/>
                <a:latin typeface="Arial" charset="0"/>
                <a:cs typeface="Arial" charset="0"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5B27E-A3BB-4923-A582-4D31D1DD8D5A}" type="slidenum">
              <a:rPr lang="en-CA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998733"/>
                  </p:ext>
                </p:extLst>
              </p:nvPr>
            </p:nvGraphicFramePr>
            <p:xfrm>
              <a:off x="1452563" y="990600"/>
              <a:ext cx="6096000" cy="25561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6240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smtClean="0"/>
                            <a:t>Vector </a:t>
                          </a:r>
                          <a:endParaRPr lang="en-CA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 smtClean="0"/>
                            <a:t>Starts from </a:t>
                          </a:r>
                          <a:endParaRPr lang="en-CA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 smtClean="0"/>
                            <a:t>Ends at </a:t>
                          </a:r>
                          <a:endParaRPr lang="en-CA" sz="2400" dirty="0"/>
                        </a:p>
                      </a:txBody>
                      <a:tcPr anchor="ctr"/>
                    </a:tc>
                  </a:tr>
                  <a:tr h="6838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CA" sz="240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sz="2400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CA" sz="2400" b="0" i="1" smtClean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kumimoji="0" lang="en-CA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 smtClean="0"/>
                            <a:t>Tail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CA" sz="240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4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 smtClean="0"/>
                            <a:t>Head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CA" sz="240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4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CA" sz="2400" dirty="0"/>
                        </a:p>
                      </a:txBody>
                      <a:tcPr/>
                    </a:tc>
                  </a:tr>
                  <a:tr h="624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 smtClean="0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acc>
                                      <m:accPr>
                                        <m:chr m:val="⃑"/>
                                        <m:ctrlPr>
                                          <a:rPr lang="en-CA" sz="240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sz="2400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400" dirty="0" smtClean="0"/>
                            <a:t>Tail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CA" sz="240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4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400" dirty="0" smtClean="0"/>
                            <a:t>Tail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CA" sz="240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4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CA" sz="2400" dirty="0"/>
                        </a:p>
                      </a:txBody>
                      <a:tcPr/>
                    </a:tc>
                  </a:tr>
                  <a:tr h="624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 smtClean="0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acc>
                                      <m:accPr>
                                        <m:chr m:val="⃑"/>
                                        <m:ctrlPr>
                                          <a:rPr lang="en-CA" sz="240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sz="2400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400" dirty="0" smtClean="0"/>
                            <a:t>Head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CA" sz="240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4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400" dirty="0" smtClean="0"/>
                            <a:t>Head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CA" sz="240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4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CA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998733"/>
                  </p:ext>
                </p:extLst>
              </p:nvPr>
            </p:nvGraphicFramePr>
            <p:xfrm>
              <a:off x="1452563" y="990600"/>
              <a:ext cx="6096000" cy="25561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6240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smtClean="0"/>
                            <a:t>Vector </a:t>
                          </a:r>
                          <a:endParaRPr lang="en-CA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 smtClean="0"/>
                            <a:t>Starts from </a:t>
                          </a:r>
                          <a:endParaRPr lang="en-CA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 smtClean="0"/>
                            <a:t>Ends at </a:t>
                          </a:r>
                          <a:endParaRPr lang="en-CA" sz="2400" dirty="0"/>
                        </a:p>
                      </a:txBody>
                      <a:tcPr anchor="ctr"/>
                    </a:tc>
                  </a:tr>
                  <a:tr h="6838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91964" r="-200601" b="-186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9701" t="-91964" r="-100000" b="-186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0300" t="-91964" r="-300" b="-186607"/>
                          </a:stretch>
                        </a:blipFill>
                      </a:tcPr>
                    </a:tc>
                  </a:tr>
                  <a:tr h="6240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208738" r="-200601" b="-102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9701" t="-208738" r="-100000" b="-102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0300" t="-208738" r="-300" b="-102913"/>
                          </a:stretch>
                        </a:blipFill>
                      </a:tcPr>
                    </a:tc>
                  </a:tr>
                  <a:tr h="6240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311765" r="-200601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9701" t="-311765" r="-100000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0300" t="-311765" r="-300" b="-392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35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6613" y="1622425"/>
            <a:ext cx="7329487" cy="1301750"/>
          </a:xfrm>
          <a:blipFill rotWithShape="1">
            <a:blip r:embed="rId2"/>
            <a:stretch>
              <a:fillRect l="-831" t="-3738" b="-46262"/>
            </a:stretch>
          </a:blipFill>
          <a:extLst/>
        </p:spPr>
        <p:txBody>
          <a:bodyPr/>
          <a:lstStyle/>
          <a:p>
            <a:r>
              <a:rPr lang="en-CA">
                <a:noFill/>
              </a:rPr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878" y="683656"/>
            <a:ext cx="8091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3600" dirty="0" smtClean="0">
                <a:solidFill>
                  <a:srgbClr val="0F6FC6">
                    <a:lumMod val="75000"/>
                  </a:srgbClr>
                </a:solidFill>
                <a:latin typeface="Arial" charset="0"/>
                <a:cs typeface="Arial" charset="0"/>
              </a:rPr>
              <a:t>Total Displacement  in One Dimension</a:t>
            </a:r>
            <a:endParaRPr lang="en-CA" sz="3600" dirty="0">
              <a:solidFill>
                <a:srgbClr val="0F6FC6">
                  <a:lumMod val="75000"/>
                </a:srgbClr>
              </a:solidFill>
              <a:latin typeface="Calibri"/>
              <a:cs typeface="Arial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462588" y="4113838"/>
            <a:ext cx="299561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784142" y="4113839"/>
            <a:ext cx="26400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784142" y="4199237"/>
            <a:ext cx="5635624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5B27E-A3BB-4923-A582-4D31D1DD8D5A}" type="slidenum">
              <a:rPr lang="en-CA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61691" y="2667000"/>
                <a:ext cx="2959849" cy="516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𝑡𝑜𝑡𝑎𝑙</m:t>
                              </m:r>
                            </m:sub>
                          </m:sSub>
                        </m:e>
                      </m:acc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4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⃑"/>
                              <m:ctrlP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CA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CA" sz="24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4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⃑"/>
                              <m:ctrlP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CA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91" y="2667000"/>
                <a:ext cx="2959849" cy="516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580186" y="3505200"/>
                <a:ext cx="615297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⃑"/>
                              <m:ctrlP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186" y="3505200"/>
                <a:ext cx="615297" cy="410305"/>
              </a:xfrm>
              <a:prstGeom prst="rect">
                <a:avLst/>
              </a:prstGeom>
              <a:blipFill rotWithShape="1">
                <a:blip r:embed="rId4"/>
                <a:stretch>
                  <a:fillRect t="-7463" r="-198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665447" y="3505200"/>
                <a:ext cx="620619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⃑"/>
                              <m:ctrlP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447" y="3505200"/>
                <a:ext cx="620619" cy="410305"/>
              </a:xfrm>
              <a:prstGeom prst="rect">
                <a:avLst/>
              </a:prstGeom>
              <a:blipFill rotWithShape="1">
                <a:blip r:embed="rId5"/>
                <a:stretch>
                  <a:fillRect t="-7463" r="-1862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53866" y="4418639"/>
                <a:ext cx="940577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𝑡𝑜𝑡𝑎𝑙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866" y="4418639"/>
                <a:ext cx="940577" cy="4103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32439" y="5181600"/>
            <a:ext cx="7108365" cy="12003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H W questions # 1 – 6 on page 13 of the textbook and question # 15, 17, 18, 19, 22, 23, 24  on pages 31 – 32 of the package. </a:t>
            </a:r>
            <a:endParaRPr lang="en-CA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52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7867650" y="1633600"/>
            <a:ext cx="0" cy="457461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20211" y="1709623"/>
            <a:ext cx="0" cy="139356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739261" y="3225800"/>
            <a:ext cx="0" cy="2982412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8" name="TextBox 12"/>
          <p:cNvSpPr txBox="1">
            <a:spLocks noChangeArrowheads="1"/>
          </p:cNvSpPr>
          <p:nvPr/>
        </p:nvSpPr>
        <p:spPr bwMode="auto">
          <a:xfrm>
            <a:off x="755650" y="3225800"/>
            <a:ext cx="9366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5B27E-A3BB-4923-A582-4D31D1DD8D5A}" type="slidenum">
              <a:rPr lang="en-CA" sz="1400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CA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24800" y="2816550"/>
                <a:ext cx="871736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⃑"/>
                              <m:ctrlPr>
                                <a:rPr lang="en-CA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2816550"/>
                <a:ext cx="871736" cy="410305"/>
              </a:xfrm>
              <a:prstGeom prst="rect">
                <a:avLst/>
              </a:prstGeom>
              <a:blipFill rotWithShape="1">
                <a:blip r:embed="rId2"/>
                <a:stretch>
                  <a:fillRect t="-74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75153" y="2186952"/>
                <a:ext cx="871736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CA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CA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153" y="2186952"/>
                <a:ext cx="871736" cy="410305"/>
              </a:xfrm>
              <a:prstGeom prst="rect">
                <a:avLst/>
              </a:prstGeom>
              <a:blipFill rotWithShape="1">
                <a:blip r:embed="rId3"/>
                <a:stretch>
                  <a:fillRect t="-74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29400" y="4204620"/>
                <a:ext cx="871736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𝑡𝑜𝑡𝑎𝑙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204620"/>
                <a:ext cx="871736" cy="4103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55649" y="704355"/>
                <a:ext cx="6178551" cy="4428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 smtClean="0">
                    <a:latin typeface="+mj-lt"/>
                  </a:rPr>
                  <a:t>Example</a:t>
                </a:r>
              </a:p>
              <a:p>
                <a:r>
                  <a:rPr lang="en-CA" sz="2400" dirty="0">
                    <a:latin typeface="+mj-lt"/>
                  </a:rPr>
                  <a:t>Determine the total displacement for each of the </a:t>
                </a:r>
                <a:r>
                  <a:rPr lang="en-CA" sz="2400" dirty="0" smtClean="0">
                    <a:latin typeface="+mj-lt"/>
                  </a:rPr>
                  <a:t>following displacements  </a:t>
                </a:r>
                <a14:m>
                  <m:oMath xmlns:m="http://schemas.openxmlformats.org/officeDocument/2006/math">
                    <m:r>
                      <a:rPr lang="en-CA" sz="2400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CA" sz="2400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CA" sz="24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400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40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acc>
                          <m:accPr>
                            <m:chr m:val="⃑"/>
                            <m:ctrlPr>
                              <a:rPr lang="en-CA" sz="2400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2400" dirty="0" smtClean="0">
                    <a:latin typeface="+mj-lt"/>
                  </a:rPr>
                  <a:t> by </a:t>
                </a:r>
                <a:r>
                  <a:rPr lang="en-CA" sz="2400" dirty="0">
                    <a:latin typeface="+mj-lt"/>
                  </a:rPr>
                  <a:t>algebraic methods and by using </a:t>
                </a:r>
                <a:r>
                  <a:rPr lang="en-CA" sz="2400" dirty="0" smtClean="0">
                    <a:latin typeface="+mj-lt"/>
                  </a:rPr>
                  <a:t>scale diagrams. </a:t>
                </a:r>
                <a:endParaRPr lang="en-CA" sz="100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4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⃑"/>
                              <m:ctrlPr>
                                <a:rPr lang="en-CA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=28 </m:t>
                      </m:r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</m:d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en-CA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4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⃑"/>
                              <m:ctrlPr>
                                <a:rPr lang="en-CA" sz="24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CA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7</m:t>
                      </m:r>
                      <m:r>
                        <a:rPr lang="en-CA" sz="2400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2400" i="1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400" i="1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CA" sz="2400" dirty="0" smtClean="0">
                  <a:latin typeface="+mj-lt"/>
                </a:endParaRPr>
              </a:p>
              <a:p>
                <a:endParaRPr lang="en-CA" sz="24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40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/>
                                  <a:ea typeface="Cambria Math"/>
                                </a:rPr>
                                <m:t>𝑡𝑜𝑡𝑎𝑙</m:t>
                              </m:r>
                            </m:sub>
                          </m:sSub>
                        </m:e>
                      </m:acc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CA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CA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400" dirty="0" smtClean="0">
                  <a:latin typeface="+mj-lt"/>
                </a:endParaRPr>
              </a:p>
              <a:p>
                <a:endParaRPr lang="en-CA" sz="24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4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/>
                                  <a:ea typeface="Cambria Math"/>
                                </a:rPr>
                                <m:t>𝑡𝑜𝑡𝑎𝑙</m:t>
                              </m:r>
                            </m:sub>
                          </m:sSub>
                        </m:e>
                      </m:acc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=28 </m:t>
                      </m:r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CA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− 7 </m:t>
                          </m:r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CA" sz="2400" b="0" dirty="0" smtClean="0">
                  <a:latin typeface="+mj-lt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               =21 </m:t>
                      </m:r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CA" sz="2400" b="0" dirty="0" smtClean="0">
                  <a:latin typeface="+mj-lt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CA" sz="24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400" i="1">
                                <a:latin typeface="Cambria Math"/>
                                <a:ea typeface="Cambria Math"/>
                              </a:rPr>
                              <m:t>𝑡𝑜𝑡𝑎𝑙</m:t>
                            </m:r>
                          </m:sub>
                        </m:sSub>
                      </m:e>
                    </m:acc>
                    <m:r>
                      <a:rPr lang="en-CA" sz="2400" b="0" i="1" smtClean="0">
                        <a:latin typeface="Cambria Math"/>
                        <a:ea typeface="Cambria Math"/>
                      </a:rPr>
                      <m:t>=21 </m:t>
                    </m:r>
                    <m:r>
                      <a:rPr lang="en-CA" sz="2400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400" b="0" i="1" smtClean="0">
                        <a:latin typeface="Cambria Math"/>
                        <a:ea typeface="Cambria Math"/>
                      </a:rPr>
                      <m:t> [</m:t>
                    </m:r>
                    <m:r>
                      <a:rPr lang="en-CA" sz="2400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CA" sz="2400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CA" sz="2400" dirty="0" smtClean="0">
                    <a:latin typeface="+mj-lt"/>
                  </a:rPr>
                  <a:t> </a:t>
                </a:r>
                <a:endParaRPr lang="en-CA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49" y="704355"/>
                <a:ext cx="6178551" cy="4428328"/>
              </a:xfrm>
              <a:prstGeom prst="rect">
                <a:avLst/>
              </a:prstGeom>
              <a:blipFill rotWithShape="1">
                <a:blip r:embed="rId5"/>
                <a:stretch>
                  <a:fillRect l="-1578" t="-1102" r="-1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56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030" y="675938"/>
            <a:ext cx="8569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Drawing Displacement/ Position Vs. Time Graph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17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1447800"/>
            <a:ext cx="716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+mj-lt"/>
              </a:rPr>
              <a:t>we can collect data from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a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ride.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Imagine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a tape measure stretched out along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the track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from a marked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point (Ticker Tape). Record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the positions from that point at each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0.1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s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interval as hey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are displayed in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Table.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17460"/>
            <a:ext cx="4752000" cy="239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7"/>
          <a:stretch/>
        </p:blipFill>
        <p:spPr bwMode="auto">
          <a:xfrm>
            <a:off x="6201834" y="5714977"/>
            <a:ext cx="2609494" cy="89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42"/>
          <a:stretch/>
        </p:blipFill>
        <p:spPr bwMode="auto">
          <a:xfrm>
            <a:off x="3530930" y="5714977"/>
            <a:ext cx="2655070" cy="89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0143"/>
              </p:ext>
            </p:extLst>
          </p:nvPr>
        </p:nvGraphicFramePr>
        <p:xfrm>
          <a:off x="974766" y="3200400"/>
          <a:ext cx="2514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Time (s)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 (m)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0.1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4.0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0.2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8.0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0.3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12.0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0.4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16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0.5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0.6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24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01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030" y="675938"/>
            <a:ext cx="8569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Position Vs. Time in One Dimension Graph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3581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Time is on the X-axis and position is on the Y-axis.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18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9"/>
          <a:stretch/>
        </p:blipFill>
        <p:spPr bwMode="auto">
          <a:xfrm>
            <a:off x="4202875" y="1788878"/>
            <a:ext cx="4248000" cy="383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1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030" y="675938"/>
            <a:ext cx="8569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Position Vs. Time Graph in One Dimension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19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88878"/>
            <a:ext cx="3600000" cy="344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624" y="3205667"/>
            <a:ext cx="24003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1473725"/>
            <a:ext cx="3033651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6" r="67204"/>
          <a:stretch/>
        </p:blipFill>
        <p:spPr bwMode="auto">
          <a:xfrm>
            <a:off x="5479472" y="4568051"/>
            <a:ext cx="2433452" cy="2157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84324" y="5113388"/>
            <a:ext cx="4572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63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628775"/>
            <a:ext cx="7632700" cy="4525963"/>
          </a:xfrm>
        </p:spPr>
        <p:txBody>
          <a:bodyPr/>
          <a:lstStyle/>
          <a:p>
            <a:pPr eaLnBrk="1" hangingPunct="1">
              <a:tabLst>
                <a:tab pos="449263" algn="l"/>
              </a:tabLst>
              <a:defRPr/>
            </a:pPr>
            <a:r>
              <a:rPr lang="en-CA" sz="2400" dirty="0" smtClean="0">
                <a:latin typeface="+mj-lt"/>
              </a:rPr>
              <a:t>Kinematics: is the </a:t>
            </a:r>
            <a:r>
              <a:rPr lang="en-CA" sz="2400" dirty="0">
                <a:latin typeface="+mj-lt"/>
              </a:rPr>
              <a:t>study of </a:t>
            </a:r>
            <a:r>
              <a:rPr lang="en-CA" sz="2400" dirty="0" smtClean="0">
                <a:latin typeface="+mj-lt"/>
              </a:rPr>
              <a:t>motion</a:t>
            </a:r>
          </a:p>
          <a:p>
            <a:pPr>
              <a:defRPr/>
            </a:pPr>
            <a:endParaRPr lang="en-CA" sz="2400" dirty="0" smtClean="0">
              <a:latin typeface="+mj-lt"/>
            </a:endParaRPr>
          </a:p>
          <a:p>
            <a:pPr>
              <a:defRPr/>
            </a:pPr>
            <a:r>
              <a:rPr lang="en-CA" sz="2400" dirty="0" smtClean="0">
                <a:latin typeface="+mj-lt"/>
              </a:rPr>
              <a:t>Motion: is </a:t>
            </a:r>
            <a:r>
              <a:rPr lang="en-CA" sz="2400" dirty="0">
                <a:latin typeface="+mj-lt"/>
              </a:rPr>
              <a:t>a change in an object’s </a:t>
            </a:r>
            <a:r>
              <a:rPr lang="en-CA" sz="2400" dirty="0" smtClean="0">
                <a:latin typeface="+mj-lt"/>
              </a:rPr>
              <a:t>location as </a:t>
            </a:r>
            <a:r>
              <a:rPr lang="en-CA" sz="2400" dirty="0">
                <a:latin typeface="+mj-lt"/>
              </a:rPr>
              <a:t>measured by a particular </a:t>
            </a:r>
            <a:r>
              <a:rPr lang="en-CA" sz="2400" dirty="0" smtClean="0">
                <a:latin typeface="+mj-lt"/>
              </a:rPr>
              <a:t>observer.</a:t>
            </a:r>
          </a:p>
          <a:p>
            <a:pPr>
              <a:defRPr/>
            </a:pPr>
            <a:endParaRPr lang="en-CA" sz="2400" dirty="0" smtClean="0">
              <a:latin typeface="+mj-lt"/>
            </a:endParaRPr>
          </a:p>
          <a:p>
            <a:pPr>
              <a:defRPr/>
            </a:pPr>
            <a:r>
              <a:rPr lang="en-CA" sz="2400" dirty="0">
                <a:latin typeface="+mj-lt"/>
              </a:rPr>
              <a:t>Direction: the line an object moves along from a particular starting point.</a:t>
            </a:r>
            <a:r>
              <a:rPr lang="en-CA" altLang="en-US" sz="2400" dirty="0">
                <a:latin typeface="+mj-lt"/>
              </a:rPr>
              <a:t> </a:t>
            </a:r>
            <a:endParaRPr lang="en-CA" altLang="en-US" sz="2400" dirty="0" smtClean="0">
              <a:latin typeface="+mj-lt"/>
            </a:endParaRPr>
          </a:p>
          <a:p>
            <a:pPr marL="0" indent="0">
              <a:buNone/>
              <a:defRPr/>
            </a:pPr>
            <a:r>
              <a:rPr lang="en-CA" altLang="en-US" sz="2400" dirty="0" smtClean="0">
                <a:latin typeface="+mj-lt"/>
              </a:rPr>
              <a:t>   </a:t>
            </a:r>
            <a:endParaRPr lang="en-CA" altLang="en-US" sz="2400" dirty="0">
              <a:latin typeface="+mj-lt"/>
            </a:endParaRPr>
          </a:p>
          <a:p>
            <a:pPr>
              <a:defRPr/>
            </a:pPr>
            <a:r>
              <a:rPr lang="en-CA" sz="2400" dirty="0" smtClean="0">
                <a:latin typeface="+mj-lt"/>
              </a:rPr>
              <a:t>Distance </a:t>
            </a:r>
            <a:r>
              <a:rPr lang="en-CA" sz="2400" dirty="0">
                <a:latin typeface="+mj-lt"/>
              </a:rPr>
              <a:t>(</a:t>
            </a:r>
            <a:r>
              <a:rPr lang="en-CA" sz="2400" i="1" dirty="0">
                <a:latin typeface="+mj-lt"/>
              </a:rPr>
              <a:t>d</a:t>
            </a:r>
            <a:r>
              <a:rPr lang="en-CA" sz="2400" dirty="0" smtClean="0">
                <a:latin typeface="+mj-lt"/>
              </a:rPr>
              <a:t>): </a:t>
            </a:r>
            <a:r>
              <a:rPr lang="en-CA" sz="2400" dirty="0">
                <a:latin typeface="+mj-lt"/>
              </a:rPr>
              <a:t>the total length of the </a:t>
            </a:r>
            <a:r>
              <a:rPr lang="en-CA" sz="2400" dirty="0" smtClean="0">
                <a:latin typeface="+mj-lt"/>
              </a:rPr>
              <a:t>path travelled </a:t>
            </a:r>
            <a:r>
              <a:rPr lang="en-CA" sz="2400" dirty="0">
                <a:latin typeface="+mj-lt"/>
              </a:rPr>
              <a:t>by an object in </a:t>
            </a:r>
            <a:r>
              <a:rPr lang="en-CA" sz="2400" dirty="0" smtClean="0">
                <a:latin typeface="+mj-lt"/>
              </a:rPr>
              <a:t>motion.</a:t>
            </a:r>
            <a:endParaRPr lang="en-CA" sz="24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49263" indent="-449263" eaLnBrk="1" hangingPunct="1">
              <a:buFont typeface="Wingdings 2" pitchFamily="18" charset="2"/>
              <a:buNone/>
              <a:tabLst>
                <a:tab pos="449263" algn="l"/>
              </a:tabLst>
              <a:defRPr/>
            </a:pPr>
            <a:endParaRPr lang="en-CA" altLang="en-US" sz="2400" dirty="0" smtClean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0113" y="692150"/>
            <a:ext cx="61928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3600" dirty="0" smtClean="0">
                <a:solidFill>
                  <a:srgbClr val="009DD9">
                    <a:lumMod val="75000"/>
                  </a:srgbClr>
                </a:solidFill>
                <a:latin typeface="Calibri"/>
                <a:cs typeface="Arial" charset="0"/>
              </a:rPr>
              <a:t>Kinematics</a:t>
            </a:r>
            <a:endParaRPr lang="en-CA" sz="3600" dirty="0">
              <a:solidFill>
                <a:srgbClr val="009DD9">
                  <a:lumMod val="75000"/>
                </a:srgbClr>
              </a:solidFill>
              <a:latin typeface="Calibri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5C75B27E-A3BB-4923-A582-4D31D1DD8D5A}" type="slidenum">
              <a:rPr lang="en-CA" sz="1400">
                <a:solidFill>
                  <a:schemeClr val="tx1"/>
                </a:solidFill>
                <a:latin typeface="+mj-lt"/>
              </a:rPr>
              <a:pPr/>
              <a:t>2</a:t>
            </a:fld>
            <a:endParaRPr lang="en-CA" sz="14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077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030" y="675938"/>
            <a:ext cx="8569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Position Vs. Time in One Dimension Graph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723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+mj-lt"/>
              </a:rPr>
              <a:t>The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given diagram recorded the time and the position for a car taking the school as a reference point.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20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7920000" cy="325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8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030" y="675938"/>
            <a:ext cx="8569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Position Vs. Time in One Dimension Graph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The </a:t>
            </a:r>
            <a:r>
              <a:rPr lang="en-CA" sz="2000" dirty="0" smtClean="0">
                <a:solidFill>
                  <a:schemeClr val="bg1"/>
                </a:solidFill>
              </a:rPr>
              <a:t>given data is </a:t>
            </a:r>
            <a:r>
              <a:rPr lang="en-CA" sz="2000" dirty="0">
                <a:solidFill>
                  <a:schemeClr val="bg1"/>
                </a:solidFill>
              </a:rPr>
              <a:t>organized in </a:t>
            </a:r>
            <a:r>
              <a:rPr lang="en-CA" sz="2000" dirty="0" smtClean="0">
                <a:solidFill>
                  <a:schemeClr val="bg1"/>
                </a:solidFill>
              </a:rPr>
              <a:t>the table and graphed in the diagram.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21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05" y="2296222"/>
            <a:ext cx="4212000" cy="37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085" y="2609277"/>
            <a:ext cx="3816000" cy="340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23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030" y="675938"/>
            <a:ext cx="8569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Slope of Position Vs. Time graph in One Dimension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1025" y="1934920"/>
                <a:ext cx="8001000" cy="4106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𝑆𝑙𝑜𝑝𝑒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𝑟𝑖𝑠𝑒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𝑟𝑢𝑛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</a:endParaRPr>
              </a:p>
              <a:p>
                <a:endParaRPr lang="en-CA" sz="2000" dirty="0">
                  <a:solidFill>
                    <a:schemeClr val="bg1"/>
                  </a:solidFill>
                </a:endParaRPr>
              </a:p>
              <a:p>
                <a:pPr lvl="0">
                  <a:tabLst>
                    <a:tab pos="5318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           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⃑"/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</m:acc>
                        </m:num>
                        <m:den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CA" sz="200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40−0</m:t>
                              </m:r>
                            </m:e>
                          </m:d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d>
                            <m:d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10−0</m:t>
                              </m:r>
                            </m:e>
                          </m:d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i="1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>
                  <a:tabLst>
                    <a:tab pos="531813" algn="l"/>
                  </a:tabLst>
                </a:pPr>
                <a:endParaRPr lang="en-CA" sz="1000" i="1" dirty="0">
                  <a:solidFill>
                    <a:prstClr val="black"/>
                  </a:solidFill>
                  <a:latin typeface="Calibri"/>
                </a:endParaRPr>
              </a:p>
              <a:p>
                <a:pPr lvl="0">
                  <a:tabLst>
                    <a:tab pos="5318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      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40 </m:t>
                          </m:r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10 </m:t>
                          </m:r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CA" sz="2000" i="1" dirty="0" smtClean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lvl="0">
                  <a:tabLst>
                    <a:tab pos="531813" algn="l"/>
                  </a:tabLst>
                </a:pPr>
                <a:r>
                  <a:rPr lang="en-CA" sz="1000" dirty="0" smtClean="0">
                    <a:solidFill>
                      <a:prstClr val="black"/>
                    </a:solidFill>
                    <a:ea typeface="Cambria Math"/>
                  </a:rPr>
                  <a:t>           </a:t>
                </a:r>
              </a:p>
              <a:p>
                <a:pPr lvl="0">
                  <a:tabLst>
                    <a:tab pos="531813" algn="l"/>
                  </a:tabLst>
                </a:pPr>
                <a:r>
                  <a:rPr lang="en-CA" sz="2000" dirty="0">
                    <a:solidFill>
                      <a:prstClr val="black"/>
                    </a:solidFill>
                    <a:ea typeface="Cambria Math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ea typeface="Cambria Math"/>
                  </a:rPr>
                  <a:t>         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=4 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/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</a:endParaRPr>
              </a:p>
              <a:p>
                <a:pPr lvl="0">
                  <a:tabLst>
                    <a:tab pos="531813" algn="l"/>
                  </a:tabLst>
                </a:pPr>
                <a:endParaRPr lang="en-CA" sz="2000" dirty="0">
                  <a:solidFill>
                    <a:schemeClr val="bg1"/>
                  </a:solidFill>
                </a:endParaRPr>
              </a:p>
              <a:p>
                <a:pPr lvl="0">
                  <a:tabLst>
                    <a:tab pos="531813" algn="l"/>
                  </a:tabLst>
                </a:pPr>
                <a:r>
                  <a:rPr lang="en-CA" sz="2000" dirty="0" smtClean="0">
                    <a:solidFill>
                      <a:schemeClr val="bg1"/>
                    </a:solidFill>
                  </a:rPr>
                  <a:t>The unit of the slope shows</a:t>
                </a:r>
              </a:p>
              <a:p>
                <a:pPr lvl="0">
                  <a:tabLst>
                    <a:tab pos="531813" algn="l"/>
                  </a:tabLst>
                </a:pPr>
                <a:r>
                  <a:rPr lang="en-CA" sz="2000" dirty="0" smtClean="0">
                    <a:solidFill>
                      <a:schemeClr val="bg1"/>
                    </a:solidFill>
                  </a:rPr>
                  <a:t> it is the velocity</a:t>
                </a:r>
              </a:p>
              <a:p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1934920"/>
                <a:ext cx="8001000" cy="4106765"/>
              </a:xfrm>
              <a:prstGeom prst="rect">
                <a:avLst/>
              </a:prstGeom>
              <a:blipFill rotWithShape="1">
                <a:blip r:embed="rId2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22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200"/>
            <a:ext cx="4248000" cy="42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030" y="675938"/>
            <a:ext cx="8569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Average Velocity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9600" y="1447800"/>
                <a:ext cx="80010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average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𝑎𝑣</m:t>
                        </m:r>
                      </m:sub>
                    </m:sSub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total displacement divided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by the total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time.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447800"/>
                <a:ext cx="800100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762" t="-4310" b="-137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23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200"/>
            <a:ext cx="4248000" cy="42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9600" y="2514600"/>
                <a:ext cx="3200400" cy="4195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5318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𝑎𝑣</m:t>
                          </m:r>
                        </m:sub>
                      </m:sSub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⃑"/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</m:acc>
                        </m:num>
                        <m:den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>
                  <a:tabLst>
                    <a:tab pos="531813" algn="l"/>
                  </a:tabLst>
                </a:pPr>
                <a:endParaRPr lang="en-CA" sz="2000" dirty="0">
                  <a:solidFill>
                    <a:schemeClr val="bg1"/>
                  </a:solidFill>
                  <a:latin typeface="Cambria Math"/>
                </a:endParaRPr>
              </a:p>
              <a:p>
                <a:pPr>
                  <a:tabLst>
                    <a:tab pos="5318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acc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acc>
                        <m:accPr>
                          <m:chr m:val="⃑"/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acc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×∆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>
                  <a:tabLst>
                    <a:tab pos="531813" algn="l"/>
                  </a:tabLst>
                </a:pPr>
                <a:endParaRPr lang="en-CA" sz="2000" dirty="0">
                  <a:solidFill>
                    <a:schemeClr val="bg1"/>
                  </a:solidFill>
                  <a:latin typeface="Cambria Math"/>
                </a:endParaRPr>
              </a:p>
              <a:p>
                <a:pPr>
                  <a:tabLst>
                    <a:tab pos="531813" algn="l"/>
                  </a:tabLst>
                </a:pPr>
                <a:endParaRPr lang="en-CA" sz="2000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>
                  <a:tabLst>
                    <a:tab pos="531813" algn="l"/>
                  </a:tabLst>
                </a:pPr>
                <a:endParaRPr lang="en-CA" sz="2000" dirty="0">
                  <a:solidFill>
                    <a:schemeClr val="bg1"/>
                  </a:solidFill>
                  <a:latin typeface="Cambria Math"/>
                </a:endParaRPr>
              </a:p>
              <a:p>
                <a:pPr>
                  <a:tabLst>
                    <a:tab pos="5318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𝑎𝑣</m:t>
                          </m:r>
                        </m:sub>
                      </m:sSub>
                      <m:r>
                        <a:rPr lang="en-CA" sz="200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40</m:t>
                              </m:r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d>
                            <m:d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i="1" dirty="0">
                  <a:solidFill>
                    <a:schemeClr val="bg1"/>
                  </a:solidFill>
                  <a:latin typeface="+mj-lt"/>
                </a:endParaRPr>
              </a:p>
              <a:p>
                <a:pPr>
                  <a:tabLst>
                    <a:tab pos="5318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       =</m:t>
                      </m:r>
                      <m:f>
                        <m:f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40</m:t>
                          </m:r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10</m:t>
                          </m:r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den>
                      </m:f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=4 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CA" sz="2000" dirty="0" smtClean="0">
                  <a:latin typeface="+mj-lt"/>
                </a:endParaRPr>
              </a:p>
              <a:p>
                <a:pPr>
                  <a:tabLst>
                    <a:tab pos="531813" algn="l"/>
                  </a:tabLst>
                </a:pPr>
                <a:endParaRPr lang="en-CA" sz="2000" dirty="0">
                  <a:latin typeface="+mj-lt"/>
                </a:endParaRPr>
              </a:p>
              <a:p>
                <a:pPr>
                  <a:tabLst>
                    <a:tab pos="531813" algn="l"/>
                  </a:tabLst>
                </a:pPr>
                <a:endParaRPr lang="en-CA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14600"/>
                <a:ext cx="3200400" cy="41958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16256" y="914400"/>
                <a:ext cx="7389544" cy="5257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Examples:</a:t>
                </a:r>
              </a:p>
              <a:p>
                <a:endParaRPr lang="en-CA" sz="11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A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cheetah can run at a maximum speed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of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8.33 m/s. How far can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a cheetah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run in 3.27 s? </a:t>
                </a:r>
                <a:endParaRPr lang="en-CA" sz="24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lvl="0">
                  <a:tabLst>
                    <a:tab pos="5318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acc>
                      <m:r>
                        <a:rPr lang="en-CA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acc>
                      <m:r>
                        <a:rPr lang="en-CA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×∆</m:t>
                      </m:r>
                      <m:r>
                        <a:rPr lang="en-CA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CA" sz="2000" i="1" dirty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:pPr lvl="0">
                  <a:tabLst>
                    <a:tab pos="5318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      =</m:t>
                      </m:r>
                      <m:f>
                        <m:fPr>
                          <m:ctrlPr>
                            <a:rPr lang="en-CA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8.33</m:t>
                          </m:r>
                          <m:r>
                            <a:rPr lang="en-CA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CA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den>
                      </m:f>
                      <m:r>
                        <a:rPr lang="en-CA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×3.27</m:t>
                      </m:r>
                      <m:r>
                        <a:rPr lang="en-CA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CA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CA" sz="2000" i="1" dirty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:pPr lvl="0">
                  <a:tabLst>
                    <a:tab pos="5318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      =27.2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CA" sz="2000" dirty="0" smtClean="0">
                  <a:solidFill>
                    <a:srgbClr val="FF0000"/>
                  </a:solidFill>
                  <a:latin typeface="Calibri"/>
                </a:endParaRPr>
              </a:p>
              <a:p>
                <a:pPr lvl="0">
                  <a:tabLst>
                    <a:tab pos="531813" algn="l"/>
                  </a:tabLst>
                </a:pPr>
                <a:endParaRPr lang="en-CA" sz="1200" dirty="0">
                  <a:solidFill>
                    <a:srgbClr val="FF0000"/>
                  </a:solidFill>
                  <a:latin typeface="Calibri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How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long does it take a rock to fall through 2.8 m of water if it falls at a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constant speed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of 1.2 m/s? </a:t>
                </a:r>
              </a:p>
              <a:p>
                <a:pPr lvl="0">
                  <a:tabLst>
                    <a:tab pos="5318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CA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⃑"/>
                              <m:ctrlPr>
                                <a:rPr lang="en-CA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⃑"/>
                              <m:ctrlPr>
                                <a:rPr lang="en-CA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CA" sz="2000" i="1" dirty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:pPr lvl="0">
                  <a:tabLst>
                    <a:tab pos="5318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2.8 </m:t>
                          </m:r>
                          <m:r>
                            <a:rPr lang="en-CA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CA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1.2 </m:t>
                          </m:r>
                          <m:r>
                            <a:rPr lang="en-CA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CA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/</m:t>
                          </m:r>
                          <m:r>
                            <a:rPr lang="en-CA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CA" sz="2000" i="1" dirty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:pPr lvl="0">
                  <a:tabLst>
                    <a:tab pos="531813" algn="l"/>
                  </a:tabLst>
                </a:pPr>
                <a:r>
                  <a:rPr lang="en-CA" sz="200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=2.3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CA" sz="2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CA" sz="2000" dirty="0">
                  <a:solidFill>
                    <a:srgbClr val="FF000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56" y="914400"/>
                <a:ext cx="7389544" cy="5257401"/>
              </a:xfrm>
              <a:prstGeom prst="rect">
                <a:avLst/>
              </a:prstGeom>
              <a:blipFill rotWithShape="1">
                <a:blip r:embed="rId2"/>
                <a:stretch>
                  <a:fillRect l="-1237" t="-9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24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2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030" y="675938"/>
            <a:ext cx="8569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Instantaneous Velocity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800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To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determine the instantaneous velocity of the object at a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specific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time, we must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calculate the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slope of the tangent of the line on the position–time graph at that time.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25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7164000" cy="3638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47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28" y="248096"/>
            <a:ext cx="7164000" cy="3638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5800" y="3886200"/>
                <a:ext cx="8001000" cy="26093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What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is the instantaneous velocity of the object at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2.0 s?</a:t>
                </a: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In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Figure 6, the tangent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We need to calculate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the slope of the tangent to the point on the curve at t = 2.0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s to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determine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instantaneous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velocity.</a:t>
                </a:r>
              </a:p>
              <a:p>
                <a:pPr>
                  <a:tabLst>
                    <a:tab pos="5318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𝑖𝑛𝑠𝑡</m:t>
                          </m:r>
                        </m:sub>
                      </m:sSub>
                      <m:r>
                        <a:rPr lang="en-CA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⃑"/>
                              <m:ctrlP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</m:acc>
                        </m:num>
                        <m:den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CA" sz="200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12−4</m:t>
                              </m:r>
                            </m:e>
                          </m:d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d>
                            <m:dPr>
                              <m:ctrlP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4−2</m:t>
                              </m:r>
                            </m:e>
                          </m:d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>
                  <a:tabLst>
                    <a:tab pos="5318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           </m:t>
                      </m:r>
                      <m:r>
                        <a:rPr lang="en-CA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8 </m:t>
                          </m:r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2 </m:t>
                          </m:r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den>
                      </m:f>
                      <m:r>
                        <a:rPr lang="en-CA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4 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886200"/>
                <a:ext cx="8001000" cy="2609304"/>
              </a:xfrm>
              <a:prstGeom prst="rect">
                <a:avLst/>
              </a:prstGeom>
              <a:blipFill rotWithShape="1">
                <a:blip r:embed="rId3"/>
                <a:stretch>
                  <a:fillRect l="-838" t="-1168" r="-10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26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031" y="675938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Acceleration in one Dimension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9600" y="1447800"/>
                <a:ext cx="80010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acceleration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𝑎𝑣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how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quickly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an object’s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velocity changes over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time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acceleration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CA" sz="2000">
                            <a:solidFill>
                              <a:schemeClr val="bg1"/>
                            </a:solidFill>
                            <a:latin typeface="Cambria Math"/>
                          </a:rPr>
                          <m:t>𝑎𝑣</m:t>
                        </m:r>
                      </m:sub>
                    </m:sSub>
                    <m:r>
                      <a:rPr lang="en-CA" sz="2000">
                        <a:solidFill>
                          <a:schemeClr val="bg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= the slope of the velocity vs. Time graph</a:t>
                </a: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    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447800"/>
                <a:ext cx="8001000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609" t="-30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27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4"/>
          <a:stretch/>
        </p:blipFill>
        <p:spPr bwMode="auto">
          <a:xfrm>
            <a:off x="1317075" y="2209800"/>
            <a:ext cx="6768000" cy="258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8174" y="4799448"/>
                <a:ext cx="5335057" cy="1348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𝑎𝑣</m:t>
                          </m:r>
                        </m:sub>
                      </m:sSub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⃑"/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CA" sz="20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acc>
                        <m:accPr>
                          <m:chr m:val="⃑"/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 ∆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74" y="4799448"/>
                <a:ext cx="5335057" cy="1348574"/>
              </a:xfrm>
              <a:prstGeom prst="rect">
                <a:avLst/>
              </a:prstGeom>
              <a:blipFill rotWithShape="1">
                <a:blip r:embed="rId4"/>
                <a:stretch>
                  <a:fillRect b="-18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81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3352800"/>
            <a:ext cx="8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 smtClean="0">
                <a:solidFill>
                  <a:schemeClr val="bg1"/>
                </a:solidFill>
                <a:latin typeface="+mj-lt"/>
              </a:rPr>
              <a:t>      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28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4"/>
          <a:stretch/>
        </p:blipFill>
        <p:spPr bwMode="auto">
          <a:xfrm>
            <a:off x="1671150" y="685800"/>
            <a:ext cx="6768000" cy="258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8173" y="4445248"/>
                <a:ext cx="3566554" cy="1800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CA" sz="2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CA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𝑎𝑣</m:t>
                          </m:r>
                        </m:sub>
                      </m:sSub>
                      <m:r>
                        <a:rPr lang="en-CA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24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4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⃑"/>
                              <m:ctrlPr>
                                <a:rPr lang="en-CA" sz="2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24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CA" sz="24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CA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CA" sz="24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CA" sz="2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CA" sz="2400" dirty="0" smtClean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30</m:t>
                        </m:r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 −0 </m:t>
                        </m:r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10 </m:t>
                        </m:r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 − 0 </m:t>
                        </m:r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CA" sz="2400" dirty="0" smtClean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           = 3 m/s</a:t>
                </a:r>
                <a:r>
                  <a:rPr lang="en-CA" sz="2400" baseline="30000" dirty="0" smtClean="0">
                    <a:solidFill>
                      <a:schemeClr val="bg1"/>
                    </a:solidFill>
                    <a:latin typeface="+mj-lt"/>
                  </a:rPr>
                  <a:t>2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  <a:endParaRPr lang="en-CA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73" y="4445248"/>
                <a:ext cx="3566554" cy="1800814"/>
              </a:xfrm>
              <a:prstGeom prst="rect">
                <a:avLst/>
              </a:prstGeom>
              <a:blipFill rotWithShape="1">
                <a:blip r:embed="rId3"/>
                <a:stretch>
                  <a:fillRect b="-64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09600" y="3045122"/>
                <a:ext cx="8305800" cy="13530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What is the acceleration of the skateboard in the given Figure ? Consider the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motion between 0 s and 10 s.</a:t>
                </a:r>
              </a:p>
              <a:p>
                <a:endParaRPr lang="en-CA" sz="800" dirty="0" smtClean="0">
                  <a:solidFill>
                    <a:schemeClr val="bg1"/>
                  </a:solidFill>
                </a:endParaRPr>
              </a:p>
              <a:p>
                <a:r>
                  <a:rPr lang="en-CA" sz="2400" dirty="0" smtClean="0">
                    <a:solidFill>
                      <a:schemeClr val="bg1"/>
                    </a:solidFill>
                  </a:rPr>
                  <a:t>Given: </a:t>
                </a:r>
                <a14:m>
                  <m:oMath xmlns:m="http://schemas.openxmlformats.org/officeDocument/2006/math">
                    <m:r>
                      <a:rPr lang="en-CA" sz="24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CA" sz="2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CA" sz="24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2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 = 0 m/s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CA" sz="24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2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 = 30 m/s,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CA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= 10 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=0 </m:t>
                    </m:r>
                    <m:r>
                      <a:rPr lang="en-CA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en-CA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045122"/>
                <a:ext cx="8305800" cy="1353063"/>
              </a:xfrm>
              <a:prstGeom prst="rect">
                <a:avLst/>
              </a:prstGeom>
              <a:blipFill rotWithShape="1">
                <a:blip r:embed="rId4"/>
                <a:stretch>
                  <a:fillRect l="-1101" t="-3620" b="-81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11446" y="1203846"/>
            <a:ext cx="369332" cy="381000"/>
          </a:xfrm>
          <a:prstGeom prst="rect">
            <a:avLst/>
          </a:prstGeom>
          <a:solidFill>
            <a:schemeClr val="tx1"/>
          </a:solidFill>
        </p:spPr>
        <p:txBody>
          <a:bodyPr vert="vert270" wrap="square" rtlCol="0">
            <a:spAutoFit/>
          </a:bodyPr>
          <a:lstStyle/>
          <a:p>
            <a:r>
              <a:rPr lang="en-CA" sz="1200" dirty="0" smtClean="0">
                <a:solidFill>
                  <a:schemeClr val="bg1"/>
                </a:solidFill>
              </a:rPr>
              <a:t>[N]</a:t>
            </a:r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8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3352800"/>
            <a:ext cx="8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 smtClean="0">
                <a:solidFill>
                  <a:schemeClr val="bg1"/>
                </a:solidFill>
                <a:latin typeface="+mj-lt"/>
              </a:rPr>
              <a:t>      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29</a:t>
            </a:fld>
            <a:endParaRPr 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9600" y="949493"/>
                <a:ext cx="8001000" cy="4631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A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racehorse takes 2.70 s to accelerate from a trot to a gallop.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If the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horse’s initial velocity is 3.61 m/s [W] and it experiences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an acceleration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of 2.77 m/s2 [W], what is the racehorse’s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velocity when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it gallops? </a:t>
                </a:r>
                <a:endParaRPr lang="en-CA" sz="24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CA" sz="10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Given: </a:t>
                </a:r>
                <a14:m>
                  <m:oMath xmlns:m="http://schemas.openxmlformats.org/officeDocument/2006/math">
                    <m:r>
                      <a:rPr lang="en-CA" sz="240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CA" sz="2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CA" sz="24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2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 =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- 3.6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m/s ,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= - 2.77 m/s</a:t>
                </a:r>
                <a:r>
                  <a:rPr lang="en-CA" sz="2400" baseline="30000" dirty="0" smtClean="0">
                    <a:solidFill>
                      <a:schemeClr val="bg1"/>
                    </a:solidFill>
                    <a:latin typeface="+mj-lt"/>
                  </a:rPr>
                  <a:t>2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,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sz="24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CA" sz="24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=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2.7 s</a:t>
                </a:r>
              </a:p>
              <a:p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Require: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CA" sz="24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CA" sz="24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 ?</m:t>
                    </m:r>
                  </m:oMath>
                </a14:m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endParaRPr lang="en-CA" sz="2400" dirty="0" smtClean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1200" dirty="0" smtClean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Solution:</a:t>
                </a:r>
                <a:endParaRPr lang="en-CA" sz="2400" dirty="0">
                  <a:solidFill>
                    <a:schemeClr val="bg1"/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CA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CA" sz="2400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400" dirty="0" smtClean="0">
                    <a:solidFill>
                      <a:srgbClr val="FF0000"/>
                    </a:solidFill>
                    <a:latin typeface="+mj-lt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CA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𝑎𝑣</m:t>
                        </m:r>
                      </m:sub>
                    </m:sSub>
                  </m:oMath>
                </a14:m>
                <a:r>
                  <a:rPr lang="en-CA" sz="2400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CA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CA" sz="2400" dirty="0" smtClean="0">
                  <a:solidFill>
                    <a:srgbClr val="FF0000"/>
                  </a:solidFill>
                  <a:latin typeface="+mj-lt"/>
                </a:endParaRPr>
              </a:p>
              <a:p>
                <a:r>
                  <a:rPr lang="en-CA" sz="2400" dirty="0" smtClean="0">
                    <a:solidFill>
                      <a:srgbClr val="FF0000"/>
                    </a:solidFill>
                    <a:latin typeface="+mj-lt"/>
                  </a:rPr>
                  <a:t>      = -3.6 m/s +(- 2.77</a:t>
                </a:r>
                <a14:m>
                  <m:oMath xmlns:m="http://schemas.openxmlformats.org/officeDocument/2006/math">
                    <m:r>
                      <a:rPr lang="en-CA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m</m:t>
                    </m:r>
                    <m:r>
                      <a:rPr lang="en-CA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CA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CA" sz="2400" b="0" i="0" baseline="3000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CA" sz="2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)×</m:t>
                    </m:r>
                  </m:oMath>
                </a14:m>
                <a:r>
                  <a:rPr lang="en-CA" sz="2400" dirty="0" smtClean="0">
                    <a:solidFill>
                      <a:srgbClr val="FF0000"/>
                    </a:solidFill>
                    <a:latin typeface="+mj-lt"/>
                  </a:rPr>
                  <a:t> 2.7 s</a:t>
                </a:r>
                <a:endParaRPr lang="en-CA" sz="2400" dirty="0">
                  <a:solidFill>
                    <a:srgbClr val="FF0000"/>
                  </a:solidFill>
                  <a:latin typeface="+mj-lt"/>
                </a:endParaRPr>
              </a:p>
              <a:p>
                <a:r>
                  <a:rPr lang="en-CA" sz="2400" dirty="0" smtClean="0">
                    <a:solidFill>
                      <a:srgbClr val="FF0000"/>
                    </a:solidFill>
                    <a:latin typeface="+mj-lt"/>
                  </a:rPr>
                  <a:t>      = - 11.1 m/s </a:t>
                </a:r>
              </a:p>
              <a:p>
                <a:r>
                  <a:rPr lang="en-CA" sz="2400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CA" sz="2400" dirty="0" smtClean="0">
                    <a:solidFill>
                      <a:srgbClr val="FF0000"/>
                    </a:solidFill>
                    <a:latin typeface="+mj-lt"/>
                  </a:rPr>
                  <a:t>     = 11.1 m/s [W]</a:t>
                </a:r>
                <a:endParaRPr lang="en-CA" sz="24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49493"/>
                <a:ext cx="8001000" cy="4631845"/>
              </a:xfrm>
              <a:prstGeom prst="rect">
                <a:avLst/>
              </a:prstGeom>
              <a:blipFill rotWithShape="1">
                <a:blip r:embed="rId2"/>
                <a:stretch>
                  <a:fillRect l="-1142" t="-1053" r="-1295" b="-2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62000" y="5611504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H W Questions # 1 – 5 on page 20 of the textbook  </a:t>
            </a:r>
            <a:endParaRPr lang="en-CA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909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375868"/>
                <a:ext cx="7632700" cy="4525963"/>
              </a:xfrm>
            </p:spPr>
            <p:txBody>
              <a:bodyPr/>
              <a:lstStyle/>
              <a:p>
                <a:pPr eaLnBrk="1" hangingPunct="1">
                  <a:tabLst>
                    <a:tab pos="449263" algn="l"/>
                  </a:tabLst>
                  <a:defRPr/>
                </a:pPr>
                <a:r>
                  <a:rPr lang="en-CA" sz="2400" dirty="0" smtClean="0">
                    <a:latin typeface="+mj-lt"/>
                  </a:rPr>
                  <a:t>Scalars are quantities that are specified by a magnitude and unit. </a:t>
                </a:r>
              </a:p>
              <a:p>
                <a:pPr eaLnBrk="1" hangingPunct="1">
                  <a:tabLst>
                    <a:tab pos="449263" algn="l"/>
                  </a:tabLst>
                  <a:defRPr/>
                </a:pPr>
                <a:endParaRPr lang="en-CA" sz="1200" dirty="0">
                  <a:latin typeface="+mj-lt"/>
                </a:endParaRPr>
              </a:p>
              <a:p>
                <a:pPr marL="0" indent="0" eaLnBrk="1" hangingPunct="1">
                  <a:buNone/>
                  <a:tabLst>
                    <a:tab pos="449263" algn="l"/>
                  </a:tabLst>
                  <a:defRPr/>
                </a:pPr>
                <a:r>
                  <a:rPr lang="en-CA" sz="2400" dirty="0" smtClean="0">
                    <a:latin typeface="+mj-lt"/>
                  </a:rPr>
                  <a:t>Examples: </a:t>
                </a:r>
              </a:p>
              <a:p>
                <a:pPr marL="903288" indent="-368300" eaLnBrk="1" hangingPunct="1">
                  <a:buSzPct val="151000"/>
                  <a:buFont typeface="Arial" pitchFamily="34" charset="0"/>
                  <a:buChar char="•"/>
                  <a:tabLst>
                    <a:tab pos="808038" algn="l"/>
                  </a:tabLst>
                  <a:defRPr/>
                </a:pPr>
                <a:r>
                  <a:rPr lang="en-CA" sz="2400" dirty="0" smtClean="0">
                    <a:latin typeface="+mj-lt"/>
                  </a:rPr>
                  <a:t>	</a:t>
                </a:r>
                <a:r>
                  <a:rPr lang="en-CA" sz="2400" dirty="0">
                    <a:solidFill>
                      <a:srgbClr val="FF0000"/>
                    </a:solidFill>
                    <a:latin typeface="+mj-lt"/>
                  </a:rPr>
                  <a:t>distance</a:t>
                </a:r>
                <a:r>
                  <a:rPr lang="en-CA" sz="2400" dirty="0" smtClean="0">
                    <a:solidFill>
                      <a:srgbClr val="FF0000"/>
                    </a:solidFill>
                    <a:latin typeface="+mj-lt"/>
                  </a:rPr>
                  <a:t>  </a:t>
                </a:r>
                <a:r>
                  <a:rPr lang="en-CA" sz="2400" dirty="0" smtClean="0">
                    <a:latin typeface="+mj-lt"/>
                  </a:rPr>
                  <a:t>“d”</a:t>
                </a:r>
                <a:r>
                  <a:rPr lang="en-CA" sz="2400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CA" sz="2400" dirty="0" smtClean="0">
                    <a:latin typeface="+mj-lt"/>
                  </a:rPr>
                  <a:t>refers </a:t>
                </a:r>
                <a:r>
                  <a:rPr lang="en-CA" sz="2400" dirty="0">
                    <a:latin typeface="+mj-lt"/>
                  </a:rPr>
                  <a:t>to "how </a:t>
                </a:r>
                <a:r>
                  <a:rPr lang="en-CA" sz="2400" dirty="0" smtClean="0">
                    <a:latin typeface="+mj-lt"/>
                  </a:rPr>
                  <a:t>much long ground that an </a:t>
                </a:r>
                <a:r>
                  <a:rPr lang="en-CA" sz="2400" dirty="0">
                    <a:latin typeface="+mj-lt"/>
                  </a:rPr>
                  <a:t>object has covered" during its motion. </a:t>
                </a:r>
                <a:r>
                  <a:rPr lang="en-CA" sz="2400" dirty="0" smtClean="0">
                    <a:latin typeface="+mj-lt"/>
                  </a:rPr>
                  <a:t>      </a:t>
                </a:r>
              </a:p>
              <a:p>
                <a:pPr marL="630238" indent="0" eaLnBrk="1" hangingPunct="1">
                  <a:buSzPct val="151000"/>
                  <a:buNone/>
                  <a:tabLst>
                    <a:tab pos="808038" algn="l"/>
                  </a:tabLst>
                  <a:defRPr/>
                </a:pPr>
                <a:r>
                  <a:rPr lang="en-CA" sz="2400" dirty="0">
                    <a:latin typeface="+mj-lt"/>
                  </a:rPr>
                  <a:t>	</a:t>
                </a:r>
                <a:r>
                  <a:rPr lang="en-CA" sz="2400" dirty="0" smtClean="0">
                    <a:latin typeface="+mj-lt"/>
                  </a:rPr>
                  <a:t>		d = 30 m</a:t>
                </a:r>
              </a:p>
              <a:p>
                <a:pPr>
                  <a:defRPr/>
                </a:pPr>
                <a:endParaRPr lang="en-CA" sz="2400" dirty="0" smtClean="0">
                  <a:latin typeface="+mj-lt"/>
                </a:endParaRPr>
              </a:p>
              <a:p>
                <a:pPr marL="808038">
                  <a:defRPr/>
                </a:pPr>
                <a:r>
                  <a:rPr lang="en-CA" sz="2400" dirty="0" smtClean="0">
                    <a:solidFill>
                      <a:srgbClr val="FF0000"/>
                    </a:solidFill>
                    <a:latin typeface="+mj-lt"/>
                  </a:rPr>
                  <a:t>speed</a:t>
                </a:r>
                <a:r>
                  <a:rPr lang="en-CA" sz="2400" dirty="0" smtClean="0">
                    <a:latin typeface="+mj-lt"/>
                  </a:rPr>
                  <a:t> “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/>
                      </a:rPr>
                      <m:t>𝑣</m:t>
                    </m:r>
                    <m:r>
                      <a:rPr lang="en-CA" sz="2400" b="0" i="1" smtClean="0">
                        <a:latin typeface="Cambria Math"/>
                      </a:rPr>
                      <m:t>“</m:t>
                    </m:r>
                  </m:oMath>
                </a14:m>
                <a:r>
                  <a:rPr lang="en-CA" sz="2400" dirty="0" smtClean="0">
                    <a:latin typeface="+mj-lt"/>
                  </a:rPr>
                  <a:t> is </a:t>
                </a:r>
                <a:r>
                  <a:rPr lang="en-CA" sz="2400" dirty="0">
                    <a:latin typeface="+mj-lt"/>
                  </a:rPr>
                  <a:t>the rate </a:t>
                </a:r>
                <a:r>
                  <a:rPr lang="en-CA" sz="2400" dirty="0" smtClean="0">
                    <a:latin typeface="+mj-lt"/>
                  </a:rPr>
                  <a:t>of distance per time at </a:t>
                </a:r>
                <a:r>
                  <a:rPr lang="en-CA" sz="2400" dirty="0">
                    <a:latin typeface="+mj-lt"/>
                  </a:rPr>
                  <a:t>which an object covers distance. </a:t>
                </a:r>
                <a:r>
                  <a:rPr lang="en-CA" sz="2400" dirty="0" smtClean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/>
                      </a:rPr>
                      <m:t>𝑣</m:t>
                    </m:r>
                    <m:r>
                      <a:rPr lang="en-CA" sz="2400" b="0" i="1" smtClean="0">
                        <a:latin typeface="Cambria Math"/>
                      </a:rPr>
                      <m:t>=50 </m:t>
                    </m:r>
                    <m:r>
                      <a:rPr lang="en-CA" sz="2400" b="0" i="1" smtClean="0">
                        <a:latin typeface="Cambria Math"/>
                      </a:rPr>
                      <m:t>𝑘𝑚</m:t>
                    </m:r>
                    <m:r>
                      <a:rPr lang="en-CA" sz="2400" b="0" i="1" smtClean="0">
                        <a:latin typeface="Cambria Math"/>
                      </a:rPr>
                      <m:t>/</m:t>
                    </m:r>
                    <m:r>
                      <a:rPr lang="en-CA" sz="2400" b="0" i="1" smtClean="0">
                        <a:latin typeface="Cambria Math"/>
                      </a:rPr>
                      <m:t>h</m:t>
                    </m:r>
                  </m:oMath>
                </a14:m>
                <a:endParaRPr lang="en-CA" altLang="en-US" sz="2400" dirty="0" smtClean="0">
                  <a:latin typeface="+mj-lt"/>
                </a:endParaRPr>
              </a:p>
              <a:p>
                <a:pPr marL="0" indent="0">
                  <a:buNone/>
                  <a:defRPr/>
                </a:pPr>
                <a:endParaRPr lang="en-CA" altLang="en-US" sz="24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5868"/>
                <a:ext cx="7632700" cy="4525963"/>
              </a:xfrm>
              <a:blipFill rotWithShape="1">
                <a:blip r:embed="rId2"/>
                <a:stretch>
                  <a:fillRect l="-1198" t="-1078" r="-10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00113" y="692150"/>
            <a:ext cx="61928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3600" dirty="0" smtClean="0">
                <a:solidFill>
                  <a:srgbClr val="009DD9">
                    <a:lumMod val="75000"/>
                  </a:srgbClr>
                </a:solidFill>
                <a:latin typeface="Calibri"/>
                <a:cs typeface="Arial" charset="0"/>
              </a:rPr>
              <a:t>Scalars</a:t>
            </a:r>
            <a:endParaRPr lang="en-CA" sz="3600" dirty="0">
              <a:solidFill>
                <a:srgbClr val="009DD9">
                  <a:lumMod val="75000"/>
                </a:srgbClr>
              </a:solidFill>
              <a:latin typeface="Calibri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5C75B27E-A3BB-4923-A582-4D31D1DD8D5A}" type="slidenum">
              <a:rPr lang="en-CA" sz="1400">
                <a:solidFill>
                  <a:schemeClr val="tx1"/>
                </a:solidFill>
                <a:latin typeface="+mj-lt"/>
              </a:rPr>
              <a:pPr/>
              <a:t>3</a:t>
            </a:fld>
            <a:endParaRPr lang="en-CA" sz="14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75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02" y="3048000"/>
            <a:ext cx="6300000" cy="3548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2030" y="675938"/>
            <a:ext cx="7502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Constant Acceleration-Time </a:t>
            </a:r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Graphs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+mj-lt"/>
              </a:rPr>
              <a:t>An acceleration-time graph is a graph that describes the acceleration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of an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object over time (acceleration on the y-axis and time on the x-axis).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+mj-lt"/>
              </a:rPr>
              <a:t>The following diagram shows an acceleration-time graph for a cheetah.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30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4343400"/>
            <a:ext cx="369332" cy="381000"/>
          </a:xfrm>
          <a:prstGeom prst="rect">
            <a:avLst/>
          </a:prstGeom>
          <a:solidFill>
            <a:schemeClr val="tx1"/>
          </a:solidFill>
        </p:spPr>
        <p:txBody>
          <a:bodyPr vert="vert270" wrap="square" rtlCol="0">
            <a:spAutoFit/>
          </a:bodyPr>
          <a:lstStyle/>
          <a:p>
            <a:r>
              <a:rPr lang="en-CA" sz="1200" dirty="0" smtClean="0">
                <a:solidFill>
                  <a:schemeClr val="bg1"/>
                </a:solidFill>
              </a:rPr>
              <a:t>[E]</a:t>
            </a:r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7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030" y="675938"/>
            <a:ext cx="7655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Acceleration-Time Graphs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302794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  <a:latin typeface="+mj-lt"/>
              </a:rPr>
              <a:t>The area under an acceleration-time graph gives </a:t>
            </a:r>
            <a:r>
              <a:rPr lang="en-CA" sz="2000" b="1" dirty="0">
                <a:solidFill>
                  <a:srgbClr val="FF0000"/>
                </a:solidFill>
                <a:latin typeface="+mj-lt"/>
              </a:rPr>
              <a:t>the </a:t>
            </a:r>
            <a:r>
              <a:rPr lang="en-CA" sz="2000" b="1" dirty="0" smtClean="0">
                <a:solidFill>
                  <a:srgbClr val="FF0000"/>
                </a:solidFill>
                <a:latin typeface="+mj-lt"/>
              </a:rPr>
              <a:t>change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in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velocity of the object.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31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" r="6610"/>
          <a:stretch/>
        </p:blipFill>
        <p:spPr bwMode="auto">
          <a:xfrm>
            <a:off x="3429000" y="2209800"/>
            <a:ext cx="5502564" cy="3548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11794" y="2026822"/>
                <a:ext cx="3017206" cy="4093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PRACTICE</a:t>
                </a:r>
              </a:p>
              <a:p>
                <a:pPr marL="457200" indent="-457200">
                  <a:buAutoNum type="arabicPeriod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What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is the change in velocity of the cheetah between 0 and 5.0 s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?</a:t>
                </a:r>
              </a:p>
              <a:p>
                <a:endParaRPr lang="en-CA" sz="2000" i="1" dirty="0" smtClean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CA" sz="2000" dirty="0" smtClean="0">
                    <a:solidFill>
                      <a:srgbClr val="FF0000"/>
                    </a:solidFill>
                    <a:latin typeface="+mj-lt"/>
                  </a:rPr>
                  <a:t>v </a:t>
                </a:r>
                <a:r>
                  <a:rPr lang="en-CA" sz="2000" dirty="0">
                    <a:solidFill>
                      <a:srgbClr val="FF0000"/>
                    </a:solidFill>
                    <a:latin typeface="+mj-lt"/>
                  </a:rPr>
                  <a:t>= area = </a:t>
                </a:r>
                <a:r>
                  <a:rPr lang="en-CA" sz="2000" dirty="0" smtClean="0">
                    <a:solidFill>
                      <a:srgbClr val="FF0000"/>
                    </a:solidFill>
                    <a:latin typeface="+mj-lt"/>
                  </a:rPr>
                  <a:t>l w</a:t>
                </a:r>
              </a:p>
              <a:p>
                <a:r>
                  <a:rPr lang="en-CA" sz="2000" dirty="0" smtClean="0">
                    <a:solidFill>
                      <a:srgbClr val="FF0000"/>
                    </a:solidFill>
                    <a:latin typeface="+mj-lt"/>
                  </a:rPr>
                  <a:t>      </a:t>
                </a:r>
                <a:r>
                  <a:rPr lang="en-CA" sz="2000" dirty="0">
                    <a:solidFill>
                      <a:srgbClr val="FF0000"/>
                    </a:solidFill>
                    <a:latin typeface="+mj-lt"/>
                  </a:rPr>
                  <a:t>= (5.0 s)(4.0 m/s[W</a:t>
                </a:r>
                <a:r>
                  <a:rPr lang="en-CA" sz="2000" dirty="0" smtClean="0">
                    <a:solidFill>
                      <a:srgbClr val="FF0000"/>
                    </a:solidFill>
                    <a:latin typeface="+mj-lt"/>
                  </a:rPr>
                  <a:t>])</a:t>
                </a:r>
              </a:p>
              <a:p>
                <a:r>
                  <a:rPr lang="en-CA" sz="2000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CA" sz="2000" dirty="0" smtClean="0">
                    <a:solidFill>
                      <a:srgbClr val="FF0000"/>
                    </a:solidFill>
                    <a:latin typeface="+mj-lt"/>
                  </a:rPr>
                  <a:t>     </a:t>
                </a:r>
                <a:r>
                  <a:rPr lang="en-CA" sz="2000" dirty="0">
                    <a:solidFill>
                      <a:srgbClr val="FF0000"/>
                    </a:solidFill>
                    <a:latin typeface="+mj-lt"/>
                  </a:rPr>
                  <a:t>= 20 m/s[W</a:t>
                </a:r>
                <a:r>
                  <a:rPr lang="en-CA" sz="2000" dirty="0" smtClean="0">
                    <a:solidFill>
                      <a:srgbClr val="FF0000"/>
                    </a:solidFill>
                    <a:latin typeface="+mj-lt"/>
                  </a:rPr>
                  <a:t>]</a:t>
                </a:r>
              </a:p>
              <a:p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graph does not tell us what the initial and final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velocities.</a:t>
                </a:r>
                <a:endParaRPr lang="en-CA" sz="2000" dirty="0" smtClean="0">
                  <a:solidFill>
                    <a:srgbClr val="FF0000"/>
                  </a:solidFill>
                  <a:latin typeface="+mj-lt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      </a:t>
                </a: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94" y="2026822"/>
                <a:ext cx="3017206" cy="4093428"/>
              </a:xfrm>
              <a:prstGeom prst="rect">
                <a:avLst/>
              </a:prstGeom>
              <a:blipFill rotWithShape="1">
                <a:blip r:embed="rId3"/>
                <a:stretch>
                  <a:fillRect l="-2222" t="-744" r="-32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438710" y="3505200"/>
            <a:ext cx="369332" cy="381000"/>
          </a:xfrm>
          <a:prstGeom prst="rect">
            <a:avLst/>
          </a:prstGeom>
          <a:solidFill>
            <a:schemeClr val="tx1"/>
          </a:solidFill>
        </p:spPr>
        <p:txBody>
          <a:bodyPr vert="vert270" wrap="square" rtlCol="0">
            <a:spAutoFit/>
          </a:bodyPr>
          <a:lstStyle/>
          <a:p>
            <a:r>
              <a:rPr lang="en-CA" sz="1200" dirty="0" smtClean="0">
                <a:solidFill>
                  <a:schemeClr val="bg1"/>
                </a:solidFill>
              </a:rPr>
              <a:t>[E]</a:t>
            </a:r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4840" y="1066800"/>
                <a:ext cx="8001000" cy="307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You need to get a piece of information about what is the initial velocity to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be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able to draw the right velocity-Time graph.</a:t>
                </a:r>
              </a:p>
              <a:p>
                <a:pPr>
                  <a:lnSpc>
                    <a:spcPct val="150000"/>
                  </a:lnSpc>
                </a:pPr>
                <a:endParaRPr lang="en-CA" sz="8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If the initial velocity of the cheetah is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0 m/s [E], what is the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final velocity of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cheetah?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     =   0.0 m/s  +(-20 m/s)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    = - 20 m/s 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    = 20 m/s [E] </a:t>
                </a: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" y="1066800"/>
                <a:ext cx="8001000" cy="3071610"/>
              </a:xfrm>
              <a:prstGeom prst="rect">
                <a:avLst/>
              </a:prstGeom>
              <a:blipFill rotWithShape="1">
                <a:blip r:embed="rId2"/>
                <a:stretch>
                  <a:fillRect l="-838" t="-992" b="-25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32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02605"/>
            <a:ext cx="5395913" cy="325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0525" y="3624345"/>
            <a:ext cx="369332" cy="381000"/>
          </a:xfrm>
          <a:prstGeom prst="rect">
            <a:avLst/>
          </a:prstGeom>
          <a:solidFill>
            <a:schemeClr val="tx1"/>
          </a:solidFill>
        </p:spPr>
        <p:txBody>
          <a:bodyPr vert="vert270" wrap="square" rtlCol="0">
            <a:spAutoFit/>
          </a:bodyPr>
          <a:lstStyle/>
          <a:p>
            <a:r>
              <a:rPr lang="en-CA" sz="1200" dirty="0" smtClean="0">
                <a:solidFill>
                  <a:schemeClr val="bg1"/>
                </a:solidFill>
              </a:rPr>
              <a:t>[E]</a:t>
            </a:r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0400" y="838200"/>
            <a:ext cx="800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>
                <a:solidFill>
                  <a:prstClr val="black"/>
                </a:solidFill>
                <a:latin typeface="Calibri"/>
              </a:rPr>
              <a:t>Creating a </a:t>
            </a:r>
            <a:r>
              <a:rPr lang="en-CA" sz="2000" b="1" dirty="0" smtClean="0">
                <a:solidFill>
                  <a:prstClr val="black"/>
                </a:solidFill>
                <a:latin typeface="Calibri"/>
              </a:rPr>
              <a:t>displacement –Time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Graph from an </a:t>
            </a:r>
            <a:r>
              <a:rPr lang="en-CA" sz="2000" b="1" dirty="0" smtClean="0">
                <a:solidFill>
                  <a:prstClr val="black"/>
                </a:solidFill>
                <a:latin typeface="Calibri"/>
              </a:rPr>
              <a:t>Velocity –Time Graph:</a:t>
            </a:r>
            <a:endParaRPr lang="en-CA" sz="2000" dirty="0" smtClean="0">
              <a:solidFill>
                <a:prstClr val="black"/>
              </a:solidFill>
              <a:latin typeface="Calibri"/>
            </a:endParaRPr>
          </a:p>
          <a:p>
            <a:endParaRPr lang="en-CA" sz="2000" b="1" dirty="0">
              <a:solidFill>
                <a:prstClr val="black"/>
              </a:solidFill>
              <a:latin typeface="Calibri"/>
            </a:endParaRPr>
          </a:p>
          <a:p>
            <a:endParaRPr lang="en-CA" sz="2000" b="1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prstClr val="black"/>
                </a:solidFill>
              </a:rPr>
              <a:pPr/>
              <a:t>33</a:t>
            </a:fld>
            <a:endParaRPr lang="en-US" sz="1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73100" y="1583723"/>
                <a:ext cx="3136900" cy="3491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Use the given velocity –time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graph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to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plot a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displacement–time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graph.</a:t>
                </a:r>
              </a:p>
              <a:p>
                <a:endParaRPr lang="en-CA" sz="2000" i="1" dirty="0" smtClean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sz="200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𝑏h</m:t>
                        </m:r>
                      </m:num>
                      <m:den>
                        <m:r>
                          <a:rPr lang="en-CA" sz="200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5 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×20 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]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   = 50 m [E]</a:t>
                </a:r>
              </a:p>
              <a:p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dirty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 dirty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sz="2000" i="1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acc>
                      <m:r>
                        <a:rPr lang="en-CA" sz="20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000" b="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50</m:t>
                      </m:r>
                      <m:r>
                        <a:rPr lang="en-CA" sz="20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20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0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000" i="1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2000" b="0" i="1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Calibri"/>
                  <a:ea typeface="Cambria Math"/>
                </a:endParaRPr>
              </a:p>
              <a:p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" y="1583723"/>
                <a:ext cx="3136900" cy="3491084"/>
              </a:xfrm>
              <a:prstGeom prst="rect">
                <a:avLst/>
              </a:prstGeom>
              <a:blipFill rotWithShape="1">
                <a:blip r:embed="rId2"/>
                <a:stretch>
                  <a:fillRect l="-1942" t="-874" r="-25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191" y="1676400"/>
            <a:ext cx="5395913" cy="325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Triangle 7"/>
          <p:cNvSpPr/>
          <p:nvPr/>
        </p:nvSpPr>
        <p:spPr>
          <a:xfrm flipH="1">
            <a:off x="4660900" y="2670397"/>
            <a:ext cx="4000500" cy="1432211"/>
          </a:xfrm>
          <a:prstGeom prst="rtTriangl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60400" y="5094413"/>
                <a:ext cx="7569200" cy="753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You need to get a piece of information about what is the initial position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 to be able to draw the right displacement -Time graph.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5094413"/>
                <a:ext cx="7569200" cy="753411"/>
              </a:xfrm>
              <a:prstGeom prst="rect">
                <a:avLst/>
              </a:prstGeom>
              <a:blipFill rotWithShape="1">
                <a:blip r:embed="rId4"/>
                <a:stretch>
                  <a:fillRect l="-805" t="-4065" r="-886" b="-146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625334" y="2670397"/>
            <a:ext cx="369332" cy="381000"/>
          </a:xfrm>
          <a:prstGeom prst="rect">
            <a:avLst/>
          </a:prstGeom>
          <a:solidFill>
            <a:schemeClr val="tx1"/>
          </a:solidFill>
        </p:spPr>
        <p:txBody>
          <a:bodyPr vert="vert270" wrap="square" rtlCol="0">
            <a:spAutoFit/>
          </a:bodyPr>
          <a:lstStyle/>
          <a:p>
            <a:r>
              <a:rPr lang="en-CA" sz="1200" dirty="0" smtClean="0">
                <a:solidFill>
                  <a:schemeClr val="bg1"/>
                </a:solidFill>
              </a:rPr>
              <a:t>[E]</a:t>
            </a:r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1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prstClr val="black"/>
                </a:solidFill>
              </a:rPr>
              <a:pPr/>
              <a:t>34</a:t>
            </a:fld>
            <a:endParaRPr lang="en-US" sz="1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73100" y="952210"/>
                <a:ext cx="8331200" cy="3062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If the initial position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=10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𝑚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 [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𝐸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] 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,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draw </a:t>
                </a:r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the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right displacement -Time graph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10 m [E] + 50 m [E]</a:t>
                </a:r>
              </a:p>
              <a:p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     = 60 m [E]</a:t>
                </a: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" y="952210"/>
                <a:ext cx="8331200" cy="3062762"/>
              </a:xfrm>
              <a:prstGeom prst="rect">
                <a:avLst/>
              </a:prstGeom>
              <a:blipFill rotWithShape="1">
                <a:blip r:embed="rId2"/>
                <a:stretch>
                  <a:fillRect l="-732" t="-5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5397500" y="4498323"/>
            <a:ext cx="3124200" cy="9145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397500" y="1786539"/>
            <a:ext cx="0" cy="2720931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5400000">
            <a:off x="3683000" y="-274935"/>
            <a:ext cx="3429000" cy="5257800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77384" y="1376234"/>
                <a:ext cx="121920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CA" dirty="0" smtClean="0">
                    <a:solidFill>
                      <a:schemeClr val="bg1"/>
                    </a:solidFill>
                  </a:rPr>
                  <a:t> m/s [E]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384" y="1376234"/>
                <a:ext cx="1219200" cy="410305"/>
              </a:xfrm>
              <a:prstGeom prst="rect">
                <a:avLst/>
              </a:prstGeom>
              <a:blipFill rotWithShape="1">
                <a:blip r:embed="rId3"/>
                <a:stretch>
                  <a:fillRect t="-7463" b="-238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>
            <a:stCxn id="10" idx="0"/>
          </p:cNvCxnSpPr>
          <p:nvPr/>
        </p:nvCxnSpPr>
        <p:spPr>
          <a:xfrm flipH="1">
            <a:off x="5359400" y="2353965"/>
            <a:ext cx="2667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0"/>
          </p:cNvCxnSpPr>
          <p:nvPr/>
        </p:nvCxnSpPr>
        <p:spPr>
          <a:xfrm>
            <a:off x="8026400" y="2353965"/>
            <a:ext cx="0" cy="21625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10600" y="43228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t</a:t>
            </a:r>
            <a:r>
              <a:rPr lang="en-CA" dirty="0" smtClean="0">
                <a:solidFill>
                  <a:schemeClr val="bg1"/>
                </a:solidFill>
              </a:rPr>
              <a:t> (s)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74000" y="458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5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20996" y="3839865"/>
            <a:ext cx="43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  <a:latin typeface="+mj-lt"/>
              </a:rPr>
              <a:t>10</a:t>
            </a:r>
            <a:endParaRPr lang="en-CA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54194" y="2151102"/>
            <a:ext cx="43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+mj-lt"/>
              </a:rPr>
              <a:t>6</a:t>
            </a:r>
            <a:r>
              <a:rPr lang="en-CA" dirty="0" smtClean="0">
                <a:solidFill>
                  <a:schemeClr val="bg1"/>
                </a:solidFill>
                <a:latin typeface="+mj-lt"/>
              </a:rPr>
              <a:t>0</a:t>
            </a:r>
            <a:endParaRPr lang="en-CA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0400" y="5105400"/>
            <a:ext cx="8001000" cy="1200329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  <a:latin typeface="Calibri"/>
              </a:rPr>
              <a:t>H W question 28 – 30, 34, 39, 40, 41, and 43 on pages 33 - 356 </a:t>
            </a:r>
            <a:r>
              <a:rPr lang="en-CA" sz="2400" dirty="0">
                <a:solidFill>
                  <a:srgbClr val="FF0000"/>
                </a:solidFill>
                <a:latin typeface="Calibri"/>
              </a:rPr>
              <a:t>of the package </a:t>
            </a:r>
            <a:r>
              <a:rPr lang="en-CA" sz="2400" dirty="0" smtClean="0">
                <a:solidFill>
                  <a:srgbClr val="FF0000"/>
                </a:solidFill>
                <a:latin typeface="Calibri"/>
              </a:rPr>
              <a:t>and Questions # 1 – 11 on page 30 of the textbook.</a:t>
            </a:r>
          </a:p>
        </p:txBody>
      </p:sp>
    </p:spTree>
    <p:extLst>
      <p:ext uri="{BB962C8B-B14F-4D97-AF65-F5344CB8AC3E}">
        <p14:creationId xmlns:p14="http://schemas.microsoft.com/office/powerpoint/2010/main" val="96879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0112" y="692150"/>
            <a:ext cx="61928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3600" dirty="0" smtClean="0">
                <a:solidFill>
                  <a:srgbClr val="009DD9">
                    <a:lumMod val="75000"/>
                  </a:srgbClr>
                </a:solidFill>
                <a:latin typeface="Calibri"/>
                <a:cs typeface="Arial" charset="0"/>
              </a:rPr>
              <a:t>Vectors </a:t>
            </a:r>
            <a:endParaRPr lang="en-CA" sz="3600" dirty="0">
              <a:solidFill>
                <a:srgbClr val="009DD9">
                  <a:lumMod val="75000"/>
                </a:srgbClr>
              </a:solidFill>
              <a:latin typeface="Calibri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5B27E-A3BB-4923-A582-4D31D1DD8D5A}" type="slidenum">
              <a:rPr lang="en-CA" sz="1400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CA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242"/>
                <a:ext cx="8229600" cy="4389437"/>
              </a:xfrm>
            </p:spPr>
            <p:txBody>
              <a:bodyPr/>
              <a:lstStyle/>
              <a:p>
                <a:r>
                  <a:rPr lang="en-CA" sz="2400" dirty="0" smtClean="0">
                    <a:latin typeface="+mj-lt"/>
                  </a:rPr>
                  <a:t>Vectors are </a:t>
                </a:r>
                <a:r>
                  <a:rPr lang="en-CA" sz="2400" dirty="0">
                    <a:latin typeface="+mj-lt"/>
                  </a:rPr>
                  <a:t>quantities that are specified by a magnitude </a:t>
                </a:r>
                <a:r>
                  <a:rPr lang="en-CA" sz="2400" dirty="0" smtClean="0">
                    <a:latin typeface="+mj-lt"/>
                  </a:rPr>
                  <a:t>unit, and direction.</a:t>
                </a:r>
                <a:endParaRPr lang="en-CA" sz="2400" dirty="0">
                  <a:latin typeface="+mj-lt"/>
                </a:endParaRPr>
              </a:p>
              <a:p>
                <a:endParaRPr lang="en-CA" sz="100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marL="0" indent="0">
                  <a:buNone/>
                </a:pPr>
                <a:r>
                  <a:rPr lang="en-CA" sz="2400" dirty="0">
                    <a:latin typeface="+mj-lt"/>
                  </a:rPr>
                  <a:t>Examples: </a:t>
                </a:r>
                <a:endParaRPr lang="en-CA" sz="1000" dirty="0" smtClean="0">
                  <a:solidFill>
                    <a:prstClr val="black"/>
                  </a:solidFill>
                </a:endParaRPr>
              </a:p>
              <a:p>
                <a:pPr marL="628650"/>
                <a:r>
                  <a:rPr lang="en-CA" sz="2400" dirty="0" smtClean="0">
                    <a:solidFill>
                      <a:srgbClr val="FF0000"/>
                    </a:solidFill>
                    <a:latin typeface="+mj-lt"/>
                  </a:rPr>
                  <a:t>Position vector </a:t>
                </a:r>
                <a:r>
                  <a:rPr lang="en-CA" sz="2400" dirty="0">
                    <a:solidFill>
                      <a:srgbClr val="000000"/>
                    </a:solidFill>
                    <a:latin typeface="Helvetica Neue"/>
                  </a:rPr>
                  <a:t>A position vector expresses the position of an object from </a:t>
                </a:r>
                <a:r>
                  <a:rPr lang="en-CA" sz="2400" dirty="0" smtClean="0">
                    <a:solidFill>
                      <a:srgbClr val="000000"/>
                    </a:solidFill>
                    <a:latin typeface="Helvetica Neue"/>
                  </a:rPr>
                  <a:t>a reference point.</a:t>
                </a:r>
                <a:endParaRPr lang="en-CA" sz="2400" dirty="0" smtClean="0"/>
              </a:p>
              <a:p>
                <a:pPr marL="355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acc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=70 </m:t>
                      </m:r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[</m:t>
                      </m:r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CA" sz="2400" dirty="0">
                  <a:solidFill>
                    <a:prstClr val="black"/>
                  </a:solidFill>
                </a:endParaRPr>
              </a:p>
              <a:p>
                <a:pPr marL="628650"/>
                <a:endParaRPr lang="en-CA" sz="1000" dirty="0">
                  <a:solidFill>
                    <a:srgbClr val="FF0000"/>
                  </a:solidFill>
                  <a:latin typeface="+mj-lt"/>
                </a:endParaRPr>
              </a:p>
              <a:p>
                <a:pPr marL="628650"/>
                <a:r>
                  <a:rPr lang="en-CA" sz="2400" dirty="0" smtClean="0">
                    <a:solidFill>
                      <a:srgbClr val="FF0000"/>
                    </a:solidFill>
                    <a:latin typeface="+mj-lt"/>
                  </a:rPr>
                  <a:t>Displacement</a:t>
                </a:r>
                <a:r>
                  <a:rPr lang="en-CA" sz="2400" dirty="0" smtClean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CA" sz="2400" dirty="0">
                    <a:solidFill>
                      <a:prstClr val="black"/>
                    </a:solidFill>
                    <a:latin typeface="+mj-lt"/>
                  </a:rPr>
                  <a:t>is a vector quantity that refers to "how far out of </a:t>
                </a:r>
                <a:r>
                  <a:rPr lang="en-CA" sz="2400" dirty="0" smtClean="0">
                    <a:solidFill>
                      <a:prstClr val="black"/>
                    </a:solidFill>
                    <a:latin typeface="+mj-lt"/>
                  </a:rPr>
                  <a:t>a position ”reference point” an </a:t>
                </a:r>
                <a:r>
                  <a:rPr lang="en-CA" sz="2400" dirty="0">
                    <a:solidFill>
                      <a:prstClr val="black"/>
                    </a:solidFill>
                    <a:latin typeface="+mj-lt"/>
                  </a:rPr>
                  <a:t>object </a:t>
                </a:r>
                <a:r>
                  <a:rPr lang="en-CA" sz="2400" dirty="0" smtClean="0">
                    <a:solidFill>
                      <a:prstClr val="black"/>
                    </a:solidFill>
                    <a:latin typeface="+mj-lt"/>
                  </a:rPr>
                  <a:t>moved to another position.    </a:t>
                </a:r>
                <a14:m>
                  <m:oMath xmlns:m="http://schemas.openxmlformats.org/officeDocument/2006/math">
                    <m:r>
                      <a:rPr lang="en-CA" sz="24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4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CA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</m:acc>
                    <m:r>
                      <a:rPr lang="en-CA" sz="24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=70 </m:t>
                    </m:r>
                    <m:r>
                      <a:rPr lang="en-CA" sz="24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4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[</m:t>
                    </m:r>
                    <m:r>
                      <a:rPr lang="en-CA" sz="24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𝐸</m:t>
                    </m:r>
                    <m:r>
                      <a:rPr lang="en-CA" sz="24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CA" altLang="en-US" sz="2800" dirty="0" smtClean="0"/>
              </a:p>
              <a:p>
                <a:pPr marL="628650"/>
                <a:r>
                  <a:rPr lang="en-CA" altLang="en-US" sz="2400" dirty="0">
                    <a:solidFill>
                      <a:srgbClr val="FF0000"/>
                    </a:solidFill>
                    <a:latin typeface="+mj-lt"/>
                  </a:rPr>
                  <a:t>Velocity </a:t>
                </a:r>
                <a:r>
                  <a:rPr lang="en-CA" altLang="en-US" sz="2400" dirty="0">
                    <a:latin typeface="+mj-lt"/>
                  </a:rPr>
                  <a:t>is the change of displacement over </a:t>
                </a:r>
                <a:r>
                  <a:rPr lang="en-CA" altLang="en-US" sz="2400" dirty="0" smtClean="0">
                    <a:latin typeface="+mj-lt"/>
                  </a:rPr>
                  <a:t>time.</a:t>
                </a:r>
              </a:p>
              <a:p>
                <a:pPr marL="35560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alt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altLang="en-US" sz="2400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CA" altLang="en-US" sz="2400" b="0" i="1" smtClean="0">
                        <a:latin typeface="Cambria Math"/>
                      </a:rPr>
                      <m:t>=</m:t>
                    </m:r>
                    <m:r>
                      <a:rPr lang="en-CA" altLang="en-US" sz="2400" b="0" i="0" smtClean="0">
                        <a:latin typeface="Cambria Math"/>
                      </a:rPr>
                      <m:t>1.5 </m:t>
                    </m:r>
                    <m:r>
                      <m:rPr>
                        <m:sty m:val="p"/>
                      </m:rPr>
                      <a:rPr lang="en-CA" altLang="en-US" sz="2400" b="0" i="0" smtClean="0">
                        <a:latin typeface="Cambria Math"/>
                      </a:rPr>
                      <m:t>m</m:t>
                    </m:r>
                    <m:r>
                      <a:rPr lang="en-CA" altLang="en-US" sz="2400" b="0" i="0" smtClean="0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CA" altLang="en-US" sz="2400" b="0" i="0" smtClean="0">
                        <a:latin typeface="Cambria Math"/>
                      </a:rPr>
                      <m:t>s</m:t>
                    </m:r>
                  </m:oMath>
                </a14:m>
                <a:r>
                  <a:rPr lang="en-CA" altLang="en-US" sz="2400" dirty="0" smtClean="0">
                    <a:latin typeface="+mj-lt"/>
                  </a:rPr>
                  <a:t> </a:t>
                </a:r>
                <a:r>
                  <a:rPr lang="en-CA" altLang="en-US" sz="2400" i="1" dirty="0" smtClean="0">
                    <a:latin typeface="+mj-lt"/>
                  </a:rPr>
                  <a:t>[ Up]</a:t>
                </a:r>
                <a:endParaRPr lang="en-CA" altLang="en-US" sz="2400" i="1" dirty="0">
                  <a:latin typeface="+mj-lt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242"/>
                <a:ext cx="8229600" cy="4389437"/>
              </a:xfrm>
              <a:blipFill rotWithShape="1">
                <a:blip r:embed="rId2"/>
                <a:stretch>
                  <a:fillRect l="-1111" t="-1111" r="-296" b="-16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6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9750" y="1700213"/>
                <a:ext cx="8229600" cy="2287587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GB" altLang="en-US" sz="2400" dirty="0" smtClean="0">
                    <a:latin typeface="+mj-lt"/>
                  </a:rPr>
                  <a:t>A vector quantity is represented by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GB" altLang="en-US" sz="240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alt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altLang="en-US" sz="24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alt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GB" altLang="en-US" sz="2400" dirty="0" smtClean="0">
                  <a:latin typeface="+mj-lt"/>
                </a:endParaRPr>
              </a:p>
              <a:p>
                <a:pPr eaLnBrk="1" hangingPunct="1">
                  <a:defRPr/>
                </a:pPr>
                <a:r>
                  <a:rPr lang="en-GB" altLang="en-US" sz="2400" dirty="0" smtClean="0">
                    <a:latin typeface="+mj-lt"/>
                  </a:rPr>
                  <a:t>To graph a vector, it must have a </a:t>
                </a:r>
                <a:r>
                  <a:rPr lang="en-GB" altLang="en-US" sz="2400" b="1" dirty="0" smtClean="0">
                    <a:solidFill>
                      <a:srgbClr val="FF0000"/>
                    </a:solidFill>
                    <a:latin typeface="+mj-lt"/>
                  </a:rPr>
                  <a:t>tail</a:t>
                </a:r>
                <a:r>
                  <a:rPr lang="en-GB" altLang="en-US" sz="2400" dirty="0" smtClean="0">
                    <a:latin typeface="+mj-lt"/>
                  </a:rPr>
                  <a:t> (showing the starting point) , a </a:t>
                </a:r>
                <a:r>
                  <a:rPr lang="en-GB" altLang="en-US" sz="2400" dirty="0" smtClean="0">
                    <a:solidFill>
                      <a:srgbClr val="FF0000"/>
                    </a:solidFill>
                    <a:latin typeface="+mj-lt"/>
                  </a:rPr>
                  <a:t>head</a:t>
                </a:r>
                <a:r>
                  <a:rPr lang="en-GB" altLang="en-US" sz="2400" dirty="0" smtClean="0">
                    <a:latin typeface="+mj-lt"/>
                  </a:rPr>
                  <a:t> (showing the end) and a </a:t>
                </a:r>
                <a:r>
                  <a:rPr lang="en-GB" altLang="en-US" sz="2400" b="1" dirty="0" smtClean="0">
                    <a:solidFill>
                      <a:srgbClr val="FF0000"/>
                    </a:solidFill>
                    <a:latin typeface="+mj-lt"/>
                  </a:rPr>
                  <a:t>scaled length </a:t>
                </a:r>
                <a:r>
                  <a:rPr lang="en-GB" altLang="en-US" sz="2400" dirty="0" smtClean="0">
                    <a:latin typeface="+mj-lt"/>
                  </a:rPr>
                  <a:t>(showing the magnitude) </a:t>
                </a:r>
              </a:p>
              <a:p>
                <a:pPr eaLnBrk="1" hangingPunct="1">
                  <a:defRPr/>
                </a:pPr>
                <a:endParaRPr lang="en-GB" altLang="en-US" sz="1200" dirty="0">
                  <a:latin typeface="+mj-lt"/>
                </a:endParaRPr>
              </a:p>
              <a:p>
                <a:pPr marL="0" indent="0" eaLnBrk="1" hangingPunct="1">
                  <a:buFont typeface="Wingdings 2" pitchFamily="18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altLang="en-US" b="0" i="1" smtClean="0">
                          <a:latin typeface="Cambria Math"/>
                          <a:ea typeface="Cambria Math"/>
                        </a:rPr>
                        <m:t>        </m:t>
                      </m:r>
                      <m:acc>
                        <m:accPr>
                          <m:chr m:val="⃑"/>
                          <m:ctrlPr>
                            <a:rPr lang="en-CA" altLang="en-US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alt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alt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alt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CA" altLang="en-US" b="0" i="1" smtClean="0">
                          <a:latin typeface="Cambria Math"/>
                          <a:ea typeface="Cambria Math"/>
                        </a:rPr>
                        <m:t>=20 </m:t>
                      </m:r>
                      <m:r>
                        <a:rPr lang="en-CA" altLang="en-US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alt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alt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altLang="en-US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CA" altLang="en-US" dirty="0" smtClean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750" y="1700213"/>
                <a:ext cx="8229600" cy="2287587"/>
              </a:xfrm>
              <a:blipFill rotWithShape="1">
                <a:blip r:embed="rId2"/>
                <a:stretch>
                  <a:fillRect l="-815" r="-1852" b="-5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0113" y="692150"/>
            <a:ext cx="61928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3600" dirty="0">
                <a:solidFill>
                  <a:srgbClr val="0F6FC6">
                    <a:lumMod val="75000"/>
                  </a:srgbClr>
                </a:solidFill>
                <a:latin typeface="Arial" charset="0"/>
                <a:cs typeface="Arial" charset="0"/>
              </a:rPr>
              <a:t>Vectors in One Dimension</a:t>
            </a:r>
            <a:endParaRPr lang="en-CA" sz="3600" dirty="0">
              <a:solidFill>
                <a:srgbClr val="0F6FC6">
                  <a:lumMod val="75000"/>
                </a:srgbClr>
              </a:solidFill>
              <a:latin typeface="Calibri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5B27E-A3BB-4923-A582-4D31D1DD8D5A}" type="slidenum">
              <a:rPr lang="en-CA" sz="1400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CA" sz="140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43400" y="5310552"/>
            <a:ext cx="3886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56663" y="4695095"/>
                <a:ext cx="137160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=20 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663" y="4695095"/>
                <a:ext cx="1371600" cy="4103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791200" y="3733800"/>
            <a:ext cx="2341988" cy="4924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r>
              <a:rPr lang="en-CA" altLang="en-US" sz="2600" dirty="0">
                <a:solidFill>
                  <a:prstClr val="black"/>
                </a:solidFill>
              </a:rPr>
              <a:t>Scale 1 cm : 1 m</a:t>
            </a:r>
          </a:p>
        </p:txBody>
      </p:sp>
      <p:sp>
        <p:nvSpPr>
          <p:cNvPr id="3" name="Oval 2"/>
          <p:cNvSpPr/>
          <p:nvPr/>
        </p:nvSpPr>
        <p:spPr>
          <a:xfrm>
            <a:off x="4327863" y="52856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29000" y="5331342"/>
            <a:ext cx="898863" cy="383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9800" y="5523171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Reference Point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280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9750" y="1700213"/>
                <a:ext cx="8229600" cy="2287587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GB" altLang="en-US" dirty="0" smtClean="0">
                    <a:latin typeface="+mj-lt"/>
                  </a:rPr>
                  <a:t>In one dimension vectors, the direction could be represented by a “+” or “ –” sign.</a:t>
                </a:r>
              </a:p>
              <a:p>
                <a:pPr lvl="0" eaLnBrk="1" hangingPunct="1">
                  <a:defRPr/>
                </a:pPr>
                <a:r>
                  <a:rPr lang="en-GB" altLang="en-US" dirty="0">
                    <a:solidFill>
                      <a:prstClr val="black"/>
                    </a:solidFill>
                  </a:rPr>
                  <a:t>T</a:t>
                </a:r>
                <a:r>
                  <a:rPr lang="en-GB" altLang="en-US" dirty="0">
                    <a:solidFill>
                      <a:prstClr val="black"/>
                    </a:solidFill>
                    <a:latin typeface="Calibri"/>
                  </a:rPr>
                  <a:t>he positive Directions are NORTH, EAST, and UP</a:t>
                </a:r>
                <a:endParaRPr lang="en-GB" altLang="en-US" sz="1000" dirty="0">
                  <a:solidFill>
                    <a:prstClr val="black"/>
                  </a:solidFill>
                  <a:latin typeface="Calibri"/>
                </a:endParaRPr>
              </a:p>
              <a:p>
                <a:pPr lvl="0" eaLnBrk="1" hangingPunct="1">
                  <a:defRPr/>
                </a:pPr>
                <a:r>
                  <a:rPr lang="en-GB" altLang="en-US" dirty="0">
                    <a:solidFill>
                      <a:prstClr val="black"/>
                    </a:solidFill>
                    <a:latin typeface="Calibri"/>
                  </a:rPr>
                  <a:t>The negative Directions are SOUTH, WEST, and </a:t>
                </a:r>
                <a:r>
                  <a:rPr lang="en-GB" altLang="en-US" dirty="0" smtClean="0">
                    <a:solidFill>
                      <a:prstClr val="black"/>
                    </a:solidFill>
                    <a:latin typeface="Calibri"/>
                  </a:rPr>
                  <a:t>DOWN</a:t>
                </a:r>
                <a:endParaRPr lang="en-GB" altLang="en-US" dirty="0" smtClean="0">
                  <a:latin typeface="+mj-lt"/>
                </a:endParaRPr>
              </a:p>
              <a:p>
                <a:pPr marL="0" indent="0" eaLnBrk="1" hangingPunct="1">
                  <a:buNone/>
                  <a:defRPr/>
                </a:pPr>
                <a:endParaRPr lang="en-GB" altLang="en-US" dirty="0" smtClean="0">
                  <a:latin typeface="+mj-lt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GB" altLang="en-US" dirty="0" smtClean="0">
                    <a:latin typeface="+mj-lt"/>
                  </a:rPr>
                  <a:t>Example:</a:t>
                </a:r>
              </a:p>
              <a:p>
                <a:pPr algn="ctr" eaLnBrk="1" hangingPunct="1">
                  <a:buFont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GB" alt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alt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CA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CA" alt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GB" altLang="en-US" dirty="0" smtClean="0">
                    <a:latin typeface="+mj-lt"/>
                  </a:rPr>
                  <a:t>50 m [W] = - 50 m</a:t>
                </a:r>
              </a:p>
              <a:p>
                <a:pPr algn="ctr" eaLnBrk="1" hangingPunct="1">
                  <a:buFont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GB" alt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alt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CA" alt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CA" altLang="en-US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GB" altLang="en-US" dirty="0" smtClean="0">
                    <a:latin typeface="+mj-lt"/>
                  </a:rPr>
                  <a:t>= 30 Km [E] = 30 Km</a:t>
                </a:r>
              </a:p>
              <a:p>
                <a:pPr algn="ctr" eaLnBrk="1" hangingPunct="1">
                  <a:buFont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GB" alt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alt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alt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CA" altLang="en-US" b="0" i="1" smtClean="0">
                        <a:latin typeface="Cambria Math"/>
                      </a:rPr>
                      <m:t>=</m:t>
                    </m:r>
                    <m:r>
                      <a:rPr lang="en-CA" alt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GB" altLang="en-US" dirty="0" smtClean="0">
                    <a:latin typeface="+mj-lt"/>
                  </a:rPr>
                  <a:t> 300 m/s [down]  = - 300 m/s</a:t>
                </a:r>
                <a:endParaRPr lang="en-CA" altLang="en-US" dirty="0" smtClean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750" y="1700213"/>
                <a:ext cx="8229600" cy="2287587"/>
              </a:xfrm>
              <a:blipFill rotWithShape="1">
                <a:blip r:embed="rId2"/>
                <a:stretch>
                  <a:fillRect l="-1333" t="-2133" b="-97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0113" y="692150"/>
            <a:ext cx="61928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3600" dirty="0">
                <a:solidFill>
                  <a:srgbClr val="0F6FC6">
                    <a:lumMod val="75000"/>
                  </a:srgbClr>
                </a:solidFill>
                <a:latin typeface="Arial" charset="0"/>
                <a:cs typeface="Arial" charset="0"/>
              </a:rPr>
              <a:t>Vectors in One Dimension</a:t>
            </a:r>
            <a:endParaRPr lang="en-CA" sz="3600" dirty="0">
              <a:solidFill>
                <a:srgbClr val="0F6FC6">
                  <a:lumMod val="75000"/>
                </a:srgbClr>
              </a:solidFill>
              <a:latin typeface="Calibri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5B27E-A3BB-4923-A582-4D31D1DD8D5A}" type="slidenum">
              <a:rPr lang="en-CA" sz="1400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CA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0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0113" y="649506"/>
            <a:ext cx="7710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3600" dirty="0" smtClean="0">
                <a:solidFill>
                  <a:srgbClr val="0F6FC6">
                    <a:lumMod val="75000"/>
                  </a:srgbClr>
                </a:solidFill>
                <a:latin typeface="Arial" charset="0"/>
                <a:cs typeface="Arial" charset="0"/>
              </a:rPr>
              <a:t>Position vector in Two Dimensions</a:t>
            </a:r>
            <a:endParaRPr lang="en-CA" sz="3600" dirty="0">
              <a:solidFill>
                <a:srgbClr val="0F6FC6">
                  <a:lumMod val="75000"/>
                </a:srgbClr>
              </a:solidFill>
              <a:latin typeface="Calibri"/>
              <a:cs typeface="Arial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35150" y="3789363"/>
            <a:ext cx="2592388" cy="12954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7" name="TextBox 4"/>
          <p:cNvSpPr txBox="1">
            <a:spLocks noChangeArrowheads="1"/>
          </p:cNvSpPr>
          <p:nvPr/>
        </p:nvSpPr>
        <p:spPr bwMode="auto">
          <a:xfrm rot="-1448240">
            <a:off x="2452688" y="3894138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altLang="en-US">
                <a:solidFill>
                  <a:prstClr val="black"/>
                </a:solidFill>
              </a:rPr>
              <a:t>20 km</a:t>
            </a:r>
            <a:endParaRPr lang="en-CA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3113" y="5360988"/>
            <a:ext cx="1812925" cy="369887"/>
          </a:xfrm>
          <a:prstGeom prst="rect">
            <a:avLst/>
          </a:prstGeom>
          <a:noFill/>
          <a:ln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Reference point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835150" y="5084763"/>
            <a:ext cx="1873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85909" y="4679848"/>
            <a:ext cx="720080" cy="369332"/>
          </a:xfrm>
          <a:prstGeom prst="rect">
            <a:avLst/>
          </a:prstGeom>
          <a:blipFill rotWithShape="1">
            <a:blip r:embed="rId2"/>
            <a:stretch>
              <a:fillRect l="-6780" t="-8333" b="-26667"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dirty="0">
                <a:noFill/>
                <a:latin typeface="Arial" charset="0"/>
                <a:cs typeface="Arial" charset="0"/>
              </a:rPr>
              <a:t>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98900" y="3040063"/>
            <a:ext cx="1057275" cy="369887"/>
          </a:xfrm>
          <a:prstGeom prst="rect">
            <a:avLst/>
          </a:prstGeom>
          <a:noFill/>
          <a:ln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Location</a:t>
            </a:r>
          </a:p>
        </p:txBody>
      </p:sp>
      <p:cxnSp>
        <p:nvCxnSpPr>
          <p:cNvPr id="15" name="Straight Connector 14"/>
          <p:cNvCxnSpPr>
            <a:endCxn id="6" idx="0"/>
          </p:cNvCxnSpPr>
          <p:nvPr/>
        </p:nvCxnSpPr>
        <p:spPr>
          <a:xfrm flipH="1">
            <a:off x="1679575" y="5084763"/>
            <a:ext cx="155575" cy="276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2"/>
          </p:cNvCxnSpPr>
          <p:nvPr/>
        </p:nvCxnSpPr>
        <p:spPr>
          <a:xfrm flipH="1">
            <a:off x="4348163" y="3409950"/>
            <a:ext cx="79375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5B27E-A3BB-4923-A582-4D31D1DD8D5A}" type="slidenum">
              <a:rPr lang="en-CA" sz="1400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CA" sz="1400">
              <a:solidFill>
                <a:schemeClr val="tx1"/>
              </a:solidFill>
            </a:endParaRPr>
          </a:p>
        </p:txBody>
      </p:sp>
      <p:sp>
        <p:nvSpPr>
          <p:cNvPr id="14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900113" y="1526058"/>
            <a:ext cx="7344295" cy="4525963"/>
          </a:xfrm>
          <a:blipFill rotWithShape="1">
            <a:blip r:embed="rId3"/>
            <a:stretch>
              <a:fillRect l="-914" t="-1077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CA" dirty="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979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43047" y="1481386"/>
            <a:ext cx="7329353" cy="4525963"/>
          </a:xfrm>
          <a:blipFill rotWithShape="1">
            <a:blip r:embed="rId2"/>
            <a:stretch>
              <a:fillRect l="-831" t="-1078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CA" dirty="0">
                <a:noFill/>
              </a:rPr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0630" y="692150"/>
            <a:ext cx="76342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3600" dirty="0" smtClean="0">
                <a:solidFill>
                  <a:srgbClr val="0F6FC6">
                    <a:lumMod val="75000"/>
                  </a:srgbClr>
                </a:solidFill>
                <a:latin typeface="Arial" charset="0"/>
                <a:cs typeface="Arial" charset="0"/>
              </a:rPr>
              <a:t>Displacement in Two dimensions</a:t>
            </a:r>
            <a:endParaRPr lang="en-CA" sz="3600" dirty="0">
              <a:solidFill>
                <a:srgbClr val="0F6FC6">
                  <a:lumMod val="75000"/>
                </a:srgbClr>
              </a:solidFill>
              <a:latin typeface="Calibri"/>
              <a:cs typeface="Arial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727200" y="4117975"/>
            <a:ext cx="2952750" cy="9667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TextBox 4"/>
          <p:cNvSpPr txBox="1">
            <a:spLocks noChangeArrowheads="1"/>
          </p:cNvSpPr>
          <p:nvPr/>
        </p:nvSpPr>
        <p:spPr bwMode="auto">
          <a:xfrm rot="1288098">
            <a:off x="2733675" y="4065588"/>
            <a:ext cx="941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altLang="en-US">
                <a:solidFill>
                  <a:prstClr val="black"/>
                </a:solidFill>
              </a:rPr>
              <a:t>850 km</a:t>
            </a:r>
            <a:endParaRPr lang="en-CA" altLang="en-US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659313" y="4117975"/>
            <a:ext cx="12700" cy="9985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27810" y="4409106"/>
            <a:ext cx="720080" cy="369332"/>
          </a:xfrm>
          <a:prstGeom prst="rect">
            <a:avLst/>
          </a:prstGeom>
          <a:blipFill rotWithShape="1">
            <a:blip r:embed="rId3"/>
            <a:stretch>
              <a:fillRect l="-6780" t="-8197" b="-24590"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>
                <a:noFill/>
                <a:latin typeface="Arial" charset="0"/>
                <a:cs typeface="Arial" charset="0"/>
              </a:rPr>
              <a:t>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5013" y="3462338"/>
            <a:ext cx="1455737" cy="369887"/>
          </a:xfrm>
          <a:prstGeom prst="rect">
            <a:avLst/>
          </a:prstGeom>
          <a:noFill/>
          <a:ln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Location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9600" y="5491163"/>
            <a:ext cx="1455738" cy="369887"/>
          </a:xfrm>
          <a:prstGeom prst="rect">
            <a:avLst/>
          </a:prstGeom>
          <a:noFill/>
          <a:ln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Location 1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48062" y="3833970"/>
            <a:ext cx="3612207" cy="51674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>
                <a:noFill/>
                <a:latin typeface="Arial" charset="0"/>
                <a:cs typeface="Arial" charset="0"/>
              </a:rPr>
              <a:t> 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665663" y="5116513"/>
            <a:ext cx="338137" cy="37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3" idx="2"/>
          </p:cNvCxnSpPr>
          <p:nvPr/>
        </p:nvCxnSpPr>
        <p:spPr>
          <a:xfrm flipH="1" flipV="1">
            <a:off x="1462088" y="3832225"/>
            <a:ext cx="265112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5B27E-A3BB-4923-A582-4D31D1DD8D5A}" type="slidenum">
              <a:rPr lang="en-CA" sz="1400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CA" sz="14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1371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is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01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650" y="692150"/>
            <a:ext cx="61928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3600" dirty="0">
                <a:solidFill>
                  <a:srgbClr val="0F6FC6">
                    <a:lumMod val="75000"/>
                  </a:srgbClr>
                </a:solidFill>
                <a:latin typeface="Arial" charset="0"/>
                <a:cs typeface="Arial" charset="0"/>
              </a:rPr>
              <a:t>Displacement</a:t>
            </a:r>
            <a:endParaRPr lang="en-CA" sz="3600" dirty="0">
              <a:solidFill>
                <a:srgbClr val="0F6FC6">
                  <a:lumMod val="75000"/>
                </a:srgbClr>
              </a:solidFill>
              <a:latin typeface="Calibri"/>
              <a:cs typeface="Arial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92275" y="5475289"/>
            <a:ext cx="5308600" cy="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609600" y="5845970"/>
            <a:ext cx="1812925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altLang="en-US" dirty="0">
                <a:solidFill>
                  <a:prstClr val="black"/>
                </a:solidFill>
              </a:rPr>
              <a:t>Reference point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92275" y="5381404"/>
            <a:ext cx="2278063" cy="181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70338" y="5381404"/>
            <a:ext cx="3030537" cy="181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8" name="TextBox 12"/>
          <p:cNvSpPr txBox="1">
            <a:spLocks noChangeArrowheads="1"/>
          </p:cNvSpPr>
          <p:nvPr/>
        </p:nvSpPr>
        <p:spPr bwMode="auto">
          <a:xfrm>
            <a:off x="755650" y="3225800"/>
            <a:ext cx="9366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5B27E-A3BB-4923-A582-4D31D1DD8D5A}" type="slidenum">
              <a:rPr lang="en-CA" sz="1400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CA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56160" y="4839755"/>
                <a:ext cx="871736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CA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𝑖𝑛𝑖𝑡𝑖𝑎𝑙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160" y="4839755"/>
                <a:ext cx="871736" cy="410305"/>
              </a:xfrm>
              <a:prstGeom prst="rect">
                <a:avLst/>
              </a:prstGeom>
              <a:blipFill rotWithShape="1">
                <a:blip r:embed="rId2"/>
                <a:stretch>
                  <a:fillRect t="-7463" b="-14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340587" y="5638071"/>
                <a:ext cx="871736" cy="438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CA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𝑓𝑖𝑛𝑎𝑙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587" y="5638071"/>
                <a:ext cx="871736" cy="438903"/>
              </a:xfrm>
              <a:prstGeom prst="rect">
                <a:avLst/>
              </a:prstGeom>
              <a:blipFill rotWithShape="1">
                <a:blip r:embed="rId3"/>
                <a:stretch>
                  <a:fillRect t="-5556" b="-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49738" y="4802709"/>
                <a:ext cx="871736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738" y="4802709"/>
                <a:ext cx="871736" cy="410305"/>
              </a:xfrm>
              <a:prstGeom prst="rect">
                <a:avLst/>
              </a:prstGeom>
              <a:blipFill rotWithShape="1">
                <a:blip r:embed="rId4"/>
                <a:stretch>
                  <a:fillRect t="-7463" r="-48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1223962" y="5475290"/>
            <a:ext cx="468313" cy="370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55650" y="1436568"/>
                <a:ext cx="7543800" cy="1662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 smtClean="0">
                    <a:latin typeface="+mj-lt"/>
                  </a:rPr>
                  <a:t>Displacement vector can be calculated by subtracting the initial position vector from the final position vector</a:t>
                </a:r>
              </a:p>
              <a:p>
                <a:endParaRPr lang="en-CA" sz="24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40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acc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CA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𝑓𝑖𝑛𝑎𝑙</m:t>
                          </m:r>
                        </m:sub>
                      </m:sSub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CA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CA" sz="2400" b="0" i="1" smtClean="0">
                              <a:latin typeface="Cambria Math"/>
                              <a:ea typeface="Cambria Math"/>
                            </a:rPr>
                            <m:t>𝑖𝑛𝑖𝑡𝑖𝑎𝑙</m:t>
                          </m:r>
                        </m:sub>
                      </m:sSub>
                    </m:oMath>
                  </m:oMathPara>
                </a14:m>
                <a:endParaRPr lang="en-CA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436568"/>
                <a:ext cx="7543800" cy="1662378"/>
              </a:xfrm>
              <a:prstGeom prst="rect">
                <a:avLst/>
              </a:prstGeom>
              <a:blipFill rotWithShape="1">
                <a:blip r:embed="rId5"/>
                <a:stretch>
                  <a:fillRect l="-1293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03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1551</TotalTime>
  <Words>2111</Words>
  <Application>Microsoft Office PowerPoint</Application>
  <PresentationFormat>On-screen Show (4:3)</PresentationFormat>
  <Paragraphs>307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Flow</vt:lpstr>
      <vt:lpstr>1_Flow</vt:lpstr>
      <vt:lpstr>2_Flow</vt:lpstr>
      <vt:lpstr>Kinematics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</dc:creator>
  <cp:lastModifiedBy>Youssef</cp:lastModifiedBy>
  <cp:revision>84</cp:revision>
  <dcterms:created xsi:type="dcterms:W3CDTF">2006-08-16T00:00:00Z</dcterms:created>
  <dcterms:modified xsi:type="dcterms:W3CDTF">2018-02-14T02:18:50Z</dcterms:modified>
</cp:coreProperties>
</file>