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35"/>
  </p:notesMasterIdLst>
  <p:sldIdLst>
    <p:sldId id="256" r:id="rId7"/>
    <p:sldId id="296" r:id="rId8"/>
    <p:sldId id="297" r:id="rId9"/>
    <p:sldId id="276" r:id="rId10"/>
    <p:sldId id="288" r:id="rId11"/>
    <p:sldId id="289" r:id="rId12"/>
    <p:sldId id="298" r:id="rId13"/>
    <p:sldId id="299" r:id="rId14"/>
    <p:sldId id="271" r:id="rId15"/>
    <p:sldId id="291" r:id="rId16"/>
    <p:sldId id="292" r:id="rId17"/>
    <p:sldId id="290" r:id="rId18"/>
    <p:sldId id="270" r:id="rId19"/>
    <p:sldId id="273" r:id="rId20"/>
    <p:sldId id="274" r:id="rId21"/>
    <p:sldId id="295" r:id="rId22"/>
    <p:sldId id="293" r:id="rId23"/>
    <p:sldId id="294" r:id="rId24"/>
    <p:sldId id="277" r:id="rId25"/>
    <p:sldId id="278" r:id="rId26"/>
    <p:sldId id="279" r:id="rId27"/>
    <p:sldId id="280" r:id="rId28"/>
    <p:sldId id="306" r:id="rId29"/>
    <p:sldId id="307" r:id="rId30"/>
    <p:sldId id="308" r:id="rId31"/>
    <p:sldId id="311" r:id="rId32"/>
    <p:sldId id="312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3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05/03/2018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D9DE81C-0CE9-4E95-ACAF-2688DB0E2F3A}" type="slidenum">
              <a:rPr lang="en-CA">
                <a:solidFill>
                  <a:prstClr val="black"/>
                </a:solidFill>
              </a:rPr>
              <a:pPr eaLnBrk="1" hangingPunct="1"/>
              <a:t>16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D9DE81C-0CE9-4E95-ACAF-2688DB0E2F3A}" type="slidenum">
              <a:rPr lang="en-CA">
                <a:solidFill>
                  <a:prstClr val="black"/>
                </a:solidFill>
              </a:rPr>
              <a:pPr eaLnBrk="1" hangingPunct="1"/>
              <a:t>19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A6ECC28-8FBD-46CE-A8A7-929B6C20F479}" type="slidenum">
              <a:rPr lang="en-CA">
                <a:solidFill>
                  <a:prstClr val="black"/>
                </a:solidFill>
              </a:rPr>
              <a:pPr eaLnBrk="1" hangingPunct="1"/>
              <a:t>20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333780-55B8-4B2A-BAAC-7092F444033B}" type="slidenum">
              <a:rPr lang="en-CA">
                <a:solidFill>
                  <a:prstClr val="black"/>
                </a:solidFill>
              </a:rPr>
              <a:pPr eaLnBrk="1" hangingPunct="1"/>
              <a:t>21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187CD8F-BA01-4691-8FEB-EC74C8ADCF63}" type="slidenum">
              <a:rPr lang="en-CA">
                <a:solidFill>
                  <a:prstClr val="black"/>
                </a:solidFill>
              </a:rPr>
              <a:pPr eaLnBrk="1" hangingPunct="1"/>
              <a:t>22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D9DE81C-0CE9-4E95-ACAF-2688DB0E2F3A}" type="slidenum">
              <a:rPr lang="en-CA">
                <a:solidFill>
                  <a:prstClr val="black"/>
                </a:solidFill>
              </a:rPr>
              <a:pPr eaLnBrk="1" hangingPunct="1"/>
              <a:t>23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6D6-46F0-489B-90A7-D3769BA755C5}" type="datetime1">
              <a:rPr lang="en-US" smtClean="0"/>
              <a:t>3/5/2018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889-0736-494E-9AF9-6DC3D61BEFCE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E3-8BD4-4D16-8B45-C97C9BD21F9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A213-D82C-4718-9FEB-E161833664F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0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0E7E-F06D-4B50-B213-BEA7EA9E6ED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5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BB99-A49E-45AE-9D09-3CDB8C98C37A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5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339-D3E2-4E4D-9EA9-0F34E6E9B6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6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0AE-60F9-46D3-8B1B-6A8F841B06A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49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EA1-1056-490E-9C97-BBB32B1ADE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58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4EBC-D74C-4BED-94DF-054AFE0E851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86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46F-79BE-475D-960C-2F4CFE2F7AB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4C0-6338-4BD2-BA7A-2EC2FAB1AFA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B868-482B-457F-8B8B-8C8EE5824AD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6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7C21-7FC1-401D-A5B1-856EA5F477E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D11-C7A7-4037-B2EB-9E411EB0BE6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58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64D3C-1FC2-41CE-9E90-B027E636ED4D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84BF9-58C9-4416-A0DD-8F1F2A2BD10A}" type="slidenum">
              <a:rPr lang="fr-BE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20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CE74D-D905-49A7-A0CE-8B9D822DA3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9D10-CAD1-4B6E-BE81-461B10D26985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54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DA04-53E3-4F6E-B37C-76B94270E2F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7597-80E9-4C2C-9CF3-D8C4DC341511}" type="slidenum">
              <a:rPr lang="fr-BE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1DFD6-F89A-4D91-AEFF-3E6688CFC36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7D040-7D99-4A80-947F-C09FCA8FCD93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4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ADD2B-9286-4ED7-B4C4-F234AD4D7DE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931A-7BB1-45B0-BCE2-2945B15A6BA4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65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99E-E422-4FF4-A127-59034DA892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02EA5-49BC-4B66-8C18-63D2A623AFF3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23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5F19-3330-463C-9D3F-FE457508A00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2198-2039-4DAD-A4C2-B5970AF45B17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EDAE-131F-4B81-A4D0-43BE87E92790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E7D8-EC62-4FC7-A8FB-71F3DBC1D5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4A35-8743-455B-9DFF-DA18645FE2BE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79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BFBB-F155-4415-8141-372AF537C10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6259D-2A24-4E37-9FFB-24E2AA122F86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04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3DFCE-9D0C-4B4C-9CC6-E170DDA3706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55CA2-8F27-4FB1-A7FF-AC1E206F100F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76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18C8-B7AA-4EE2-884A-6FFE36F5AB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B2482-BB23-49CF-BE8C-27CCDADB872D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7CC1-75FF-4585-84FB-CB3067631BD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0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714-31D0-4BDF-8BFD-4D1944C0727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10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477-EA49-4E7E-9E4F-C93D326D7E0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1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F36-27BD-4ECF-8B27-A771CF77719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91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711-BE53-4AFF-9B7C-FEFCD5E6417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6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27D-AF28-43C0-9BE2-0EEAC9E5334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9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4EEF-2044-400C-B532-6E91544965D9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3DA-0C18-4C38-9C70-E588A27A22A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67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507-358B-4444-BC75-97221B58C72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87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268C-69E6-4A7E-AEA3-C3EE24D40A9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97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9F-90C0-4F63-ADF0-293D5BA8116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5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A1B0-79F7-4165-A592-C63AE5DF679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83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4A5D-4BBB-4BA9-92B1-5D51362DDD85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8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79A3-36FF-4547-88E9-EC777528639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02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E4C3-6BEF-4406-8992-E7BF3C94D00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3C0-9B97-4473-ABE5-18A45691D9D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92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331B-FEA7-4D2B-B997-F4C039A2CCF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E518-D3E1-4A7E-8228-0E2B07D8344C}" type="datetime1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2D89-8886-4AB6-9C46-146F0E8252F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069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6C28-1408-4DE4-A02C-B9A3C91755E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206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03F5-D7F1-41EC-954D-BFCA6632D1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595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1AA7-C480-4631-A14A-05B5C05F1F6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723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4E7D-4C8E-44CC-95E1-0E39C858E3F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8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30BF-DACF-4835-9C3B-973320CF777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4EC0-E33D-4AC4-A7F9-9E6E6C2FB33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7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6213-C469-4204-AD15-4D29FC50CBA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948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6E97-DA55-4690-89AC-2BC4268C0657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BD5-E65A-4885-9D06-853889F3992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1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39D1-1BEE-4628-A31B-B425AA0C3266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D749-1C54-4EBE-91C0-E7B63B159D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50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E5FB-692E-4F47-972C-55B7AF5D486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475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F38C-B805-4659-9F6C-9F1BFC2C996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056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4417-9C07-4D4A-9D76-A582C24A54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425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9AF-4672-4366-AFEF-F587F90B11A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786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168-8F7B-4DBE-AB16-BDE562878E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42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62B-8FF5-4D1D-9ABF-A47962F27A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4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C302-A625-4D1C-AA7E-3DB0036FEA81}" type="datetime1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044F-F08E-412E-9D21-2A6350B1A202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AF3D-A08C-4030-8BE4-981F81FD40CB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4067EF-11B9-4FB9-A0AF-28643186953C}" type="datetime1">
              <a:rPr lang="en-US" smtClean="0"/>
              <a:t>3/5/2018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EBB76B-A5C7-4B76-AE64-5C003D5918F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75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6FA36-4A61-4B92-BE85-3374FE0DB30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836FD-EEEE-4ACA-AE3A-0A0ED871667F}" type="slidenum">
              <a:rPr lang="fr-BE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883639-8EA1-4772-A48E-F0253886FC7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7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34C6B-5C6D-43E2-973C-EAF73C8A6A7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5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CF6D2B-C2BA-4C78-BE0D-5A6EEF3910B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3/5/2018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8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0.png"/><Relationship Id="rId7" Type="http://schemas.openxmlformats.org/officeDocument/2006/relationships/image" Target="../media/image2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32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33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9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31.png"/><Relationship Id="rId7" Type="http://schemas.openxmlformats.org/officeDocument/2006/relationships/image" Target="../media/image241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1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1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390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Adding </a:t>
            </a:r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Vectors Algebraically</a:t>
            </a:r>
            <a:endParaRPr lang="en-CA" sz="4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62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Adding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Two </a:t>
            </a:r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Vectors by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the Component Method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460242" y="3200400"/>
            <a:ext cx="1700038" cy="2057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819400" y="1933902"/>
            <a:ext cx="2362200" cy="99060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160280" y="3285472"/>
            <a:ext cx="0" cy="200025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460242" y="3276600"/>
            <a:ext cx="1700038" cy="8872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19700" y="1886602"/>
            <a:ext cx="0" cy="108519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14648" y="1924376"/>
            <a:ext cx="2305052" cy="0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6200000">
                <a:off x="8133169" y="3906606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CA" sz="200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33169" y="3906606"/>
                <a:ext cx="778824" cy="480837"/>
              </a:xfrm>
              <a:prstGeom prst="rect">
                <a:avLst/>
              </a:prstGeom>
              <a:blipFill rotWithShape="1"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56561" y="2830965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61" y="2830965"/>
                <a:ext cx="778824" cy="445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6200000">
                <a:off x="5070707" y="2188783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CA" sz="2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70707" y="2188783"/>
                <a:ext cx="778824" cy="480837"/>
              </a:xfrm>
              <a:prstGeom prst="rect">
                <a:avLst/>
              </a:prstGeom>
              <a:blipFill rotWithShape="1"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755077" y="1450166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77" y="1450166"/>
                <a:ext cx="778824" cy="445635"/>
              </a:xfrm>
              <a:prstGeom prst="rect">
                <a:avLst/>
              </a:prstGeom>
              <a:blipFill rotWithShape="1"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3081747">
                <a:off x="7056560" y="3779338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81747">
                <a:off x="7056560" y="3779338"/>
                <a:ext cx="778824" cy="4456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377447">
                <a:off x="4021397" y="2166767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7447">
                <a:off x="4021397" y="2166767"/>
                <a:ext cx="778824" cy="4456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3589" y="2814872"/>
                <a:ext cx="2586990" cy="1107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𝑇𝑥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𝑇𝑦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libri"/>
                  </a:rPr>
                  <a:t> +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9" y="2814872"/>
                <a:ext cx="2586990" cy="1107226"/>
              </a:xfrm>
              <a:prstGeom prst="rect">
                <a:avLst/>
              </a:prstGeom>
              <a:blipFill rotWithShape="1">
                <a:blip r:embed="rId8"/>
                <a:stretch>
                  <a:fillRect b="-6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62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Adding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Two </a:t>
            </a:r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Vectors by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the Component Method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4562" y="1371600"/>
            <a:ext cx="4062238" cy="30480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662664" y="1419221"/>
            <a:ext cx="0" cy="303847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62664" y="4419602"/>
            <a:ext cx="4024136" cy="1905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6200000">
                <a:off x="3851400" y="2727662"/>
                <a:ext cx="792397" cy="47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51400" y="2727662"/>
                <a:ext cx="792397" cy="476925"/>
              </a:xfrm>
              <a:prstGeom prst="rect">
                <a:avLst/>
              </a:prstGeom>
              <a:blipFill rotWithShape="1"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64946" y="4572000"/>
                <a:ext cx="88145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946" y="4572000"/>
                <a:ext cx="881456" cy="445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433800">
                <a:off x="6016261" y="2840180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33800">
                <a:off x="6016261" y="2840180"/>
                <a:ext cx="778824" cy="445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24775" y="401002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775" y="4010025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2133600"/>
                <a:ext cx="2971800" cy="165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33600"/>
                <a:ext cx="2971800" cy="16571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820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762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Adding Displacement Vectors by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2954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 hockey puck travels a displacement of 4.2 m [S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28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° W]. It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then struck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by a hockey player’s stick and undergoes a displacement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of 2.7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[W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3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5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° N]. What is the puck’s total displacement?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: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4.2 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28°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;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2.7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35°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 </a:t>
                </a: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295400"/>
                <a:ext cx="7854696" cy="4572000"/>
              </a:xfrm>
              <a:blipFill rotWithShape="1">
                <a:blip r:embed="rId2"/>
                <a:stretch>
                  <a:fillRect l="-1939" t="-667" r="-15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</p:spPr>
            <p:txBody>
              <a:bodyPr>
                <a:noAutofit/>
              </a:bodyPr>
              <a:lstStyle/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=4.2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28°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</m:d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                                       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=2.7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5°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  <a:blipFill rotWithShape="1"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833528" y="4338652"/>
            <a:ext cx="2166056" cy="2839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2189569" y="2587393"/>
                <a:ext cx="24552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4.2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8°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9569" y="2587393"/>
                <a:ext cx="2455224" cy="480837"/>
              </a:xfrm>
              <a:prstGeom prst="rect">
                <a:avLst/>
              </a:prstGeom>
              <a:blipFill rotWithShape="1">
                <a:blip r:embed="rId3"/>
                <a:stretch>
                  <a:fillRect r="-50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995515" y="1351316"/>
            <a:ext cx="8138" cy="30320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9208" y="1371291"/>
            <a:ext cx="2116307" cy="2967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38780" y="4495800"/>
                <a:ext cx="262834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= 4.2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8°</m:t>
                        </m:r>
                      </m:e>
                    </m:func>
                  </m:oMath>
                </a14:m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80" y="4495800"/>
                <a:ext cx="2628345" cy="445635"/>
              </a:xfrm>
              <a:prstGeom prst="rect">
                <a:avLst/>
              </a:prstGeom>
              <a:blipFill rotWithShape="1">
                <a:blip r:embed="rId4"/>
                <a:stretch>
                  <a:fillRect b="-232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445874">
                <a:off x="701377" y="2533739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4.2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5874">
                <a:off x="701377" y="2533739"/>
                <a:ext cx="1576206" cy="4456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40532" y="1841418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+mj-lt"/>
                  </a:rPr>
                  <a:t>28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32" y="1841418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83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003653" y="1351316"/>
            <a:ext cx="0" cy="1564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67400" y="4359947"/>
            <a:ext cx="2514600" cy="3298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4438892" y="2814216"/>
                <a:ext cx="2114746" cy="47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 2.7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35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38892" y="2814216"/>
                <a:ext cx="2114746" cy="476925"/>
              </a:xfrm>
              <a:prstGeom prst="rect">
                <a:avLst/>
              </a:prstGeom>
              <a:blipFill rotWithShape="1">
                <a:blip r:embed="rId7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867400" y="1376915"/>
            <a:ext cx="11097" cy="301384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847149" y="1376915"/>
            <a:ext cx="2534851" cy="3006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35891" y="4495800"/>
                <a:ext cx="262834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 2.7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35°</m:t>
                        </m:r>
                      </m:e>
                    </m:func>
                  </m:oMath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91" y="4495800"/>
                <a:ext cx="2628345" cy="445635"/>
              </a:xfrm>
              <a:prstGeom prst="rect">
                <a:avLst/>
              </a:prstGeom>
              <a:blipFill rotWithShape="1">
                <a:blip r:embed="rId8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2918573">
                <a:off x="6681684" y="2511270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 2.7 m</a:t>
                </a:r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18573">
                <a:off x="6681684" y="2511270"/>
                <a:ext cx="1576206" cy="4456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675" y="4045072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+mj-lt"/>
                  </a:rPr>
                  <a:t>3</a:t>
                </a:r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75" y="4045072"/>
                <a:ext cx="647145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887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7161320" y="4352849"/>
            <a:ext cx="1198097" cy="141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85800" y="5318354"/>
                <a:ext cx="3921391" cy="1215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4.2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28°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dirty="0">
                    <a:solidFill>
                      <a:prstClr val="black"/>
                    </a:solidFill>
                    <a:latin typeface="Calibri"/>
                  </a:rPr>
                  <a:t>2.7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35°</m:t>
                        </m:r>
                      </m:e>
                    </m:fun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2.16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m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18354"/>
                <a:ext cx="3921391" cy="1215589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800599" y="5349644"/>
                <a:ext cx="3962400" cy="1184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4.2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28°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dirty="0">
                    <a:solidFill>
                      <a:prstClr val="black"/>
                    </a:solidFill>
                    <a:latin typeface="Calibri"/>
                  </a:rPr>
                  <a:t>2.7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35°</m:t>
                        </m:r>
                      </m:e>
                    </m:fun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lvl="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4.18 m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5349644"/>
                <a:ext cx="3962400" cy="1184299"/>
              </a:xfrm>
              <a:prstGeom prst="rect">
                <a:avLst/>
              </a:prstGeom>
              <a:blipFill rotWithShape="1">
                <a:blip r:embed="rId12"/>
                <a:stretch>
                  <a:fillRect b="-8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78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  <p:bldP spid="23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</p:spPr>
            <p:txBody>
              <a:bodyPr>
                <a:noAutofit/>
              </a:bodyPr>
              <a:lstStyle/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4.18 m</a:t>
                </a: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2.16 m</a:t>
                </a:r>
              </a:p>
              <a:p>
                <a:pPr lvl="0" algn="l">
                  <a:buClr>
                    <a:srgbClr val="0BD0D9"/>
                  </a:buClr>
                </a:pPr>
                <a:endParaRPr lang="en-CA" sz="1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4.18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2.16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4.71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2.16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4.18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=27.3°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=4.7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1 m [ W 27.3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  <a:blipFill rotWithShape="1"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5457668" y="1143000"/>
            <a:ext cx="3381532" cy="3298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4091258" y="1678332"/>
                <a:ext cx="211474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2.16 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91258" y="1678332"/>
                <a:ext cx="2114746" cy="391261"/>
              </a:xfrm>
              <a:prstGeom prst="rect">
                <a:avLst/>
              </a:prstGeom>
              <a:blipFill rotWithShape="1">
                <a:blip r:embed="rId3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457668" y="1175980"/>
            <a:ext cx="0" cy="19482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57668" y="1159490"/>
            <a:ext cx="3381533" cy="19647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98823" y="625567"/>
                <a:ext cx="1514799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 4.18 m</a:t>
                </a:r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23" y="625567"/>
                <a:ext cx="1514799" cy="437492"/>
              </a:xfrm>
              <a:prstGeom prst="rect">
                <a:avLst/>
              </a:prstGeom>
              <a:blipFill rotWithShape="1">
                <a:blip r:embed="rId4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19761160">
                <a:off x="6232453" y="2378925"/>
                <a:ext cx="1576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𝑅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 4.71 m</a:t>
                </a:r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1160">
                <a:off x="6232453" y="2378925"/>
                <a:ext cx="1576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87255" y="1200150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27.3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55" y="1200150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83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37DA1-250D-4176-B42A-0E1DCE7B57E2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51" y="990600"/>
            <a:ext cx="66865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Example: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2400" dirty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sailboat travels </a:t>
            </a: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6.3 m [S 17°W],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and then moves </a:t>
            </a: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7.8 m [E 25°N].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What is the sailboat’s total displacement?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2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000" b="1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Given:</a:t>
            </a: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endParaRPr lang="en-CA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					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7327" y="3506788"/>
            <a:ext cx="0" cy="16748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800601" y="5019675"/>
            <a:ext cx="2743199" cy="458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76400" y="3505200"/>
            <a:ext cx="12954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343487">
            <a:off x="1651927" y="41249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28227" y="40386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27" y="4038600"/>
                <a:ext cx="49564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800600" y="3699002"/>
            <a:ext cx="3429000" cy="132067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47577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57709"/>
                <a:ext cx="53572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5851047" y="3892035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5851047" y="3892035"/>
                <a:ext cx="8474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A2198-2039-4DAD-A4C2-B5970AF45B17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990600"/>
            <a:ext cx="0" cy="1143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990600"/>
            <a:ext cx="12954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343487">
            <a:off x="1651927" y="16103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8227" y="15240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27" y="1524000"/>
                <a:ext cx="4956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800600" y="2514600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00600" y="1184402"/>
            <a:ext cx="3429000" cy="132067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22431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43109"/>
                <a:ext cx="53572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5851047" y="1377435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5851047" y="1377435"/>
                <a:ext cx="8474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971800" y="990600"/>
            <a:ext cx="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2522742" y="178701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6.3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17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22742" y="1787011"/>
                <a:ext cx="1447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97" r="-24590" b="-3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676400" y="29718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41754" y="3022727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6.3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54" y="3022727"/>
                <a:ext cx="1447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97" t="-8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4800600" y="2505075"/>
            <a:ext cx="34290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2283" y="264387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83" y="2643870"/>
                <a:ext cx="1447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97" t="-8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229600" y="1169966"/>
            <a:ext cx="0" cy="13495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6200000">
                <a:off x="7842766" y="1593397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42766" y="1593397"/>
                <a:ext cx="1447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197" r="-24590" b="-3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38200" y="3657600"/>
                <a:ext cx="4572000" cy="1184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sz="200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6.3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17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5°</m:t>
                        </m:r>
                      </m:e>
                    </m:fun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5.23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m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4572000" cy="1184299"/>
              </a:xfrm>
              <a:prstGeom prst="rect">
                <a:avLst/>
              </a:prstGeom>
              <a:blipFill rotWithShape="1">
                <a:blip r:embed="rId9"/>
                <a:stretch>
                  <a:fillRect b="-8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85800" y="4953000"/>
                <a:ext cx="4572000" cy="12155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6.3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17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+7.8 </m:t>
                    </m:r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.73m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4572000" cy="1215589"/>
              </a:xfrm>
              <a:prstGeom prst="rect">
                <a:avLst/>
              </a:prstGeom>
              <a:blipFill rotWithShape="1">
                <a:blip r:embed="rId10"/>
                <a:stretch>
                  <a:fillRect b="-80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</p:spPr>
            <p:txBody>
              <a:bodyPr>
                <a:noAutofit/>
              </a:bodyPr>
              <a:lstStyle/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5.2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m</a:t>
                </a: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.73 m</a:t>
                </a:r>
              </a:p>
              <a:p>
                <a:pPr lvl="0" algn="l">
                  <a:buClr>
                    <a:srgbClr val="0BD0D9"/>
                  </a:buClr>
                </a:pPr>
                <a:endParaRPr lang="en-CA" sz="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5.23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2.73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5.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90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2.73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5.22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=27.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6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90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m [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27.6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𝑆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62.4°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  <a:blipFill rotWithShape="1"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495800" y="1175980"/>
            <a:ext cx="36576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7477027" y="1962902"/>
                <a:ext cx="211474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=2.73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77027" y="1962902"/>
                <a:ext cx="2114746" cy="391261"/>
              </a:xfrm>
              <a:prstGeom prst="rect">
                <a:avLst/>
              </a:prstGeom>
              <a:blipFill rotWithShape="1">
                <a:blip r:embed="rId3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8153243" y="1181100"/>
            <a:ext cx="0" cy="19482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1181100"/>
            <a:ext cx="3657600" cy="19431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15000" y="670109"/>
                <a:ext cx="1514799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5.23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70109"/>
                <a:ext cx="1514799" cy="437492"/>
              </a:xfrm>
              <a:prstGeom prst="rect">
                <a:avLst/>
              </a:prstGeom>
              <a:blipFill rotWithShape="1"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 rot="1844045">
                <a:off x="5434840" y="2281827"/>
                <a:ext cx="1576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𝑅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5.90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045">
                <a:off x="5434840" y="2281827"/>
                <a:ext cx="1576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30166" y="1209675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27.6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66" y="1209675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981950" y="1181100"/>
            <a:ext cx="168491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750" y="5865628"/>
            <a:ext cx="647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+mj-lt"/>
              </a:rPr>
              <a:t>H W questions # 7 – 10 on page 75 of the textbook using components Method</a:t>
            </a:r>
            <a:endParaRPr lang="en-CA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22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6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37DA1-250D-4176-B42A-0E1DCE7B57E2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50" y="1857375"/>
            <a:ext cx="7643813" cy="2400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 sailboat travels 23 km [E25°N], and then moves 45 km [N40°W]. What is the sailboat’s total displacement?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2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b="1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Method 2: </a:t>
            </a:r>
            <a:r>
              <a:rPr lang="en-CA" sz="2400" b="1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Using </a:t>
            </a:r>
            <a:r>
              <a:rPr lang="en-CA" sz="2400" b="1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Trigonometry</a:t>
            </a:r>
            <a:endParaRPr lang="en-CA" sz="24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000" b="1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Given:</a:t>
            </a: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endParaRPr lang="en-CA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				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14500" y="4643438"/>
            <a:ext cx="1357313" cy="7858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500" y="5429250"/>
            <a:ext cx="1285875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/>
          <p:cNvSpPr txBox="1">
            <a:spLocks noChangeArrowheads="1"/>
          </p:cNvSpPr>
          <p:nvPr/>
        </p:nvSpPr>
        <p:spPr bwMode="auto">
          <a:xfrm>
            <a:off x="2019300" y="517842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25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 rot="19792686">
            <a:off x="1754254" y="4571958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23 km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357813" y="3929063"/>
            <a:ext cx="2071687" cy="178593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573044" y="5144294"/>
            <a:ext cx="142875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TextBox 19"/>
          <p:cNvSpPr txBox="1">
            <a:spLocks noChangeArrowheads="1"/>
          </p:cNvSpPr>
          <p:nvPr/>
        </p:nvSpPr>
        <p:spPr bwMode="auto">
          <a:xfrm>
            <a:off x="6877050" y="5173663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40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5134" name="TextBox 22"/>
          <p:cNvSpPr txBox="1">
            <a:spLocks noChangeArrowheads="1"/>
          </p:cNvSpPr>
          <p:nvPr/>
        </p:nvSpPr>
        <p:spPr bwMode="auto">
          <a:xfrm rot="2858527">
            <a:off x="5572125" y="485775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45 km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025" y="762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Adding Displacement Vectors by </a:t>
            </a:r>
            <a:r>
              <a:rPr lang="en-CA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Trigonometry</a:t>
            </a:r>
            <a:endParaRPr lang="en-CA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5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9" grpId="0"/>
      <p:bldP spid="5132" grpId="0"/>
      <p:bldP spid="5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jogger runs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300.0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 [E], turns at an intersection,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and continues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for an additional displacement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400.0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 [N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]. 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the jogger’s total displacement?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: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300.0 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;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00.0 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 </a:t>
                </a: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  <a:blipFill rotWithShape="1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Adding Vectors in Two Dimensions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Algebraically  (Vectors in </a:t>
            </a:r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Right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Triangles):</a:t>
            </a:r>
            <a:endParaRPr lang="en-CA" sz="28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A9E5F-C998-4065-9CD5-EF9CAAC632FE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14500" y="4643438"/>
            <a:ext cx="1357313" cy="7858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500" y="5429250"/>
            <a:ext cx="8572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1"/>
          <p:cNvSpPr txBox="1">
            <a:spLocks noChangeArrowheads="1"/>
          </p:cNvSpPr>
          <p:nvPr/>
        </p:nvSpPr>
        <p:spPr bwMode="auto">
          <a:xfrm>
            <a:off x="2105025" y="515302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25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 rot="19619822">
            <a:off x="1838322" y="4700571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23 km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4786313" y="3714750"/>
            <a:ext cx="2500312" cy="21431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573044" y="5144294"/>
            <a:ext cx="142875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TextBox 19"/>
          <p:cNvSpPr txBox="1">
            <a:spLocks noChangeArrowheads="1"/>
          </p:cNvSpPr>
          <p:nvPr/>
        </p:nvSpPr>
        <p:spPr bwMode="auto">
          <a:xfrm>
            <a:off x="6896100" y="5254625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40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5134" name="TextBox 22"/>
          <p:cNvSpPr txBox="1">
            <a:spLocks noChangeArrowheads="1"/>
          </p:cNvSpPr>
          <p:nvPr/>
        </p:nvSpPr>
        <p:spPr bwMode="auto">
          <a:xfrm rot="2986249">
            <a:off x="5869450" y="4262403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45 km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-357187" y="3357563"/>
            <a:ext cx="2928937" cy="1214437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01 L -0.4658 -0.175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6476 -0.17847 " pathEditMode="relative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6476 -0.178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6476 -0.17847 " pathEditMode="relative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86AEC-DFB6-4B30-8049-BB0F48CDDD6C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7929563" y="283527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</a:rPr>
              <a:t>40</a:t>
            </a:r>
            <a:r>
              <a:rPr lang="en-CA" sz="1400" baseline="3000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3079" name="TextBox 11"/>
          <p:cNvSpPr txBox="1">
            <a:spLocks noChangeArrowheads="1"/>
          </p:cNvSpPr>
          <p:nvPr/>
        </p:nvSpPr>
        <p:spPr bwMode="auto">
          <a:xfrm>
            <a:off x="7638421" y="3159874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b="1" dirty="0" smtClean="0">
                <a:solidFill>
                  <a:srgbClr val="FF0000"/>
                </a:solidFill>
              </a:rPr>
              <a:t>75</a:t>
            </a:r>
            <a:r>
              <a:rPr lang="en-CA" sz="1400" b="1" baseline="30000" dirty="0" smtClean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4857750" y="2049463"/>
            <a:ext cx="2928937" cy="1214438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29438" y="3335338"/>
            <a:ext cx="1357312" cy="7858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715000" y="1192213"/>
            <a:ext cx="2500313" cy="21431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929438" y="4121150"/>
            <a:ext cx="14287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11"/>
          <p:cNvSpPr txBox="1">
            <a:spLocks noChangeArrowheads="1"/>
          </p:cNvSpPr>
          <p:nvPr/>
        </p:nvSpPr>
        <p:spPr bwMode="auto">
          <a:xfrm>
            <a:off x="7286625" y="38354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</a:rPr>
              <a:t>25</a:t>
            </a:r>
            <a:r>
              <a:rPr lang="en-CA" sz="1400" baseline="30000" smtClean="0">
                <a:solidFill>
                  <a:prstClr val="black"/>
                </a:solidFill>
              </a:rPr>
              <a:t>o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895431" y="3728244"/>
            <a:ext cx="784225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TextBox 11"/>
          <p:cNvSpPr txBox="1">
            <a:spLocks noChangeArrowheads="1"/>
          </p:cNvSpPr>
          <p:nvPr/>
        </p:nvSpPr>
        <p:spPr bwMode="auto">
          <a:xfrm>
            <a:off x="7929563" y="3478213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65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7750969" y="2799556"/>
            <a:ext cx="107315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13"/>
          <p:cNvSpPr txBox="1">
            <a:spLocks noChangeArrowheads="1"/>
          </p:cNvSpPr>
          <p:nvPr/>
        </p:nvSpPr>
        <p:spPr bwMode="auto">
          <a:xfrm rot="19700364">
            <a:off x="7105150" y="3409352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23 km</a:t>
            </a:r>
          </a:p>
        </p:txBody>
      </p:sp>
      <p:sp>
        <p:nvSpPr>
          <p:cNvPr id="3089" name="TextBox 13"/>
          <p:cNvSpPr txBox="1">
            <a:spLocks noChangeArrowheads="1"/>
          </p:cNvSpPr>
          <p:nvPr/>
        </p:nvSpPr>
        <p:spPr bwMode="auto">
          <a:xfrm rot="2490593">
            <a:off x="7000875" y="183515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dirty="0" smtClean="0">
                <a:solidFill>
                  <a:prstClr val="black"/>
                </a:solidFill>
              </a:rPr>
              <a:t>45 km</a:t>
            </a:r>
          </a:p>
        </p:txBody>
      </p:sp>
      <p:sp>
        <p:nvSpPr>
          <p:cNvPr id="3090" name="TextBox 28"/>
          <p:cNvSpPr txBox="1">
            <a:spLocks noChangeArrowheads="1"/>
          </p:cNvSpPr>
          <p:nvPr/>
        </p:nvSpPr>
        <p:spPr bwMode="auto">
          <a:xfrm>
            <a:off x="5786438" y="262096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2400" b="1" smtClean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3091" name="TextBox 32"/>
          <p:cNvSpPr txBox="1">
            <a:spLocks noChangeArrowheads="1"/>
          </p:cNvSpPr>
          <p:nvPr/>
        </p:nvSpPr>
        <p:spPr bwMode="auto">
          <a:xfrm>
            <a:off x="6858000" y="3643313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smtClean="0">
                <a:solidFill>
                  <a:prstClr val="black"/>
                </a:solidFill>
              </a:rPr>
              <a:t>Φ</a:t>
            </a:r>
            <a:endParaRPr lang="en-CA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5247" y="1616464"/>
                <a:ext cx="5051191" cy="3768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𝑎𝑏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23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45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−2(23)(45)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75°</m:t>
                          </m:r>
                        </m:e>
                      </m:func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>
                  <a:latin typeface="+mj-lt"/>
                </a:endParaRPr>
              </a:p>
              <a:p>
                <a:r>
                  <a:rPr lang="en-CA" sz="2400" dirty="0">
                    <a:latin typeface="+mj-lt"/>
                  </a:rPr>
                  <a:t> </a:t>
                </a:r>
                <a:r>
                  <a:rPr lang="en-CA" sz="2400" dirty="0" smtClean="0">
                    <a:latin typeface="+mj-lt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4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2018.24</m:t>
                    </m:r>
                  </m:oMath>
                </a14:m>
                <a:endParaRPr lang="en-CA" sz="2400" b="0" dirty="0" smtClean="0">
                  <a:latin typeface="+mj-lt"/>
                  <a:ea typeface="Cambria Math"/>
                </a:endParaRPr>
              </a:p>
              <a:p>
                <a:endParaRPr lang="en-CA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𝑅</m:t>
                      </m:r>
                      <m:r>
                        <a:rPr lang="en-CA" sz="24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2018.24</m:t>
                          </m:r>
                        </m:e>
                      </m:rad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𝑅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=44.92 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𝑘𝑚</m:t>
                      </m:r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" y="1616464"/>
                <a:ext cx="5051191" cy="3768852"/>
              </a:xfrm>
              <a:prstGeom prst="rect">
                <a:avLst/>
              </a:prstGeom>
              <a:blipFill rotWithShape="1"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6640" y="4572000"/>
                <a:ext cx="2787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180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°−</m:t>
                      </m:r>
                      <m:d>
                        <m:dPr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65°+40°</m:t>
                          </m:r>
                        </m:e>
                      </m:d>
                      <m:r>
                        <a:rPr lang="en-CA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b="0" i="1" smtClean="0">
                          <a:latin typeface="Cambria Math"/>
                        </a:rPr>
                        <m:t>75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40" y="4572000"/>
                <a:ext cx="278717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4CC94-6C46-4825-B9F7-D37BB6BE3BD0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102" name="TextBox 11"/>
          <p:cNvSpPr txBox="1">
            <a:spLocks noChangeArrowheads="1"/>
          </p:cNvSpPr>
          <p:nvPr/>
        </p:nvSpPr>
        <p:spPr bwMode="auto">
          <a:xfrm>
            <a:off x="7572375" y="312102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</a:rPr>
              <a:t>75</a:t>
            </a:r>
            <a:r>
              <a:rPr lang="en-CA" sz="1400" baseline="30000" smtClean="0">
                <a:solidFill>
                  <a:prstClr val="black"/>
                </a:solidFill>
              </a:rPr>
              <a:t>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4857750" y="2049463"/>
            <a:ext cx="2928937" cy="1214438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29438" y="3335338"/>
            <a:ext cx="1357312" cy="7858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715000" y="1192213"/>
            <a:ext cx="2500313" cy="21431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929438" y="4121150"/>
            <a:ext cx="14287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11"/>
          <p:cNvSpPr txBox="1">
            <a:spLocks noChangeArrowheads="1"/>
          </p:cNvSpPr>
          <p:nvPr/>
        </p:nvSpPr>
        <p:spPr bwMode="auto">
          <a:xfrm>
            <a:off x="7286625" y="38354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dirty="0" smtClean="0">
                <a:solidFill>
                  <a:prstClr val="black"/>
                </a:solidFill>
              </a:rPr>
              <a:t>25</a:t>
            </a:r>
            <a:r>
              <a:rPr lang="en-CA" sz="1400" baseline="30000" dirty="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4111" name="TextBox 13"/>
          <p:cNvSpPr txBox="1">
            <a:spLocks noChangeArrowheads="1"/>
          </p:cNvSpPr>
          <p:nvPr/>
        </p:nvSpPr>
        <p:spPr bwMode="auto">
          <a:xfrm>
            <a:off x="7000875" y="3357563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mtClean="0">
                <a:solidFill>
                  <a:prstClr val="black"/>
                </a:solidFill>
              </a:rPr>
              <a:t>23 km</a:t>
            </a:r>
          </a:p>
        </p:txBody>
      </p:sp>
      <p:sp>
        <p:nvSpPr>
          <p:cNvPr id="4112" name="TextBox 13"/>
          <p:cNvSpPr txBox="1">
            <a:spLocks noChangeArrowheads="1"/>
          </p:cNvSpPr>
          <p:nvPr/>
        </p:nvSpPr>
        <p:spPr bwMode="auto">
          <a:xfrm>
            <a:off x="7000875" y="183515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mtClean="0">
                <a:solidFill>
                  <a:prstClr val="black"/>
                </a:solidFill>
              </a:rPr>
              <a:t>45 km</a:t>
            </a:r>
          </a:p>
        </p:txBody>
      </p:sp>
      <p:sp>
        <p:nvSpPr>
          <p:cNvPr id="4113" name="TextBox 28"/>
          <p:cNvSpPr txBox="1">
            <a:spLocks noChangeArrowheads="1"/>
          </p:cNvSpPr>
          <p:nvPr/>
        </p:nvSpPr>
        <p:spPr bwMode="auto">
          <a:xfrm>
            <a:off x="5286375" y="2786063"/>
            <a:ext cx="1071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b="1" smtClean="0">
                <a:solidFill>
                  <a:prstClr val="black"/>
                </a:solidFill>
              </a:rPr>
              <a:t>44.92 km</a:t>
            </a:r>
          </a:p>
        </p:txBody>
      </p:sp>
      <p:sp>
        <p:nvSpPr>
          <p:cNvPr id="4114" name="TextBox 32"/>
          <p:cNvSpPr txBox="1">
            <a:spLocks noChangeArrowheads="1"/>
          </p:cNvSpPr>
          <p:nvPr/>
        </p:nvSpPr>
        <p:spPr bwMode="auto">
          <a:xfrm>
            <a:off x="6858000" y="3643313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dirty="0" smtClean="0">
                <a:solidFill>
                  <a:prstClr val="black"/>
                </a:solidFill>
              </a:rPr>
              <a:t>Φ</a:t>
            </a:r>
            <a:endParaRPr lang="en-CA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1246250"/>
                <a:ext cx="2845010" cy="4434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CA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dirty="0" smtClean="0">
                  <a:latin typeface="+mj-lt"/>
                </a:endParaRPr>
              </a:p>
              <a:p>
                <a:endParaRPr lang="en-CA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</a:rPr>
                            <m:t>45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</m:func>
                        </m:den>
                      </m:f>
                      <m:r>
                        <a:rPr lang="en-CA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</a:rPr>
                            <m:t>44.92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75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dirty="0" smtClean="0">
                  <a:latin typeface="+mj-lt"/>
                </a:endParaRPr>
              </a:p>
              <a:p>
                <a:endParaRPr lang="en-CA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CA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func>
                        <m:funcPr>
                          <m:ctrlPr>
                            <a:rPr lang="en-CA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latin typeface="Cambria Math"/>
                                      <a:ea typeface="Cambria Math"/>
                                    </a:rPr>
                                    <m:t>45</m:t>
                                  </m:r>
                                  <m:func>
                                    <m:funcPr>
                                      <m:ctrlP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z="2000" b="0" i="0" smtClean="0"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75°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CA" sz="2000" b="0" i="1" smtClean="0">
                                      <a:latin typeface="Cambria Math"/>
                                      <a:ea typeface="Cambria Math"/>
                                    </a:rPr>
                                    <m:t>44.92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dirty="0" smtClean="0">
                  <a:latin typeface="+mj-lt"/>
                </a:endParaRPr>
              </a:p>
              <a:p>
                <a:endParaRPr lang="en-CA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CA" sz="2000" b="0" i="1" smtClean="0">
                          <a:latin typeface="Cambria Math"/>
                          <a:ea typeface="Cambria Math"/>
                        </a:rPr>
                        <m:t>=75.4°</m:t>
                      </m:r>
                    </m:oMath>
                  </m:oMathPara>
                </a14:m>
                <a:endParaRPr lang="en-CA" sz="2000" dirty="0" smtClean="0">
                  <a:latin typeface="+mj-lt"/>
                </a:endParaRPr>
              </a:p>
              <a:p>
                <a:endParaRPr lang="en-CA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b="0" i="1" smtClean="0">
                          <a:latin typeface="Cambria Math"/>
                          <a:ea typeface="Cambria Math"/>
                        </a:rPr>
                        <m:t>=180°−</m:t>
                      </m:r>
                      <m:d>
                        <m:dPr>
                          <m:ctrlPr>
                            <a:rPr lang="en-CA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25+75.4</m:t>
                          </m:r>
                        </m:e>
                      </m:d>
                    </m:oMath>
                  </m:oMathPara>
                </a14:m>
                <a:endParaRPr lang="en-CA" sz="2000" b="0" dirty="0" smtClean="0">
                  <a:latin typeface="+mj-lt"/>
                  <a:ea typeface="Cambria Math"/>
                </a:endParaRPr>
              </a:p>
              <a:p>
                <a:endParaRPr lang="en-CA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b="0" i="1" smtClean="0">
                          <a:latin typeface="Cambria Math"/>
                          <a:ea typeface="Cambria Math"/>
                        </a:rPr>
                        <m:t>=79.6°</m:t>
                      </m:r>
                    </m:oMath>
                  </m:oMathPara>
                </a14:m>
                <a:endParaRPr lang="en-CA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46250"/>
                <a:ext cx="2845010" cy="4434997"/>
              </a:xfrm>
              <a:prstGeom prst="rect">
                <a:avLst/>
              </a:prstGeom>
              <a:blipFill rotWithShape="1">
                <a:blip r:embed="rId3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429250" y="4107373"/>
            <a:ext cx="14287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59599" y="3751819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99" y="3751819"/>
                <a:ext cx="3789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6323" y="4876800"/>
                <a:ext cx="3344185" cy="687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=44.92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𝑘𝑚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79.6° 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CA" b="0" dirty="0" smtClean="0">
                  <a:ea typeface="Cambria Math"/>
                </a:endParaRPr>
              </a:p>
              <a:p>
                <a:r>
                  <a:rPr lang="en-CA" dirty="0" smtClean="0"/>
                  <a:t>	</a:t>
                </a:r>
                <a:r>
                  <a:rPr lang="en-CA" dirty="0"/>
                  <a:t> </a:t>
                </a:r>
                <a:r>
                  <a:rPr lang="en-CA" dirty="0" smtClean="0"/>
                  <a:t>           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</a:rPr>
                      <m:t>  </m:t>
                    </m:r>
                    <m:r>
                      <a:rPr lang="en-CA" b="0" i="1" smtClean="0">
                        <a:latin typeface="Cambria Math"/>
                      </a:rPr>
                      <m:t>[</m:t>
                    </m:r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b="0" i="1" smtClean="0">
                        <a:latin typeface="Cambria Math"/>
                      </a:rPr>
                      <m:t> 10.4°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23" y="4876800"/>
                <a:ext cx="3344185" cy="687304"/>
              </a:xfrm>
              <a:prstGeom prst="rect">
                <a:avLst/>
              </a:prstGeom>
              <a:blipFill rotWithShape="1">
                <a:blip r:embed="rId5"/>
                <a:stretch>
                  <a:fillRect b="-7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8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37DA1-250D-4176-B42A-0E1DCE7B57E2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51" y="990600"/>
            <a:ext cx="7143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The last example: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2400" dirty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sailboat travels </a:t>
            </a: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6.3 m [S 17°W],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and then moves </a:t>
            </a: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7.8 m [E 25°N]. 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What is the sailboat’s total displacement?</a:t>
            </a: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2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b="1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Method </a:t>
            </a:r>
            <a:r>
              <a:rPr lang="en-CA" sz="2400" b="1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1: </a:t>
            </a:r>
            <a:r>
              <a:rPr lang="en-CA" sz="2400" b="1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Vector Addition U</a:t>
            </a:r>
            <a:r>
              <a:rPr lang="en-CA" sz="2400" b="1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sing Component </a:t>
            </a:r>
            <a:endParaRPr lang="en-CA" sz="24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1000" b="1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Given:</a:t>
            </a: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endParaRPr lang="en-CA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marL="447675" indent="190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					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7327" y="3506788"/>
            <a:ext cx="0" cy="16748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800601" y="5019675"/>
            <a:ext cx="2743199" cy="458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76400" y="3505200"/>
            <a:ext cx="12954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343487">
            <a:off x="1651927" y="41249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28227" y="40386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27" y="4038600"/>
                <a:ext cx="49564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800600" y="3699002"/>
            <a:ext cx="3429000" cy="132067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47577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57709"/>
                <a:ext cx="53572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5851047" y="3892035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5851047" y="3892035"/>
                <a:ext cx="8474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A2198-2039-4DAD-A4C2-B5970AF45B17}" type="slidenum">
              <a:rPr lang="fr-BE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990600"/>
            <a:ext cx="0" cy="1143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990600"/>
            <a:ext cx="12954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343487">
            <a:off x="1651927" y="16103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8227" y="15240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27" y="1524000"/>
                <a:ext cx="4956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800600" y="2514600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00600" y="1184402"/>
            <a:ext cx="3429000" cy="132067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22431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43109"/>
                <a:ext cx="53572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5851047" y="1377435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5851047" y="1377435"/>
                <a:ext cx="8474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971800" y="990600"/>
            <a:ext cx="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2522742" y="178701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6.3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17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22742" y="1787011"/>
                <a:ext cx="1447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97" r="-24590" b="-3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676400" y="29718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41754" y="3022727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6.3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54" y="3022727"/>
                <a:ext cx="1447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97" t="-8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4800600" y="2505075"/>
            <a:ext cx="34290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2283" y="264387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83" y="2643870"/>
                <a:ext cx="1447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97" t="-8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229600" y="1169966"/>
            <a:ext cx="0" cy="13495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6200000">
                <a:off x="7842766" y="1593397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CA" dirty="0">
                            <a:solidFill>
                              <a:prstClr val="black"/>
                            </a:solidFill>
                            <a:latin typeface="Calibri"/>
                          </a:rPr>
                          <m:t> 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42766" y="1593397"/>
                <a:ext cx="1447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197" r="-24590" b="-3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38200" y="3657600"/>
                <a:ext cx="4572000" cy="1184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sz="200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6.3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17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7.8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5°</m:t>
                        </m:r>
                      </m:e>
                    </m:fun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5.23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m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4572000" cy="1184299"/>
              </a:xfrm>
              <a:prstGeom prst="rect">
                <a:avLst/>
              </a:prstGeom>
              <a:blipFill rotWithShape="1">
                <a:blip r:embed="rId9"/>
                <a:stretch>
                  <a:fillRect b="-8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85800" y="4953000"/>
                <a:ext cx="4572000" cy="12155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6.3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17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+7.8 </m:t>
                    </m:r>
                    <m:func>
                      <m:func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prstClr val="black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pPr marL="719138" marR="45720" indent="-719138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.73m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4572000" cy="1215589"/>
              </a:xfrm>
              <a:prstGeom prst="rect">
                <a:avLst/>
              </a:prstGeom>
              <a:blipFill rotWithShape="1">
                <a:blip r:embed="rId10"/>
                <a:stretch>
                  <a:fillRect b="-80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795101" y="2743200"/>
            <a:ext cx="168491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1584" y="2286000"/>
            <a:ext cx="168491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1" grpId="0"/>
      <p:bldP spid="3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</p:spPr>
            <p:txBody>
              <a:bodyPr>
                <a:noAutofit/>
              </a:bodyPr>
              <a:lstStyle/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5.22 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m</a:t>
                </a: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=−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.73 m</a:t>
                </a:r>
              </a:p>
              <a:p>
                <a:pPr lvl="0" algn="l">
                  <a:buClr>
                    <a:srgbClr val="0BD0D9"/>
                  </a:buClr>
                </a:pPr>
                <a:endParaRPr lang="en-CA" sz="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0" i="1" baseline="30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5.23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2.73</m:t>
                            </m:r>
                          </m:e>
                        </m:d>
                        <m:r>
                          <a:rPr lang="en-CA" sz="2000" i="1" baseline="30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5. 89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2.73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5.22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=27.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6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5.89 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m [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27.6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𝑆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62.4°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719138" lvl="0" indent="-719138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3" y="739200"/>
                <a:ext cx="5051387" cy="5433000"/>
              </a:xfrm>
              <a:blipFill rotWithShape="1"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495800" y="1175980"/>
            <a:ext cx="36576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7477027" y="1962902"/>
                <a:ext cx="211474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=2.73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77027" y="1962902"/>
                <a:ext cx="2114746" cy="391261"/>
              </a:xfrm>
              <a:prstGeom prst="rect">
                <a:avLst/>
              </a:prstGeom>
              <a:blipFill rotWithShape="1">
                <a:blip r:embed="rId3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8153243" y="1181100"/>
            <a:ext cx="0" cy="19482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1181100"/>
            <a:ext cx="3657600" cy="19431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15000" y="670109"/>
                <a:ext cx="1514799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5.22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70109"/>
                <a:ext cx="1514799" cy="437492"/>
              </a:xfrm>
              <a:prstGeom prst="rect">
                <a:avLst/>
              </a:prstGeom>
              <a:blipFill rotWithShape="1"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1844045">
                <a:off x="5434840" y="2281827"/>
                <a:ext cx="1576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𝑅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5.89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045">
                <a:off x="5434840" y="2281827"/>
                <a:ext cx="1576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30166" y="1209675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27.8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66" y="1209675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981950" y="1181100"/>
            <a:ext cx="168491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A2198-2039-4DAD-A4C2-B5970AF45B17}" type="slidenum">
              <a:rPr lang="fr-BE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fr-BE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0" y="609600"/>
                <a:ext cx="7239000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Method </a:t>
                </a:r>
                <a:r>
                  <a:rPr lang="en-CA" sz="2000" b="1" dirty="0" smtClean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2: 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Vector Addition Using </a:t>
                </a:r>
                <a:r>
                  <a:rPr lang="en-CA" sz="2000" b="1" dirty="0" smtClean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Trigonometry</a:t>
                </a:r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endParaRPr>
              </a:p>
              <a:p>
                <a:endParaRPr lang="en-CA" dirty="0">
                  <a:solidFill>
                    <a:prstClr val="black"/>
                  </a:solidFill>
                  <a:latin typeface="HelveticaNeueLTStd-Cn"/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  <a:latin typeface="HelveticaNeueLTStd-Cn"/>
                  </a:rPr>
                  <a:t> </a:t>
                </a: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=6.3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17°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,         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7.8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Required: 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"/>
                <a:ext cx="7239000" cy="1867371"/>
              </a:xfrm>
              <a:prstGeom prst="rect">
                <a:avLst/>
              </a:prstGeom>
              <a:blipFill rotWithShape="1">
                <a:blip r:embed="rId2"/>
                <a:stretch>
                  <a:fillRect l="-927" t="-1634" b="-45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971800" y="3886200"/>
            <a:ext cx="0" cy="1143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3886200"/>
            <a:ext cx="12954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343487">
            <a:off x="17526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8227" y="44196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27" y="4419600"/>
                <a:ext cx="49564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800600" y="5410200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00600" y="4080002"/>
            <a:ext cx="3429000" cy="132067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51387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38709"/>
                <a:ext cx="53572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5851047" y="4273035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5851047" y="4273035"/>
                <a:ext cx="8474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A2198-2039-4DAD-A4C2-B5970AF45B17}" type="slidenum">
              <a:rPr lang="fr-BE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fr-BE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0" y="685800"/>
                <a:ext cx="7239000" cy="1559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 smtClean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Method 1: Vector </a:t>
                </a:r>
                <a:r>
                  <a:rPr lang="en-CA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Addition Using Trigonometry</a:t>
                </a:r>
                <a:endParaRPr lang="en-CA" dirty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=6.3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17°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7.8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25</m:t>
                        </m:r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Required: 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85800"/>
                <a:ext cx="7239000" cy="1559594"/>
              </a:xfrm>
              <a:prstGeom prst="rect">
                <a:avLst/>
              </a:prstGeom>
              <a:blipFill rotWithShape="1">
                <a:blip r:embed="rId2"/>
                <a:stretch>
                  <a:fillRect l="-758" t="-1961" b="-5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339173" y="2571750"/>
            <a:ext cx="0" cy="8541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2514600"/>
            <a:ext cx="1676400" cy="2514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343487">
            <a:off x="1752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43225" y="299085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2990850"/>
                <a:ext cx="49564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800600" y="4572000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00600" y="2990850"/>
            <a:ext cx="3962400" cy="157162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57800" y="430050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00509"/>
                <a:ext cx="53572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6744075" y="3846388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6744075" y="3846388"/>
                <a:ext cx="8474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1704975" y="4054538"/>
            <a:ext cx="0" cy="8541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28426" y="4282293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26" y="4282293"/>
                <a:ext cx="49564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339173" y="2533651"/>
            <a:ext cx="2299627" cy="89223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28800" y="4581525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81525"/>
                <a:ext cx="49564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57800" y="2362200"/>
                <a:ext cx="2372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dirty="0" smtClean="0"/>
                  <a:t>90</a:t>
                </a:r>
                <a:r>
                  <a:rPr lang="en-CA" baseline="30000" dirty="0" smtClean="0"/>
                  <a:t>o</a:t>
                </a:r>
                <a:r>
                  <a:rPr lang="en-CA" dirty="0" smtClean="0"/>
                  <a:t>-17</a:t>
                </a:r>
                <a:r>
                  <a:rPr lang="en-CA" baseline="30000" dirty="0" smtClean="0"/>
                  <a:t>o</a:t>
                </a:r>
                <a:r>
                  <a:rPr lang="en-CA" dirty="0" smtClean="0"/>
                  <a:t>-25</a:t>
                </a:r>
                <a:r>
                  <a:rPr lang="en-CA" baseline="30000" dirty="0" smtClean="0"/>
                  <a:t>o</a:t>
                </a:r>
              </a:p>
              <a:p>
                <a:r>
                  <a:rPr lang="en-CA" dirty="0" smtClean="0"/>
                  <a:t>   =48</a:t>
                </a:r>
                <a:r>
                  <a:rPr lang="en-CA" baseline="30000" dirty="0" smtClean="0"/>
                  <a:t>o</a:t>
                </a:r>
                <a:endParaRPr lang="en-CA" baseline="30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62200"/>
                <a:ext cx="2372226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4717" b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91 0.00069 -0.04966 0 -0.075 0.00555 C -0.09879 0.01088 -0.12032 0.02615 -0.14375 0.03333 C -0.1507 0.03541 -0.15764 0.03727 -0.16459 0.03889 C -0.16997 0.04027 -0.17483 0.04375 -0.18021 0.04444 C -0.19098 0.0456 -0.2125 0.04722 -0.2125 0.04722 C -0.21945 0.04907 -0.22639 0.05 -0.23334 0.05139 C -0.24028 0.05439 -0.24792 0.05439 -0.25521 0.05555 C -0.26736 0.05764 -0.27934 0.05972 -0.29167 0.06111 C -0.32049 0.05995 -0.31858 0.06111 -0.33646 0.0611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91 0.00069 -0.04966 0 -0.075 0.00555 C -0.09879 0.01088 -0.12032 0.02615 -0.14375 0.03333 C -0.1507 0.03541 -0.15764 0.03727 -0.16459 0.03889 C -0.16997 0.04027 -0.17483 0.04375 -0.18021 0.04444 C -0.19098 0.0456 -0.2125 0.04722 -0.2125 0.04722 C -0.21945 0.04907 -0.22639 0.05 -0.23334 0.05139 C -0.24028 0.05439 -0.24792 0.05439 -0.25521 0.05555 C -0.26736 0.05764 -0.27934 0.05972 -0.29167 0.06111 C -0.32049 0.05995 -0.31858 0.06111 -0.33646 0.06111 " pathEditMode="relative" ptsTypes="fffffffff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91 0.00069 -0.04966 0 -0.075 0.00555 C -0.09879 0.01088 -0.12032 0.02615 -0.14375 0.03333 C -0.1507 0.03541 -0.15764 0.03727 -0.16459 0.03889 C -0.16997 0.04027 -0.17483 0.04375 -0.18021 0.04444 C -0.19098 0.0456 -0.2125 0.04722 -0.2125 0.04722 C -0.21945 0.04907 -0.22639 0.05 -0.23334 0.05139 C -0.24028 0.05439 -0.24792 0.05439 -0.25521 0.05555 C -0.26736 0.05764 -0.27934 0.05972 -0.29167 0.06111 C -0.32049 0.05995 -0.31858 0.06111 -0.33646 0.06111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91 0.00069 -0.04966 0 -0.075 0.00555 C -0.09879 0.01088 -0.12032 0.02615 -0.14375 0.03333 C -0.1507 0.03541 -0.15764 0.03727 -0.16459 0.03889 C -0.16997 0.04027 -0.17483 0.04375 -0.18021 0.04444 C -0.19098 0.0456 -0.2125 0.04722 -0.2125 0.04722 C -0.21945 0.04907 -0.22639 0.05 -0.23334 0.05139 C -0.24028 0.05439 -0.24792 0.05439 -0.25521 0.05555 C -0.26736 0.05764 -0.27934 0.05972 -0.29167 0.06111 C -0.32049 0.05995 -0.31858 0.06111 -0.33646 0.06111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31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A2198-2039-4DAD-A4C2-B5970AF45B17}" type="slidenum">
              <a:rPr lang="fr-BE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fr-BE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10973" y="1440666"/>
            <a:ext cx="0" cy="12001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648200" y="1383516"/>
            <a:ext cx="1676400" cy="2514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343487">
            <a:off x="4724400" y="23741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6.3 m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71801" y="2164506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01" y="2164506"/>
                <a:ext cx="4956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705350" y="3861830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86300" y="2286000"/>
            <a:ext cx="3962400" cy="157162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62550" y="3590339"/>
                <a:ext cx="5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25° 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0" y="3590339"/>
                <a:ext cx="53572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158495">
                <a:off x="6648825" y="3136218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7.8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495">
                <a:off x="6648825" y="3136218"/>
                <a:ext cx="8474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4676775" y="2923454"/>
            <a:ext cx="0" cy="8541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00226" y="3151209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17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26" y="3151209"/>
                <a:ext cx="49564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310973" y="1402567"/>
            <a:ext cx="2299627" cy="89223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 rot="20022544">
                <a:off x="5071734" y="3240583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48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2544">
                <a:off x="5071734" y="3240583"/>
                <a:ext cx="49564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522955">
                <a:off x="7189140" y="1359116"/>
                <a:ext cx="388018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22955">
                <a:off x="7189140" y="1359116"/>
                <a:ext cx="388018" cy="402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047" y="824572"/>
                <a:ext cx="4172874" cy="496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𝑎𝑏</m:t>
                      </m:r>
                      <m:func>
                        <m:func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</m:t>
                    </m:r>
                    <m:sSup>
                      <m:sSup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7.8</m:t>
                        </m:r>
                      </m:e>
                      <m:sup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6.3</m:t>
                        </m:r>
                      </m:e>
                      <m:sup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−2</m:t>
                    </m:r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7.8</m:t>
                        </m:r>
                      </m:e>
                    </m:d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6.3</m:t>
                        </m:r>
                      </m:e>
                    </m:d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48°</m:t>
                        </m:r>
                      </m:e>
                    </m:func>
                  </m:oMath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34.76</m:t>
                        </m:r>
                      </m:e>
                    </m:rad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=5.89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CA" sz="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7.8</m:t>
                        </m:r>
                      </m:num>
                      <m:den>
                        <m:func>
                          <m:funcPr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40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</m:func>
                      </m:den>
                    </m:f>
                    <m:r>
                      <a:rPr lang="en-CA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5.89</m:t>
                        </m:r>
                      </m:num>
                      <m:den>
                        <m:func>
                          <m:funcPr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4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48°</m:t>
                            </m:r>
                          </m:e>
                        </m:func>
                      </m:den>
                    </m:f>
                  </m:oMath>
                </a14:m>
                <a:r>
                  <a:rPr lang="en-CA" sz="24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CA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fun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7.8</m:t>
                          </m:r>
                          <m:func>
                            <m:func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48°</m:t>
                              </m:r>
                            </m:e>
                          </m:func>
                        </m:num>
                        <m:den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5.89</m:t>
                          </m:r>
                        </m:den>
                      </m:f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sz="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∅=</m:t>
                      </m:r>
                      <m:func>
                        <m:func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7.8</m:t>
                                  </m:r>
                                  <m:func>
                                    <m:funcPr>
                                      <m:ctrlPr>
                                        <a:rPr lang="en-C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C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48°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C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5.89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∅=79.8°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ea typeface="Cambria Math"/>
                  </a:rPr>
                  <a:t>   </a:t>
                </a:r>
              </a:p>
              <a:p>
                <a:endParaRPr lang="en-CA" dirty="0">
                  <a:solidFill>
                    <a:prstClr val="black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=79.8°−17°</m:t>
                      </m:r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=62.8°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7" y="824572"/>
                <a:ext cx="4172874" cy="4966488"/>
              </a:xfrm>
              <a:prstGeom prst="rect">
                <a:avLst/>
              </a:prstGeom>
              <a:blipFill rotWithShape="1">
                <a:blip r:embed="rId8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8785" y="946457"/>
                <a:ext cx="39466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𝝫</m:t>
                      </m:r>
                    </m:oMath>
                  </m:oMathPara>
                </a14:m>
                <a:endParaRPr lang="en-CA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85" y="946457"/>
                <a:ext cx="39466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6172200" y="1512956"/>
            <a:ext cx="409575" cy="95250"/>
          </a:xfrm>
          <a:custGeom>
            <a:avLst/>
            <a:gdLst>
              <a:gd name="connsiteX0" fmla="*/ 0 w 352425"/>
              <a:gd name="connsiteY0" fmla="*/ 76200 h 95250"/>
              <a:gd name="connsiteX1" fmla="*/ 57150 w 352425"/>
              <a:gd name="connsiteY1" fmla="*/ 85725 h 95250"/>
              <a:gd name="connsiteX2" fmla="*/ 104775 w 352425"/>
              <a:gd name="connsiteY2" fmla="*/ 95250 h 95250"/>
              <a:gd name="connsiteX3" fmla="*/ 257175 w 352425"/>
              <a:gd name="connsiteY3" fmla="*/ 85725 h 95250"/>
              <a:gd name="connsiteX4" fmla="*/ 352425 w 352425"/>
              <a:gd name="connsiteY4" fmla="*/ 9525 h 95250"/>
              <a:gd name="connsiteX5" fmla="*/ 352425 w 352425"/>
              <a:gd name="connsiteY5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95250">
                <a:moveTo>
                  <a:pt x="0" y="76200"/>
                </a:moveTo>
                <a:lnTo>
                  <a:pt x="57150" y="85725"/>
                </a:lnTo>
                <a:cubicBezTo>
                  <a:pt x="73078" y="88621"/>
                  <a:pt x="88586" y="95250"/>
                  <a:pt x="104775" y="95250"/>
                </a:cubicBezTo>
                <a:cubicBezTo>
                  <a:pt x="155674" y="95250"/>
                  <a:pt x="206375" y="88900"/>
                  <a:pt x="257175" y="85725"/>
                </a:cubicBezTo>
                <a:cubicBezTo>
                  <a:pt x="292860" y="73830"/>
                  <a:pt x="352425" y="66970"/>
                  <a:pt x="352425" y="9525"/>
                </a:cubicBezTo>
                <a:lnTo>
                  <a:pt x="3524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2532" y="4685388"/>
                <a:ext cx="3574586" cy="6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=5.89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62.8°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𝐸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27.2°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532" y="4685388"/>
                <a:ext cx="3574586" cy="68762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20" idx="2"/>
            <a:endCxn id="16" idx="1"/>
          </p:cNvCxnSpPr>
          <p:nvPr/>
        </p:nvCxnSpPr>
        <p:spPr>
          <a:xfrm flipV="1">
            <a:off x="6293966" y="1115734"/>
            <a:ext cx="434819" cy="49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93966" y="1571625"/>
            <a:ext cx="421159" cy="314325"/>
          </a:xfrm>
          <a:custGeom>
            <a:avLst/>
            <a:gdLst>
              <a:gd name="connsiteX0" fmla="*/ 0 w 381000"/>
              <a:gd name="connsiteY0" fmla="*/ 314325 h 314325"/>
              <a:gd name="connsiteX1" fmla="*/ 47625 w 381000"/>
              <a:gd name="connsiteY1" fmla="*/ 304800 h 314325"/>
              <a:gd name="connsiteX2" fmla="*/ 104775 w 381000"/>
              <a:gd name="connsiteY2" fmla="*/ 285750 h 314325"/>
              <a:gd name="connsiteX3" fmla="*/ 161925 w 381000"/>
              <a:gd name="connsiteY3" fmla="*/ 266700 h 314325"/>
              <a:gd name="connsiteX4" fmla="*/ 219075 w 381000"/>
              <a:gd name="connsiteY4" fmla="*/ 247650 h 314325"/>
              <a:gd name="connsiteX5" fmla="*/ 247650 w 381000"/>
              <a:gd name="connsiteY5" fmla="*/ 238125 h 314325"/>
              <a:gd name="connsiteX6" fmla="*/ 333375 w 381000"/>
              <a:gd name="connsiteY6" fmla="*/ 161925 h 314325"/>
              <a:gd name="connsiteX7" fmla="*/ 361950 w 381000"/>
              <a:gd name="connsiteY7" fmla="*/ 76200 h 314325"/>
              <a:gd name="connsiteX8" fmla="*/ 371475 w 381000"/>
              <a:gd name="connsiteY8" fmla="*/ 47625 h 314325"/>
              <a:gd name="connsiteX9" fmla="*/ 381000 w 381000"/>
              <a:gd name="connsiteY9" fmla="*/ 19050 h 314325"/>
              <a:gd name="connsiteX10" fmla="*/ 381000 w 381000"/>
              <a:gd name="connsiteY10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1000" h="314325">
                <a:moveTo>
                  <a:pt x="0" y="314325"/>
                </a:moveTo>
                <a:cubicBezTo>
                  <a:pt x="15875" y="311150"/>
                  <a:pt x="32006" y="309060"/>
                  <a:pt x="47625" y="304800"/>
                </a:cubicBezTo>
                <a:cubicBezTo>
                  <a:pt x="66998" y="299516"/>
                  <a:pt x="85725" y="292100"/>
                  <a:pt x="104775" y="285750"/>
                </a:cubicBezTo>
                <a:lnTo>
                  <a:pt x="161925" y="266700"/>
                </a:lnTo>
                <a:lnTo>
                  <a:pt x="219075" y="247650"/>
                </a:lnTo>
                <a:lnTo>
                  <a:pt x="247650" y="238125"/>
                </a:lnTo>
                <a:cubicBezTo>
                  <a:pt x="312895" y="172880"/>
                  <a:pt x="282384" y="195919"/>
                  <a:pt x="333375" y="161925"/>
                </a:cubicBezTo>
                <a:lnTo>
                  <a:pt x="361950" y="76200"/>
                </a:lnTo>
                <a:lnTo>
                  <a:pt x="371475" y="47625"/>
                </a:lnTo>
                <a:cubicBezTo>
                  <a:pt x="374650" y="38100"/>
                  <a:pt x="381000" y="29090"/>
                  <a:pt x="381000" y="19050"/>
                </a:cubicBezTo>
                <a:lnTo>
                  <a:pt x="38100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24625" y="2040741"/>
                <a:ext cx="401490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2040741"/>
                <a:ext cx="4014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32" idx="0"/>
            <a:endCxn id="30" idx="4"/>
          </p:cNvCxnSpPr>
          <p:nvPr/>
        </p:nvCxnSpPr>
        <p:spPr>
          <a:xfrm flipH="1" flipV="1">
            <a:off x="6536132" y="1819275"/>
            <a:ext cx="189238" cy="221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3867" y="5876925"/>
            <a:ext cx="70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alibri"/>
              </a:rPr>
              <a:t>H W questions </a:t>
            </a:r>
            <a:r>
              <a:rPr lang="en-CA" b="1" smtClean="0">
                <a:solidFill>
                  <a:srgbClr val="FF0000"/>
                </a:solidFill>
                <a:latin typeface="Calibri"/>
              </a:rPr>
              <a:t># </a:t>
            </a:r>
            <a:r>
              <a:rPr lang="en-CA" b="1" smtClean="0">
                <a:solidFill>
                  <a:srgbClr val="FF0000"/>
                </a:solidFill>
                <a:latin typeface="Calibri"/>
              </a:rPr>
              <a:t>5 - 6 on </a:t>
            </a:r>
            <a:r>
              <a:rPr lang="en-CA" b="1" dirty="0" smtClean="0">
                <a:solidFill>
                  <a:srgbClr val="FF0000"/>
                </a:solidFill>
                <a:latin typeface="Calibri"/>
              </a:rPr>
              <a:t>page 75 of the textbook using Trigonometry</a:t>
            </a:r>
            <a:endParaRPr lang="en-CA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6" grpId="0"/>
      <p:bldP spid="30" grpId="0" animBg="1"/>
      <p:bldP spid="32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9144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two displacement lie in a right triangle</a:t>
                </a:r>
              </a:p>
              <a:p>
                <a:pPr algn="l"/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Using the Pythagorean Theory;</a:t>
                </a:r>
              </a:p>
              <a:p>
                <a:pPr algn="l"/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⃑"/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m:rPr>
                              <m:nor/>
                            </m:rPr>
                            <a:rPr lang="en-CA" sz="2000" baseline="30000" dirty="0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  <m:r>
                            <a:rPr lang="en-CA" sz="20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baseline="30000" dirty="0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300</m:t>
                              </m:r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CA" sz="2000" baseline="30000" dirty="0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  <m: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400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baseline="30000" dirty="0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500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Ɵ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000" i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tan</m:t>
                            </m:r>
                          </m:e>
                          <m:sup>
                            <m: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−1</m:t>
                            </m:r>
                          </m:sup>
                        </m:s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400 </m:t>
                            </m:r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300 </m:t>
                            </m:r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/>
                              </a:rPr>
                              <m:t>𝑚</m:t>
                            </m:r>
                          </m:den>
                        </m:f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</m:fun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53.1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914400"/>
                <a:ext cx="7854696" cy="4572000"/>
              </a:xfrm>
              <a:blipFill rotWithShape="1">
                <a:blip r:embed="rId2"/>
                <a:stretch>
                  <a:fillRect l="-2019" b="-182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624929" y="4953000"/>
            <a:ext cx="163016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0" y="5105399"/>
                <a:ext cx="1599090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300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105399"/>
                <a:ext cx="1599090" cy="445635"/>
              </a:xfrm>
              <a:prstGeom prst="rect">
                <a:avLst/>
              </a:prstGeom>
              <a:blipFill rotWithShape="1">
                <a:blip r:embed="rId3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255091" y="2854171"/>
            <a:ext cx="0" cy="20988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24929" y="2895600"/>
            <a:ext cx="1630162" cy="2057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68155" y="3739634"/>
                <a:ext cx="137104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CA" dirty="0">
                    <a:solidFill>
                      <a:prstClr val="black"/>
                    </a:solidFill>
                    <a:latin typeface="Calibri"/>
                  </a:rPr>
                  <a:t>4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00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55" y="3739634"/>
                <a:ext cx="1371045" cy="445635"/>
              </a:xfrm>
              <a:prstGeom prst="rect">
                <a:avLst/>
              </a:prstGeom>
              <a:blipFill rotWithShape="1">
                <a:blip r:embed="rId4"/>
                <a:stretch>
                  <a:fillRect r="-2222" b="-20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708418">
                <a:off x="5196166" y="3332040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500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08418">
                <a:off x="5196166" y="3332040"/>
                <a:ext cx="1576206" cy="4456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867400" y="4648200"/>
            <a:ext cx="34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Ɵ</a:t>
            </a:r>
            <a:endParaRPr lang="en-CA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7755" y="5675988"/>
                <a:ext cx="3200400" cy="6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=500 </m:t>
                    </m:r>
                    <m:r>
                      <m:rPr>
                        <m:sty m:val="p"/>
                      </m:rPr>
                      <a:rPr lang="en-CA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m</m:t>
                    </m:r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 </m:t>
                    </m:r>
                    <m:r>
                      <m:rPr>
                        <m:sty m:val="p"/>
                      </m:rPr>
                      <a:rPr lang="en-CA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E</m:t>
                    </m:r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53.1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55" y="5675988"/>
                <a:ext cx="3200400" cy="6876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086600" y="4724400"/>
            <a:ext cx="168491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400675" y="4330361"/>
            <a:ext cx="2166056" cy="2839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7593674" y="2674987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93674" y="2674987"/>
                <a:ext cx="778824" cy="480837"/>
              </a:xfrm>
              <a:prstGeom prst="rect">
                <a:avLst/>
              </a:prstGeom>
              <a:blipFill rotWithShape="1"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7562662" y="1343025"/>
            <a:ext cx="8138" cy="30320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45112" y="1371291"/>
            <a:ext cx="2116307" cy="2967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5.8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CA" sz="1400" dirty="0" smtClean="0">
                    <a:solidFill>
                      <a:prstClr val="black"/>
                    </a:solidFill>
                    <a:latin typeface="+mj-lt"/>
                  </a:rPr>
                  <a:t>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83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7572835" y="1351316"/>
            <a:ext cx="0" cy="1564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8864" y="65279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Breaking Down a Vector into two perpendicular components.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33231" y="1841418"/>
                <a:ext cx="3867370" cy="3831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To break down the vector </a:t>
                </a:r>
              </a:p>
              <a:p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5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8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38°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into two perpendicular components. 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00025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Extend the main direction and a perpendicular to it connecting the head and the tail of the vector.</a:t>
                </a:r>
              </a:p>
              <a:p>
                <a:pPr marL="285750" indent="-200025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Arrange the two vectors head to tail starting from the tail of the vector. </a:t>
                </a:r>
              </a:p>
              <a:p>
                <a:pPr marL="85725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31" y="1841418"/>
                <a:ext cx="3867370" cy="3831177"/>
              </a:xfrm>
              <a:prstGeom prst="rect">
                <a:avLst/>
              </a:prstGeom>
              <a:blipFill rotWithShape="1">
                <a:blip r:embed="rId5"/>
                <a:stretch>
                  <a:fillRect l="-1575" t="-795" r="-1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7561419" y="1351316"/>
            <a:ext cx="11416" cy="29873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562600" y="4330361"/>
            <a:ext cx="2010236" cy="8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94291" y="4495800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1" y="4495800"/>
                <a:ext cx="778824" cy="4456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400675" y="4330361"/>
            <a:ext cx="2166056" cy="2839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62662" y="1343025"/>
            <a:ext cx="8138" cy="30320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45112" y="1371291"/>
            <a:ext cx="2116307" cy="2967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5.8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CA" sz="1400" dirty="0" smtClean="0">
                    <a:solidFill>
                      <a:prstClr val="black"/>
                    </a:solidFill>
                    <a:latin typeface="+mj-lt"/>
                  </a:rPr>
                  <a:t>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83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7572835" y="1351316"/>
            <a:ext cx="0" cy="1564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2756" y="1097327"/>
                <a:ext cx="3867370" cy="4429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00025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horizontal “X” component is the opposite side of the angle.</a:t>
                </a:r>
              </a:p>
              <a:p>
                <a:pPr marL="28575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85725"/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38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𝑜𝑝𝑝</m:t>
                            </m:r>
                          </m:num>
                          <m:den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𝑎𝑑𝑗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857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∆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×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38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 marL="85725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857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=5.8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38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[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85725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85725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3.57  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85725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85725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6" y="1097327"/>
                <a:ext cx="3867370" cy="4429995"/>
              </a:xfrm>
              <a:prstGeom prst="rect">
                <a:avLst/>
              </a:prstGeom>
              <a:blipFill rotWithShape="1">
                <a:blip r:embed="rId4"/>
                <a:stretch>
                  <a:fillRect t="-688" r="-15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7561419" y="1351316"/>
            <a:ext cx="11416" cy="29873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562600" y="4330361"/>
            <a:ext cx="2010236" cy="8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9096" y="4495799"/>
                <a:ext cx="2563990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=5.8 </m:t>
                    </m:r>
                    <m:func>
                      <m:func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38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+mj-lt"/>
                  </a:rPr>
                  <a:t> m</a:t>
                </a:r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96" y="4495799"/>
                <a:ext cx="2563990" cy="445635"/>
              </a:xfrm>
              <a:prstGeom prst="rect">
                <a:avLst/>
              </a:prstGeom>
              <a:blipFill rotWithShape="1">
                <a:blip r:embed="rId5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400675" y="4330361"/>
            <a:ext cx="2166056" cy="2839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62662" y="1343025"/>
            <a:ext cx="8138" cy="30320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45112" y="1371291"/>
            <a:ext cx="2116307" cy="2967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5.8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5874">
                <a:off x="5332011" y="2421781"/>
                <a:ext cx="1576206" cy="445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CA" sz="1400" dirty="0" smtClean="0">
                    <a:solidFill>
                      <a:prstClr val="black"/>
                    </a:solidFill>
                    <a:latin typeface="+mj-lt"/>
                  </a:rPr>
                  <a:t>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36" y="1841418"/>
                <a:ext cx="64714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83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7572835" y="1351316"/>
            <a:ext cx="0" cy="1564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2756" y="1097327"/>
                <a:ext cx="3867370" cy="4234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00025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vertical “Y”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component is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adjacent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side 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angle.</a:t>
                </a:r>
              </a:p>
              <a:p>
                <a:pPr marL="285750" lvl="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85725" lvl="0"/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38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𝑎𝑑𝑗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𝑎𝑑𝑗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85750" lvl="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85725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× 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38</m:t>
                              </m:r>
                            </m:e>
                            <m: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85725" lvl="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85725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=5.8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38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85725" lvl="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85725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4.57 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85725" lvl="0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00025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6" y="1097327"/>
                <a:ext cx="3867370" cy="4234044"/>
              </a:xfrm>
              <a:prstGeom prst="rect">
                <a:avLst/>
              </a:prstGeom>
              <a:blipFill rotWithShape="1">
                <a:blip r:embed="rId4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7561419" y="1351316"/>
            <a:ext cx="11416" cy="29873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562600" y="4330361"/>
            <a:ext cx="2010236" cy="8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6864076" y="2744289"/>
                <a:ext cx="2238019" cy="47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5.8 </m:t>
                    </m:r>
                    <m:func>
                      <m:funcPr>
                        <m:ctrlPr>
                          <a:rPr lang="en-CA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CA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38</m:t>
                            </m:r>
                          </m:e>
                          <m:sup>
                            <m:r>
                              <a:rPr lang="en-CA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64076" y="2744289"/>
                <a:ext cx="2238019" cy="476925"/>
              </a:xfrm>
              <a:prstGeom prst="rect">
                <a:avLst/>
              </a:prstGeom>
              <a:blipFill rotWithShape="1">
                <a:blip r:embed="rId5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9096" y="4495799"/>
                <a:ext cx="2563990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=5.8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38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96" y="4495799"/>
                <a:ext cx="2563990" cy="4456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Break each of the following two-dimensional vectors into two perpendicular components.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a)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25.60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m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5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5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CA" sz="2000" dirty="0">
                          <a:solidFill>
                            <a:schemeClr val="bg1"/>
                          </a:solidFill>
                          <a:latin typeface="+mj-lt"/>
                        </a:rPr>
                        <m:t>= 25.6 </m:t>
                      </m:r>
                      <m:r>
                        <m:rPr>
                          <m:nor/>
                        </m:rPr>
                        <a:rPr lang="en-CA" sz="2000" dirty="0">
                          <a:solidFill>
                            <a:schemeClr val="bg1"/>
                          </a:solidFill>
                          <a:latin typeface="+mj-lt"/>
                        </a:rPr>
                        <m:t>km</m:t>
                      </m:r>
                      <m:r>
                        <m:rPr>
                          <m:nor/>
                        </m:rPr>
                        <a:rPr lang="en-CA" sz="2000" dirty="0">
                          <a:solidFill>
                            <a:schemeClr val="bg1"/>
                          </a:solidFill>
                          <a:latin typeface="+mj-lt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55°</m:t>
                          </m:r>
                        </m:e>
                      </m:func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14.68 km [W]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=25.6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𝑘𝑚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55°</m:t>
                          </m:r>
                        </m:e>
                      </m:func>
                    </m:oMath>
                  </m:oMathPara>
                </a14:m>
                <a:endParaRPr lang="en-CA" sz="18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=20.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97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𝑘𝑚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[S]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  <a:blipFill rotWithShape="1">
                <a:blip r:embed="rId2"/>
                <a:stretch>
                  <a:fillRect l="-2019" t="-667" b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5392907" y="3200451"/>
            <a:ext cx="3446293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3325118" y="4026362"/>
                <a:ext cx="3123090" cy="47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=25.6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𝑘𝑚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55°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5118" y="4026362"/>
                <a:ext cx="3123090" cy="476925"/>
              </a:xfrm>
              <a:prstGeom prst="rect">
                <a:avLst/>
              </a:prstGeom>
              <a:blipFill rotWithShape="1">
                <a:blip r:embed="rId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392907" y="3200451"/>
            <a:ext cx="3282" cy="243834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92907" y="3226295"/>
            <a:ext cx="3446294" cy="24125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97707" y="2590800"/>
                <a:ext cx="262834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25.6 km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55°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07" y="2590800"/>
                <a:ext cx="2628345" cy="445635"/>
              </a:xfrm>
              <a:prstGeom prst="rect">
                <a:avLst/>
              </a:prstGeom>
              <a:blipFill rotWithShape="1">
                <a:blip r:embed="rId4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9376509">
                <a:off x="6511167" y="4627568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25.6 km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6509">
                <a:off x="6511167" y="4627568"/>
                <a:ext cx="1576206" cy="445635"/>
              </a:xfrm>
              <a:prstGeom prst="rect">
                <a:avLst/>
              </a:prstGeom>
              <a:blipFill rotWithShape="1">
                <a:blip r:embed="rId5"/>
                <a:stretch>
                  <a:fillRect r="-43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8907" y="3236510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</a:rPr>
                  <a:t>5</a:t>
                </a:r>
                <a:r>
                  <a:rPr lang="en-CA" sz="1400" dirty="0" smtClean="0">
                    <a:solidFill>
                      <a:prstClr val="black"/>
                    </a:solidFill>
                  </a:rPr>
                  <a:t>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07" y="3236510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83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H="1">
            <a:off x="6535907" y="3200451"/>
            <a:ext cx="2286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32.50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m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28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=32.5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28°</m:t>
                          </m:r>
                        </m:e>
                      </m:func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=28.70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[S]</a:t>
                </a: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800" dirty="0">
                    <a:solidFill>
                      <a:prstClr val="black"/>
                    </a:solidFill>
                    <a:latin typeface="Calibri"/>
                  </a:rPr>
                  <a:t>= 32.5 m </a:t>
                </a:r>
                <a14:m>
                  <m:oMath xmlns:m="http://schemas.openxmlformats.org/officeDocument/2006/math"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CA" sz="18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18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28°</m:t>
                        </m:r>
                      </m:e>
                    </m:func>
                  </m:oMath>
                </a14:m>
                <a:endParaRPr lang="en-CA" sz="18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15.26 m [E]</a:t>
                </a:r>
              </a:p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HW question # 1 – 6 on page 75 of the textbook 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4504" y="739200"/>
                <a:ext cx="7854696" cy="4572000"/>
              </a:xfrm>
              <a:blipFill rotWithShape="1">
                <a:blip r:embed="rId2"/>
                <a:stretch>
                  <a:fillRect l="-2019" b="-11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854176" y="4367045"/>
            <a:ext cx="2527824" cy="1627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3782319" y="2628855"/>
                <a:ext cx="3123090" cy="47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=32.5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28°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82319" y="2628855"/>
                <a:ext cx="3123090" cy="476925"/>
              </a:xfrm>
              <a:prstGeom prst="rect">
                <a:avLst/>
              </a:prstGeom>
              <a:blipFill rotWithShape="1">
                <a:blip r:embed="rId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850107" y="1351316"/>
            <a:ext cx="8138" cy="30320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0520" y="1416833"/>
            <a:ext cx="2531893" cy="3012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47148" y="4627565"/>
                <a:ext cx="262834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32.5 m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28°</m:t>
                        </m:r>
                      </m:e>
                    </m:func>
                  </m:oMath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48" y="4627565"/>
                <a:ext cx="2628345" cy="445635"/>
              </a:xfrm>
              <a:prstGeom prst="rect">
                <a:avLst/>
              </a:prstGeom>
              <a:blipFill rotWithShape="1">
                <a:blip r:embed="rId4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818944">
                <a:off x="6879643" y="2258010"/>
                <a:ext cx="1576206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32.5 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8944">
                <a:off x="6879643" y="2258010"/>
                <a:ext cx="1576206" cy="445635"/>
              </a:xfrm>
              <a:prstGeom prst="rect">
                <a:avLst/>
              </a:prstGeom>
              <a:blipFill rotWithShape="1">
                <a:blip r:embed="rId5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02271" y="1825584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</a:rPr>
                  <a:t>28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71" y="1825584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5850107" y="1351316"/>
            <a:ext cx="0" cy="1564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620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Adding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Two 2-D Vectors </a:t>
            </a:r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by 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the Component Method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460242" y="3200400"/>
            <a:ext cx="1700038" cy="2057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98042" y="2209800"/>
            <a:ext cx="2362200" cy="99060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98042" y="2209800"/>
            <a:ext cx="4062238" cy="30480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160280" y="3285472"/>
            <a:ext cx="0" cy="200025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460242" y="3276600"/>
            <a:ext cx="1700038" cy="8872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498342" y="2162500"/>
            <a:ext cx="0" cy="108519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93290" y="2200274"/>
            <a:ext cx="2305052" cy="0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36144" y="2238374"/>
            <a:ext cx="0" cy="303847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36144" y="5257802"/>
            <a:ext cx="4024136" cy="1905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6200000">
                <a:off x="8133169" y="3906606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CA" sz="200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33169" y="3906606"/>
                <a:ext cx="778824" cy="480837"/>
              </a:xfrm>
              <a:prstGeom prst="rect">
                <a:avLst/>
              </a:prstGeom>
              <a:blipFill rotWithShape="1"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56561" y="2830965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61" y="2830965"/>
                <a:ext cx="778824" cy="445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6200000">
                <a:off x="6349349" y="2464681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CA" sz="2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49349" y="2464681"/>
                <a:ext cx="778824" cy="480837"/>
              </a:xfrm>
              <a:prstGeom prst="rect">
                <a:avLst/>
              </a:prstGeom>
              <a:blipFill rotWithShape="1"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33719" y="1726064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19" y="1726064"/>
                <a:ext cx="778824" cy="445635"/>
              </a:xfrm>
              <a:prstGeom prst="rect">
                <a:avLst/>
              </a:prstGeom>
              <a:blipFill rotWithShape="1"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6200000">
                <a:off x="3415649" y="3536242"/>
                <a:ext cx="778824" cy="48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CA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15649" y="3536242"/>
                <a:ext cx="778824" cy="480837"/>
              </a:xfrm>
              <a:prstGeom prst="rect">
                <a:avLst/>
              </a:prstGeom>
              <a:blipFill rotWithShape="1">
                <a:blip r:embed="rId6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38423" y="5351441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𝑇𝑥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23" y="5351441"/>
                <a:ext cx="778824" cy="445635"/>
              </a:xfrm>
              <a:prstGeom prst="rect">
                <a:avLst/>
              </a:prstGeom>
              <a:blipFill rotWithShape="1">
                <a:blip r:embed="rId7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433800">
                <a:off x="5489741" y="3678380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33800">
                <a:off x="5489741" y="3678380"/>
                <a:ext cx="778824" cy="4456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3081747">
                <a:off x="7056560" y="3779338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81747">
                <a:off x="7056560" y="3779338"/>
                <a:ext cx="778824" cy="4456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377447">
                <a:off x="5300039" y="2442665"/>
                <a:ext cx="778824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schemeClr val="accent4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7447">
                <a:off x="5300039" y="2442665"/>
                <a:ext cx="778824" cy="4456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54497" y="1555459"/>
                <a:ext cx="3210145" cy="405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X component of the resultant vector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𝑇𝑥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equals the sum of the x components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DBF5F9">
                            <a:lumMod val="25000"/>
                          </a:srgbClr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DBF5F9">
                                <a:lumMod val="25000"/>
                              </a:srgbClr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10CF9B">
                            <a:lumMod val="75000"/>
                          </a:srgbClr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10CF9B">
                                <a:lumMod val="75000"/>
                              </a:srgbClr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srgbClr val="10CF9B">
                        <a:lumMod val="75000"/>
                      </a:srgbClr>
                    </a:solidFill>
                    <a:latin typeface="Calibri"/>
                  </a:rPr>
                  <a:t> .</a:t>
                </a:r>
              </a:p>
              <a:p>
                <a:pPr marL="342900" lvl="0" indent="-342900">
                  <a:buFont typeface="Arial" pitchFamily="34" charset="0"/>
                  <a:buChar char="•"/>
                </a:pPr>
                <a:endParaRPr lang="en-CA" dirty="0">
                  <a:solidFill>
                    <a:srgbClr val="10CF9B">
                      <a:lumMod val="75000"/>
                    </a:srgbClr>
                  </a:solidFill>
                  <a:latin typeface="Calibri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component of the resultant vector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equals the sum of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components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DBF5F9">
                            <a:lumMod val="25000"/>
                          </a:srgbClr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DBF5F9">
                                <a:lumMod val="25000"/>
                              </a:srgbClr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CA" sz="2000" b="0" i="1" smtClean="0">
                                <a:solidFill>
                                  <a:srgbClr val="DBF5F9">
                                    <a:lumMod val="2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and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10CF9B">
                            <a:lumMod val="75000"/>
                          </a:srgbClr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rgbClr val="10CF9B">
                                <a:lumMod val="75000"/>
                              </a:srgbClr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CA" sz="2000" b="0" i="1" smtClean="0">
                                <a:solidFill>
                                  <a:srgbClr val="10CF9B">
                                    <a:lumMod val="75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>
                    <a:solidFill>
                      <a:srgbClr val="10CF9B">
                        <a:lumMod val="75000"/>
                      </a:srgbClr>
                    </a:solidFill>
                    <a:latin typeface="Calibri"/>
                  </a:rPr>
                  <a:t> .</a:t>
                </a:r>
              </a:p>
              <a:p>
                <a:pPr marL="342900" lvl="0" indent="-342900">
                  <a:buFont typeface="Arial" pitchFamily="34" charset="0"/>
                  <a:buChar char="•"/>
                </a:pPr>
                <a:endParaRPr lang="en-CA" dirty="0">
                  <a:solidFill>
                    <a:srgbClr val="10CF9B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" y="1555459"/>
                <a:ext cx="3210145" cy="4059829"/>
              </a:xfrm>
              <a:prstGeom prst="rect">
                <a:avLst/>
              </a:prstGeom>
              <a:blipFill rotWithShape="1">
                <a:blip r:embed="rId11"/>
                <a:stretch>
                  <a:fillRect l="-1518" t="-7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1" grpId="0"/>
      <p:bldP spid="42" grpId="0"/>
      <p:bldP spid="45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1788</TotalTime>
  <Words>2369</Words>
  <Application>Microsoft Office PowerPoint</Application>
  <PresentationFormat>On-screen Show (4:3)</PresentationFormat>
  <Paragraphs>424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Flow</vt:lpstr>
      <vt:lpstr>1_Flow</vt:lpstr>
      <vt:lpstr>2_Flow</vt:lpstr>
      <vt:lpstr>3_Flow</vt:lpstr>
      <vt:lpstr>4_Flow</vt:lpstr>
      <vt:lpstr>5_Flow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88</cp:revision>
  <dcterms:created xsi:type="dcterms:W3CDTF">2006-08-16T00:00:00Z</dcterms:created>
  <dcterms:modified xsi:type="dcterms:W3CDTF">2018-03-05T16:29:33Z</dcterms:modified>
</cp:coreProperties>
</file>