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70" r:id="rId4"/>
    <p:sldId id="271" r:id="rId5"/>
    <p:sldId id="272" r:id="rId6"/>
    <p:sldId id="281" r:id="rId7"/>
    <p:sldId id="282" r:id="rId8"/>
    <p:sldId id="273" r:id="rId9"/>
    <p:sldId id="274" r:id="rId10"/>
    <p:sldId id="275" r:id="rId11"/>
    <p:sldId id="276" r:id="rId12"/>
    <p:sldId id="280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4/17/2018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9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9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2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83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35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28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4/17/2018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4/17/2018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0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Types of Forces</a:t>
            </a:r>
            <a:endParaRPr lang="en-CA" sz="4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184054"/>
                <a:ext cx="7543800" cy="4759546"/>
              </a:xfrm>
            </p:spPr>
            <p:txBody>
              <a:bodyPr>
                <a:noAutofit/>
              </a:bodyPr>
              <a:lstStyle/>
              <a:p>
                <a:pPr marL="361950" indent="-360363" algn="l"/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r>
                  <a:rPr lang="en-CA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friction force is proportional to the normal force. </a:t>
                </a:r>
              </a:p>
              <a:p>
                <a:pPr marL="361950" indent="-360363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b="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CA" sz="20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CA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1950" indent="-360363" algn="l"/>
                <a:endParaRPr lang="en-CA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1950" indent="-360363" algn="l"/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</m:den>
                    </m:f>
                    <m:r>
                      <a:rPr lang="en-CA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constant ratio between   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CA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000" i="1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sz="2000" i="1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000" b="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CA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1950" indent="-360363" algn="l"/>
                <a:endParaRPr lang="en-CA" sz="1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friction,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“N”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force, in “N”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 of friction (it has no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units, it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ratio).</a:t>
                </a:r>
                <a:endParaRPr lang="en-CA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CA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friction force affecting a stationary object is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 than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friction force affecting moving objects.</a:t>
                </a:r>
                <a:endParaRPr lang="en-CA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static coefficient of friction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 </a:t>
                </a:r>
                <a:r>
                  <a:rPr lang="en-CA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coefficient friction.</a:t>
                </a:r>
              </a:p>
              <a:p>
                <a:pPr marL="361950" indent="-360363" algn="l"/>
                <a:endParaRPr lang="en-CA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1950" indent="-360363" algn="l"/>
                <a:endParaRPr lang="en-CA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184054"/>
                <a:ext cx="7543800" cy="4759546"/>
              </a:xfrm>
              <a:blipFill rotWithShape="1">
                <a:blip r:embed="rId2"/>
                <a:stretch>
                  <a:fillRect l="-2102" r="-323" b="-43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1739" y="5334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Friction Force(</a:t>
            </a:r>
            <a:r>
              <a:rPr lang="en-CA" sz="28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baseline="-25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): 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8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184054"/>
                <a:ext cx="7543800" cy="4759546"/>
              </a:xfrm>
            </p:spPr>
            <p:txBody>
              <a:bodyPr>
                <a:noAutofit/>
              </a:bodyPr>
              <a:lstStyle/>
              <a:p>
                <a:pPr marL="361950" indent="-360363" algn="l"/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A static frictional force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exists when you try to start moving (sliding)an object from rest. </a:t>
                </a:r>
              </a:p>
              <a:p>
                <a:pPr marL="361950" indent="-360363" algn="l"/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CA" sz="20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e>
                    </m:acc>
                    <m:r>
                      <a:rPr lang="en-CA" sz="2000" b="1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When the object is stationary “not moving” </a:t>
                </a:r>
              </a:p>
              <a:p>
                <a:pPr algn="l"/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 is the static coefficient of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friction.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:r>
                  <a:rPr lang="en-CA" sz="2000" b="1" dirty="0">
                    <a:solidFill>
                      <a:prstClr val="black"/>
                    </a:solidFill>
                    <a:latin typeface="+mj-lt"/>
                  </a:rPr>
                  <a:t>A kinetic frictional force </a:t>
                </a:r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exists while the object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+mj-lt"/>
                  </a:rPr>
                  <a:t>moving(sliding). </a:t>
                </a: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CA" sz="20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e>
                    </m:acc>
                    <m:r>
                      <a:rPr lang="en-CA" sz="20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 When the object is moving.</a:t>
                </a: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:endParaRPr lang="en-CA" sz="2000" dirty="0">
                  <a:solidFill>
                    <a:prstClr val="black"/>
                  </a:solidFill>
                  <a:latin typeface="+mj-lt"/>
                </a:endParaRPr>
              </a:p>
              <a:p>
                <a:pPr marR="0" lvl="0" algn="l">
                  <a:spcBef>
                    <a:spcPts val="0"/>
                  </a:spcBef>
                  <a:buClrTx/>
                  <a:buSzTx/>
                </a:pPr>
                <a:r>
                  <a:rPr lang="en-CA" sz="2000" dirty="0">
                    <a:solidFill>
                      <a:prstClr val="black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CA" sz="2000" b="1" dirty="0">
                    <a:solidFill>
                      <a:prstClr val="black"/>
                    </a:solidFill>
                    <a:latin typeface="+mj-lt"/>
                  </a:rPr>
                  <a:t> is the kinetic coefficient of friction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184054"/>
                <a:ext cx="7543800" cy="4759546"/>
              </a:xfrm>
              <a:blipFill rotWithShape="1">
                <a:blip r:embed="rId2"/>
                <a:stretch>
                  <a:fillRect l="-2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1739" y="5334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Friction Force(</a:t>
            </a:r>
            <a:r>
              <a:rPr lang="en-CA" sz="28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baseline="-25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): 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66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739" y="1524000"/>
            <a:ext cx="3657600" cy="1247775"/>
          </a:xfrm>
        </p:spPr>
        <p:txBody>
          <a:bodyPr>
            <a:noAutofit/>
          </a:bodyPr>
          <a:lstStyle/>
          <a:p>
            <a:pPr indent="1588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It  depends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on each of the two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sliding surfaces on each other and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must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be experimentally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obtained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1739" y="533400"/>
                <a:ext cx="754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Coefficient of Friction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dirty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i="1" dirty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): </a:t>
                </a:r>
                <a:endParaRPr lang="en-CA" sz="2800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9" y="533400"/>
                <a:ext cx="75438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698" t="-10588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68" y="1219200"/>
            <a:ext cx="3776932" cy="168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1"/>
          <a:stretch/>
        </p:blipFill>
        <p:spPr bwMode="auto">
          <a:xfrm>
            <a:off x="930314" y="3095625"/>
            <a:ext cx="6277448" cy="328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1143000"/>
                <a:ext cx="6858000" cy="1752191"/>
              </a:xfrm>
            </p:spPr>
            <p:txBody>
              <a:bodyPr>
                <a:noAutofit/>
              </a:bodyPr>
              <a:lstStyle/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Is the sum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of all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forces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acting on an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object.</a:t>
                </a:r>
              </a:p>
              <a:p>
                <a:pPr marL="361950" indent="-360363"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 </a:t>
                </a:r>
              </a:p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Find the net force in the x-direction and </a:t>
                </a:r>
              </a:p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 the Y-direction for the applied forces in the </a:t>
                </a:r>
              </a:p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 FBD.</a:t>
                </a:r>
              </a:p>
              <a:p>
                <a:pPr marL="361950" indent="-360363" algn="l"/>
                <a:endParaRPr lang="en-CA" sz="2000" i="1" dirty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=2300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−1250 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−1400 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=−350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r>
                  <a:rPr lang="en-CA" sz="2000" b="0" dirty="0" smtClean="0">
                    <a:solidFill>
                      <a:schemeClr val="bg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=350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𝑊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30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1400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       </m:t>
                      </m:r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11600 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indent="1588" algn="l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11600 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𝑢𝑝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361950" indent="-360363"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1143000"/>
                <a:ext cx="6858000" cy="1752191"/>
              </a:xfrm>
              <a:blipFill rotWithShape="1">
                <a:blip r:embed="rId2"/>
                <a:stretch>
                  <a:fillRect l="-2222" t="-1742" b="-191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1739" y="533400"/>
                <a:ext cx="754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The Net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):</a:t>
                </a:r>
                <a:endParaRPr lang="en-CA" sz="2800" dirty="0">
                  <a:solidFill>
                    <a:schemeClr val="tx2">
                      <a:lumMod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9" y="533400"/>
                <a:ext cx="75438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98" t="-10588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26574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010400" y="4419600"/>
            <a:ext cx="15124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922266"/>
                <a:ext cx="231259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=350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𝑊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22266"/>
                <a:ext cx="2312598" cy="394532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172200" y="3950841"/>
            <a:ext cx="0" cy="23345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4745539" y="4850687"/>
                <a:ext cx="203080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net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sub>
                      </m:sSub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=11600 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N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up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45539" y="4850687"/>
                <a:ext cx="2030802" cy="670120"/>
              </a:xfrm>
              <a:prstGeom prst="rect">
                <a:avLst/>
              </a:prstGeom>
              <a:blipFill rotWithShape="1">
                <a:blip r:embed="rId6"/>
                <a:stretch>
                  <a:fillRect r="-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888377"/>
                <a:ext cx="4419600" cy="1752191"/>
              </a:xfrm>
            </p:spPr>
            <p:txBody>
              <a:bodyPr>
                <a:noAutofit/>
              </a:bodyPr>
              <a:lstStyle/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=350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𝑊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endParaRPr lang="en-CA" sz="1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11600 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𝑢𝑝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361950" indent="-360363" algn="l"/>
                <a:endParaRPr lang="en-CA" sz="1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𝑛𝑒𝑡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350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11600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11605.28 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11600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350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indent="1588"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88.3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𝑜</m:t>
                        </m:r>
                      </m:sup>
                    </m:sSup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61950" indent="-360363" algn="l"/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361950" indent="-360363" algn="l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𝑛𝑒𝑡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=11605.28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N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88.3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888377"/>
                <a:ext cx="4419600" cy="1752191"/>
              </a:xfrm>
              <a:blipFill rotWithShape="1">
                <a:blip r:embed="rId2"/>
                <a:stretch>
                  <a:fillRect l="-1931" b="-129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10068" y="2971800"/>
            <a:ext cx="15124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3200400"/>
                <a:ext cx="231259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=350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𝑊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200400"/>
                <a:ext cx="2312598" cy="394532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537385" y="533400"/>
            <a:ext cx="0" cy="2438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004399" y="1518541"/>
                <a:ext cx="203080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net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sub>
                      </m:sSub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=11600 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N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up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04399" y="1518541"/>
                <a:ext cx="2030802" cy="670120"/>
              </a:xfrm>
              <a:prstGeom prst="rect">
                <a:avLst/>
              </a:prstGeom>
              <a:blipFill rotWithShape="1">
                <a:blip r:embed="rId4"/>
                <a:stretch>
                  <a:fillRect r="-9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6546" y="5194300"/>
            <a:ext cx="681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H W question # 1 – 16 on page 122 of the textbook 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37385" y="533400"/>
            <a:ext cx="1485181" cy="2438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3626952">
                <a:off x="6629400" y="1231800"/>
                <a:ext cx="2312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𝑛𝑒𝑡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=11605.28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6952">
                <a:off x="6629400" y="1231800"/>
                <a:ext cx="231259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0448" y="2602468"/>
            <a:ext cx="3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Arial"/>
                <a:cs typeface="Arial"/>
              </a:rPr>
              <a:t>Ɵ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864" y="1524000"/>
            <a:ext cx="7086600" cy="4114800"/>
          </a:xfrm>
        </p:spPr>
        <p:txBody>
          <a:bodyPr>
            <a:noAutofit/>
          </a:bodyPr>
          <a:lstStyle/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In the last unit, we dealt with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Kinematics.</a:t>
            </a:r>
          </a:p>
          <a:p>
            <a:pPr algn="l"/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Kinematics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is the study of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moving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objects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without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being concerned with why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they move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dirty="0">
                <a:solidFill>
                  <a:schemeClr val="bg1"/>
                </a:solidFill>
                <a:latin typeface="+mj-lt"/>
              </a:rPr>
              <a:t>In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next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unit, we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are dealing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with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Dynamics.</a:t>
            </a:r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Dynamics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 the study of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forces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that are acting on objects causing the motion. </a:t>
            </a: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Forces: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are effect that cause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objects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to start moving, speed up, slow down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, remain stationary, or change their direction.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Mechanics: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820" y="1295400"/>
            <a:ext cx="7086600" cy="2133600"/>
          </a:xfrm>
        </p:spPr>
        <p:txBody>
          <a:bodyPr>
            <a:noAutofit/>
          </a:bodyPr>
          <a:lstStyle/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Measuring Forces: </a:t>
            </a:r>
          </a:p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	The newton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(N)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 a derived SI unit equal to 1 </a:t>
            </a:r>
            <a:r>
              <a:rPr lang="en-CA" sz="2000" dirty="0" err="1" smtClean="0">
                <a:solidFill>
                  <a:schemeClr val="bg1"/>
                </a:solidFill>
                <a:latin typeface="+mj-lt"/>
              </a:rPr>
              <a:t>kg·m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/s</a:t>
            </a:r>
            <a:r>
              <a:rPr lang="en-CA" sz="2000" baseline="30000" dirty="0" smtClean="0">
                <a:solidFill>
                  <a:schemeClr val="bg1"/>
                </a:solidFill>
                <a:latin typeface="+mj-lt"/>
              </a:rPr>
              <a:t>2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8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1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N = 1 </a:t>
            </a:r>
            <a:r>
              <a:rPr lang="en-CA" sz="2000" b="1" dirty="0" err="1" smtClean="0">
                <a:solidFill>
                  <a:schemeClr val="bg1"/>
                </a:solidFill>
                <a:latin typeface="+mj-lt"/>
              </a:rPr>
              <a:t>kg.m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/s</a:t>
            </a:r>
            <a:r>
              <a:rPr lang="en-CA" sz="2000" b="1" baseline="30000" dirty="0" smtClean="0">
                <a:solidFill>
                  <a:schemeClr val="bg1"/>
                </a:solidFill>
                <a:latin typeface="+mj-lt"/>
              </a:rPr>
              <a:t>2</a:t>
            </a:r>
          </a:p>
          <a:p>
            <a:pPr algn="l"/>
            <a:endParaRPr lang="en-CA" sz="8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Free Body Diagrams: </a:t>
            </a: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 	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 a sketch showing all the forces that are acting on objects. </a:t>
            </a:r>
          </a:p>
          <a:p>
            <a:pPr marL="719138" indent="-719138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719138" indent="-719138"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Forces</a:t>
            </a:r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88188"/>
            <a:ext cx="2268000" cy="12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64" y="3931450"/>
            <a:ext cx="1332000" cy="188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2752" y="3671248"/>
            <a:ext cx="4147782" cy="21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 defTabSz="341313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The FBD for the book shown in the given figure shows all the forces acting on a book. </a:t>
            </a:r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pPr marR="45720" lvl="0" defTabSz="341313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CA" sz="800" dirty="0">
              <a:solidFill>
                <a:prstClr val="black"/>
              </a:solidFill>
              <a:latin typeface="Calibri"/>
            </a:endParaRPr>
          </a:p>
          <a:p>
            <a:pPr marR="45720" lvl="0" defTabSz="341313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Two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forces are drawn: the force of the hand (applied force) pulling up and the force of gravity pulling down.</a:t>
            </a:r>
          </a:p>
        </p:txBody>
      </p:sp>
    </p:spTree>
    <p:extLst>
      <p:ext uri="{BB962C8B-B14F-4D97-AF65-F5344CB8AC3E}">
        <p14:creationId xmlns:p14="http://schemas.microsoft.com/office/powerpoint/2010/main" val="2156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06" y="624035"/>
            <a:ext cx="3528000" cy="324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6287" y="1447800"/>
                <a:ext cx="5029200" cy="4114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gravitational force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known as “force of gravity” or “weight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”. </a:t>
                </a:r>
                <a:endParaRPr lang="en-CA" sz="2000" b="1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It is the force of attraction exerted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by Earth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on objects towards its centre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:endParaRPr lang="en-CA" sz="8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object’s weight, </a:t>
                </a:r>
                <a:r>
                  <a:rPr lang="en-CA" sz="2000" dirty="0" err="1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Fg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is the product of its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mass “m”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Gravitational field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strength  “</a:t>
                </a:r>
                <a:r>
                  <a:rPr lang="en-CA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g</a:t>
                </a:r>
                <a:r>
                  <a:rPr lang="en-CA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”.</a:t>
                </a:r>
              </a:p>
              <a:p>
                <a:pPr algn="l"/>
                <a:endParaRPr lang="en-CA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CA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𝒈</m:t>
                              </m:r>
                            </m:sub>
                          </m:sSub>
                        </m:e>
                      </m:acc>
                      <m:r>
                        <a:rPr lang="en-CA" sz="2000" b="1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CA" sz="2000" b="1" i="1">
                          <a:solidFill>
                            <a:prstClr val="black"/>
                          </a:solidFill>
                          <a:latin typeface="Cambria Math"/>
                          <a:cs typeface="Calibri" pitchFamily="34" charset="0"/>
                        </a:rPr>
                        <m:t>𝒎</m:t>
                      </m:r>
                      <m:acc>
                        <m:accPr>
                          <m:chr m:val="⃑"/>
                          <m:ctrlP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accPr>
                        <m:e>
                          <m:r>
                            <a:rPr lang="en-CA" sz="2000" b="1" i="1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𝒈</m:t>
                          </m:r>
                        </m:e>
                      </m:acc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CA" sz="2000" b="1" dirty="0" err="1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Fg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) force of gravity (weight) in  “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”</a:t>
                </a: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m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) mass in “</a:t>
                </a:r>
                <a:r>
                  <a:rPr lang="en-CA" sz="2000" b="1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kg</a:t>
                </a:r>
                <a:r>
                  <a:rPr lang="en-CA" sz="20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” </a:t>
                </a: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l"/>
                <a:endParaRPr lang="en-CA" sz="80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6287" y="1447800"/>
                <a:ext cx="5029200" cy="4114800"/>
              </a:xfrm>
              <a:blipFill rotWithShape="1">
                <a:blip r:embed="rId3"/>
                <a:stretch>
                  <a:fillRect l="-3152" t="-741" r="-2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800" b="1" dirty="0">
                <a:solidFill>
                  <a:schemeClr val="accent3">
                    <a:lumMod val="50000"/>
                  </a:schemeClr>
                </a:solidFill>
                <a:latin typeface="Calibri"/>
              </a:rPr>
              <a:t>Gravitational Force (</a:t>
            </a:r>
            <a:r>
              <a:rPr lang="en-CA" sz="2800" b="1" dirty="0" err="1">
                <a:solidFill>
                  <a:schemeClr val="accent3">
                    <a:lumMod val="50000"/>
                  </a:schemeClr>
                </a:solidFill>
                <a:latin typeface="Calibri"/>
              </a:rPr>
              <a:t>Fg</a:t>
            </a:r>
            <a:r>
              <a:rPr lang="en-CA" sz="2800" b="1" dirty="0">
                <a:solidFill>
                  <a:schemeClr val="accent3">
                    <a:lumMod val="50000"/>
                  </a:schemeClr>
                </a:solidFill>
                <a:latin typeface="Calibri"/>
              </a:rPr>
              <a:t>):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564" y="5413345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g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r>
              <a:rPr lang="en-CA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ravitational </a:t>
            </a:r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field strength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9.81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N/kg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[ down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7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96219"/>
            <a:ext cx="5172074" cy="2743200"/>
          </a:xfrm>
        </p:spPr>
        <p:txBody>
          <a:bodyPr>
            <a:noAutofit/>
          </a:bodyPr>
          <a:lstStyle/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Force field: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region of space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surrounding an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object that can exert a force 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other objects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that are placed within that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region.</a:t>
            </a:r>
          </a:p>
          <a:p>
            <a:pPr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Gravitational field strength: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force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per unit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mass acting on an object when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placed in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gravitational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field</a:t>
            </a:r>
          </a:p>
          <a:p>
            <a:pPr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Earth’s surface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, 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gravitational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field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strength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 g = 9.81  N/kg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[down].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533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Gravitational Field Strength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r="5879"/>
          <a:stretch/>
        </p:blipFill>
        <p:spPr bwMode="auto">
          <a:xfrm>
            <a:off x="6096000" y="914400"/>
            <a:ext cx="2828926" cy="298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7250" y="4419600"/>
            <a:ext cx="739140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Notice that this has the same magnitude as the acceleration due to gravity at Earth’s surface g = 9.81 m/s</a:t>
            </a:r>
            <a:r>
              <a:rPr lang="en-CA" sz="2000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[down]. </a:t>
            </a: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CA" sz="1200" dirty="0">
              <a:solidFill>
                <a:prstClr val="black"/>
              </a:solidFill>
              <a:latin typeface="Calibri"/>
            </a:endParaRPr>
          </a:p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In other words, the gravitational field strength at a location has the same magnitude as the acceleration due to gravity at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39315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3000" y="870466"/>
                <a:ext cx="6019800" cy="27432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gravitational field strength of Earth 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g = 9.81 N/kg</a:t>
                </a:r>
              </a:p>
              <a:p>
                <a:pPr algn="l"/>
                <a:endParaRPr lang="en-US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gravitational field strength of any planet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    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+mj-lt"/>
                        <a:cs typeface="Calibri" pitchFamily="34" charset="0"/>
                      </a:rPr>
                      <m:t>𝑔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+mj-lt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+mj-lt"/>
                            <a:cs typeface="Calibri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+mj-lt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+mj-lt"/>
                                <a:cs typeface="Calibri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+mj-lt"/>
                                <a:cs typeface="Calibri" pitchFamily="34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+mj-lt"/>
                            <a:cs typeface="Calibri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US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:</a:t>
                </a:r>
              </a:p>
              <a:p>
                <a:pPr algn="l"/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force of gravity on a 250 kg spacecraft on the Moon’s surface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408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N[down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]. What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gravitational field strength on the Moon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algn="l"/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ctr"/>
                <a:endParaRPr lang="en-US" sz="8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408 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250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1.63 N/kg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3000" y="870466"/>
                <a:ext cx="6019800" cy="2743200"/>
              </a:xfrm>
              <a:blipFill rotWithShape="1">
                <a:blip r:embed="rId2"/>
                <a:stretch>
                  <a:fillRect l="-2634" t="-1111" r="-1520" b="-7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324600" y="416663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39000" y="378563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250 kg</a:t>
            </a:r>
            <a:endParaRPr lang="en-CA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0000" y="4166633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038975" y="5005349"/>
                <a:ext cx="13716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=408 N</a:t>
                </a:r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5005349"/>
                <a:ext cx="1371600" cy="391902"/>
              </a:xfrm>
              <a:prstGeom prst="rect">
                <a:avLst/>
              </a:prstGeom>
              <a:blipFill rotWithShape="1"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7610475" y="3252233"/>
            <a:ext cx="9525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772400" y="3124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124200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4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864" y="1295400"/>
            <a:ext cx="5273336" cy="1752191"/>
          </a:xfrm>
        </p:spPr>
        <p:txBody>
          <a:bodyPr>
            <a:noAutofit/>
          </a:bodyPr>
          <a:lstStyle/>
          <a:p>
            <a:pPr marL="35560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force that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results when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one object makes contact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with another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and pushes or pulls 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it.</a:t>
            </a: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55600" indent="-35560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     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force exerted by string or rope 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object.</a:t>
            </a: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>
                <a:solidFill>
                  <a:schemeClr val="bg1"/>
                </a:solidFill>
                <a:latin typeface="+mj-lt"/>
              </a:rPr>
              <a:t>Example: </a:t>
            </a:r>
          </a:p>
          <a:p>
            <a:pPr marL="361950" indent="-6350" algn="l"/>
            <a:r>
              <a:rPr lang="en-CA" sz="2000" dirty="0">
                <a:solidFill>
                  <a:schemeClr val="bg1"/>
                </a:solidFill>
                <a:latin typeface="+mj-lt"/>
              </a:rPr>
              <a:t>Identify the forces acting on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car that is pulled up by a crane.</a:t>
            </a:r>
          </a:p>
          <a:p>
            <a:pPr marL="361950" indent="-360363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635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Gravitational force and tension force.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55600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719138" indent="-719138"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64" y="1066800"/>
            <a:ext cx="2016000" cy="22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29400" y="4484929"/>
            <a:ext cx="1143000" cy="5715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m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0900" y="3799129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00900" y="5094498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5200" y="358515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85156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20189" y="5704098"/>
                <a:ext cx="685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89" y="5704098"/>
                <a:ext cx="685800" cy="391902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98864" y="65279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800" b="1" dirty="0">
                <a:solidFill>
                  <a:schemeClr val="accent3">
                    <a:lumMod val="50000"/>
                  </a:schemeClr>
                </a:solidFill>
                <a:latin typeface="Calibri"/>
              </a:rPr>
              <a:t>Applied force (Fa):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864" y="2509646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"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CA" sz="2800" b="1" dirty="0" smtClean="0">
                <a:solidFill>
                  <a:schemeClr val="accent3">
                    <a:lumMod val="50000"/>
                  </a:schemeClr>
                </a:solidFill>
                <a:latin typeface="Calibri"/>
              </a:rPr>
              <a:t>Tension </a:t>
            </a:r>
            <a:r>
              <a:rPr lang="en-CA" sz="2800" b="1" dirty="0">
                <a:solidFill>
                  <a:schemeClr val="accent3">
                    <a:lumMod val="50000"/>
                  </a:schemeClr>
                </a:solidFill>
                <a:latin typeface="Calibri"/>
              </a:rPr>
              <a:t>force (</a:t>
            </a:r>
            <a:r>
              <a:rPr lang="en-CA" sz="2800" b="1" dirty="0" smtClean="0">
                <a:solidFill>
                  <a:schemeClr val="accent3">
                    <a:lumMod val="50000"/>
                  </a:schemeClr>
                </a:solidFill>
                <a:latin typeface="Calibri"/>
              </a:rPr>
              <a:t>F</a:t>
            </a:r>
            <a:r>
              <a:rPr lang="en-CA" sz="2800" b="1" baseline="-25000" dirty="0" smtClean="0">
                <a:solidFill>
                  <a:schemeClr val="accent3">
                    <a:lumMod val="50000"/>
                  </a:schemeClr>
                </a:solidFill>
                <a:latin typeface="Calibri"/>
              </a:rPr>
              <a:t>T</a:t>
            </a:r>
            <a:r>
              <a:rPr lang="en-CA" sz="2800" b="1" dirty="0" smtClean="0">
                <a:solidFill>
                  <a:schemeClr val="accent3">
                    <a:lumMod val="50000"/>
                  </a:schemeClr>
                </a:solidFill>
                <a:latin typeface="Calibri"/>
              </a:rPr>
              <a:t>):</a:t>
            </a:r>
            <a:endParaRPr lang="en-CA" sz="2800" b="1" dirty="0">
              <a:solidFill>
                <a:schemeClr val="accent3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5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4889462" cy="1752191"/>
          </a:xfrm>
        </p:spPr>
        <p:txBody>
          <a:bodyPr>
            <a:noAutofit/>
          </a:bodyPr>
          <a:lstStyle/>
          <a:p>
            <a:pPr indent="1588" algn="l"/>
            <a:r>
              <a:rPr lang="en-CA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force exerted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object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causing pressure on a surface. The surface is reacting by the normal force.  </a:t>
            </a:r>
          </a:p>
          <a:p>
            <a:pPr marL="361950" indent="-360363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indent="1588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normal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force is perpendicular to the surface of contact and  pointing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away from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it.</a:t>
            </a:r>
          </a:p>
          <a:p>
            <a:pPr marL="361950" indent="-360363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 </a:t>
            </a:r>
          </a:p>
          <a:p>
            <a:pPr marL="361950" indent="-6350" algn="l"/>
            <a:r>
              <a:rPr lang="en-CA" sz="2000" dirty="0">
                <a:solidFill>
                  <a:schemeClr val="bg1"/>
                </a:solidFill>
                <a:latin typeface="+mj-lt"/>
              </a:rPr>
              <a:t>Identify the forces acting on the cup for the FBD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61950" indent="-360363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Gravitational force and normal force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19138" indent="-719138"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2376000" cy="18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029200" y="5410200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43600" y="5029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</a:t>
            </a:r>
            <a:endParaRPr lang="en-CA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477000" y="43434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6477000" y="54102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5600" y="4267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267200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67500" y="5835134"/>
                <a:ext cx="685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5835134"/>
                <a:ext cx="685800" cy="391902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01739" y="5334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Normal Force(F</a:t>
            </a:r>
            <a:r>
              <a:rPr lang="en-CA" sz="2800" baseline="-250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N</a:t>
            </a:r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): </a:t>
            </a:r>
          </a:p>
        </p:txBody>
      </p:sp>
    </p:spTree>
    <p:extLst>
      <p:ext uri="{BB962C8B-B14F-4D97-AF65-F5344CB8AC3E}">
        <p14:creationId xmlns:p14="http://schemas.microsoft.com/office/powerpoint/2010/main" val="22127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41347"/>
            <a:ext cx="4038600" cy="1752191"/>
          </a:xfrm>
        </p:spPr>
        <p:txBody>
          <a:bodyPr>
            <a:noAutofit/>
          </a:bodyPr>
          <a:lstStyle/>
          <a:p>
            <a:pPr indent="1588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is the force that opposes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sliding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an object (surface) on another surfaces.</a:t>
            </a:r>
          </a:p>
          <a:p>
            <a:pPr indent="1588"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indent="1588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Friction force acts parallel to the surface of contact and opposite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direction  motion.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Example: </a:t>
            </a:r>
          </a:p>
          <a:p>
            <a:pPr marL="361950" indent="-6350" algn="l"/>
            <a:r>
              <a:rPr lang="en-CA" sz="2000" dirty="0">
                <a:solidFill>
                  <a:schemeClr val="bg1"/>
                </a:solidFill>
                <a:latin typeface="+mj-lt"/>
              </a:rPr>
              <a:t>Identify the forces acting on a box on the ground pulled by 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rope and it is sliding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for FBD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61950" indent="-360363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6350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Gravitational force, normal force, tension, and friction force.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361950" indent="-360363" algn="l"/>
            <a:r>
              <a:rPr lang="en-CA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CA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19138" indent="-719138"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8311" y="4895491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83802" y="4515209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</a:t>
            </a:r>
            <a:endParaRPr lang="en-CA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7517202" y="3829409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517202" y="4896209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35091" y="36253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091" y="3625334"/>
                <a:ext cx="68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81800" y="5642860"/>
                <a:ext cx="685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642860"/>
                <a:ext cx="685800" cy="391902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1"/>
          <a:stretch/>
        </p:blipFill>
        <p:spPr bwMode="auto">
          <a:xfrm>
            <a:off x="5867400" y="681487"/>
            <a:ext cx="2736000" cy="225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6031302" y="4705709"/>
            <a:ext cx="952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88402" y="4199626"/>
                <a:ext cx="685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02" y="4199626"/>
                <a:ext cx="685800" cy="39158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14" y="3245951"/>
            <a:ext cx="1400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14" y="2741126"/>
            <a:ext cx="151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10793" y="523336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Friction Force(</a:t>
            </a:r>
            <a:r>
              <a:rPr lang="en-CA" sz="28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baseline="-25000" dirty="0" err="1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f</a:t>
            </a:r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): 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050602" y="1808866"/>
            <a:ext cx="86479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1672" y="139747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  <a:latin typeface="+mj-lt"/>
              </a:rPr>
              <a:t>Rope</a:t>
            </a:r>
            <a:endParaRPr lang="en-CA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8050602" y="4705709"/>
            <a:ext cx="7433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17289" y="4123627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89" y="4123627"/>
                <a:ext cx="6858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6" grpId="0"/>
      <p:bldP spid="14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1737</TotalTime>
  <Words>1003</Words>
  <Application>Microsoft Office PowerPoint</Application>
  <PresentationFormat>On-screen Show (4:3)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100</cp:revision>
  <dcterms:created xsi:type="dcterms:W3CDTF">2006-08-16T00:00:00Z</dcterms:created>
  <dcterms:modified xsi:type="dcterms:W3CDTF">2018-04-17T13:47:01Z</dcterms:modified>
</cp:coreProperties>
</file>