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</p:sldMasterIdLst>
  <p:notesMasterIdLst>
    <p:notesMasterId r:id="rId29"/>
  </p:notesMasterIdLst>
  <p:sldIdLst>
    <p:sldId id="256" r:id="rId5"/>
    <p:sldId id="270" r:id="rId6"/>
    <p:sldId id="271" r:id="rId7"/>
    <p:sldId id="272" r:id="rId8"/>
    <p:sldId id="273" r:id="rId9"/>
    <p:sldId id="275" r:id="rId10"/>
    <p:sldId id="276" r:id="rId11"/>
    <p:sldId id="278" r:id="rId12"/>
    <p:sldId id="277" r:id="rId13"/>
    <p:sldId id="279" r:id="rId14"/>
    <p:sldId id="283" r:id="rId15"/>
    <p:sldId id="291" r:id="rId16"/>
    <p:sldId id="274" r:id="rId17"/>
    <p:sldId id="280" r:id="rId18"/>
    <p:sldId id="281" r:id="rId19"/>
    <p:sldId id="282" r:id="rId20"/>
    <p:sldId id="292" r:id="rId21"/>
    <p:sldId id="284" r:id="rId22"/>
    <p:sldId id="285" r:id="rId23"/>
    <p:sldId id="286" r:id="rId24"/>
    <p:sldId id="288" r:id="rId25"/>
    <p:sldId id="289" r:id="rId26"/>
    <p:sldId id="290" r:id="rId27"/>
    <p:sldId id="287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10" d="100"/>
          <a:sy n="110" d="100"/>
        </p:scale>
        <p:origin x="7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02D2A-4A1E-4608-8888-0621F903190E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06ADB-D496-40E5-A360-C87C601E78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1428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3B4D-CC9D-463A-AB19-B5B28D346388}" type="datetime1">
              <a:rPr lang="en-US" smtClean="0"/>
              <a:t>4/12/2018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395E-32CD-4A6A-A651-E0AF13615752}" type="datetime1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6ACE-737B-46A5-B713-6BD445D413BA}" type="datetime1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3B4D-CC9D-463A-AB19-B5B28D346388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4/12/2018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027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E237-C23B-4973-B31A-90BA7A50A24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4/12/2018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959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3A3C-0F0F-4975-87B7-B5B767B31332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4/12/2018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342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FBCB-47C2-4434-9EC1-8D07E44EE1CA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4/12/2018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70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D94C-2BAA-4BB5-A556-5C53515DE48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4/12/2018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9086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97F4B-2BCC-411C-AF3A-4F77C5D38B1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4/12/2018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1235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E4EF-C45F-460F-B344-8D4D7DCCEC7E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4/12/2018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8582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4507-AD59-4655-8DF7-B2834FC8C3F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4/12/2018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569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E237-C23B-4973-B31A-90BA7A50A246}" type="datetime1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DCB9-30C4-44C1-8BF8-A8FD5BBC858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4/12/2018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1057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395E-32CD-4A6A-A651-E0AF13615752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4/12/2018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7083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6ACE-737B-46A5-B713-6BD445D413BA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4/12/2018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9027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3B4D-CC9D-463A-AB19-B5B28D346388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4/12/2018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422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E237-C23B-4973-B31A-90BA7A50A24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4/12/2018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3819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3A3C-0F0F-4975-87B7-B5B767B31332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4/12/2018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287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FBCB-47C2-4434-9EC1-8D07E44EE1CA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4/12/2018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1949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D94C-2BAA-4BB5-A556-5C53515DE48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4/12/2018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8236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97F4B-2BCC-411C-AF3A-4F77C5D38B1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4/12/2018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2612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E4EF-C45F-460F-B344-8D4D7DCCEC7E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4/12/2018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5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3A3C-0F0F-4975-87B7-B5B767B31332}" type="datetime1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4507-AD59-4655-8DF7-B2834FC8C3F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4/12/2018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7183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DCB9-30C4-44C1-8BF8-A8FD5BBC858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4/12/2018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7420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395E-32CD-4A6A-A651-E0AF13615752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4/12/2018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0087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6ACE-737B-46A5-B713-6BD445D413BA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4/12/2018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8353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3B4D-CC9D-463A-AB19-B5B28D346388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4/12/2018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236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E237-C23B-4973-B31A-90BA7A50A24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4/12/2018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3542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3A3C-0F0F-4975-87B7-B5B767B31332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4/12/2018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6563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FBCB-47C2-4434-9EC1-8D07E44EE1CA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4/12/2018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0266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D94C-2BAA-4BB5-A556-5C53515DE48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4/12/2018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3803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97F4B-2BCC-411C-AF3A-4F77C5D38B1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4/12/2018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665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FBCB-47C2-4434-9EC1-8D07E44EE1CA}" type="datetime1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E4EF-C45F-460F-B344-8D4D7DCCEC7E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4/12/2018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41130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4507-AD59-4655-8DF7-B2834FC8C3F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4/12/2018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5348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DCB9-30C4-44C1-8BF8-A8FD5BBC858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4/12/2018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0126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395E-32CD-4A6A-A651-E0AF13615752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4/12/2018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45093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6ACE-737B-46A5-B713-6BD445D413BA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4/12/2018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613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D94C-2BAA-4BB5-A556-5C53515DE484}" type="datetime1">
              <a:rPr lang="en-US" smtClean="0"/>
              <a:t>4/12/2018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97F4B-2BCC-411C-AF3A-4F77C5D38B14}" type="datetime1">
              <a:rPr lang="en-US" smtClean="0"/>
              <a:t>4/12/2018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E4EF-C45F-460F-B344-8D4D7DCCEC7E}" type="datetime1">
              <a:rPr lang="en-US" smtClean="0"/>
              <a:t>4/12/2018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4507-AD59-4655-8DF7-B2834FC8C3F6}" type="datetime1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DCB9-30C4-44C1-8BF8-A8FD5BBC858F}" type="datetime1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700CA7-DCF1-4E1D-BFE0-28E2AC2C0943}" type="datetime1">
              <a:rPr lang="en-US" smtClean="0"/>
              <a:t>4/12/2018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700CA7-DCF1-4E1D-BFE0-28E2AC2C0943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4/12/2018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867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700CA7-DCF1-4E1D-BFE0-28E2AC2C0943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4/12/2018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2366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700CA7-DCF1-4E1D-BFE0-28E2AC2C0943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4/12/2018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092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1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0.png"/><Relationship Id="rId5" Type="http://schemas.openxmlformats.org/officeDocument/2006/relationships/image" Target="../media/image360.png"/><Relationship Id="rId4" Type="http://schemas.openxmlformats.org/officeDocument/2006/relationships/image" Target="../media/image35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6.png"/><Relationship Id="rId7" Type="http://schemas.openxmlformats.org/officeDocument/2006/relationships/image" Target="../media/image40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0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0.png"/><Relationship Id="rId4" Type="http://schemas.openxmlformats.org/officeDocument/2006/relationships/image" Target="../media/image48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7" Type="http://schemas.openxmlformats.org/officeDocument/2006/relationships/image" Target="../media/image61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7" Type="http://schemas.openxmlformats.org/officeDocument/2006/relationships/image" Target="../media/image65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1.png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2590800"/>
            <a:ext cx="670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>
                <a:solidFill>
                  <a:schemeClr val="tx2">
                    <a:lumMod val="25000"/>
                  </a:schemeClr>
                </a:solidFill>
                <a:latin typeface="+mj-lt"/>
              </a:rPr>
              <a:t>Newton’s Laws</a:t>
            </a:r>
            <a:endParaRPr lang="en-CA" sz="4000" dirty="0">
              <a:solidFill>
                <a:schemeClr val="tx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1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59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219200" y="762000"/>
                <a:ext cx="7086600" cy="2743200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(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b) Calculate the acceleration of the jet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.</a:t>
                </a:r>
              </a:p>
              <a:p>
                <a:pPr algn="l"/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sz="20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sz="2000" b="0" i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F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CA" sz="200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CA" sz="2000" b="0" i="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net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000" b="0" i="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x</m:t>
                                  </m:r>
                                </m:sub>
                              </m:sSub>
                            </m:sub>
                          </m:sSub>
                        </m:e>
                      </m:acc>
                      <m:r>
                        <a:rPr lang="en-CA" sz="2000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CA" sz="2000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m</m:t>
                      </m:r>
                      <m:r>
                        <a:rPr lang="en-CA" sz="2000" b="0" i="0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acc>
                        <m:accPr>
                          <m:chr m:val="⃑"/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CA" sz="2000" b="0" i="0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a</m:t>
                          </m:r>
                        </m:e>
                      </m:acc>
                    </m:oMath>
                  </m:oMathPara>
                </a14:m>
                <a:endParaRPr lang="en-CA" sz="2000" dirty="0" smtClean="0">
                  <a:solidFill>
                    <a:schemeClr val="bg1"/>
                  </a:solidFill>
                  <a:latin typeface="+mj-lt"/>
                </a:endParaRPr>
              </a:p>
              <a:p>
                <a:pPr algn="l"/>
                <a:endParaRPr lang="en-CA" sz="1000" dirty="0" smtClean="0">
                  <a:solidFill>
                    <a:schemeClr val="bg1"/>
                  </a:solidFill>
                  <a:latin typeface="+mj-lt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⃑"/>
                              <m:ctrlP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CA" sz="20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20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CA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𝑛𝑒𝑡</m:t>
                                      </m:r>
                                    </m:e>
                                    <m:sub>
                                      <m:r>
                                        <a:rPr lang="en-CA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acc>
                        </m:num>
                        <m:den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CA" sz="20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algn="l"/>
                <a:endParaRPr lang="en-CA" sz="10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    =</m:t>
                      </m:r>
                      <m:f>
                        <m:f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4164 </m:t>
                          </m:r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𝑁</m:t>
                          </m:r>
                        </m:num>
                        <m:den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9100 </m:t>
                          </m:r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𝑘𝑔</m:t>
                          </m:r>
                        </m:den>
                      </m:f>
                    </m:oMath>
                  </m:oMathPara>
                </a14:m>
                <a:endParaRPr lang="en-CA" sz="20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algn="l"/>
                <a:endParaRPr lang="en-CA" sz="20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    </m:t>
                    </m:r>
                    <m:r>
                      <a:rPr lang="en-CA" sz="200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=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0.46 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𝑚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/</m:t>
                    </m:r>
                    <m:sSup>
                      <m:sSupPr>
                        <m:ctrlP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p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[</m:t>
                    </m:r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E]</a:t>
                </a:r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algn="l"/>
                <a:endParaRPr lang="en-CA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l"/>
                <a:r>
                  <a:rPr lang="en-CA" sz="8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en-CA" sz="8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    </a:t>
                </a:r>
              </a:p>
              <a:p>
                <a:pPr algn="l"/>
                <a:r>
                  <a:rPr lang="en-CA" sz="2000" dirty="0" smtClean="0">
                    <a:solidFill>
                      <a:schemeClr val="bg1"/>
                    </a:solidFill>
                    <a:ea typeface="Cambria Math"/>
                    <a:cs typeface="Calibri" pitchFamily="34" charset="0"/>
                  </a:rPr>
                  <a:t>     </a:t>
                </a:r>
                <a:endParaRPr lang="en-CA" sz="20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algn="l"/>
                <a:r>
                  <a:rPr lang="en-CA" sz="8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 </a:t>
                </a:r>
                <a:r>
                  <a:rPr lang="en-CA" sz="8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    </a:t>
                </a:r>
              </a:p>
              <a:p>
                <a:pPr algn="l"/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     </a:t>
                </a:r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219200" y="762000"/>
                <a:ext cx="7086600" cy="2743200"/>
              </a:xfrm>
              <a:blipFill rotWithShape="1">
                <a:blip r:embed="rId2"/>
                <a:stretch>
                  <a:fillRect l="-2150" t="-1111" b="-3244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5588000" y="2879646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083300" y="2514600"/>
            <a:ext cx="11049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prstClr val="white"/>
                </a:solidFill>
              </a:rPr>
              <a:t>9100 kg</a:t>
            </a:r>
            <a:endParaRPr lang="en-CA" dirty="0">
              <a:solidFill>
                <a:prstClr val="white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188200" y="2689146"/>
            <a:ext cx="1041400" cy="159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150100" y="2069763"/>
                <a:ext cx="18415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=22000 N</a:t>
                </a:r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0100" y="2069763"/>
                <a:ext cx="1841500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7692" b="-2769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>
            <a:off x="6769100" y="2879646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718300" y="1640880"/>
            <a:ext cx="0" cy="8577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181600" y="2712172"/>
            <a:ext cx="901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223000" y="1119956"/>
            <a:ext cx="14859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343650" y="712318"/>
            <a:ext cx="1003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solidFill>
                  <a:prstClr val="black"/>
                </a:solidFill>
                <a:latin typeface="Calibri"/>
              </a:rPr>
              <a:t>motion</a:t>
            </a: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299200" y="3810000"/>
                <a:ext cx="1930400" cy="429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=89180</a:t>
                </a:r>
                <a14:m>
                  <m:oMath xmlns:m="http://schemas.openxmlformats.org/officeDocument/2006/math">
                    <m:r>
                      <a:rPr lang="en-CA" sz="2000" b="0" i="1" dirty="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𝑁</m:t>
                    </m:r>
                  </m:oMath>
                </a14:m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200" y="3810000"/>
                <a:ext cx="1930400" cy="429220"/>
              </a:xfrm>
              <a:prstGeom prst="rect">
                <a:avLst/>
              </a:prstGeom>
              <a:blipFill rotWithShape="1">
                <a:blip r:embed="rId4"/>
                <a:stretch>
                  <a:fillRect t="-5714" b="-2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140450" y="1314510"/>
                <a:ext cx="1930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=89180</a:t>
                </a:r>
                <a14:m>
                  <m:oMath xmlns:m="http://schemas.openxmlformats.org/officeDocument/2006/math">
                    <m:r>
                      <a:rPr lang="en-CA" sz="2000" b="0" i="1" dirty="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𝑁</m:t>
                    </m:r>
                  </m:oMath>
                </a14:m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450" y="1314510"/>
                <a:ext cx="1930400" cy="400110"/>
              </a:xfrm>
              <a:prstGeom prst="rect">
                <a:avLst/>
              </a:prstGeom>
              <a:blipFill rotWithShape="1">
                <a:blip r:embed="rId5"/>
                <a:stretch>
                  <a:fillRect t="-7692" b="-2769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449762" y="2105833"/>
                <a:ext cx="1463675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=17836 N</a:t>
                </a:r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762" y="2105833"/>
                <a:ext cx="1463675" cy="424732"/>
              </a:xfrm>
              <a:prstGeom prst="rect">
                <a:avLst/>
              </a:prstGeom>
              <a:blipFill rotWithShape="1">
                <a:blip r:embed="rId6"/>
                <a:stretch>
                  <a:fillRect t="-5714" r="-2917" b="-2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173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35050" y="587465"/>
                <a:ext cx="7346950" cy="2536735"/>
              </a:xfrm>
            </p:spPr>
            <p:txBody>
              <a:bodyPr>
                <a:noAutofit/>
              </a:bodyPr>
              <a:lstStyle/>
              <a:p>
                <a:pPr marL="355600" indent="-355600" algn="l"/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Example:</a:t>
                </a:r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355600" indent="-355600" algn="l"/>
                <a:endParaRPr lang="en-CA" sz="8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88900" indent="-88900" algn="l"/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A 64 kg runner starts walking at 3.0 m/s [E] and begins to speed</a:t>
                </a:r>
              </a:p>
              <a:p>
                <a:pPr marL="88900" indent="-88900" algn="l"/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up for 6.0 s, reaching a final velocity of 12.0 m/s [E].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If the runner is facing force of friction of 10 N, calculate the applied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force acting on the runner.</a:t>
                </a:r>
                <a:endParaRPr lang="en-CA" sz="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l"/>
                <a:r>
                  <a:rPr lang="en-CA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Given: m = 64 kg,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𝑣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𝑖</m:t>
                        </m:r>
                      </m:sub>
                    </m:sSub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=3.0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𝑚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/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𝑠</m:t>
                    </m:r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∆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𝑡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=6.0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, </m:t>
                    </m:r>
                    <m:sSub>
                      <m:sSubPr>
                        <m:ctrlP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𝑣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𝑓</m:t>
                        </m:r>
                      </m:sub>
                    </m:sSub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=12.0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𝑚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/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𝑠</m:t>
                    </m:r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</a:p>
              <a:p>
                <a:pPr algn="l"/>
                <a:r>
                  <a:rPr lang="en-CA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Required: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e>
                    </m:acc>
                  </m:oMath>
                </a14:m>
                <a:endParaRPr lang="en-CA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l"/>
                <a:endParaRPr lang="en-CA" sz="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</m:ctrlPr>
                        </m:acc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𝑎</m:t>
                          </m:r>
                        </m:e>
                      </m:acc>
                      <m:r>
                        <a:rPr lang="en-CA" sz="20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=</m:t>
                      </m:r>
                      <m:f>
                        <m:fPr>
                          <m:ctrlP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0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CA" sz="20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  <a:cs typeface="Calibri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20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  <a:cs typeface="Calibri" pitchFamily="34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CA" sz="20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  <a:cs typeface="Calibri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20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  <a:cs typeface="Calibri" pitchFamily="34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∆</m:t>
                          </m:r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CA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l"/>
                <a:endParaRPr lang="en-CA" sz="800" i="1" dirty="0" smtClean="0">
                  <a:solidFill>
                    <a:schemeClr val="bg1"/>
                  </a:solidFill>
                  <a:latin typeface="Cambria Math"/>
                  <a:cs typeface="Calibri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</m:ctrlPr>
                        </m:acc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𝑎</m:t>
                          </m:r>
                        </m:e>
                      </m:acc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=</m:t>
                      </m:r>
                      <m:f>
                        <m:f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12.0−3.0</m:t>
                              </m:r>
                            </m:e>
                          </m:d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 </m:t>
                          </m:r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𝑚</m:t>
                          </m:r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/</m:t>
                          </m:r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𝑠</m:t>
                          </m:r>
                        </m:num>
                        <m:den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6.0 </m:t>
                          </m:r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CA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l"/>
                <a:endParaRPr lang="en-CA" sz="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l"/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</m:ctrlPr>
                      </m:acc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𝑎</m:t>
                        </m:r>
                      </m:e>
                    </m:acc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=1.5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𝑚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/</m:t>
                    </m:r>
                    <m:sSup>
                      <m:sSupPr>
                        <m:ctrlP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</m:ctrlPr>
                      </m:sSup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𝑠</m:t>
                        </m:r>
                      </m:e>
                      <m:sup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[E]</a:t>
                </a:r>
              </a:p>
              <a:p>
                <a:pPr algn="l"/>
                <a:r>
                  <a:rPr lang="en-CA" sz="8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     </a:t>
                </a:r>
              </a:p>
              <a:p>
                <a:pPr algn="l"/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35050" y="587465"/>
                <a:ext cx="7346950" cy="2536735"/>
              </a:xfrm>
              <a:blipFill rotWithShape="1">
                <a:blip r:embed="rId2"/>
                <a:stretch>
                  <a:fillRect l="-2158" t="-1199" b="-8920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69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35050" y="587465"/>
                <a:ext cx="7346950" cy="2536735"/>
              </a:xfrm>
            </p:spPr>
            <p:txBody>
              <a:bodyPr>
                <a:noAutofit/>
              </a:bodyPr>
              <a:lstStyle/>
              <a:p>
                <a:pPr lvl="0" algn="l">
                  <a:buClr>
                    <a:srgbClr val="0BD0D9"/>
                  </a:buClr>
                </a:pPr>
                <a:r>
                  <a:rPr lang="en-CA" sz="8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cs typeface="Calibri" pitchFamily="34" charset="0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𝑛𝑒𝑡</m:t>
                            </m:r>
                          </m:sub>
                        </m:sSub>
                      </m:e>
                    </m:acc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=</m:t>
                    </m:r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𝑚</m:t>
                    </m:r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×</m:t>
                    </m:r>
                    <m:acc>
                      <m:accPr>
                        <m:chr m:val="⃑"/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</m:ctrlPr>
                      </m:accPr>
                      <m:e>
                        <m: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𝑎</m:t>
                        </m:r>
                      </m:e>
                    </m:acc>
                  </m:oMath>
                </a14:m>
                <a:endParaRPr lang="en-CA" sz="2000" dirty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lvl="0" algn="l">
                  <a:buClr>
                    <a:srgbClr val="0BD0D9"/>
                  </a:buClr>
                </a:pPr>
                <a:endParaRPr lang="en-CA" sz="1000" dirty="0">
                  <a:solidFill>
                    <a:prstClr val="black"/>
                  </a:solidFill>
                  <a:latin typeface="Calibri"/>
                  <a:cs typeface="Calibri" pitchFamily="34" charset="0"/>
                </a:endParaRPr>
              </a:p>
              <a:p>
                <a:pPr lvl="0" algn="l">
                  <a:buClr>
                    <a:srgbClr val="0BD0D9"/>
                  </a:buClr>
                </a:pPr>
                <a:r>
                  <a:rPr lang="en-CA" sz="2000" dirty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CA" sz="200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  </m:t>
                    </m:r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=64 </m:t>
                    </m:r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𝑘𝑔</m:t>
                    </m:r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×1.5 </m:t>
                    </m:r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𝑚</m:t>
                    </m:r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/</m:t>
                    </m:r>
                    <m:sSup>
                      <m:sSupPr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</m:ctrlPr>
                      </m:sSupPr>
                      <m:e>
                        <m: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𝑠</m:t>
                        </m:r>
                      </m:e>
                      <m:sup>
                        <m: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2</m:t>
                        </m:r>
                      </m:sup>
                    </m:sSup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[</m:t>
                    </m:r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𝐸</m:t>
                    </m:r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]</m:t>
                    </m:r>
                  </m:oMath>
                </a14:m>
                <a:endParaRPr lang="en-CA" sz="2000" dirty="0">
                  <a:solidFill>
                    <a:prstClr val="black"/>
                  </a:solidFill>
                  <a:latin typeface="Calibri"/>
                  <a:cs typeface="Calibri" pitchFamily="34" charset="0"/>
                </a:endParaRPr>
              </a:p>
              <a:p>
                <a:pPr lvl="0" algn="l">
                  <a:buClr>
                    <a:srgbClr val="0BD0D9"/>
                  </a:buClr>
                </a:pPr>
                <a:r>
                  <a:rPr lang="en-CA" sz="2000" dirty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=96.0 </m:t>
                    </m:r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𝑁</m:t>
                    </m:r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 [</m:t>
                    </m:r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𝐸</m:t>
                    </m:r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]</m:t>
                    </m:r>
                  </m:oMath>
                </a14:m>
                <a:endParaRPr lang="en-CA" sz="8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algn="l"/>
                <a:endParaRPr lang="en-CA" sz="2000" i="1" dirty="0" smtClean="0">
                  <a:solidFill>
                    <a:schemeClr val="bg1"/>
                  </a:solidFill>
                  <a:latin typeface="Cambria Math"/>
                  <a:cs typeface="Calibri" pitchFamily="34" charset="0"/>
                </a:endParaRPr>
              </a:p>
              <a:p>
                <a:pPr algn="l"/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 smtClean="0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𝑛𝑒𝑡</m:t>
                            </m:r>
                          </m:sub>
                        </m:sSub>
                      </m:e>
                    </m:acc>
                    <m:r>
                      <a:rPr lang="en-CA" sz="2000" i="1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=</m:t>
                    </m:r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2000" i="1" dirty="0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 dirty="0" smtClean="0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</m:ctrlPr>
                          </m:sSubPr>
                          <m:e>
                            <m:r>
                              <a:rPr lang="en-CA" sz="2000" b="0" i="1" dirty="0" smtClean="0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CA" sz="2000" b="0" i="1" dirty="0" smtClean="0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𝑎</m:t>
                            </m:r>
                          </m:sub>
                        </m:sSub>
                      </m:e>
                    </m:acc>
                    <m:r>
                      <a:rPr lang="en-CA" sz="2000" b="0" i="1" dirty="0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−</m:t>
                    </m:r>
                    <m:acc>
                      <m:accPr>
                        <m:chr m:val="⃑"/>
                        <m:ctrlPr>
                          <a:rPr lang="en-CA" sz="2000" b="0" i="1" dirty="0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b="0" i="1" dirty="0" smtClean="0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</m:ctrlPr>
                          </m:sSubPr>
                          <m:e>
                            <m:r>
                              <a:rPr lang="en-CA" sz="2000" b="0" i="1" dirty="0" smtClean="0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CA" sz="2000" b="0" i="1" dirty="0" smtClean="0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𝑓</m:t>
                            </m:r>
                          </m:sub>
                        </m:sSub>
                      </m:e>
                    </m:acc>
                  </m:oMath>
                </a14:m>
                <a:endParaRPr lang="en-CA" sz="20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algn="l"/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algn="l"/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cs typeface="Calibri" pitchFamily="34" charset="0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𝑎</m:t>
                            </m:r>
                          </m:sub>
                        </m:sSub>
                      </m:e>
                    </m:acc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=</m:t>
                    </m:r>
                  </m:oMath>
                </a14:m>
                <a:r>
                  <a:rPr lang="en-CA" sz="2000" dirty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2000" i="1" dirty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 dirty="0">
                                <a:solidFill>
                                  <a:prstClr val="black"/>
                                </a:solidFill>
                                <a:latin typeface="Cambria Math"/>
                                <a:cs typeface="Calibri" pitchFamily="34" charset="0"/>
                              </a:rPr>
                            </m:ctrlPr>
                          </m:sSubPr>
                          <m:e>
                            <m:r>
                              <a:rPr lang="en-CA" sz="2000" i="1" dirty="0">
                                <a:solidFill>
                                  <a:prstClr val="black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CA" sz="2000" b="0" i="1" dirty="0" smtClean="0">
                                <a:solidFill>
                                  <a:prstClr val="black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𝑛𝑒𝑡</m:t>
                            </m:r>
                          </m:sub>
                        </m:sSub>
                      </m:e>
                    </m:acc>
                    <m:r>
                      <a:rPr lang="en-CA" sz="2000" b="0" i="1" dirty="0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+</m:t>
                    </m:r>
                    <m:acc>
                      <m:accPr>
                        <m:chr m:val="⃑"/>
                        <m:ctrlPr>
                          <a:rPr lang="en-CA" sz="2000" i="1" dirty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 dirty="0">
                                <a:solidFill>
                                  <a:prstClr val="black"/>
                                </a:solidFill>
                                <a:latin typeface="Cambria Math"/>
                                <a:cs typeface="Calibri" pitchFamily="34" charset="0"/>
                              </a:rPr>
                            </m:ctrlPr>
                          </m:sSubPr>
                          <m:e>
                            <m:r>
                              <a:rPr lang="en-CA" sz="2000" i="1" dirty="0">
                                <a:solidFill>
                                  <a:prstClr val="black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CA" sz="2000" i="1" dirty="0">
                                <a:solidFill>
                                  <a:prstClr val="black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𝑓</m:t>
                            </m:r>
                          </m:sub>
                        </m:sSub>
                      </m:e>
                    </m:acc>
                  </m:oMath>
                </a14:m>
                <a:endParaRPr lang="en-CA" sz="20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algn="l"/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algn="l"/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=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96.0 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𝑁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+10 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𝑁</m:t>
                    </m:r>
                  </m:oMath>
                </a14:m>
                <a:endParaRPr lang="en-CA" sz="2000" b="0" dirty="0" smtClean="0">
                  <a:solidFill>
                    <a:schemeClr val="bg1"/>
                  </a:solidFill>
                  <a:latin typeface="+mj-lt"/>
                  <a:ea typeface="Cambria Math"/>
                  <a:cs typeface="Calibri" pitchFamily="34" charset="0"/>
                </a:endParaRPr>
              </a:p>
              <a:p>
                <a:pPr algn="l"/>
                <a:endParaRPr lang="en-CA" sz="2000" i="1" dirty="0" smtClean="0">
                  <a:solidFill>
                    <a:prstClr val="black"/>
                  </a:solidFill>
                  <a:latin typeface="Cambria Math"/>
                  <a:cs typeface="Calibri" pitchFamily="34" charset="0"/>
                </a:endParaRPr>
              </a:p>
              <a:p>
                <a:pPr algn="l"/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cs typeface="Calibri" pitchFamily="34" charset="0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𝑎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=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106.0 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𝑁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 [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𝐸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]</m:t>
                    </m:r>
                  </m:oMath>
                </a14:m>
                <a:endParaRPr lang="en-CA" sz="20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algn="l"/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algn="l"/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35050" y="587465"/>
                <a:ext cx="7346950" cy="2536735"/>
              </a:xfrm>
              <a:blipFill rotWithShape="1">
                <a:blip r:embed="rId2"/>
                <a:stretch>
                  <a:fillRect l="-1245" b="-7889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83300" y="2514600"/>
            <a:ext cx="11049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prstClr val="white"/>
                </a:solidFill>
              </a:rPr>
              <a:t>64 kg</a:t>
            </a:r>
            <a:endParaRPr lang="en-CA" dirty="0">
              <a:solidFill>
                <a:prstClr val="white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188200" y="2689146"/>
            <a:ext cx="1041400" cy="159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150100" y="2069763"/>
                <a:ext cx="18415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= ?</a:t>
                </a:r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0100" y="2069763"/>
                <a:ext cx="1841500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7692" b="-2769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6718300" y="2887623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718300" y="1640880"/>
            <a:ext cx="0" cy="8577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181600" y="2712172"/>
            <a:ext cx="901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223000" y="1119956"/>
            <a:ext cx="14859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43650" y="712318"/>
            <a:ext cx="1003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solidFill>
                  <a:prstClr val="black"/>
                </a:solidFill>
                <a:latin typeface="Calibri"/>
              </a:rPr>
              <a:t>motion</a:t>
            </a: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299200" y="3810000"/>
                <a:ext cx="666750" cy="425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200" y="3810000"/>
                <a:ext cx="666750" cy="425053"/>
              </a:xfrm>
              <a:prstGeom prst="rect">
                <a:avLst/>
              </a:prstGeom>
              <a:blipFill rotWithShape="1">
                <a:blip r:embed="rId4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140450" y="1314510"/>
                <a:ext cx="1930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450" y="1314510"/>
                <a:ext cx="1930400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449762" y="2105833"/>
                <a:ext cx="1463675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=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10 N</a:t>
                </a:r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762" y="2105833"/>
                <a:ext cx="1463675" cy="424732"/>
              </a:xfrm>
              <a:prstGeom prst="rect">
                <a:avLst/>
              </a:prstGeom>
              <a:blipFill rotWithShape="1">
                <a:blip r:embed="rId6"/>
                <a:stretch>
                  <a:fillRect t="-5714" b="-2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 flipV="1">
            <a:off x="4449762" y="2879646"/>
            <a:ext cx="4160838" cy="15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13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219200" y="377708"/>
                <a:ext cx="7391400" cy="2755585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Example:</a:t>
                </a:r>
              </a:p>
              <a:p>
                <a:pPr algn="l"/>
                <a:endParaRPr lang="en-CA" sz="1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algn="l"/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A student pushes a 25 kg lawn mower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to the left with a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force of 150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N through the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handle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that makes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an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angle of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35°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with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the horizontal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.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The kinetic coefficient of friction is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0.17.</a:t>
                </a:r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algn="l"/>
                <a:endParaRPr lang="en-CA" sz="10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algn="l"/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(a) Find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the vertical and horizontal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components of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the applied force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.</a:t>
                </a:r>
              </a:p>
              <a:p>
                <a:pPr algn="l"/>
                <a:endParaRPr lang="en-CA" sz="10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𝑚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=25 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𝑘𝑔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𝑎</m:t>
                          </m:r>
                        </m:sub>
                      </m:sSub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=150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𝑊</m:t>
                          </m:r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35°</m:t>
                          </m:r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en-CA" sz="2000" b="0" dirty="0" smtClean="0">
                  <a:solidFill>
                    <a:schemeClr val="bg1"/>
                  </a:solidFill>
                  <a:latin typeface="+mj-lt"/>
                  <a:ea typeface="Cambria Math"/>
                  <a:cs typeface="Calibri" pitchFamily="34" charset="0"/>
                </a:endParaRP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CA" sz="2000" i="1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sz="2000" i="1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𝑥</m:t>
                            </m:r>
                          </m:sub>
                        </m:sSub>
                      </m:sub>
                    </m:sSub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=?</m:t>
                    </m:r>
                  </m:oMath>
                </a14:m>
                <a:r>
                  <a:rPr lang="en-CA" sz="2000" b="0" dirty="0" smtClean="0">
                    <a:solidFill>
                      <a:schemeClr val="bg1"/>
                    </a:solidFill>
                    <a:latin typeface="+mj-lt"/>
                    <a:ea typeface="Cambria Math"/>
                    <a:cs typeface="Calibri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CA" sz="2000" i="1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sz="2000" i="1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𝑦</m:t>
                            </m:r>
                          </m:sub>
                        </m:sSub>
                      </m:sub>
                    </m:sSub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=?</m:t>
                    </m:r>
                  </m:oMath>
                </a14:m>
                <a:endParaRPr lang="en-CA" sz="2000" b="0" dirty="0" smtClean="0">
                  <a:solidFill>
                    <a:schemeClr val="bg1"/>
                  </a:solidFill>
                  <a:latin typeface="+mj-lt"/>
                  <a:ea typeface="Cambria Math"/>
                  <a:cs typeface="Calibri" pitchFamily="34" charset="0"/>
                </a:endParaRPr>
              </a:p>
              <a:p>
                <a:pPr algn="l"/>
                <a:endParaRPr lang="en-CA" sz="1000" b="0" dirty="0" smtClean="0">
                  <a:solidFill>
                    <a:schemeClr val="bg1"/>
                  </a:solidFill>
                  <a:latin typeface="+mj-lt"/>
                  <a:ea typeface="Cambria Math"/>
                  <a:cs typeface="Calibri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CA" sz="20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𝑥</m:t>
                              </m:r>
                            </m:sub>
                          </m:sSub>
                        </m:sub>
                      </m:sSub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=−150</m:t>
                      </m:r>
                      <m:func>
                        <m:func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2000" b="0" i="0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cos</m:t>
                          </m:r>
                        </m:fName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35</m:t>
                          </m:r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°</m:t>
                          </m:r>
                        </m:e>
                      </m:func>
                    </m:oMath>
                  </m:oMathPara>
                </a14:m>
                <a:endParaRPr lang="en-CA" sz="20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algn="l"/>
                <a:endParaRPr lang="en-CA" sz="10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algn="l"/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=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−122.87 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𝑁</m:t>
                    </m:r>
                  </m:oMath>
                </a14:m>
                <a:endParaRPr lang="en-CA" sz="2000" b="0" dirty="0" smtClean="0">
                  <a:solidFill>
                    <a:schemeClr val="bg1"/>
                  </a:solidFill>
                  <a:latin typeface="+mj-lt"/>
                  <a:ea typeface="Cambria Math"/>
                  <a:cs typeface="Calibri" pitchFamily="34" charset="0"/>
                </a:endParaRPr>
              </a:p>
              <a:p>
                <a:pPr algn="l"/>
                <a:endParaRPr lang="en-CA" sz="10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algn="l"/>
                <a:r>
                  <a:rPr lang="en-CA" sz="2000" i="1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=122.87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𝑁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 [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𝑊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]</m:t>
                    </m:r>
                  </m:oMath>
                </a14:m>
                <a:endParaRPr lang="en-CA" sz="2000" i="1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algn="l"/>
                <a:endParaRPr lang="en-CA" sz="1000" i="1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CA" sz="2000" i="1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i="1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=−150</m:t>
                      </m:r>
                      <m:func>
                        <m:func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2000" b="0" i="0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sin</m:t>
                          </m:r>
                        </m:fName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35°</m:t>
                          </m:r>
                        </m:e>
                      </m:func>
                    </m:oMath>
                  </m:oMathPara>
                </a14:m>
                <a:endParaRPr lang="en-CA" sz="2000" dirty="0" smtClean="0">
                  <a:solidFill>
                    <a:schemeClr val="bg1"/>
                  </a:solidFill>
                  <a:latin typeface="+mj-lt"/>
                  <a:ea typeface="Cambria Math"/>
                  <a:cs typeface="Calibri" pitchFamily="34" charset="0"/>
                </a:endParaRPr>
              </a:p>
              <a:p>
                <a:pPr algn="l"/>
                <a:endParaRPr lang="en-CA" sz="1000" dirty="0" smtClean="0">
                  <a:solidFill>
                    <a:schemeClr val="bg1"/>
                  </a:solidFill>
                  <a:latin typeface="+mj-lt"/>
                  <a:ea typeface="Cambria Math"/>
                  <a:cs typeface="Calibri" pitchFamily="34" charset="0"/>
                </a:endParaRPr>
              </a:p>
              <a:p>
                <a:pPr algn="l"/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=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−86.04 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𝑁</m:t>
                    </m:r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 </a:t>
                </a:r>
              </a:p>
              <a:p>
                <a:pPr algn="l"/>
                <a:endParaRPr lang="en-CA" sz="10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algn="l"/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=86.04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𝑁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 [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𝐷𝑜𝑤𝑛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]</m:t>
                    </m:r>
                  </m:oMath>
                </a14:m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219200" y="377708"/>
                <a:ext cx="7391400" cy="2755585"/>
              </a:xfrm>
              <a:blipFill rotWithShape="1">
                <a:blip r:embed="rId2"/>
                <a:stretch>
                  <a:fillRect l="-2061" t="-1106" r="-1649" b="-13031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13</a:t>
            </a:fld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4156168" y="4876800"/>
            <a:ext cx="396856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454650" y="4247097"/>
            <a:ext cx="1104900" cy="629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prstClr val="white"/>
                </a:solidFill>
                <a:latin typeface="+mj-lt"/>
              </a:rPr>
              <a:t>25 kg</a:t>
            </a:r>
            <a:endParaRPr lang="en-CA" dirty="0">
              <a:solidFill>
                <a:prstClr val="white"/>
              </a:solidFill>
              <a:latin typeface="+mj-lt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6559550" y="3323994"/>
            <a:ext cx="2051050" cy="118607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219700" y="3025387"/>
            <a:ext cx="17526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715000" y="2619106"/>
            <a:ext cx="1003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solidFill>
                  <a:prstClr val="black"/>
                </a:solidFill>
                <a:latin typeface="Calibri"/>
              </a:rPr>
              <a:t>motion</a:t>
            </a: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559550" y="4475689"/>
            <a:ext cx="1441450" cy="72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 rot="19683181">
                <a:off x="6819892" y="3433018"/>
                <a:ext cx="13635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=150 </m:t>
                      </m:r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CA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683181">
                <a:off x="6819892" y="3433018"/>
                <a:ext cx="136359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 flipH="1" flipV="1">
            <a:off x="6559550" y="4471376"/>
            <a:ext cx="2051050" cy="15886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610600" y="3349872"/>
            <a:ext cx="0" cy="1158954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971470" y="4152211"/>
                <a:ext cx="5435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0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35</m:t>
                      </m:r>
                      <m:r>
                        <a:rPr lang="en-CA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°</m:t>
                      </m:r>
                    </m:oMath>
                  </m:oMathPara>
                </a14:m>
                <a:endParaRPr lang="en-CA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1470" y="4152211"/>
                <a:ext cx="543584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 rot="16200000">
                <a:off x="8153567" y="3763605"/>
                <a:ext cx="1371600" cy="42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CA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CA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153567" y="3763605"/>
                <a:ext cx="1371600" cy="422360"/>
              </a:xfrm>
              <a:prstGeom prst="rect">
                <a:avLst/>
              </a:prstGeom>
              <a:blipFill rotWithShape="1">
                <a:blip r:embed="rId5"/>
                <a:stretch>
                  <a:fillRect r="-142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070871" y="4521543"/>
                <a:ext cx="1371600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CA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CA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871" y="4521543"/>
                <a:ext cx="1371600" cy="40421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897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7" grpId="0"/>
      <p:bldP spid="7" grpId="0"/>
      <p:bldP spid="4" grpId="0"/>
      <p:bldP spid="18" grpId="0"/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08922" y="435634"/>
                <a:ext cx="7086600" cy="2743200"/>
              </a:xfrm>
            </p:spPr>
            <p:txBody>
              <a:bodyPr>
                <a:noAutofit/>
              </a:bodyPr>
              <a:lstStyle/>
              <a:p>
                <a:pPr marL="361950" indent="-361950" algn="l"/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(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b) Calculate the normal force supporting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the lawn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mower while it is being pushed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.</a:t>
                </a:r>
              </a:p>
              <a:p>
                <a:pPr algn="l"/>
                <a:endParaRPr lang="en-CA" sz="20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algn="l"/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algn="l"/>
                <a:endParaRPr lang="en-CA" sz="20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algn="l"/>
                <a:endParaRPr lang="en-CA" sz="20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algn="l"/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CA" sz="2000" i="1" smtClean="0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𝑛𝑒𝑡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𝑦</m:t>
                            </m:r>
                          </m:sub>
                        </m:sSub>
                      </m:sub>
                    </m:sSub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=</m:t>
                    </m:r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 0</a:t>
                </a:r>
              </a:p>
              <a:p>
                <a:pPr algn="l"/>
                <a:endParaRPr lang="en-CA" sz="10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           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= </m:t>
                      </m:r>
                      <m:sSub>
                        <m:sSub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𝑁</m:t>
                          </m:r>
                        </m:sub>
                      </m:sSub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𝑔</m:t>
                          </m:r>
                        </m:sub>
                      </m:sSub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=0</m:t>
                      </m:r>
                    </m:oMath>
                  </m:oMathPara>
                </a14:m>
                <a:endParaRPr lang="en-CA" sz="2000" b="0" dirty="0" smtClean="0">
                  <a:solidFill>
                    <a:schemeClr val="bg1"/>
                  </a:solidFill>
                  <a:latin typeface="+mj-lt"/>
                  <a:ea typeface="Cambria Math"/>
                  <a:cs typeface="Calibri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1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   </m:t>
                      </m:r>
                    </m:oMath>
                  </m:oMathPara>
                </a14:m>
                <a:endParaRPr lang="en-CA" sz="1000" b="0" i="1" dirty="0" smtClean="0">
                  <a:solidFill>
                    <a:schemeClr val="bg1"/>
                  </a:solidFill>
                  <a:latin typeface="Cambria Math"/>
                  <a:cs typeface="Calibri" pitchFamily="34" charset="0"/>
                </a:endParaRPr>
              </a:p>
              <a:p>
                <a:pPr algn="l"/>
                <a:r>
                  <a:rPr lang="en-CA" sz="2000" b="0" dirty="0" smtClean="0">
                    <a:solidFill>
                      <a:schemeClr val="bg1"/>
                    </a:solidFill>
                    <a:cs typeface="Calibri" pitchFamily="34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sSub>
                      <m:sSubPr>
                        <m:ctrlP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𝐹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𝑁</m:t>
                        </m:r>
                      </m:sub>
                    </m:sSub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=</m:t>
                    </m:r>
                    <m:sSub>
                      <m:sSubPr>
                        <m:ctrlP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𝐹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𝑔</m:t>
                        </m:r>
                      </m:sub>
                    </m:sSub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+</m:t>
                    </m:r>
                    <m:sSub>
                      <m:sSubPr>
                        <m:ctrlP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𝑦</m:t>
                            </m:r>
                          </m:sub>
                        </m:sSub>
                      </m:sub>
                    </m:sSub>
                  </m:oMath>
                </a14:m>
                <a:endParaRPr lang="en-CA" sz="2000" b="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algn="l"/>
                <a:endParaRPr lang="en-CA" sz="1000" b="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          =25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𝑘𝑔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×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(9.8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𝑚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/</m:t>
                    </m:r>
                    <m:sSup>
                      <m:sSupPr>
                        <m:ctrlP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</m:ctrlPr>
                      </m:sSup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𝑠</m:t>
                        </m:r>
                      </m:e>
                      <m:sup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CA" sz="2000" b="0" i="1" dirty="0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+ 86.04 </m:t>
                    </m:r>
                    <m:r>
                      <a:rPr lang="en-CA" sz="2000" b="0" i="1" dirty="0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𝑁</m:t>
                    </m:r>
                  </m:oMath>
                </a14:m>
                <a:endParaRPr lang="en-CA" sz="20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algn="l"/>
                <a:endParaRPr lang="en-CA" sz="1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algn="l"/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  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 smtClean="0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𝑁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=331.04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𝑁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 [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𝑈𝑝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]</m:t>
                    </m:r>
                  </m:oMath>
                </a14:m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08922" y="435634"/>
                <a:ext cx="7086600" cy="2743200"/>
              </a:xfrm>
              <a:blipFill rotWithShape="1">
                <a:blip r:embed="rId2"/>
                <a:stretch>
                  <a:fillRect l="-2238" t="-1111" b="-9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14</a:t>
            </a:fld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156168" y="3505200"/>
            <a:ext cx="396856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454650" y="2875497"/>
            <a:ext cx="1104900" cy="629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prstClr val="white"/>
                </a:solidFill>
                <a:latin typeface="+mj-lt"/>
              </a:rPr>
              <a:t>25 kg</a:t>
            </a:r>
            <a:endParaRPr lang="en-CA" dirty="0">
              <a:solidFill>
                <a:prstClr val="white"/>
              </a:solidFill>
              <a:latin typeface="+mj-lt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140450" y="3380780"/>
            <a:ext cx="0" cy="838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007100" y="2017730"/>
            <a:ext cx="0" cy="85776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905500" y="4218980"/>
                <a:ext cx="1066800" cy="429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=mg</a:t>
                </a:r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500" y="4218980"/>
                <a:ext cx="1066800" cy="429220"/>
              </a:xfrm>
              <a:prstGeom prst="rect">
                <a:avLst/>
              </a:prstGeom>
              <a:blipFill rotWithShape="1">
                <a:blip r:embed="rId3"/>
                <a:stretch>
                  <a:fillRect t="-5634" b="-18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H="1" flipV="1">
            <a:off x="6559550" y="3111575"/>
            <a:ext cx="2051050" cy="15886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610600" y="1978272"/>
            <a:ext cx="0" cy="1158954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190999" y="3124200"/>
            <a:ext cx="1263651" cy="2194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267200" y="2590800"/>
                <a:ext cx="1066800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2590800"/>
                <a:ext cx="1066800" cy="424732"/>
              </a:xfrm>
              <a:prstGeom prst="rect">
                <a:avLst/>
              </a:prstGeom>
              <a:blipFill rotWithShape="1">
                <a:blip r:embed="rId4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372100" y="1989718"/>
                <a:ext cx="533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100" y="1989718"/>
                <a:ext cx="533400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054969" y="3104845"/>
                <a:ext cx="1784398" cy="427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CA" sz="200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=122.87 N</a:t>
                </a:r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4969" y="3104845"/>
                <a:ext cx="1784398" cy="427746"/>
              </a:xfrm>
              <a:prstGeom prst="rect">
                <a:avLst/>
              </a:prstGeom>
              <a:blipFill rotWithShape="1">
                <a:blip r:embed="rId6"/>
                <a:stretch>
                  <a:fillRect t="-571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 rot="16200000">
                <a:off x="8039267" y="1884320"/>
                <a:ext cx="1600201" cy="42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CA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=86.04 </m:t>
                      </m:r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CA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039267" y="1884320"/>
                <a:ext cx="1600201" cy="422360"/>
              </a:xfrm>
              <a:prstGeom prst="rect">
                <a:avLst/>
              </a:prstGeom>
              <a:blipFill rotWithShape="1">
                <a:blip r:embed="rId7"/>
                <a:stretch>
                  <a:fillRect r="-142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 flipH="1">
            <a:off x="5141728" y="1309221"/>
            <a:ext cx="17526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37028" y="902940"/>
            <a:ext cx="1003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solidFill>
                  <a:prstClr val="black"/>
                </a:solidFill>
                <a:latin typeface="Calibri"/>
              </a:rPr>
              <a:t>motion</a:t>
            </a: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6577137" y="1951792"/>
            <a:ext cx="2051050" cy="118607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 rot="19683181">
                <a:off x="6837479" y="2060816"/>
                <a:ext cx="13635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=150 </m:t>
                      </m:r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CA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683181">
                <a:off x="6837479" y="2060816"/>
                <a:ext cx="136359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073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771 -0.00694 -0.03542 -0.01481 -0.05347 -0.02014 C -0.05781 -0.02616 -0.06389 -0.02616 -0.06979 -0.02801 C -0.07865 -0.03079 -0.08594 -0.03449 -0.09531 -0.03565 C -0.10746 -0.04398 -0.12743 -0.04236 -0.14062 -0.04352 C -0.15816 -0.04907 -0.17621 -0.04676 -0.1941 -0.04977 C -0.20191 -0.05116 -0.20955 -0.05278 -0.21736 -0.0544 C -0.21979 -0.05486 -0.22448 -0.05579 -0.22448 -0.05579 C -0.23212 -0.05532 -0.23993 -0.05509 -0.24757 -0.0544 C -0.25955 -0.05324 -0.26736 -0.04074 -0.27674 -0.03264 C -0.27812 -0.02755 -0.28194 -0.02245 -0.27899 -0.01713 C -0.27743 -0.01412 -0.27326 -0.00926 -0.27326 -0.00926 C -0.27396 -0.00764 -0.27552 -0.00278 -0.27552 -0.00463 C -0.27552 -0.00833 -0.27326 -0.01551 -0.27326 -0.01551 " pathEditMode="relative" ptsTypes="fffffffffffffA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771 -0.00694 -0.03542 -0.01481 -0.05347 -0.02014 C -0.05781 -0.02616 -0.06389 -0.02616 -0.06979 -0.02801 C -0.07865 -0.03079 -0.08594 -0.03449 -0.09531 -0.03565 C -0.10746 -0.04398 -0.12743 -0.04236 -0.14062 -0.04352 C -0.15816 -0.04907 -0.17621 -0.04676 -0.1941 -0.04977 C -0.20191 -0.05116 -0.20955 -0.05278 -0.21736 -0.0544 C -0.21979 -0.05486 -0.22448 -0.05579 -0.22448 -0.05579 C -0.23212 -0.05532 -0.23993 -0.05509 -0.24757 -0.0544 C -0.25955 -0.05324 -0.26736 -0.04074 -0.27674 -0.03264 C -0.27812 -0.02755 -0.28194 -0.02245 -0.27899 -0.01713 C -0.27743 -0.01412 -0.27326 -0.00926 -0.27326 -0.00926 C -0.27396 -0.00764 -0.27552 -0.00278 -0.27552 -0.00463 C -0.27552 -0.00833 -0.27326 -0.01551 -0.27326 -0.01551 " pathEditMode="relative" ptsTypes="fffffffffffffA">
                                      <p:cBhvr>
                                        <p:cTn id="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5" grpId="0"/>
      <p:bldP spid="17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219200" y="685800"/>
                <a:ext cx="7086600" cy="2743200"/>
              </a:xfrm>
            </p:spPr>
            <p:txBody>
              <a:bodyPr>
                <a:noAutofit/>
              </a:bodyPr>
              <a:lstStyle/>
              <a:p>
                <a:pPr marL="361950" indent="-361950" algn="l"/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(c) Calculate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the net force propelling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the mower.</a:t>
                </a:r>
              </a:p>
              <a:p>
                <a:pPr algn="l"/>
                <a:endParaRPr lang="en-CA" sz="20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algn="l"/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𝑓</m:t>
                          </m:r>
                        </m:sub>
                      </m:sSub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=</m:t>
                      </m:r>
                      <m:sSub>
                        <m:sSub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CA" sz="20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algn="l"/>
                <a:endParaRPr lang="en-CA" sz="10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algn="l"/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=</m:t>
                    </m:r>
                    <m:r>
                      <a:rPr lang="en-CA" sz="2000" b="0" i="0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0.17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×331.04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𝑁</m:t>
                    </m:r>
                  </m:oMath>
                </a14:m>
                <a:endParaRPr lang="en-CA" sz="2000" b="0" dirty="0" smtClean="0">
                  <a:solidFill>
                    <a:schemeClr val="bg1"/>
                  </a:solidFill>
                  <a:latin typeface="+mj-lt"/>
                  <a:ea typeface="Cambria Math"/>
                  <a:cs typeface="Calibri" pitchFamily="34" charset="0"/>
                </a:endParaRPr>
              </a:p>
              <a:p>
                <a:pPr algn="l"/>
                <a:endParaRPr lang="en-CA" sz="1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      =56.28 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𝑁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 [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𝐸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] </m:t>
                      </m:r>
                    </m:oMath>
                  </m:oMathPara>
                </a14:m>
                <a:endParaRPr lang="en-CA" sz="20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algn="l"/>
                <a:endParaRPr lang="en-CA" sz="1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CA" sz="20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𝑥</m:t>
                              </m:r>
                            </m:sub>
                          </m:sSub>
                        </m:sub>
                      </m:sSub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=</m:t>
                      </m:r>
                      <m:sSub>
                        <m:sSub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𝑓</m:t>
                          </m:r>
                        </m:sub>
                      </m:sSub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𝑥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CA" sz="2000" b="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algn="l"/>
                <a:endParaRPr lang="en-CA" sz="10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algn="l"/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=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56.28 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𝑁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−122.87 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𝑁</m:t>
                    </m:r>
                  </m:oMath>
                </a14:m>
                <a:endParaRPr lang="en-CA" sz="2000" b="0" dirty="0" smtClean="0">
                  <a:solidFill>
                    <a:schemeClr val="bg1"/>
                  </a:solidFill>
                  <a:latin typeface="+mj-lt"/>
                  <a:ea typeface="Cambria Math"/>
                  <a:cs typeface="Calibri" pitchFamily="34" charset="0"/>
                </a:endParaRPr>
              </a:p>
              <a:p>
                <a:pPr algn="l"/>
                <a:endParaRPr lang="en-CA" sz="10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algn="l"/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=−66.59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𝑁</m:t>
                    </m:r>
                  </m:oMath>
                </a14:m>
                <a:endParaRPr lang="en-CA" sz="2000" b="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algn="l"/>
                <a:endParaRPr lang="en-CA" sz="10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sz="20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𝐹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CA" sz="200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cs typeface="Calibri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0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cs typeface="Calibri" pitchFamily="34" charset="0"/>
                                    </a:rPr>
                                    <m:t>𝑛𝑒𝑡</m:t>
                                  </m:r>
                                </m:e>
                                <m:sub>
                                  <m:r>
                                    <a:rPr lang="en-CA" sz="20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cs typeface="Calibri" pitchFamily="34" charset="0"/>
                                    </a:rPr>
                                    <m:t>𝑥</m:t>
                                  </m:r>
                                </m:sub>
                              </m:sSub>
                            </m:sub>
                          </m:sSub>
                        </m:e>
                      </m:acc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=66.59 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𝑁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 [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𝑊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]</m:t>
                      </m:r>
                    </m:oMath>
                  </m:oMathPara>
                </a14:m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219200" y="685800"/>
                <a:ext cx="7086600" cy="2743200"/>
              </a:xfrm>
              <a:blipFill rotWithShape="1">
                <a:blip r:embed="rId2"/>
                <a:stretch>
                  <a:fillRect l="-2150" t="-1111" b="-711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15</a:t>
            </a:fld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156168" y="3505200"/>
            <a:ext cx="396856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454650" y="2875497"/>
            <a:ext cx="1104900" cy="629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prstClr val="white"/>
                </a:solidFill>
                <a:latin typeface="+mj-lt"/>
              </a:rPr>
              <a:t>25 kg</a:t>
            </a:r>
            <a:endParaRPr lang="en-CA" dirty="0">
              <a:solidFill>
                <a:prstClr val="white"/>
              </a:solidFill>
              <a:latin typeface="+mj-lt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007100" y="3505200"/>
            <a:ext cx="0" cy="838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007100" y="2017730"/>
            <a:ext cx="0" cy="85776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187674" y="4211017"/>
                <a:ext cx="1066800" cy="429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=mg</a:t>
                </a:r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674" y="4211017"/>
                <a:ext cx="1066800" cy="429220"/>
              </a:xfrm>
              <a:prstGeom prst="rect">
                <a:avLst/>
              </a:prstGeom>
              <a:blipFill rotWithShape="1">
                <a:blip r:embed="rId3"/>
                <a:stretch>
                  <a:fillRect t="-5714" b="-2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 flipV="1">
            <a:off x="6559550" y="3095463"/>
            <a:ext cx="2051050" cy="15886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160360" y="1714743"/>
            <a:ext cx="0" cy="1158954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190999" y="3184288"/>
            <a:ext cx="1263651" cy="2194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372100" y="1989718"/>
                <a:ext cx="533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100" y="1989718"/>
                <a:ext cx="533400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054969" y="3104845"/>
                <a:ext cx="1784398" cy="427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CA" sz="200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=122.87 N</a:t>
                </a:r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4969" y="3104845"/>
                <a:ext cx="1784398" cy="427746"/>
              </a:xfrm>
              <a:prstGeom prst="rect">
                <a:avLst/>
              </a:prstGeom>
              <a:blipFill rotWithShape="1">
                <a:blip r:embed="rId5"/>
                <a:stretch>
                  <a:fillRect t="-571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 rot="16200000">
                <a:off x="5589027" y="1925591"/>
                <a:ext cx="1600201" cy="42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CA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=86.04 </m:t>
                      </m:r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CA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589027" y="1925591"/>
                <a:ext cx="1600201" cy="422360"/>
              </a:xfrm>
              <a:prstGeom prst="rect">
                <a:avLst/>
              </a:prstGeom>
              <a:blipFill rotWithShape="1">
                <a:blip r:embed="rId6"/>
                <a:stretch>
                  <a:fillRect r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H="1">
            <a:off x="5130800" y="1396881"/>
            <a:ext cx="17526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26100" y="990600"/>
            <a:ext cx="1003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solidFill>
                  <a:prstClr val="black"/>
                </a:solidFill>
                <a:latin typeface="Calibri"/>
              </a:rPr>
              <a:t>motion</a:t>
            </a: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133164" y="2454756"/>
                <a:ext cx="1066800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164" y="2454756"/>
                <a:ext cx="1066800" cy="424732"/>
              </a:xfrm>
              <a:prstGeom prst="rect">
                <a:avLst/>
              </a:prstGeom>
              <a:blipFill rotWithShape="1">
                <a:blip r:embed="rId7"/>
                <a:stretch>
                  <a:fillRect b="-1014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722298" y="2759556"/>
                <a:ext cx="1638300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𝑓</m:t>
                          </m:r>
                        </m:sub>
                      </m:sSub>
                      <m:r>
                        <a:rPr lang="en-CA" sz="2000" b="0" i="0" smtClean="0">
                          <a:solidFill>
                            <a:prstClr val="black"/>
                          </a:solidFill>
                          <a:latin typeface="Cambria Math"/>
                        </a:rPr>
                        <m:t>=56.28</m:t>
                      </m:r>
                      <m:r>
                        <m:rPr>
                          <m:sty m:val="p"/>
                        </m:rPr>
                        <a:rPr lang="en-CA" sz="2000" b="0" i="0" smtClean="0">
                          <a:solidFill>
                            <a:prstClr val="black"/>
                          </a:solidFill>
                          <a:latin typeface="Cambria Math"/>
                        </a:rPr>
                        <m:t>N</m:t>
                      </m:r>
                    </m:oMath>
                  </m:oMathPara>
                </a14:m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2298" y="2759556"/>
                <a:ext cx="1638300" cy="424732"/>
              </a:xfrm>
              <a:prstGeom prst="rect">
                <a:avLst/>
              </a:prstGeom>
              <a:blipFill rotWithShape="1">
                <a:blip r:embed="rId8"/>
                <a:stretch>
                  <a:fillRect b="-10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7842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219200" y="685800"/>
                <a:ext cx="7086600" cy="2743200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(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d) Calculate the horizontal acceleration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of the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lawn mower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.</a:t>
                </a:r>
              </a:p>
              <a:p>
                <a:pPr algn="l"/>
                <a:endParaRPr lang="en-CA" sz="10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algn="l"/>
                <a:endParaRPr lang="en-CA" sz="1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algn="l"/>
                <a:endParaRPr lang="en-CA" sz="1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sz="2000" i="1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i="1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𝐹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CA" sz="200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cs typeface="Calibri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0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cs typeface="Calibri" pitchFamily="34" charset="0"/>
                                    </a:rPr>
                                    <m:t>𝑛𝑒𝑡</m:t>
                                  </m:r>
                                </m:e>
                                <m:sub>
                                  <m:r>
                                    <a:rPr lang="en-CA" sz="20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cs typeface="Calibri" pitchFamily="34" charset="0"/>
                                    </a:rPr>
                                    <m:t>𝑥</m:t>
                                  </m:r>
                                </m:sub>
                              </m:sSub>
                            </m:sub>
                          </m:sSub>
                        </m:e>
                      </m:acc>
                      <m:r>
                        <a:rPr lang="en-CA" sz="2000" i="1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=</m:t>
                      </m:r>
                      <m:r>
                        <a:rPr lang="en-CA" sz="2000" i="1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𝑚</m:t>
                      </m:r>
                      <m:r>
                        <a:rPr lang="en-CA" sz="20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×</m:t>
                      </m:r>
                      <m:acc>
                        <m:accPr>
                          <m:chr m:val="⃑"/>
                          <m:ctrlP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sz="20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l"/>
                <a:endParaRPr lang="en-CA" sz="10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sz="20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=</m:t>
                      </m:r>
                      <m:f>
                        <m:f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acc>
                            <m:accPr>
                              <m:chr m:val="⃑"/>
                              <m:ctrlP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CA" sz="20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cs typeface="Calibri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0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cs typeface="Calibri" pitchFamily="34" charset="0"/>
                                    </a:rPr>
                                    <m:t>𝐹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CA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  <a:cs typeface="Calibri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  <a:cs typeface="Calibri" pitchFamily="34" charset="0"/>
                                        </a:rPr>
                                        <m:t>𝑛𝑒𝑡</m:t>
                                      </m:r>
                                    </m:e>
                                    <m:sub>
                                      <m:r>
                                        <a:rPr lang="en-CA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  <a:cs typeface="Calibri" pitchFamily="34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acc>
                        </m:num>
                        <m:den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CA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l"/>
                <a:endParaRPr lang="en-CA" sz="10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l"/>
                <a:r>
                  <a:rPr lang="en-CA" sz="2000" dirty="0">
                    <a:solidFill>
                      <a:schemeClr val="bg1"/>
                    </a:solidFill>
                    <a:cs typeface="Calibri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CA" sz="2400" b="0" i="0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   </m:t>
                    </m:r>
                    <m:r>
                      <a:rPr lang="en-CA" sz="2400" i="1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=</m:t>
                    </m:r>
                    <m:f>
                      <m:fPr>
                        <m:ctrlPr>
                          <a:rPr lang="en-CA" sz="240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CA" sz="2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66.59 </m:t>
                        </m:r>
                        <m:r>
                          <a:rPr lang="en-CA" sz="2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𝑁</m:t>
                        </m:r>
                        <m:r>
                          <a:rPr lang="en-CA" sz="2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 [</m:t>
                        </m:r>
                        <m:r>
                          <a:rPr lang="en-CA" sz="2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𝑊</m:t>
                        </m:r>
                        <m:r>
                          <a:rPr lang="en-CA" sz="2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]</m:t>
                        </m:r>
                      </m:num>
                      <m:den>
                        <m:r>
                          <a:rPr lang="en-CA" sz="2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25 </m:t>
                        </m:r>
                        <m:r>
                          <a:rPr lang="en-CA" sz="2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𝑘𝑔</m:t>
                        </m:r>
                      </m:den>
                    </m:f>
                  </m:oMath>
                </a14:m>
                <a:endParaRPr lang="en-CA" sz="2400" dirty="0" smtClean="0">
                  <a:solidFill>
                    <a:schemeClr val="bg1"/>
                  </a:solidFill>
                  <a:cs typeface="Calibri" pitchFamily="34" charset="0"/>
                </a:endParaRPr>
              </a:p>
              <a:p>
                <a:pPr algn="l"/>
                <a:endParaRPr lang="en-CA" sz="2000" dirty="0">
                  <a:solidFill>
                    <a:schemeClr val="bg1"/>
                  </a:solidFill>
                  <a:cs typeface="Calibri" pitchFamily="34" charset="0"/>
                </a:endParaRPr>
              </a:p>
              <a:p>
                <a:pPr algn="l"/>
                <a:r>
                  <a:rPr lang="en-CA" sz="2000" dirty="0">
                    <a:solidFill>
                      <a:schemeClr val="bg1"/>
                    </a:solidFill>
                    <a:cs typeface="Calibri" pitchFamily="34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CA" sz="2000" i="1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=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2.66</m:t>
                    </m:r>
                    <m:r>
                      <a:rPr lang="en-CA" sz="2000" i="1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𝑚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/</m:t>
                    </m:r>
                    <m:sSup>
                      <m:sSupPr>
                        <m:ctrlP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</m:ctrlPr>
                      </m:sSup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𝑠</m:t>
                        </m:r>
                      </m:e>
                      <m:sup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2</m:t>
                        </m:r>
                      </m:sup>
                    </m:sSup>
                    <m:r>
                      <a:rPr lang="en-CA" sz="2000" i="1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 [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𝑊</m:t>
                    </m:r>
                    <m:r>
                      <a:rPr lang="en-CA" sz="2000" i="1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]</m:t>
                    </m:r>
                  </m:oMath>
                </a14:m>
                <a:endParaRPr lang="en-CA" sz="2000" dirty="0">
                  <a:solidFill>
                    <a:schemeClr val="bg1"/>
                  </a:solidFill>
                  <a:cs typeface="Calibri" pitchFamily="34" charset="0"/>
                </a:endParaRPr>
              </a:p>
              <a:p>
                <a:pPr algn="l"/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 </a:t>
                </a:r>
                <a:endParaRPr lang="en-CA" sz="20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219200" y="685800"/>
                <a:ext cx="7086600" cy="2743200"/>
              </a:xfrm>
              <a:blipFill rotWithShape="1">
                <a:blip r:embed="rId2"/>
                <a:stretch>
                  <a:fillRect l="-2150" t="-1111" b="-39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16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2756" y="4938430"/>
            <a:ext cx="7086600" cy="830997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CA" sz="2400" dirty="0" smtClean="0">
                <a:solidFill>
                  <a:srgbClr val="FF0000"/>
                </a:solidFill>
                <a:latin typeface="+mj-lt"/>
              </a:rPr>
              <a:t>H W questions # 19, 20, 22, 24, 29, 30 35, 36d,I , 38, 39, 43, 48, 50, and 53 on the package pages 144 - 148</a:t>
            </a:r>
            <a:endParaRPr lang="en-CA" sz="2400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156168" y="3505200"/>
            <a:ext cx="396856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454650" y="2875497"/>
            <a:ext cx="1104900" cy="629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prstClr val="white"/>
                </a:solidFill>
                <a:latin typeface="+mj-lt"/>
              </a:rPr>
              <a:t>25 kg</a:t>
            </a:r>
            <a:endParaRPr lang="en-CA" dirty="0">
              <a:solidFill>
                <a:prstClr val="white"/>
              </a:solidFill>
              <a:latin typeface="+mj-l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007100" y="3505200"/>
            <a:ext cx="0" cy="838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007100" y="2017730"/>
            <a:ext cx="0" cy="85776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140449" y="4191000"/>
                <a:ext cx="1066800" cy="429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=mg</a:t>
                </a:r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449" y="4191000"/>
                <a:ext cx="1066800" cy="429220"/>
              </a:xfrm>
              <a:prstGeom prst="rect">
                <a:avLst/>
              </a:prstGeom>
              <a:blipFill rotWithShape="1">
                <a:blip r:embed="rId3"/>
                <a:stretch>
                  <a:fillRect t="-5714" b="-1857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H="1" flipV="1">
            <a:off x="6559550" y="3095463"/>
            <a:ext cx="2051050" cy="15886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054969" y="3104845"/>
                <a:ext cx="1784398" cy="427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CA" sz="200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𝑛𝑒𝑡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=66.59 N</a:t>
                </a:r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4969" y="3104845"/>
                <a:ext cx="1784398" cy="427746"/>
              </a:xfrm>
              <a:prstGeom prst="rect">
                <a:avLst/>
              </a:prstGeom>
              <a:blipFill rotWithShape="1">
                <a:blip r:embed="rId4"/>
                <a:stretch>
                  <a:fillRect t="-571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 rot="16200000">
                <a:off x="5589027" y="1925591"/>
                <a:ext cx="1600201" cy="42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CA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=86.04 </m:t>
                      </m:r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CA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589027" y="1925591"/>
                <a:ext cx="1600201" cy="422360"/>
              </a:xfrm>
              <a:prstGeom prst="rect">
                <a:avLst/>
              </a:prstGeom>
              <a:blipFill rotWithShape="1">
                <a:blip r:embed="rId5"/>
                <a:stretch>
                  <a:fillRect r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H="1">
            <a:off x="5130800" y="1396881"/>
            <a:ext cx="17526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626100" y="990600"/>
            <a:ext cx="1003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solidFill>
                  <a:prstClr val="black"/>
                </a:solidFill>
                <a:latin typeface="Calibri"/>
              </a:rPr>
              <a:t>motion</a:t>
            </a: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1218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2590800"/>
            <a:ext cx="670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>
                <a:solidFill>
                  <a:srgbClr val="DBF5F9">
                    <a:lumMod val="25000"/>
                  </a:srgbClr>
                </a:solidFill>
                <a:latin typeface="Calibri"/>
              </a:rPr>
              <a:t>Newton’s Third Law</a:t>
            </a:r>
            <a:endParaRPr lang="en-CA" sz="4000" dirty="0">
              <a:solidFill>
                <a:srgbClr val="DBF5F9">
                  <a:lumMod val="25000"/>
                </a:srgbClr>
              </a:solidFill>
              <a:latin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84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219200" y="1524000"/>
                <a:ext cx="7086600" cy="4114800"/>
              </a:xfrm>
            </p:spPr>
            <p:txBody>
              <a:bodyPr>
                <a:noAutofit/>
              </a:bodyPr>
              <a:lstStyle/>
              <a:p>
                <a:pPr marL="342900" lvl="0" indent="-342900" algn="l">
                  <a:buClrTx/>
                  <a:buFont typeface="Wingdings" pitchFamily="2" charset="2"/>
                  <a:buChar char="v"/>
                </a:pP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for every action force, there is a reaction force equal in magnitude but opposite 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in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direction.</a:t>
                </a:r>
              </a:p>
              <a:p>
                <a:pPr marL="342900" lvl="0" indent="-342900" algn="l">
                  <a:buClrTx/>
                  <a:buFont typeface="Wingdings" pitchFamily="2" charset="2"/>
                  <a:buChar char="v"/>
                </a:pPr>
                <a:endParaRPr lang="en-CA" sz="800" dirty="0">
                  <a:solidFill>
                    <a:prstClr val="black"/>
                  </a:solidFill>
                  <a:latin typeface="Calibri"/>
                  <a:cs typeface="Calibri" pitchFamily="34" charset="0"/>
                </a:endParaRPr>
              </a:p>
              <a:p>
                <a:pPr marL="342900" lvl="0" indent="-342900" algn="l">
                  <a:buClrTx/>
                  <a:buFont typeface="Wingdings" pitchFamily="2" charset="2"/>
                  <a:buChar char="v"/>
                </a:pP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The 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action and reaction forces act on different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objects.</a:t>
                </a:r>
                <a:endParaRPr lang="en-CA" sz="2000" b="1" dirty="0">
                  <a:solidFill>
                    <a:prstClr val="black"/>
                  </a:solidFill>
                  <a:latin typeface="Calibri"/>
                  <a:cs typeface="Calibri" pitchFamily="34" charset="0"/>
                </a:endParaRPr>
              </a:p>
              <a:p>
                <a:pPr lvl="0" algn="l"/>
                <a:endParaRPr lang="en-CA" sz="2000" dirty="0" smtClean="0">
                  <a:solidFill>
                    <a:prstClr val="black"/>
                  </a:solidFill>
                  <a:latin typeface="Calibri"/>
                  <a:cs typeface="Calibri" pitchFamily="34" charset="0"/>
                </a:endParaRPr>
              </a:p>
              <a:p>
                <a:pPr lvl="0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sz="20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𝐴𝑐𝑡𝑖𝑜𝑛</m:t>
                              </m:r>
                            </m:sub>
                          </m:sSub>
                        </m:e>
                      </m:acc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  <a:cs typeface="Calibri" pitchFamily="34" charset="0"/>
                        </a:rPr>
                        <m:t>=−</m:t>
                      </m:r>
                      <m:acc>
                        <m:accPr>
                          <m:chr m:val="⃑"/>
                          <m:ctrlP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𝑅𝑒𝑎𝑐𝑡𝑖𝑜𝑛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2000" dirty="0">
                  <a:solidFill>
                    <a:prstClr val="black"/>
                  </a:solidFill>
                  <a:latin typeface="Calibri"/>
                  <a:cs typeface="Calibri" pitchFamily="34" charset="0"/>
                </a:endParaRPr>
              </a:p>
              <a:p>
                <a:pPr lvl="0" algn="l"/>
                <a:endParaRPr lang="en-CA" sz="2000" dirty="0" smtClean="0">
                  <a:solidFill>
                    <a:prstClr val="black"/>
                  </a:solidFill>
                  <a:latin typeface="Calibri"/>
                  <a:cs typeface="Calibri" pitchFamily="34" charset="0"/>
                </a:endParaRPr>
              </a:p>
              <a:p>
                <a:pPr lvl="0" algn="l"/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Example 1:</a:t>
                </a:r>
              </a:p>
              <a:p>
                <a:pPr lvl="0" algn="l"/>
                <a:endParaRPr lang="en-CA" sz="800" dirty="0" smtClean="0">
                  <a:solidFill>
                    <a:prstClr val="black"/>
                  </a:solidFill>
                  <a:latin typeface="Calibri"/>
                  <a:cs typeface="Calibri" pitchFamily="34" charset="0"/>
                </a:endParaRPr>
              </a:p>
              <a:p>
                <a:pPr lvl="0" algn="l"/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When a swimmer moves through the water, the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swimmer’s arms and legs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exert force backwards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on the water (an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action)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. According to Newton’s third law, the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water exerts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an equal but opposite force forward on the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swimmer (reaction force)pushing the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swimmer forward through the water.</a:t>
                </a: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219200" y="1524000"/>
                <a:ext cx="7086600" cy="4114800"/>
              </a:xfrm>
              <a:blipFill rotWithShape="1">
                <a:blip r:embed="rId2"/>
                <a:stretch>
                  <a:fillRect l="-2150" t="-741" r="-602" b="-918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98864" y="65279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DBF5F9">
                    <a:lumMod val="25000"/>
                  </a:srgbClr>
                </a:solidFill>
                <a:latin typeface="Calibri"/>
              </a:rPr>
              <a:t>Newton’s </a:t>
            </a:r>
            <a:r>
              <a:rPr lang="en-CA" sz="2800" dirty="0" smtClean="0">
                <a:solidFill>
                  <a:srgbClr val="DBF5F9">
                    <a:lumMod val="25000"/>
                  </a:srgbClr>
                </a:solidFill>
                <a:latin typeface="Calibri"/>
              </a:rPr>
              <a:t>Third </a:t>
            </a:r>
            <a:r>
              <a:rPr lang="en-CA" sz="2800" dirty="0">
                <a:solidFill>
                  <a:srgbClr val="DBF5F9">
                    <a:lumMod val="25000"/>
                  </a:srgbClr>
                </a:solidFill>
                <a:latin typeface="Calibri"/>
              </a:rPr>
              <a:t>Law of </a:t>
            </a:r>
            <a:r>
              <a:rPr lang="en-CA" sz="2800" dirty="0" smtClean="0">
                <a:solidFill>
                  <a:srgbClr val="DBF5F9">
                    <a:lumMod val="25000"/>
                  </a:srgbClr>
                </a:solidFill>
                <a:latin typeface="Calibri"/>
              </a:rPr>
              <a:t>Motion</a:t>
            </a:r>
            <a:endParaRPr lang="en-CA" sz="2800" dirty="0">
              <a:solidFill>
                <a:srgbClr val="DBF5F9">
                  <a:lumMod val="25000"/>
                </a:srgbClr>
              </a:solidFill>
              <a:latin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33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066800"/>
            <a:ext cx="7086600" cy="4114800"/>
          </a:xfrm>
        </p:spPr>
        <p:txBody>
          <a:bodyPr>
            <a:noAutofit/>
          </a:bodyPr>
          <a:lstStyle/>
          <a:p>
            <a:pPr lvl="0" algn="l"/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Example 2:</a:t>
            </a:r>
          </a:p>
          <a:p>
            <a:pPr lvl="0" algn="l"/>
            <a:r>
              <a:rPr lang="en-CA" sz="2000" dirty="0" smtClean="0">
                <a:solidFill>
                  <a:schemeClr val="bg1"/>
                </a:solidFill>
                <a:latin typeface="+mj-lt"/>
              </a:rPr>
              <a:t>When a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small balloon releases air and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flies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around the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classroom, the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balloon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contracts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and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forces air out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back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of the balloon (action force).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The air pushes back on the balloon(reaction force), which accelerates the balloon forward.</a:t>
            </a:r>
          </a:p>
          <a:p>
            <a:pPr lvl="0" algn="l"/>
            <a:endParaRPr lang="en-CA" sz="2000" dirty="0" smtClean="0">
              <a:solidFill>
                <a:schemeClr val="bg1"/>
              </a:solidFill>
              <a:latin typeface="+mj-lt"/>
            </a:endParaRPr>
          </a:p>
          <a:p>
            <a:pPr lvl="0" algn="l"/>
            <a:endParaRPr lang="en-CA" sz="2000" dirty="0" smtClean="0">
              <a:solidFill>
                <a:schemeClr val="bg1"/>
              </a:solidFill>
              <a:latin typeface="+mj-lt"/>
            </a:endParaRPr>
          </a:p>
          <a:p>
            <a:pPr lvl="0" algn="l"/>
            <a:endParaRPr lang="en-CA" sz="800" dirty="0">
              <a:solidFill>
                <a:schemeClr val="bg1"/>
              </a:solidFill>
              <a:latin typeface="+mj-lt"/>
            </a:endParaRPr>
          </a:p>
          <a:p>
            <a:pPr lvl="0" algn="l"/>
            <a:r>
              <a:rPr lang="en-CA" sz="2000" dirty="0" smtClean="0">
                <a:solidFill>
                  <a:schemeClr val="bg1"/>
                </a:solidFill>
                <a:latin typeface="+mj-lt"/>
              </a:rPr>
              <a:t>Example 3:</a:t>
            </a:r>
          </a:p>
          <a:p>
            <a:pPr algn="l"/>
            <a:r>
              <a:rPr lang="en-CA" sz="2000" dirty="0" smtClean="0">
                <a:solidFill>
                  <a:schemeClr val="bg1"/>
                </a:solidFill>
                <a:latin typeface="+mj-lt"/>
              </a:rPr>
              <a:t>When you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start walking across the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floor, the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bottom of your shoe exerts a horizontal backward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force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on the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floor (action force). The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friction force between your shoe and the floor pushes forward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on your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feet (reaction force). </a:t>
            </a:r>
            <a:endParaRPr lang="en-CA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57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524000"/>
            <a:ext cx="6858000" cy="3733800"/>
          </a:xfrm>
        </p:spPr>
        <p:txBody>
          <a:bodyPr>
            <a:noAutofit/>
          </a:bodyPr>
          <a:lstStyle/>
          <a:p>
            <a:pPr marL="342900" indent="-342900" algn="l">
              <a:buClrTx/>
              <a:buFont typeface="Courier New" pitchFamily="49" charset="0"/>
              <a:buChar char="o"/>
            </a:pPr>
            <a:r>
              <a:rPr lang="en-CA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is </a:t>
            </a:r>
            <a:r>
              <a:rPr lang="en-CA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 property of matter that causes it to </a:t>
            </a:r>
            <a:r>
              <a:rPr lang="en-CA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resist changes </a:t>
            </a:r>
            <a:r>
              <a:rPr lang="en-CA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in motion. </a:t>
            </a:r>
            <a:endParaRPr lang="en-CA" sz="20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 algn="l">
              <a:buClrTx/>
              <a:buFont typeface="Courier New" pitchFamily="49" charset="0"/>
              <a:buChar char="o"/>
            </a:pPr>
            <a:endParaRPr lang="en-CA" sz="20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 algn="l">
              <a:buClrTx/>
              <a:buFont typeface="Courier New" pitchFamily="49" charset="0"/>
              <a:buChar char="o"/>
            </a:pPr>
            <a:r>
              <a:rPr lang="en-CA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 </a:t>
            </a:r>
            <a:r>
              <a:rPr lang="en-CA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inertia of an object depends on the mass of the object. </a:t>
            </a:r>
            <a:endParaRPr lang="en-CA" sz="20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 algn="l">
              <a:buClrTx/>
              <a:buFont typeface="Courier New" pitchFamily="49" charset="0"/>
              <a:buChar char="o"/>
            </a:pPr>
            <a:endParaRPr lang="en-CA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 algn="l">
              <a:buClrTx/>
              <a:buFont typeface="Courier New" pitchFamily="49" charset="0"/>
              <a:buChar char="o"/>
            </a:pPr>
            <a:r>
              <a:rPr lang="en-CA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Inertia </a:t>
            </a:r>
            <a:r>
              <a:rPr lang="en-CA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is directly proportional to the mass of the object</a:t>
            </a:r>
            <a:r>
              <a:rPr lang="en-CA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pPr marL="342900" indent="-342900" algn="l">
              <a:buClrTx/>
              <a:buFont typeface="Courier New" pitchFamily="49" charset="0"/>
              <a:buChar char="o"/>
            </a:pPr>
            <a:endParaRPr lang="en-CA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l">
              <a:buClrTx/>
            </a:pPr>
            <a:endParaRPr lang="en-CA" sz="20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l">
              <a:buClrTx/>
            </a:pPr>
            <a:endParaRPr lang="en-CA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l">
              <a:buClrTx/>
            </a:pPr>
            <a:endParaRPr lang="en-CA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8864" y="65279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chemeClr val="tx2">
                    <a:lumMod val="25000"/>
                  </a:schemeClr>
                </a:solidFill>
                <a:latin typeface="+mj-lt"/>
              </a:rPr>
              <a:t>Inertia</a:t>
            </a:r>
            <a:endParaRPr lang="en-CA" sz="2800" dirty="0">
              <a:solidFill>
                <a:schemeClr val="tx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2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58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4" r="4657"/>
          <a:stretch/>
        </p:blipFill>
        <p:spPr bwMode="auto">
          <a:xfrm>
            <a:off x="6018661" y="838200"/>
            <a:ext cx="3125339" cy="2689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685800"/>
            <a:ext cx="4876800" cy="4114800"/>
          </a:xfrm>
        </p:spPr>
        <p:txBody>
          <a:bodyPr>
            <a:noAutofit/>
          </a:bodyPr>
          <a:lstStyle/>
          <a:p>
            <a:pPr lvl="0" algn="l"/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Example:</a:t>
            </a:r>
          </a:p>
          <a:p>
            <a:pPr lvl="0" algn="l"/>
            <a:endParaRPr lang="en-CA" sz="800" dirty="0">
              <a:solidFill>
                <a:schemeClr val="bg1"/>
              </a:solidFill>
              <a:latin typeface="+mj-lt"/>
            </a:endParaRPr>
          </a:p>
          <a:p>
            <a:pPr lvl="0" algn="l"/>
            <a:r>
              <a:rPr lang="en-CA" sz="2000" dirty="0">
                <a:solidFill>
                  <a:schemeClr val="bg1"/>
                </a:solidFill>
                <a:latin typeface="+mj-lt"/>
              </a:rPr>
              <a:t>Two skaters are standing on ice facing each other. Skater 1 pushes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on skater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2 with a force of 70 N[E</a:t>
            </a:r>
            <a:r>
              <a:rPr lang="en-CA" sz="2000">
                <a:solidFill>
                  <a:schemeClr val="bg1"/>
                </a:solidFill>
                <a:latin typeface="+mj-lt"/>
              </a:rPr>
              <a:t>]. </a:t>
            </a:r>
            <a:r>
              <a:rPr lang="en-CA" sz="2000" smtClean="0">
                <a:solidFill>
                  <a:schemeClr val="bg1"/>
                </a:solidFill>
                <a:latin typeface="+mj-lt"/>
              </a:rPr>
              <a:t>The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mass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of skater 1 is 50 kg and the mass of skater 2 is 70 kg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.</a:t>
            </a:r>
          </a:p>
          <a:p>
            <a:pPr lvl="0" algn="l"/>
            <a:endParaRPr lang="en-CA" sz="1000" dirty="0">
              <a:solidFill>
                <a:schemeClr val="bg1"/>
              </a:solidFill>
              <a:latin typeface="+mj-lt"/>
            </a:endParaRPr>
          </a:p>
          <a:p>
            <a:pPr lvl="0" algn="l"/>
            <a:r>
              <a:rPr lang="en-CA" sz="2000" dirty="0">
                <a:solidFill>
                  <a:schemeClr val="bg1"/>
                </a:solidFill>
                <a:latin typeface="+mj-lt"/>
              </a:rPr>
              <a:t>(a) State the action and reaction forces.</a:t>
            </a:r>
          </a:p>
          <a:p>
            <a:pPr lvl="0" algn="l"/>
            <a:endParaRPr lang="en-CA" sz="2000" dirty="0">
              <a:solidFill>
                <a:schemeClr val="bg1"/>
              </a:solidFill>
              <a:latin typeface="+mj-lt"/>
            </a:endParaRPr>
          </a:p>
          <a:p>
            <a:pPr lvl="0" algn="l"/>
            <a:r>
              <a:rPr lang="en-CA" sz="2000" dirty="0" smtClean="0">
                <a:solidFill>
                  <a:schemeClr val="bg1"/>
                </a:solidFill>
                <a:latin typeface="+mj-lt"/>
              </a:rPr>
              <a:t>F</a:t>
            </a:r>
            <a:r>
              <a:rPr lang="en-CA" sz="2000" baseline="-25000" dirty="0" smtClean="0">
                <a:solidFill>
                  <a:schemeClr val="bg1"/>
                </a:solidFill>
                <a:latin typeface="+mj-lt"/>
              </a:rPr>
              <a:t>1 on 2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= 70 N[E]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 action force</a:t>
            </a:r>
          </a:p>
          <a:p>
            <a:pPr lvl="0" algn="l"/>
            <a:endParaRPr lang="en-CA" sz="2000" dirty="0">
              <a:solidFill>
                <a:schemeClr val="bg1"/>
              </a:solidFill>
              <a:latin typeface="+mj-lt"/>
            </a:endParaRPr>
          </a:p>
          <a:p>
            <a:pPr lvl="0" algn="l"/>
            <a:r>
              <a:rPr lang="en-CA" sz="2000" dirty="0" smtClean="0">
                <a:solidFill>
                  <a:schemeClr val="bg1"/>
                </a:solidFill>
                <a:latin typeface="+mj-lt"/>
              </a:rPr>
              <a:t>F</a:t>
            </a:r>
            <a:r>
              <a:rPr lang="en-CA" sz="2000" baseline="-25000" dirty="0" smtClean="0">
                <a:solidFill>
                  <a:schemeClr val="bg1"/>
                </a:solidFill>
                <a:latin typeface="+mj-lt"/>
              </a:rPr>
              <a:t>2 on 1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= 70 N[W]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 reaction force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2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988939"/>
            <a:ext cx="4876800" cy="4114800"/>
          </a:xfrm>
        </p:spPr>
        <p:txBody>
          <a:bodyPr>
            <a:noAutofit/>
          </a:bodyPr>
          <a:lstStyle/>
          <a:p>
            <a:pPr lvl="0" algn="l"/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b)If there is friction for their motion, draw </a:t>
            </a: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the FBD of each skater.</a:t>
            </a:r>
            <a:endParaRPr lang="en-CA" sz="20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8800" y="4465009"/>
            <a:ext cx="838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50 kg</a:t>
            </a:r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4785633" y="4465009"/>
            <a:ext cx="838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70 kg</a:t>
            </a:r>
            <a:endParaRPr lang="en-CA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8864" y="5074609"/>
            <a:ext cx="6263936" cy="1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247900" y="5036509"/>
            <a:ext cx="0" cy="838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714500" y="5922874"/>
                <a:ext cx="1066800" cy="438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CA" sz="20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0" y="5922874"/>
                <a:ext cx="1066800" cy="438518"/>
              </a:xfrm>
              <a:prstGeom prst="rect">
                <a:avLst/>
              </a:prstGeom>
              <a:blipFill rotWithShape="1">
                <a:blip r:embed="rId2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>
            <a:off x="5204733" y="5075917"/>
            <a:ext cx="0" cy="838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671333" y="5962282"/>
                <a:ext cx="1066800" cy="438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CA" sz="20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333" y="5962282"/>
                <a:ext cx="1066800" cy="438518"/>
              </a:xfrm>
              <a:prstGeom prst="rect">
                <a:avLst/>
              </a:prstGeom>
              <a:blipFill rotWithShape="1">
                <a:blip r:embed="rId3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V="1">
            <a:off x="2247900" y="3637153"/>
            <a:ext cx="0" cy="85776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981200" y="3046339"/>
                <a:ext cx="533400" cy="438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CA" sz="20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046339"/>
                <a:ext cx="533400" cy="43851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 flipV="1">
            <a:off x="5204733" y="3607242"/>
            <a:ext cx="0" cy="85776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938033" y="3016428"/>
                <a:ext cx="533400" cy="438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CA" sz="20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033" y="3016428"/>
                <a:ext cx="533400" cy="43851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9" idx="3"/>
          </p:cNvCxnSpPr>
          <p:nvPr/>
        </p:nvCxnSpPr>
        <p:spPr>
          <a:xfrm>
            <a:off x="5623833" y="4769809"/>
            <a:ext cx="1157967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202816" y="4264954"/>
                <a:ext cx="533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1 </m:t>
                          </m:r>
                          <m: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𝑜𝑛</m:t>
                          </m:r>
                          <m: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2</m:t>
                          </m:r>
                        </m:sub>
                      </m:sSub>
                    </m:oMath>
                  </m:oMathPara>
                </a14:m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816" y="4264954"/>
                <a:ext cx="533400" cy="400110"/>
              </a:xfrm>
              <a:prstGeom prst="rect">
                <a:avLst/>
              </a:prstGeom>
              <a:blipFill rotWithShape="1">
                <a:blip r:embed="rId6"/>
                <a:stretch>
                  <a:fillRect r="-52874" b="-153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6" idx="1"/>
          </p:cNvCxnSpPr>
          <p:nvPr/>
        </p:nvCxnSpPr>
        <p:spPr>
          <a:xfrm flipH="1">
            <a:off x="533400" y="4769809"/>
            <a:ext cx="12954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28282" y="4117240"/>
                <a:ext cx="533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2 </m:t>
                          </m:r>
                          <m: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𝑜𝑛</m:t>
                          </m:r>
                          <m: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1</m:t>
                          </m:r>
                        </m:sub>
                      </m:sSub>
                    </m:oMath>
                  </m:oMathPara>
                </a14:m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82" y="4117240"/>
                <a:ext cx="533400" cy="400110"/>
              </a:xfrm>
              <a:prstGeom prst="rect">
                <a:avLst/>
              </a:prstGeom>
              <a:blipFill rotWithShape="1">
                <a:blip r:embed="rId7"/>
                <a:stretch>
                  <a:fillRect r="-5402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000" y="786175"/>
            <a:ext cx="3132000" cy="2698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Straight Arrow Connector 22"/>
          <p:cNvCxnSpPr/>
          <p:nvPr/>
        </p:nvCxnSpPr>
        <p:spPr>
          <a:xfrm flipH="1">
            <a:off x="1028700" y="2851271"/>
            <a:ext cx="17526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03350" y="2451161"/>
            <a:ext cx="1003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solidFill>
                  <a:prstClr val="black"/>
                </a:solidFill>
                <a:latin typeface="Calibri"/>
              </a:rPr>
              <a:t>motion</a:t>
            </a: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333689" y="2750907"/>
            <a:ext cx="1762311" cy="617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713194" y="2332146"/>
            <a:ext cx="1003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solidFill>
                  <a:prstClr val="black"/>
                </a:solidFill>
                <a:latin typeface="Calibri"/>
              </a:rPr>
              <a:t>motion</a:t>
            </a: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668462" y="4768992"/>
            <a:ext cx="83673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843954" y="4220360"/>
                <a:ext cx="533400" cy="438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CA" sz="20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954" y="4220360"/>
                <a:ext cx="533400" cy="438518"/>
              </a:xfrm>
              <a:prstGeom prst="rect">
                <a:avLst/>
              </a:prstGeom>
              <a:blipFill rotWithShape="1">
                <a:blip r:embed="rId9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 flipH="1">
            <a:off x="3733800" y="4811278"/>
            <a:ext cx="103805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800289" y="4245750"/>
                <a:ext cx="533400" cy="438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CA" sz="20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289" y="4245750"/>
                <a:ext cx="533400" cy="438518"/>
              </a:xfrm>
              <a:prstGeom prst="rect">
                <a:avLst/>
              </a:prstGeom>
              <a:blipFill rotWithShape="1">
                <a:blip r:embed="rId10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081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3" grpId="0"/>
      <p:bldP spid="15" grpId="0"/>
      <p:bldP spid="17" grpId="0"/>
      <p:bldP spid="20" grpId="0"/>
      <p:bldP spid="22" grpId="0"/>
      <p:bldP spid="26" grpId="0"/>
      <p:bldP spid="24" grpId="0"/>
      <p:bldP spid="28" grpId="0"/>
      <p:bldP spid="30" grpId="0"/>
      <p:bldP spid="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90600" y="672619"/>
                <a:ext cx="4876800" cy="4114800"/>
              </a:xfrm>
            </p:spPr>
            <p:txBody>
              <a:bodyPr>
                <a:noAutofit/>
              </a:bodyPr>
              <a:lstStyle/>
              <a:p>
                <a:pPr marL="355600" lvl="0" indent="-355600" algn="l"/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(c) If the coefficient of kinetic friction is 0.05, 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c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alculate 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the acceleration of each skater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.</a:t>
                </a:r>
              </a:p>
              <a:p>
                <a:pPr lvl="0" algn="l"/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For skater 1:</a:t>
                </a:r>
              </a:p>
              <a:p>
                <a:pPr lvl="0" algn="l"/>
                <a:endParaRPr lang="en-CA" sz="800" i="1" dirty="0" smtClean="0">
                  <a:solidFill>
                    <a:schemeClr val="bg1"/>
                  </a:solidFill>
                  <a:latin typeface="Cambria Math"/>
                </a:endParaRPr>
              </a:p>
              <a:p>
                <a:pPr lvl="0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CA" sz="20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CA" sz="20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20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CA" sz="20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𝑔</m:t>
                          </m:r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CA" sz="2000" b="0" dirty="0" smtClean="0">
                  <a:solidFill>
                    <a:schemeClr val="bg1"/>
                  </a:solidFill>
                  <a:latin typeface="+mj-lt"/>
                </a:endParaRPr>
              </a:p>
              <a:p>
                <a:pPr lvl="0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CA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CA" sz="20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20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CA" sz="20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𝑔</m:t>
                          </m:r>
                          <m: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2000" i="1" dirty="0" smtClean="0">
                  <a:solidFill>
                    <a:schemeClr val="bg1"/>
                  </a:solidFill>
                  <a:latin typeface="Cambria Math"/>
                </a:endParaRPr>
              </a:p>
              <a:p>
                <a:pPr lvl="0" algn="l"/>
                <a:r>
                  <a:rPr lang="en-CA" sz="2000" b="0" dirty="0" smtClean="0">
                    <a:solidFill>
                      <a:schemeClr val="bg1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</a:rPr>
                      <m:t>𝑔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</a:rPr>
                      <m:t>=50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</a:rPr>
                      <m:t>𝑘𝑔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×9.8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𝑚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/</m:t>
                    </m:r>
                    <m:sSup>
                      <m:sSupPr>
                        <m:ctrlP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p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CA" sz="2000" b="0" dirty="0" smtClean="0">
                  <a:solidFill>
                    <a:schemeClr val="bg1"/>
                  </a:solidFill>
                  <a:latin typeface="+mj-lt"/>
                </a:endParaRPr>
              </a:p>
              <a:p>
                <a:pPr lvl="0" algn="l"/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       </a:t>
                </a:r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490 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𝑁</m:t>
                    </m:r>
                  </m:oMath>
                </a14:m>
                <a:endParaRPr lang="en-CA" sz="2000" b="0" dirty="0" smtClean="0">
                  <a:solidFill>
                    <a:schemeClr val="bg1"/>
                  </a:solidFill>
                  <a:latin typeface="+mj-lt"/>
                </a:endParaRPr>
              </a:p>
              <a:p>
                <a:pPr lvl="0" algn="l"/>
                <a:endParaRPr lang="en-CA" sz="1000" dirty="0" smtClean="0">
                  <a:solidFill>
                    <a:schemeClr val="bg1"/>
                  </a:solidFill>
                  <a:latin typeface="+mj-lt"/>
                </a:endParaRPr>
              </a:p>
              <a:p>
                <a:pPr lvl="0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CA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CA" sz="2000" b="0" dirty="0" smtClean="0">
                  <a:solidFill>
                    <a:prstClr val="black"/>
                  </a:solidFill>
                  <a:latin typeface="+mj-lt"/>
                </a:endParaRPr>
              </a:p>
              <a:p>
                <a:pPr lvl="0" algn="l"/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=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0.05×490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𝑁</m:t>
                    </m:r>
                  </m:oMath>
                </a14:m>
                <a:endParaRPr lang="en-CA" sz="20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lvl="0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𝐹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CA" sz="20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  <a:cs typeface="Calibri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0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  <a:cs typeface="Calibri" pitchFamily="34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CA" sz="20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  <a:cs typeface="Calibri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acc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 </m:t>
                      </m:r>
                      <m:r>
                        <a:rPr lang="en-CA" sz="20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=24.5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 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𝑁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[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𝐸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]</m:t>
                      </m:r>
                    </m:oMath>
                  </m:oMathPara>
                </a14:m>
                <a:endParaRPr lang="en-CA" sz="20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lvl="0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sz="20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=</m:t>
                      </m:r>
                      <m:f>
                        <m:f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acc>
                            <m:accPr>
                              <m:chr m:val="⃑"/>
                              <m:ctrlP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CA" sz="20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cs typeface="Calibri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0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cs typeface="Calibri" pitchFamily="34" charset="0"/>
                                    </a:rPr>
                                    <m:t>𝐹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CA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  <a:cs typeface="Calibri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  <a:cs typeface="Calibri" pitchFamily="34" charset="0"/>
                                        </a:rPr>
                                        <m:t>𝑛𝑒𝑡</m:t>
                                      </m:r>
                                    </m:e>
                                    <m:sub>
                                      <m:r>
                                        <a:rPr lang="en-CA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  <a:cs typeface="Calibri" pitchFamily="34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=</m:t>
                      </m:r>
                      <m:f>
                        <m:f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24.5</m:t>
                          </m:r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𝑁</m:t>
                          </m:r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−70</m:t>
                          </m:r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𝑁</m:t>
                          </m:r>
                        </m:num>
                        <m:den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50</m:t>
                          </m:r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𝑘𝑔</m:t>
                          </m:r>
                        </m:den>
                      </m:f>
                    </m:oMath>
                  </m:oMathPara>
                </a14:m>
                <a:endParaRPr lang="en-CA" sz="20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lvl="0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      </m:t>
                      </m:r>
                      <m:r>
                        <a:rPr lang="en-CA" sz="20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=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−0.91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𝑚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/</m:t>
                      </m:r>
                      <m:sSup>
                        <m:sSup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𝑠</m:t>
                          </m:r>
                        </m:e>
                        <m:sup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sz="20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lvl="0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      </m:t>
                      </m:r>
                      <m:r>
                        <a:rPr lang="en-CA" sz="20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=</m:t>
                      </m:r>
                      <m:r>
                        <a:rPr lang="en-CA" sz="2000" b="0" i="0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0.91 </m:t>
                      </m:r>
                      <m:r>
                        <m:rPr>
                          <m:sty m:val="p"/>
                        </m:rPr>
                        <a:rPr lang="en-CA" sz="2000" b="0" i="0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m</m:t>
                      </m:r>
                      <m:r>
                        <a:rPr lang="en-CA" sz="2000" b="0" i="0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/</m:t>
                      </m:r>
                      <m:sSup>
                        <m:sSup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𝑠</m:t>
                          </m:r>
                        </m:e>
                        <m:sup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2</m:t>
                          </m:r>
                        </m:sup>
                      </m:sSup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[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𝑊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]</m:t>
                      </m:r>
                    </m:oMath>
                  </m:oMathPara>
                </a14:m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90600" y="672619"/>
                <a:ext cx="4876800" cy="4114800"/>
              </a:xfrm>
              <a:blipFill rotWithShape="1">
                <a:blip r:embed="rId2"/>
                <a:stretch>
                  <a:fillRect l="-3250" t="-741" b="-2829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39777" y="3018870"/>
            <a:ext cx="838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50 kg</a:t>
            </a:r>
            <a:endParaRPr lang="en-CA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060163" y="3628470"/>
            <a:ext cx="2446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409199" y="3590370"/>
            <a:ext cx="0" cy="838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875799" y="4476735"/>
                <a:ext cx="1066800" cy="438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CA" sz="20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799" y="4476735"/>
                <a:ext cx="1066800" cy="438518"/>
              </a:xfrm>
              <a:prstGeom prst="rect">
                <a:avLst/>
              </a:prstGeom>
              <a:blipFill rotWithShape="1">
                <a:blip r:embed="rId3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V="1">
            <a:off x="7409199" y="2191014"/>
            <a:ext cx="0" cy="85776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142499" y="1600200"/>
                <a:ext cx="533400" cy="438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CA" sz="20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499" y="1600200"/>
                <a:ext cx="533400" cy="43851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 flipH="1">
            <a:off x="5744377" y="3323670"/>
            <a:ext cx="12954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105399" y="2730019"/>
                <a:ext cx="17703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2 </m:t>
                          </m:r>
                          <m: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𝑜𝑛</m:t>
                          </m:r>
                          <m: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1</m:t>
                          </m:r>
                        </m:sub>
                      </m:sSub>
                      <m:r>
                        <a:rPr lang="en-CA" sz="2000" b="0" i="0" smtClean="0">
                          <a:solidFill>
                            <a:prstClr val="black"/>
                          </a:solidFill>
                          <a:latin typeface="Cambria Math"/>
                        </a:rPr>
                        <m:t>=70</m:t>
                      </m:r>
                      <m:r>
                        <m:rPr>
                          <m:sty m:val="p"/>
                        </m:rPr>
                        <a:rPr lang="en-CA" sz="2000" b="0" i="0" smtClean="0">
                          <a:solidFill>
                            <a:prstClr val="black"/>
                          </a:solidFill>
                          <a:latin typeface="Cambria Math"/>
                        </a:rPr>
                        <m:t>N</m:t>
                      </m:r>
                    </m:oMath>
                  </m:oMathPara>
                </a14:m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399" y="2730019"/>
                <a:ext cx="1770399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H="1">
            <a:off x="6412249" y="1382236"/>
            <a:ext cx="17526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907549" y="975955"/>
            <a:ext cx="1003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solidFill>
                  <a:prstClr val="black"/>
                </a:solidFill>
                <a:latin typeface="Calibri"/>
              </a:rPr>
              <a:t>motion</a:t>
            </a: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877977" y="3307657"/>
            <a:ext cx="111362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614226" y="2516755"/>
                <a:ext cx="1582402" cy="426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2000" i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F</m:t>
                          </m:r>
                        </m:e>
                        <m:sub>
                          <m:sSub>
                            <m:sSubPr>
                              <m:ctrlPr>
                                <a:rPr lang="en-CA" sz="20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sz="2000" b="0" i="0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f</m:t>
                              </m:r>
                            </m:e>
                            <m:sub>
                              <m:r>
                                <a:rPr lang="en-CA" sz="2000" b="0" i="0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CA" sz="2000" b="0" i="0" smtClean="0">
                          <a:solidFill>
                            <a:prstClr val="black"/>
                          </a:solidFill>
                          <a:latin typeface="Cambria Math"/>
                        </a:rPr>
                        <m:t>=24.5</m:t>
                      </m:r>
                      <m:r>
                        <m:rPr>
                          <m:sty m:val="p"/>
                        </m:rPr>
                        <a:rPr lang="en-CA" sz="2000" b="0" i="0" smtClean="0">
                          <a:solidFill>
                            <a:prstClr val="black"/>
                          </a:solidFill>
                          <a:latin typeface="Cambria Math"/>
                        </a:rPr>
                        <m:t>N</m:t>
                      </m:r>
                    </m:oMath>
                  </m:oMathPara>
                </a14:m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226" y="2516755"/>
                <a:ext cx="1582402" cy="42652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405427" y="2829522"/>
                <a:ext cx="533400" cy="438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CA" sz="20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427" y="2829522"/>
                <a:ext cx="533400" cy="438518"/>
              </a:xfrm>
              <a:prstGeom prst="rect">
                <a:avLst/>
              </a:prstGeom>
              <a:blipFill rotWithShape="1">
                <a:blip r:embed="rId7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981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93355" y="3855409"/>
            <a:ext cx="838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70 kg</a:t>
            </a:r>
            <a:endParaRPr lang="en-CA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172200" y="4465009"/>
            <a:ext cx="26173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212455" y="4466317"/>
            <a:ext cx="0" cy="838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679055" y="5352682"/>
                <a:ext cx="1066800" cy="438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CA" sz="20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055" y="5352682"/>
                <a:ext cx="1066800" cy="438518"/>
              </a:xfrm>
              <a:prstGeom prst="rect">
                <a:avLst/>
              </a:prstGeom>
              <a:blipFill rotWithShape="1">
                <a:blip r:embed="rId2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 flipV="1">
            <a:off x="7212455" y="2997642"/>
            <a:ext cx="0" cy="85776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945755" y="2406828"/>
                <a:ext cx="533400" cy="438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CA" sz="20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755" y="2406828"/>
                <a:ext cx="533400" cy="43851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9" idx="3"/>
          </p:cNvCxnSpPr>
          <p:nvPr/>
        </p:nvCxnSpPr>
        <p:spPr>
          <a:xfrm>
            <a:off x="7631555" y="4160209"/>
            <a:ext cx="1157967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631555" y="3552243"/>
                <a:ext cx="14298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1 </m:t>
                        </m:r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𝑜𝑛</m:t>
                        </m:r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2</m:t>
                        </m:r>
                      </m:sub>
                    </m:sSub>
                  </m:oMath>
                </a14:m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=70N</a:t>
                </a:r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555" y="3552243"/>
                <a:ext cx="1429896" cy="400110"/>
              </a:xfrm>
              <a:prstGeom prst="rect">
                <a:avLst/>
              </a:prstGeom>
              <a:blipFill rotWithShape="1">
                <a:blip r:embed="rId4"/>
                <a:stretch>
                  <a:fillRect t="-7692" r="-2137" b="-2769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V="1">
            <a:off x="6331299" y="2057400"/>
            <a:ext cx="1762311" cy="617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10804" y="1638639"/>
            <a:ext cx="1003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solidFill>
                  <a:prstClr val="black"/>
                </a:solidFill>
                <a:latin typeface="Calibri"/>
              </a:rPr>
              <a:t>motion</a:t>
            </a: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731410" y="4117771"/>
            <a:ext cx="103805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797899" y="3552243"/>
                <a:ext cx="533400" cy="438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CA" sz="20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899" y="3552243"/>
                <a:ext cx="533400" cy="438518"/>
              </a:xfrm>
              <a:prstGeom prst="rect">
                <a:avLst/>
              </a:prstGeom>
              <a:blipFill rotWithShape="1">
                <a:blip r:embed="rId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Subtitle 2"/>
              <p:cNvSpPr txBox="1">
                <a:spLocks/>
              </p:cNvSpPr>
              <p:nvPr/>
            </p:nvSpPr>
            <p:spPr>
              <a:xfrm>
                <a:off x="921099" y="940242"/>
                <a:ext cx="4876800" cy="4114800"/>
              </a:xfrm>
              <a:prstGeom prst="rect">
                <a:avLst/>
              </a:prstGeom>
            </p:spPr>
            <p:txBody>
              <a:bodyPr vert="horz" lIns="0" rIns="18288">
                <a:noAutofit/>
              </a:bodyPr>
              <a:lstStyle>
                <a:lvl1pPr marL="0" marR="45720" indent="0" algn="r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95000"/>
                  <a:buFont typeface="Wingdings 2"/>
                  <a:buNone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/>
                  <a:buNone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/>
                  <a:buNone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65000"/>
                  <a:buFont typeface="Wingdings 2"/>
                  <a:buNone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65000"/>
                  <a:buFont typeface="Wingdings 2"/>
                  <a:buNone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SzPct val="80000"/>
                  <a:buFont typeface="Wingdings 2"/>
                  <a:buNone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80000"/>
                  <a:buFont typeface="Wingdings 2"/>
                  <a:buNone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None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Tx/>
                  <a:buNone/>
                  <a:defRPr kumimoji="0"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For skater 2:</a:t>
                </a:r>
              </a:p>
              <a:p>
                <a:pPr algn="l"/>
                <a:endParaRPr lang="en-CA" sz="800" i="1" dirty="0" smtClean="0">
                  <a:solidFill>
                    <a:schemeClr val="bg1"/>
                  </a:solidFill>
                  <a:latin typeface="Cambria Math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CA" sz="20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CA" sz="20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  <m:r>
                        <a:rPr lang="en-CA" sz="20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CA" sz="20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CA" sz="200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200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CA" sz="20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𝑔</m:t>
                          </m:r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CA" sz="20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CA" sz="2000" dirty="0" smtClean="0">
                  <a:solidFill>
                    <a:schemeClr val="bg1"/>
                  </a:solidFill>
                  <a:latin typeface="+mj-lt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CA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CA" sz="20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20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CA" sz="20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𝑔</m:t>
                          </m:r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sz="2000" i="1" dirty="0" smtClean="0">
                  <a:solidFill>
                    <a:schemeClr val="bg1"/>
                  </a:solidFill>
                  <a:latin typeface="Cambria Math"/>
                </a:endParaRPr>
              </a:p>
              <a:p>
                <a:pPr algn="l"/>
                <a:r>
                  <a:rPr lang="en-CA" sz="2000" dirty="0" smtClean="0">
                    <a:solidFill>
                      <a:schemeClr val="bg1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CA" sz="2000" i="1" smtClean="0">
                        <a:solidFill>
                          <a:schemeClr val="bg1"/>
                        </a:solidFill>
                        <a:latin typeface="Cambria Math"/>
                      </a:rPr>
                      <m:t>𝑔</m:t>
                    </m:r>
                    <m:r>
                      <a:rPr lang="en-CA" sz="2000" i="1" smtClean="0">
                        <a:solidFill>
                          <a:schemeClr val="bg1"/>
                        </a:solidFill>
                        <a:latin typeface="Cambria Math"/>
                      </a:rPr>
                      <m:t>=70</m:t>
                    </m:r>
                    <m:r>
                      <a:rPr lang="en-CA" sz="2000" i="1" smtClean="0">
                        <a:solidFill>
                          <a:schemeClr val="bg1"/>
                        </a:solidFill>
                        <a:latin typeface="Cambria Math"/>
                      </a:rPr>
                      <m:t>𝑘𝑔</m:t>
                    </m:r>
                    <m:r>
                      <a:rPr lang="en-CA" sz="200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×9.8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CA" sz="200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𝑚</m:t>
                    </m:r>
                    <m:r>
                      <a:rPr lang="en-CA" sz="200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/</m:t>
                    </m:r>
                    <m:sSup>
                      <m:sSupPr>
                        <m:ctrlP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p>
                        <m: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CA" sz="2000" dirty="0" smtClean="0">
                  <a:solidFill>
                    <a:schemeClr val="bg1"/>
                  </a:solidFill>
                  <a:latin typeface="+mj-lt"/>
                </a:endParaRPr>
              </a:p>
              <a:p>
                <a:pPr algn="l"/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       </a:t>
                </a:r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686</m:t>
                    </m:r>
                    <m:r>
                      <a:rPr lang="en-CA" sz="200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CA" sz="200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𝑁</m:t>
                    </m:r>
                  </m:oMath>
                </a14:m>
                <a:endParaRPr lang="en-CA" sz="2000" dirty="0" smtClean="0">
                  <a:solidFill>
                    <a:schemeClr val="bg1"/>
                  </a:solidFill>
                  <a:latin typeface="+mj-lt"/>
                </a:endParaRPr>
              </a:p>
              <a:p>
                <a:pPr algn="l"/>
                <a:endParaRPr lang="en-CA" sz="1000" dirty="0" smtClean="0">
                  <a:solidFill>
                    <a:schemeClr val="bg1"/>
                  </a:solidFill>
                  <a:latin typeface="+mj-lt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CA" sz="20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CA" sz="20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CA" sz="2000" dirty="0" smtClean="0">
                  <a:solidFill>
                    <a:prstClr val="black"/>
                  </a:solidFill>
                  <a:latin typeface="+mj-lt"/>
                </a:endParaRPr>
              </a:p>
              <a:p>
                <a:pPr algn="l"/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=0.05×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686</m:t>
                    </m:r>
                    <m:r>
                      <a:rPr lang="en-CA" sz="200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 </m:t>
                    </m:r>
                    <m:r>
                      <a:rPr lang="en-CA" sz="200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𝑁</m:t>
                    </m:r>
                  </m:oMath>
                </a14:m>
                <a:endParaRPr lang="en-CA" sz="20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sz="20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𝐹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CA" sz="200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  <a:cs typeface="Calibri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00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  <a:cs typeface="Calibri" pitchFamily="34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CA" sz="20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  <a:cs typeface="Calibri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e>
                      </m:acc>
                      <m:r>
                        <a:rPr lang="en-CA" sz="20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 </m:t>
                      </m:r>
                      <m:r>
                        <a:rPr lang="en-CA" sz="20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=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34.3</m:t>
                      </m:r>
                      <m:r>
                        <a:rPr lang="en-CA" sz="20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 </m:t>
                      </m:r>
                      <m:r>
                        <a:rPr lang="en-CA" sz="20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𝑁</m:t>
                      </m:r>
                      <m:r>
                        <a:rPr lang="en-CA" sz="20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[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𝑊</m:t>
                      </m:r>
                      <m:r>
                        <a:rPr lang="en-CA" sz="20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]</m:t>
                      </m:r>
                    </m:oMath>
                  </m:oMathPara>
                </a14:m>
                <a:endParaRPr lang="en-CA" sz="20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algn="l"/>
                <a:endParaRPr lang="en-CA" sz="16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sz="20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CA" sz="200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=</m:t>
                      </m:r>
                      <m:f>
                        <m:fPr>
                          <m:ctrlP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acc>
                            <m:accPr>
                              <m:chr m:val="⃑"/>
                              <m:ctrlPr>
                                <a:rPr lang="en-CA" sz="20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CA" sz="200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cs typeface="Calibri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00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cs typeface="Calibri" pitchFamily="34" charset="0"/>
                                    </a:rPr>
                                    <m:t>𝐹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CA" sz="20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  <a:cs typeface="Calibri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0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  <a:cs typeface="Calibri" pitchFamily="34" charset="0"/>
                                        </a:rPr>
                                        <m:t>𝑛𝑒𝑡</m:t>
                                      </m:r>
                                    </m:e>
                                    <m:sub>
                                      <m:r>
                                        <a:rPr lang="en-CA" sz="20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  <a:cs typeface="Calibri" pitchFamily="34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CA" sz="20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CA" sz="200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=</m:t>
                      </m:r>
                      <m:f>
                        <m:fPr>
                          <m:ctrlP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70</m:t>
                          </m:r>
                          <m: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𝑁</m:t>
                          </m:r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−34.3</m:t>
                          </m:r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𝑁</m:t>
                          </m:r>
                        </m:num>
                        <m:den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7</m:t>
                          </m:r>
                          <m: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0</m:t>
                          </m:r>
                          <m: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𝑘𝑔</m:t>
                          </m:r>
                        </m:den>
                      </m:f>
                    </m:oMath>
                  </m:oMathPara>
                </a14:m>
                <a:endParaRPr lang="en-CA" sz="20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      =0.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5</m:t>
                      </m:r>
                      <m:r>
                        <a:rPr lang="en-CA" sz="20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1</m:t>
                      </m:r>
                      <m:r>
                        <a:rPr lang="en-CA" sz="20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𝑚</m:t>
                      </m:r>
                      <m:r>
                        <a:rPr lang="en-CA" sz="20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/</m:t>
                      </m:r>
                      <m:sSup>
                        <m:sSupPr>
                          <m:ctrlP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𝑠</m:t>
                          </m:r>
                        </m:e>
                        <m:sup>
                          <m: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sz="20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      =</m:t>
                      </m:r>
                      <m:r>
                        <a:rPr lang="en-CA" sz="2000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0.</m:t>
                      </m:r>
                      <m:r>
                        <a:rPr lang="en-CA" sz="2000" b="0" i="0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5</m:t>
                      </m:r>
                      <m:r>
                        <a:rPr lang="en-CA" sz="2000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en-CA" sz="2000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m</m:t>
                      </m:r>
                      <m:r>
                        <a:rPr lang="en-CA" sz="2000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/</m:t>
                      </m:r>
                      <m:sSup>
                        <m:sSupPr>
                          <m:ctrlP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𝑠</m:t>
                          </m:r>
                        </m:e>
                        <m:sup>
                          <m: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2</m:t>
                          </m:r>
                        </m:sup>
                      </m:sSup>
                      <m:r>
                        <a:rPr lang="en-CA" sz="20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[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𝐸</m:t>
                      </m:r>
                      <m:r>
                        <a:rPr lang="en-CA" sz="20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]</m:t>
                      </m:r>
                    </m:oMath>
                  </m:oMathPara>
                </a14:m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3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099" y="940242"/>
                <a:ext cx="4876800" cy="4114800"/>
              </a:xfrm>
              <a:prstGeom prst="rect">
                <a:avLst/>
              </a:prstGeom>
              <a:blipFill rotWithShape="1">
                <a:blip r:embed="rId6"/>
                <a:stretch>
                  <a:fillRect l="-3125" t="-741" b="-191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87063" y="3547857"/>
                <a:ext cx="1582402" cy="438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2000" i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F</m:t>
                          </m:r>
                        </m:e>
                        <m:sub>
                          <m:sSub>
                            <m:sSubPr>
                              <m:ctrlPr>
                                <a:rPr lang="en-CA" sz="20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sz="2000" b="0" i="0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f</m:t>
                              </m:r>
                            </m:e>
                            <m:sub>
                              <m:r>
                                <a:rPr lang="en-CA" sz="2000" b="0" i="0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CA" sz="2000" b="0" i="0" smtClean="0">
                          <a:solidFill>
                            <a:prstClr val="black"/>
                          </a:solidFill>
                          <a:latin typeface="Cambria Math"/>
                        </a:rPr>
                        <m:t>=34.3</m:t>
                      </m:r>
                      <m:r>
                        <m:rPr>
                          <m:sty m:val="p"/>
                        </m:rPr>
                        <a:rPr lang="en-CA" sz="2000" b="0" i="0" smtClean="0">
                          <a:solidFill>
                            <a:prstClr val="black"/>
                          </a:solidFill>
                          <a:latin typeface="Cambria Math"/>
                        </a:rPr>
                        <m:t>N</m:t>
                      </m:r>
                    </m:oMath>
                  </m:oMathPara>
                </a14:m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063" y="3547857"/>
                <a:ext cx="1582402" cy="43851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361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1845" y="1176010"/>
            <a:ext cx="4881113" cy="4114800"/>
          </a:xfrm>
        </p:spPr>
        <p:txBody>
          <a:bodyPr>
            <a:noAutofit/>
          </a:bodyPr>
          <a:lstStyle/>
          <a:p>
            <a:pPr lvl="0" algn="l"/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Example:</a:t>
            </a:r>
          </a:p>
          <a:p>
            <a:pPr lvl="0" algn="l"/>
            <a:r>
              <a:rPr lang="en-CA" sz="2000" dirty="0" smtClean="0">
                <a:solidFill>
                  <a:schemeClr val="bg1"/>
                </a:solidFill>
                <a:latin typeface="+mj-lt"/>
              </a:rPr>
              <a:t>Two people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pull on opposite ends of the rope, each with a force of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50 N. Draw a FBD for the forces acting on the rope.</a:t>
            </a:r>
          </a:p>
          <a:p>
            <a:pPr lvl="0" algn="l"/>
            <a:endParaRPr lang="en-CA" sz="2000" dirty="0" smtClean="0">
              <a:solidFill>
                <a:schemeClr val="bg1"/>
              </a:solidFill>
              <a:latin typeface="+mj-lt"/>
            </a:endParaRPr>
          </a:p>
          <a:p>
            <a:pPr lvl="0" algn="l"/>
            <a:endParaRPr lang="en-CA" sz="2000" dirty="0">
              <a:solidFill>
                <a:schemeClr val="bg1"/>
              </a:solidFill>
              <a:latin typeface="+mj-lt"/>
            </a:endParaRPr>
          </a:p>
          <a:p>
            <a:pPr lvl="0" algn="l"/>
            <a:endParaRPr lang="en-CA" sz="2000" dirty="0" smtClean="0">
              <a:solidFill>
                <a:schemeClr val="bg1"/>
              </a:solidFill>
              <a:latin typeface="+mj-lt"/>
            </a:endParaRPr>
          </a:p>
          <a:p>
            <a:pPr lvl="0" algn="l"/>
            <a:endParaRPr lang="en-CA" sz="2000" dirty="0">
              <a:solidFill>
                <a:schemeClr val="bg1"/>
              </a:solidFill>
              <a:latin typeface="+mj-lt"/>
            </a:endParaRPr>
          </a:p>
          <a:p>
            <a:pPr lvl="0" algn="l"/>
            <a:r>
              <a:rPr lang="en-CA" sz="2000" dirty="0" smtClean="0">
                <a:solidFill>
                  <a:schemeClr val="bg1"/>
                </a:solidFill>
                <a:latin typeface="+mj-lt"/>
              </a:rPr>
              <a:t>When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each person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pulls with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a force </a:t>
            </a:r>
            <a:endParaRPr lang="en-CA" sz="2000" dirty="0" smtClean="0">
              <a:solidFill>
                <a:schemeClr val="bg1"/>
              </a:solidFill>
              <a:latin typeface="+mj-lt"/>
            </a:endParaRPr>
          </a:p>
          <a:p>
            <a:pPr lvl="0" algn="l"/>
            <a:r>
              <a:rPr lang="en-CA" sz="2000" dirty="0" smtClean="0">
                <a:solidFill>
                  <a:schemeClr val="bg1"/>
                </a:solidFill>
                <a:latin typeface="+mj-lt"/>
              </a:rPr>
              <a:t>of 50 N, the rope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experiences a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tension force of 50 N.  This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would be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similar to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a person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 tying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the rope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to a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wall and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pulling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the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force would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still be the same)</a:t>
            </a:r>
            <a:endParaRPr lang="en-CA" sz="20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97" b="43702"/>
          <a:stretch/>
        </p:blipFill>
        <p:spPr bwMode="auto">
          <a:xfrm>
            <a:off x="5771072" y="931653"/>
            <a:ext cx="3240000" cy="1381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5774159" y="3952875"/>
            <a:ext cx="3236913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2352855" y="3352800"/>
            <a:ext cx="1219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138190" y="3352800"/>
            <a:ext cx="1219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605844" y="3352800"/>
            <a:ext cx="4572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655831" y="3352800"/>
            <a:ext cx="5334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572055" y="3352800"/>
            <a:ext cx="256613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600200" y="2909977"/>
                <a:ext cx="1447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=50</m:t>
                      </m:r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909977"/>
                <a:ext cx="1447800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824213" y="2909977"/>
                <a:ext cx="1447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=50</m:t>
                      </m:r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4213" y="2909977"/>
                <a:ext cx="1447800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410314" y="2757160"/>
                <a:ext cx="1447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=50</m:t>
                      </m:r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314" y="2757160"/>
                <a:ext cx="1447800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19059" y="2745657"/>
                <a:ext cx="1447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=50</m:t>
                      </m:r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059" y="2745657"/>
                <a:ext cx="1447800" cy="4001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898864" y="65279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rgbClr val="DBF5F9">
                    <a:lumMod val="25000"/>
                  </a:srgbClr>
                </a:solidFill>
                <a:latin typeface="Calibri"/>
              </a:rPr>
              <a:t>Tension Force</a:t>
            </a:r>
            <a:endParaRPr lang="en-CA" sz="2800" dirty="0">
              <a:solidFill>
                <a:srgbClr val="DBF5F9">
                  <a:lumMod val="25000"/>
                </a:srgbClr>
              </a:solidFill>
              <a:latin typeface="Calibri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0013" y="5714999"/>
            <a:ext cx="708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>
                <a:solidFill>
                  <a:srgbClr val="FF0000"/>
                </a:solidFill>
                <a:latin typeface="+mj-lt"/>
              </a:rPr>
              <a:t>H W questions # 1 – 9  on the page 141 of the textbook.</a:t>
            </a:r>
            <a:endParaRPr lang="en-CA" sz="24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65330" y="1168922"/>
            <a:ext cx="68580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sz="1200" b="1" dirty="0" smtClean="0">
                <a:solidFill>
                  <a:schemeClr val="bg1"/>
                </a:solidFill>
              </a:rPr>
              <a:t>50 N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71451" y="4190999"/>
            <a:ext cx="68580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sz="1200" b="1" dirty="0" smtClean="0">
                <a:solidFill>
                  <a:schemeClr val="bg1"/>
                </a:solidFill>
              </a:rPr>
              <a:t>50 N</a:t>
            </a:r>
            <a:endParaRPr lang="en-CA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230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2" grpId="0"/>
      <p:bldP spid="24" grpId="0"/>
      <p:bldP spid="19" grpId="0"/>
      <p:bldP spid="4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219200" y="1524000"/>
                <a:ext cx="7086600" cy="4114800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An object will remain at rest or continue to move at constant velocity when the net force on the object is zero. </a:t>
                </a:r>
              </a:p>
              <a:p>
                <a:pPr algn="l"/>
                <a:endParaRPr lang="en-CA" sz="2000" b="1" dirty="0" smtClean="0">
                  <a:solidFill>
                    <a:schemeClr val="bg1"/>
                  </a:solidFill>
                  <a:latin typeface="+mj-lt"/>
                </a:endParaRPr>
              </a:p>
              <a:p>
                <a:pPr lvl="0" algn="l">
                  <a:buClrTx/>
                </a:pPr>
                <a:r>
                  <a:rPr lang="en-CA" sz="2000" dirty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If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cs typeface="Calibri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 sz="2000">
                                <a:solidFill>
                                  <a:prstClr val="black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 sz="2000">
                                <a:solidFill>
                                  <a:prstClr val="black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net</m:t>
                            </m:r>
                          </m:sub>
                        </m:sSub>
                      </m:e>
                    </m:acc>
                    <m:r>
                      <a:rPr lang="en-CA" sz="200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=0, </m:t>
                    </m:r>
                    <m:r>
                      <m:rPr>
                        <m:sty m:val="p"/>
                      </m:rPr>
                      <a:rPr lang="en-CA" sz="200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the</m:t>
                    </m:r>
                    <m:r>
                      <a:rPr lang="en-CA" sz="200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200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object</m:t>
                    </m:r>
                    <m:r>
                      <a:rPr lang="en-CA" sz="200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200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is</m:t>
                    </m:r>
                    <m:r>
                      <a:rPr lang="en-CA" sz="200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200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at</m:t>
                    </m:r>
                    <m:r>
                      <a:rPr lang="en-CA" sz="200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200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rest</m:t>
                    </m:r>
                    <m:r>
                      <a:rPr lang="en-CA" sz="200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200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or</m:t>
                    </m:r>
                    <m:r>
                      <a:rPr lang="en-CA" sz="200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200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moving</m:t>
                    </m:r>
                    <m:r>
                      <a:rPr lang="en-CA" sz="200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200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with</m:t>
                    </m:r>
                    <m:r>
                      <a:rPr lang="en-CA" sz="200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200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constant</m:t>
                    </m:r>
                    <m:r>
                      <a:rPr lang="en-CA" sz="200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200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velocity</m:t>
                    </m:r>
                    <m:r>
                      <a:rPr lang="en-CA" sz="200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.</m:t>
                    </m:r>
                  </m:oMath>
                </a14:m>
                <a:endParaRPr lang="en-CA" sz="2000" dirty="0">
                  <a:solidFill>
                    <a:prstClr val="black"/>
                  </a:solidFill>
                  <a:latin typeface="Calibri"/>
                  <a:cs typeface="Calibri" pitchFamily="34" charset="0"/>
                </a:endParaRPr>
              </a:p>
              <a:p>
                <a:pPr algn="l"/>
                <a:endParaRPr lang="en-CA" sz="2000" b="1" dirty="0" smtClean="0">
                  <a:solidFill>
                    <a:schemeClr val="bg1"/>
                  </a:solidFill>
                  <a:latin typeface="+mj-lt"/>
                </a:endParaRPr>
              </a:p>
              <a:p>
                <a:pPr algn="l"/>
                <a:r>
                  <a:rPr lang="en-CA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An object </a:t>
                </a:r>
                <a:r>
                  <a:rPr lang="en-CA" sz="20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will remain in a state of rest or continue to move with a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constant velocity </a:t>
                </a:r>
                <a:r>
                  <a:rPr lang="en-CA" sz="20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unless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an </a:t>
                </a:r>
                <a:r>
                  <a:rPr lang="en-CA" sz="20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unbalanced force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act </a:t>
                </a:r>
                <a:r>
                  <a:rPr lang="en-CA" sz="20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upon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it </a:t>
                </a:r>
                <a:r>
                  <a:rPr lang="en-CA" sz="20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219200" y="1524000"/>
                <a:ext cx="7086600" cy="4114800"/>
              </a:xfrm>
              <a:blipFill rotWithShape="1">
                <a:blip r:embed="rId2"/>
                <a:stretch>
                  <a:fillRect l="-2150" t="-7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98864" y="65279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Newton’s First Law of </a:t>
            </a:r>
            <a:r>
              <a:rPr lang="en-CA" sz="2800" dirty="0" smtClean="0">
                <a:solidFill>
                  <a:schemeClr val="tx2">
                    <a:lumMod val="25000"/>
                  </a:schemeClr>
                </a:solidFill>
                <a:latin typeface="+mj-lt"/>
              </a:rPr>
              <a:t>Motion (Inertia Law)</a:t>
            </a:r>
            <a:endParaRPr lang="en-CA" sz="2800" dirty="0">
              <a:solidFill>
                <a:schemeClr val="tx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3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5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219200" y="685800"/>
                <a:ext cx="7086600" cy="2743200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Example:</a:t>
                </a:r>
              </a:p>
              <a:p>
                <a:pPr algn="l"/>
                <a:endParaRPr lang="en-CA" sz="1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algn="l"/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A book of mass of 2.5 kg is at rest on a desk. A force of 15 N [down] is acting on the book.  Find the magnitude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𝐹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on the book.</a:t>
                </a:r>
              </a:p>
              <a:p>
                <a:pPr algn="l"/>
                <a:endParaRPr lang="en-CA" sz="10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l"/>
                <a:r>
                  <a:rPr lang="en-CA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Given:   m = 2.5 kg,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 smtClean="0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𝑎</m:t>
                            </m:r>
                          </m:sub>
                        </m:sSub>
                      </m:e>
                    </m:acc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=15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𝑁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 [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𝑑𝑜𝑤𝑛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]</m:t>
                    </m:r>
                  </m:oMath>
                </a14:m>
                <a:endParaRPr lang="en-CA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l"/>
                <a:r>
                  <a:rPr lang="en-CA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Required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𝐹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𝑁</m:t>
                        </m:r>
                      </m:sub>
                    </m:sSub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= ?</m:t>
                    </m:r>
                  </m:oMath>
                </a14:m>
                <a:endParaRPr lang="en-CA" sz="20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l"/>
                <a:endParaRPr lang="en-CA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CA" sz="20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𝑌</m:t>
                              </m:r>
                            </m:sub>
                          </m:sSub>
                        </m:sub>
                      </m:sSub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=0</m:t>
                      </m:r>
                    </m:oMath>
                  </m:oMathPara>
                </a14:m>
                <a:endParaRPr lang="en-CA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l"/>
                <a:endParaRPr lang="en-CA" sz="1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l"/>
                <a:r>
                  <a:rPr lang="en-CA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=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 </m:t>
                    </m:r>
                    <m:sSub>
                      <m:sSubPr>
                        <m:ctrlP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𝐹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𝑁</m:t>
                        </m:r>
                      </m:sub>
                    </m:sSub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−</m:t>
                    </m:r>
                    <m:sSub>
                      <m:sSubPr>
                        <m:ctrlP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𝐹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𝑎</m:t>
                        </m:r>
                      </m:sub>
                    </m:sSub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−</m:t>
                    </m:r>
                    <m:sSub>
                      <m:sSubPr>
                        <m:ctrlP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𝐹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𝑔</m:t>
                        </m:r>
                      </m:sub>
                    </m:sSub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=0</m:t>
                    </m:r>
                  </m:oMath>
                </a14:m>
                <a:endParaRPr lang="en-CA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l"/>
                <a:endParaRPr lang="en-CA" sz="1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𝐹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𝑁</m:t>
                        </m:r>
                      </m:sub>
                    </m:sSub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=</m:t>
                    </m:r>
                    <m:sSub>
                      <m:sSubPr>
                        <m:ctrlP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𝐹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𝑎</m:t>
                        </m:r>
                      </m:sub>
                    </m:sSub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+</m:t>
                    </m:r>
                    <m:sSub>
                      <m:sSubPr>
                        <m:ctrlP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𝐹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</a:p>
              <a:p>
                <a:pPr algn="l"/>
                <a:endParaRPr lang="en-CA" sz="1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l"/>
                <a:r>
                  <a:rPr lang="en-CA" sz="20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=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15 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𝑁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+2.5 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𝑘𝑔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(9.8 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𝑚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/</m:t>
                    </m:r>
                    <m:sSup>
                      <m:sSupPr>
                        <m:ctrlP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</m:ctrlPr>
                      </m:sSup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𝑠</m:t>
                        </m:r>
                      </m:e>
                      <m:sup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)</a:t>
                </a:r>
              </a:p>
              <a:p>
                <a:pPr algn="l"/>
                <a:r>
                  <a:rPr lang="en-CA" sz="20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     =  15 N + 24.5 N </a:t>
                </a:r>
              </a:p>
              <a:p>
                <a:pPr algn="l"/>
                <a:endParaRPr lang="en-CA" sz="1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sz="20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𝑁</m:t>
                              </m:r>
                            </m:sub>
                          </m:sSub>
                        </m:e>
                      </m:acc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=39.5 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𝑁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 [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𝑢𝑝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]</m:t>
                      </m:r>
                    </m:oMath>
                  </m:oMathPara>
                </a14:m>
                <a:endParaRPr lang="en-CA" sz="20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219200" y="685800"/>
                <a:ext cx="7086600" cy="2743200"/>
              </a:xfrm>
              <a:blipFill rotWithShape="1">
                <a:blip r:embed="rId2"/>
                <a:stretch>
                  <a:fillRect l="-2150" t="-1111" r="-602" b="-102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4</a:t>
            </a:fld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5791200" y="4163802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553200" y="3782802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2.5 kg</a:t>
            </a:r>
            <a:endParaRPr lang="en-CA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162800" y="2944602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239000" y="2925036"/>
                <a:ext cx="106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CA" dirty="0" smtClean="0">
                    <a:solidFill>
                      <a:schemeClr val="bg1"/>
                    </a:solidFill>
                    <a:latin typeface="+mj-lt"/>
                  </a:rPr>
                  <a:t>=15 N</a:t>
                </a:r>
                <a:endParaRPr lang="en-CA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2925036"/>
                <a:ext cx="106680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>
            <a:off x="6972300" y="4163802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162800" y="4817336"/>
                <a:ext cx="1066800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CA" dirty="0" smtClean="0">
                    <a:solidFill>
                      <a:schemeClr val="bg1"/>
                    </a:solidFill>
                  </a:rPr>
                  <a:t>=mg</a:t>
                </a:r>
                <a:endParaRPr lang="en-CA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4817336"/>
                <a:ext cx="1066800" cy="391902"/>
              </a:xfrm>
              <a:prstGeom prst="rect">
                <a:avLst/>
              </a:prstGeom>
              <a:blipFill rotWithShape="1">
                <a:blip r:embed="rId4"/>
                <a:stretch>
                  <a:fillRect t="-6154" b="-1846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V="1">
            <a:off x="6921500" y="2925036"/>
            <a:ext cx="0" cy="8577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248400" y="28956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CA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2895600"/>
                <a:ext cx="60960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428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19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219200" y="571500"/>
                <a:ext cx="7391400" cy="2743200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Example:</a:t>
                </a:r>
              </a:p>
              <a:p>
                <a:pPr algn="l"/>
                <a:endParaRPr lang="en-CA" sz="1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algn="l"/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A friend pushes a 600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g textbook along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a lab bench at constant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velocity of 1.0 m/s [Right]. She applies a force of 3.50 N [Right] to push it. The surface is coarse and applying a friction force.</a:t>
                </a:r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355600" indent="-355600" algn="l"/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(a) Determine the normal force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that the bench is applying on the textbook.</a:t>
                </a:r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algn="l"/>
                <a:endParaRPr lang="en-CA" sz="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l"/>
                <a:r>
                  <a:rPr lang="en-CA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Given:   m = 0.60 kg,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 smtClean="0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𝑎</m:t>
                            </m:r>
                          </m:sub>
                        </m:sSub>
                      </m:e>
                    </m:acc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=3.5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𝑁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 [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𝑅𝑖𝑔h𝑡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]</m:t>
                    </m:r>
                  </m:oMath>
                </a14:m>
                <a:endParaRPr lang="en-CA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l"/>
                <a:r>
                  <a:rPr lang="en-CA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Required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𝐹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𝑁</m:t>
                        </m:r>
                      </m:sub>
                    </m:sSub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= ?</m:t>
                    </m:r>
                  </m:oMath>
                </a14:m>
                <a:endParaRPr lang="en-CA" sz="20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l"/>
                <a:endParaRPr lang="en-CA" sz="1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CA" sz="20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𝑌</m:t>
                              </m:r>
                            </m:sub>
                          </m:sSub>
                        </m:sub>
                      </m:sSub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=0</m:t>
                      </m:r>
                    </m:oMath>
                  </m:oMathPara>
                </a14:m>
                <a:endParaRPr lang="en-CA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l"/>
                <a:r>
                  <a:rPr lang="en-CA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=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 </m:t>
                    </m:r>
                    <m:sSub>
                      <m:sSubPr>
                        <m:ctrlP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𝐹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𝑁</m:t>
                        </m:r>
                      </m:sub>
                    </m:sSub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−</m:t>
                    </m:r>
                    <m:sSub>
                      <m:sSubPr>
                        <m:ctrlP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𝐹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𝑔</m:t>
                        </m:r>
                      </m:sub>
                    </m:sSub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=0</m:t>
                    </m:r>
                  </m:oMath>
                </a14:m>
                <a:endParaRPr lang="en-CA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      </m:t>
                          </m:r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𝑁</m:t>
                          </m:r>
                        </m:sub>
                      </m:sSub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=</m:t>
                      </m:r>
                      <m:sSub>
                        <m:sSub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CA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l"/>
                <a:r>
                  <a:rPr lang="en-CA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     </m:t>
                    </m:r>
                    <m:r>
                      <a:rPr lang="en-CA" sz="200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=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𝑚𝑔</m:t>
                    </m:r>
                  </m:oMath>
                </a14:m>
                <a:endParaRPr lang="en-CA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l"/>
                <a:r>
                  <a:rPr lang="en-CA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     </m:t>
                    </m:r>
                    <m:r>
                      <a:rPr lang="en-CA" sz="200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=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0.6 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𝑘𝑔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×(9.8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𝑚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/</m:t>
                    </m:r>
                    <m:sSup>
                      <m:sSupPr>
                        <m:ctrlP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</m:ctrlPr>
                      </m:sSup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𝑠</m:t>
                        </m:r>
                      </m:e>
                      <m:sup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)</a:t>
                </a:r>
              </a:p>
              <a:p>
                <a:pPr algn="l"/>
                <a:r>
                  <a:rPr lang="en-CA" sz="2000" dirty="0" smtClean="0">
                    <a:solidFill>
                      <a:schemeClr val="bg1"/>
                    </a:solidFill>
                    <a:cs typeface="Calibri" pitchFamily="34" charset="0"/>
                  </a:rPr>
                  <a:t>   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 smtClean="0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𝑁</m:t>
                            </m:r>
                          </m:sub>
                        </m:sSub>
                      </m:e>
                    </m:acc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=5.88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𝑁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 [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𝑢𝑝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]</m:t>
                    </m:r>
                  </m:oMath>
                </a14:m>
                <a:endParaRPr lang="en-CA" sz="20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219200" y="571500"/>
                <a:ext cx="7391400" cy="2743200"/>
              </a:xfrm>
              <a:blipFill rotWithShape="1">
                <a:blip r:embed="rId2"/>
                <a:stretch>
                  <a:fillRect l="-2061" t="-1111" r="-1731" b="-103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5</a:t>
            </a:fld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5791200" y="4860846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553200" y="4479846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0.6 kg</a:t>
            </a:r>
            <a:endParaRPr lang="en-CA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353300" y="4653474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734300" y="4137578"/>
                <a:ext cx="1231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=3.5 N</a:t>
                </a:r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4300" y="4137578"/>
                <a:ext cx="1231900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7692" b="-2769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>
            <a:off x="6972300" y="4860846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162800" y="5514380"/>
                <a:ext cx="1066800" cy="429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=mg</a:t>
                </a:r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5514380"/>
                <a:ext cx="1066800" cy="429220"/>
              </a:xfrm>
              <a:prstGeom prst="rect">
                <a:avLst/>
              </a:prstGeom>
              <a:blipFill rotWithShape="1">
                <a:blip r:embed="rId4"/>
                <a:stretch>
                  <a:fillRect t="-5714" b="-2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V="1">
            <a:off x="6985000" y="3622080"/>
            <a:ext cx="0" cy="8577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324600" y="3592644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3592644"/>
                <a:ext cx="609600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 flipH="1">
            <a:off x="5638800" y="4693372"/>
            <a:ext cx="901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845050" y="4161812"/>
                <a:ext cx="1231900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050" y="4161812"/>
                <a:ext cx="1231900" cy="424732"/>
              </a:xfrm>
              <a:prstGeom prst="rect">
                <a:avLst/>
              </a:prstGeom>
              <a:blipFill rotWithShape="1">
                <a:blip r:embed="rId6"/>
                <a:stretch>
                  <a:fillRect b="-1014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>
            <a:off x="6553200" y="3276600"/>
            <a:ext cx="14859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438900" y="2755900"/>
                <a:ext cx="15875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𝑣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=1.0 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𝑚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/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900" y="2755900"/>
                <a:ext cx="1587500" cy="400110"/>
              </a:xfrm>
              <a:prstGeom prst="rect">
                <a:avLst/>
              </a:prstGeom>
              <a:blipFill rotWithShape="1">
                <a:blip r:embed="rId7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09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19" grpId="0"/>
      <p:bldP spid="24" grpId="0"/>
      <p:bldP spid="22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219200" y="762000"/>
                <a:ext cx="7086600" cy="2743200"/>
              </a:xfrm>
            </p:spPr>
            <p:txBody>
              <a:bodyPr>
                <a:noAutofit/>
              </a:bodyPr>
              <a:lstStyle/>
              <a:p>
                <a:pPr marL="355600" indent="-355600" algn="l"/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(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b) Calculate the force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of friction and the kinetic coefficient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of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friction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between the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book and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the bench.</a:t>
                </a:r>
              </a:p>
              <a:p>
                <a:pPr algn="l"/>
                <a:endParaRPr lang="en-CA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l"/>
                <a:r>
                  <a:rPr lang="en-CA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Required: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</a:rPr>
                      <m:t>, 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</a:rPr>
                      <m:t>𝑎𝑛𝑑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CA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l"/>
                <a:endParaRPr lang="en-CA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CA" sz="20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𝑥</m:t>
                              </m:r>
                            </m:sub>
                          </m:sSub>
                        </m:sub>
                      </m:sSub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=0</m:t>
                      </m:r>
                    </m:oMath>
                  </m:oMathPara>
                </a14:m>
                <a:endParaRPr lang="en-CA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l"/>
                <a:r>
                  <a:rPr lang="en-CA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=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 </m:t>
                    </m:r>
                    <m:sSub>
                      <m:sSubPr>
                        <m:ctrlP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𝐹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𝑎</m:t>
                        </m:r>
                      </m:sub>
                    </m:sSub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−</m:t>
                    </m:r>
                    <m:sSub>
                      <m:sSubPr>
                        <m:ctrlP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𝐹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𝑓</m:t>
                        </m:r>
                      </m:sub>
                    </m:sSub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=0</m:t>
                    </m:r>
                  </m:oMath>
                </a14:m>
                <a:endParaRPr lang="en-CA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l"/>
                <a:endParaRPr lang="en-CA" sz="800" i="1" dirty="0" smtClean="0">
                  <a:solidFill>
                    <a:schemeClr val="bg1"/>
                  </a:solidFill>
                  <a:latin typeface="Cambria Math"/>
                  <a:cs typeface="Calibri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𝑓</m:t>
                          </m:r>
                        </m:sub>
                      </m:sSub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=</m:t>
                      </m:r>
                      <m:sSub>
                        <m:sSub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CA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l"/>
                <a:r>
                  <a:rPr lang="en-CA" sz="20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=3.5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𝑁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 [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𝑊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]</m:t>
                    </m:r>
                  </m:oMath>
                </a14:m>
                <a:endParaRPr lang="en-CA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l"/>
                <a:endParaRPr lang="en-CA" sz="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𝑁</m:t>
                          </m:r>
                        </m:sub>
                      </m:sSub>
                      <m:r>
                        <a:rPr lang="en-CA" sz="20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=</m:t>
                      </m:r>
                      <m:sSub>
                        <m:sSubPr>
                          <m:ctrlP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CA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l"/>
                <a:endParaRPr lang="en-CA" sz="800" i="1" dirty="0" smtClean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  <m:r>
                        <a:rPr lang="en-CA" sz="20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0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sz="20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l"/>
                <a:r>
                  <a:rPr lang="en-CA" sz="8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en-CA" sz="8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    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=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 </m:t>
                      </m:r>
                      <m:f>
                        <m:f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3.5 </m:t>
                          </m:r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𝑁</m:t>
                          </m:r>
                        </m:num>
                        <m:den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5.88 </m:t>
                          </m:r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CA" sz="20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algn="l"/>
                <a:r>
                  <a:rPr lang="en-CA" sz="8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 </a:t>
                </a:r>
                <a:r>
                  <a:rPr lang="en-CA" sz="8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    </a:t>
                </a:r>
              </a:p>
              <a:p>
                <a:pPr algn="l"/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=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0.6</m:t>
                    </m:r>
                  </m:oMath>
                </a14:m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219200" y="762000"/>
                <a:ext cx="7086600" cy="2743200"/>
              </a:xfrm>
              <a:blipFill rotWithShape="1">
                <a:blip r:embed="rId2"/>
                <a:stretch>
                  <a:fillRect l="-2150" t="-1111" b="-11244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6</a:t>
            </a:fld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740400" y="3353919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502400" y="2972919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0.6 kg</a:t>
            </a:r>
            <a:endParaRPr lang="en-CA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340600" y="3163419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683500" y="2630651"/>
                <a:ext cx="1231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=3.5 N</a:t>
                </a:r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3500" y="2630651"/>
                <a:ext cx="1231900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7692" b="-2769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>
            <a:off x="6921500" y="3353919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112000" y="4007453"/>
                <a:ext cx="1066800" cy="429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=mg</a:t>
                </a:r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0" y="4007453"/>
                <a:ext cx="1066800" cy="429220"/>
              </a:xfrm>
              <a:prstGeom prst="rect">
                <a:avLst/>
              </a:prstGeom>
              <a:blipFill rotWithShape="1">
                <a:blip r:embed="rId4"/>
                <a:stretch>
                  <a:fillRect t="-5634" b="-1831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V="1">
            <a:off x="6870700" y="2115153"/>
            <a:ext cx="0" cy="8577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235700" y="1701224"/>
                <a:ext cx="17907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𝑁</m:t>
                          </m:r>
                        </m:sub>
                      </m:sSub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=5.88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700" y="1701224"/>
                <a:ext cx="1790700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 flipH="1">
            <a:off x="5562600" y="3186445"/>
            <a:ext cx="901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794250" y="2654885"/>
                <a:ext cx="1231900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250" y="2654885"/>
                <a:ext cx="1231900" cy="424732"/>
              </a:xfrm>
              <a:prstGeom prst="rect">
                <a:avLst/>
              </a:prstGeom>
              <a:blipFill rotWithShape="1">
                <a:blip r:embed="rId6"/>
                <a:stretch>
                  <a:fillRect b="-1014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059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219200" y="1524000"/>
                <a:ext cx="7086600" cy="4114800"/>
              </a:xfrm>
            </p:spPr>
            <p:txBody>
              <a:bodyPr>
                <a:noAutofit/>
              </a:bodyPr>
              <a:lstStyle/>
              <a:p>
                <a:pPr lvl="0" algn="l"/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If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cs typeface="Calibri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 sz="2000">
                                <a:solidFill>
                                  <a:prstClr val="black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 sz="2000">
                                <a:solidFill>
                                  <a:prstClr val="black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net</m:t>
                            </m:r>
                          </m:sub>
                        </m:sSub>
                      </m:e>
                    </m:acc>
                    <m:r>
                      <a:rPr lang="en-CA" sz="200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≠</m:t>
                    </m:r>
                    <m:r>
                      <a:rPr lang="en-CA" sz="200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0, </m:t>
                    </m:r>
                  </m:oMath>
                </a14:m>
                <a:r>
                  <a:rPr lang="en-CA" sz="2000" dirty="0" smtClean="0">
                    <a:solidFill>
                      <a:prstClr val="black"/>
                    </a:solidFill>
                    <a:latin typeface="Cambria Math"/>
                    <a:cs typeface="Calibri" pitchFamily="34" charset="0"/>
                  </a:rPr>
                  <a:t>the object will accelerate according to the equation</a:t>
                </a:r>
              </a:p>
              <a:p>
                <a:pPr lvl="0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sz="2000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F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2000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net</m:t>
                              </m:r>
                            </m:sub>
                          </m:sSub>
                        </m:e>
                      </m:acc>
                      <m:r>
                        <a:rPr lang="en-CA" sz="200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CA" sz="2000" b="0" i="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m</m:t>
                      </m:r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×</m:t>
                      </m:r>
                      <m:acc>
                        <m:accPr>
                          <m:chr m:val="⃑"/>
                          <m:ctrlP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CA" sz="2000" dirty="0" smtClean="0">
                  <a:solidFill>
                    <a:prstClr val="black"/>
                  </a:solidFill>
                  <a:latin typeface="Cambria Math"/>
                  <a:cs typeface="Calibri" pitchFamily="34" charset="0"/>
                </a:endParaRPr>
              </a:p>
              <a:p>
                <a:pPr lvl="0" algn="l"/>
                <a:r>
                  <a:rPr lang="en-CA" sz="2000" dirty="0" smtClean="0">
                    <a:solidFill>
                      <a:prstClr val="black"/>
                    </a:solidFill>
                    <a:latin typeface="Cambria Math"/>
                    <a:cs typeface="Calibri" pitchFamily="34" charset="0"/>
                  </a:rPr>
                  <a:t>where: </a:t>
                </a:r>
              </a:p>
              <a:p>
                <a:pPr lvl="0" algn="l"/>
                <a:r>
                  <a:rPr lang="en-CA" sz="2000" dirty="0">
                    <a:solidFill>
                      <a:prstClr val="black"/>
                    </a:solidFill>
                    <a:latin typeface="Cambria Math"/>
                    <a:cs typeface="Calibri" pitchFamily="34" charset="0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𝑛𝑒𝑡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sz="2000" dirty="0" smtClean="0">
                    <a:solidFill>
                      <a:prstClr val="black"/>
                    </a:solidFill>
                    <a:latin typeface="Cambria Math"/>
                    <a:cs typeface="Calibri" pitchFamily="34" charset="0"/>
                  </a:rPr>
                  <a:t>  is the net force in (N)</a:t>
                </a:r>
              </a:p>
              <a:p>
                <a:pPr lvl="0" algn="l"/>
                <a:r>
                  <a:rPr lang="en-CA" sz="2000" dirty="0">
                    <a:solidFill>
                      <a:prstClr val="black"/>
                    </a:solidFill>
                    <a:latin typeface="Cambria Math"/>
                    <a:cs typeface="Calibri" pitchFamily="34" charset="0"/>
                  </a:rPr>
                  <a:t>	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mbria Math"/>
                    <a:cs typeface="Calibri" pitchFamily="34" charset="0"/>
                  </a:rPr>
                  <a:t>m is the mass in (kg)</a:t>
                </a:r>
              </a:p>
              <a:p>
                <a:pPr lvl="0" algn="l"/>
                <a:r>
                  <a:rPr lang="en-CA" sz="2000" dirty="0">
                    <a:solidFill>
                      <a:prstClr val="black"/>
                    </a:solidFill>
                    <a:latin typeface="Cambria Math"/>
                    <a:cs typeface="Calibri" pitchFamily="34" charset="0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CA" sz="2000" dirty="0" smtClean="0">
                    <a:solidFill>
                      <a:prstClr val="black"/>
                    </a:solidFill>
                    <a:latin typeface="Cambria Math"/>
                    <a:cs typeface="Calibri" pitchFamily="34" charset="0"/>
                  </a:rPr>
                  <a:t> is the acceleration in (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𝑚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/</m:t>
                    </m:r>
                    <m:sSup>
                      <m:sSupPr>
                        <m:ctrlP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sz="2000" dirty="0" smtClean="0">
                    <a:solidFill>
                      <a:prstClr val="black"/>
                    </a:solidFill>
                    <a:latin typeface="Cambria Math"/>
                    <a:cs typeface="Calibri" pitchFamily="34" charset="0"/>
                  </a:rPr>
                  <a:t>)</a:t>
                </a:r>
              </a:p>
              <a:p>
                <a:pPr lvl="0" algn="l"/>
                <a:endParaRPr lang="en-CA" sz="2000" b="0" i="1" dirty="0" smtClean="0">
                  <a:solidFill>
                    <a:prstClr val="black"/>
                  </a:solidFill>
                  <a:latin typeface="Cambria Math"/>
                  <a:cs typeface="Calibri" pitchFamily="34" charset="0"/>
                </a:endParaRPr>
              </a:p>
              <a:p>
                <a:pPr lvl="0" algn="l"/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𝑇</m:t>
                    </m:r>
                    <m:acc>
                      <m:accPr>
                        <m:chr m:val="⃑"/>
                        <m:ctrlP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CA" sz="2000" dirty="0" smtClean="0">
                    <a:solidFill>
                      <a:prstClr val="black"/>
                    </a:solidFill>
                    <a:latin typeface="Cambria Math"/>
                    <a:cs typeface="Calibri" pitchFamily="34" charset="0"/>
                  </a:rPr>
                  <a:t>has the same direction as 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𝑛𝑒𝑡</m:t>
                            </m:r>
                          </m:sub>
                        </m:sSub>
                      </m:e>
                    </m:acc>
                  </m:oMath>
                </a14:m>
                <a:endParaRPr lang="en-CA" sz="2000" dirty="0" smtClean="0">
                  <a:solidFill>
                    <a:prstClr val="black"/>
                  </a:solidFill>
                  <a:latin typeface="Cambria Math"/>
                  <a:cs typeface="Calibri" pitchFamily="34" charset="0"/>
                </a:endParaRPr>
              </a:p>
              <a:p>
                <a:pPr lvl="0" algn="l"/>
                <a:endParaRPr lang="en-CA" sz="1000" dirty="0" smtClean="0">
                  <a:solidFill>
                    <a:prstClr val="black"/>
                  </a:solidFill>
                </a:endParaRPr>
              </a:p>
              <a:p>
                <a:pPr lvl="0" algn="l"/>
                <a:r>
                  <a:rPr lang="en-CA" sz="2000" dirty="0" smtClean="0">
                    <a:solidFill>
                      <a:prstClr val="black"/>
                    </a:solidFill>
                  </a:rPr>
                  <a:t>The magnitude of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CA" sz="20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</m:acc>
                      </m:e>
                    </m:d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CA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⃑"/>
                                <m:ctrlPr>
                                  <a:rPr lang="en-CA" sz="20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CA" sz="2000" b="0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000" b="0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CA" sz="2000" b="0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𝑛𝑒𝑡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num>
                      <m:den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𝑚</m:t>
                        </m:r>
                      </m:den>
                    </m:f>
                  </m:oMath>
                </a14:m>
                <a:endParaRPr lang="en-CA" sz="2000" dirty="0" smtClean="0">
                  <a:solidFill>
                    <a:prstClr val="black"/>
                  </a:solidFill>
                  <a:latin typeface="Cambria Math"/>
                  <a:cs typeface="Calibri" pitchFamily="34" charset="0"/>
                </a:endParaRPr>
              </a:p>
              <a:p>
                <a:pPr lvl="0" algn="l"/>
                <a:endParaRPr lang="en-CA" sz="2000" b="0" i="1" dirty="0" smtClean="0">
                  <a:solidFill>
                    <a:prstClr val="black"/>
                  </a:solidFill>
                  <a:latin typeface="Cambria Math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219200" y="1524000"/>
                <a:ext cx="7086600" cy="4114800"/>
              </a:xfrm>
              <a:blipFill rotWithShape="1">
                <a:blip r:embed="rId2"/>
                <a:stretch>
                  <a:fillRect l="-2150" t="-14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98864" y="65279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DBF5F9">
                    <a:lumMod val="25000"/>
                  </a:srgbClr>
                </a:solidFill>
                <a:latin typeface="Calibri"/>
              </a:rPr>
              <a:t>Newton’s </a:t>
            </a:r>
            <a:r>
              <a:rPr lang="en-CA" sz="2800" dirty="0" smtClean="0">
                <a:solidFill>
                  <a:srgbClr val="DBF5F9">
                    <a:lumMod val="25000"/>
                  </a:srgbClr>
                </a:solidFill>
                <a:latin typeface="Calibri"/>
              </a:rPr>
              <a:t>Second </a:t>
            </a:r>
            <a:r>
              <a:rPr lang="en-CA" sz="2800" dirty="0">
                <a:solidFill>
                  <a:srgbClr val="DBF5F9">
                    <a:lumMod val="25000"/>
                  </a:srgbClr>
                </a:solidFill>
                <a:latin typeface="Calibri"/>
              </a:rPr>
              <a:t>Law of </a:t>
            </a:r>
            <a:r>
              <a:rPr lang="en-CA" sz="2800" dirty="0" smtClean="0">
                <a:solidFill>
                  <a:srgbClr val="DBF5F9">
                    <a:lumMod val="25000"/>
                  </a:srgbClr>
                </a:solidFill>
                <a:latin typeface="Calibri"/>
              </a:rPr>
              <a:t>Motion</a:t>
            </a:r>
            <a:endParaRPr lang="en-CA" sz="2800" dirty="0">
              <a:solidFill>
                <a:srgbClr val="DBF5F9">
                  <a:lumMod val="25000"/>
                </a:srgbClr>
              </a:solidFill>
              <a:latin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32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35050" y="587465"/>
                <a:ext cx="7346950" cy="2743200"/>
              </a:xfrm>
            </p:spPr>
            <p:txBody>
              <a:bodyPr>
                <a:noAutofit/>
              </a:bodyPr>
              <a:lstStyle/>
              <a:p>
                <a:pPr marL="355600" indent="-355600" algn="l"/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Example:</a:t>
                </a:r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355600" indent="-355600" algn="l"/>
                <a:endParaRPr lang="en-CA" sz="8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88900" indent="-88900" algn="l"/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 A 9100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kg jet moving slowly on the ground fires its engines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, resulting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in a force of 22 000 N [E] on the jet. The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kinetic coefficient of friction between the tire and the ground is 0.2 </a:t>
                </a:r>
              </a:p>
              <a:p>
                <a:pPr marL="88900" indent="-88900" algn="l"/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    (a)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Calculate the net force acting on the jet.</a:t>
                </a:r>
              </a:p>
              <a:p>
                <a:pPr algn="l"/>
                <a:endParaRPr lang="en-CA" sz="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l"/>
                <a:r>
                  <a:rPr lang="en-CA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Given: m = 9100 kg,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e>
                    </m:acc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</a:rPr>
                      <m:t>=2.2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4</m:t>
                        </m:r>
                      </m:sup>
                    </m:sSup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𝑁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, </m:t>
                    </m:r>
                    <m:sSub>
                      <m:sSubPr>
                        <m:ctrlP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=0.2</m:t>
                    </m:r>
                  </m:oMath>
                </a14:m>
                <a:endParaRPr lang="en-CA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l"/>
                <a:r>
                  <a:rPr lang="en-CA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Required: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𝑛𝑒𝑡</m:t>
                            </m:r>
                          </m:sub>
                        </m:sSub>
                      </m:e>
                    </m:acc>
                  </m:oMath>
                </a14:m>
                <a:endParaRPr lang="en-CA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l"/>
                <a:endParaRPr lang="en-CA" sz="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CA" sz="20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=0</m:t>
                      </m:r>
                    </m:oMath>
                  </m:oMathPara>
                </a14:m>
                <a:endParaRPr lang="en-CA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l"/>
                <a:r>
                  <a:rPr lang="en-CA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=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 </m:t>
                    </m:r>
                    <m:sSub>
                      <m:sSubPr>
                        <m:ctrlP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𝐹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𝑁</m:t>
                        </m:r>
                      </m:sub>
                    </m:sSub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−</m:t>
                    </m:r>
                    <m:sSub>
                      <m:sSubPr>
                        <m:ctrlP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𝐹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𝑔</m:t>
                        </m:r>
                      </m:sub>
                    </m:sSub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=0</m:t>
                    </m:r>
                  </m:oMath>
                </a14:m>
                <a:endParaRPr lang="en-CA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l"/>
                <a:endParaRPr lang="en-CA" sz="800" i="1" dirty="0" smtClean="0">
                  <a:solidFill>
                    <a:schemeClr val="bg1"/>
                  </a:solidFill>
                  <a:latin typeface="Cambria Math"/>
                  <a:cs typeface="Calibri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𝑁</m:t>
                          </m:r>
                        </m:sub>
                      </m:sSub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=</m:t>
                      </m:r>
                      <m:sSub>
                        <m:sSub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CA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l"/>
                <a:endParaRPr lang="en-CA" sz="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𝑁</m:t>
                          </m:r>
                        </m:sub>
                      </m:sSub>
                      <m:r>
                        <a:rPr lang="en-CA" sz="20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=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𝑚𝑔</m:t>
                      </m:r>
                    </m:oMath>
                  </m:oMathPara>
                </a14:m>
                <a:endParaRPr lang="en-CA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l"/>
                <a:r>
                  <a:rPr lang="en-CA" sz="8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     </a:t>
                </a:r>
              </a:p>
              <a:p>
                <a:pPr algn="l"/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=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9100 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𝑘𝑔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×(9.8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𝑚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/</m:t>
                    </m:r>
                    <m:sSup>
                      <m:sSupPr>
                        <m:ctrlP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p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)</a:t>
                </a:r>
              </a:p>
              <a:p>
                <a:pPr algn="l"/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sub>
                        </m:sSub>
                      </m:e>
                    </m:acc>
                    <m:r>
                      <a:rPr lang="en-CA" sz="200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=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89180 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𝑁</m:t>
                    </m:r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 [up]</a:t>
                </a:r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35050" y="587465"/>
                <a:ext cx="7346950" cy="2743200"/>
              </a:xfrm>
              <a:blipFill rotWithShape="1">
                <a:blip r:embed="rId2"/>
                <a:stretch>
                  <a:fillRect l="-2158" t="-1111" r="-166" b="-10844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740400" y="5089446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235700" y="4724400"/>
            <a:ext cx="11049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prstClr val="white"/>
                </a:solidFill>
              </a:rPr>
              <a:t>9100 kg</a:t>
            </a:r>
            <a:endParaRPr lang="en-CA" dirty="0">
              <a:solidFill>
                <a:prstClr val="white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340600" y="4898946"/>
            <a:ext cx="1041400" cy="159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340600" y="4279563"/>
                <a:ext cx="18415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=22000 N</a:t>
                </a:r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600" y="4279563"/>
                <a:ext cx="1841500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>
            <a:off x="6921500" y="5089446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112000" y="5742980"/>
                <a:ext cx="1066800" cy="429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=mg</a:t>
                </a:r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0" y="5742980"/>
                <a:ext cx="1066800" cy="429220"/>
              </a:xfrm>
              <a:prstGeom prst="rect">
                <a:avLst/>
              </a:prstGeom>
              <a:blipFill rotWithShape="1">
                <a:blip r:embed="rId4"/>
                <a:stretch>
                  <a:fillRect t="-5634" b="-1831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V="1">
            <a:off x="6870700" y="3850680"/>
            <a:ext cx="0" cy="8577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311900" y="3666812"/>
                <a:ext cx="4762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900" y="3666812"/>
                <a:ext cx="476250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 flipH="1">
            <a:off x="5334000" y="4921972"/>
            <a:ext cx="901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076825" y="4390412"/>
                <a:ext cx="539750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825" y="4390412"/>
                <a:ext cx="539750" cy="424732"/>
              </a:xfrm>
              <a:prstGeom prst="rect">
                <a:avLst/>
              </a:prstGeom>
              <a:blipFill rotWithShape="1">
                <a:blip r:embed="rId6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>
            <a:off x="6400800" y="3330665"/>
            <a:ext cx="14859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65900" y="2930555"/>
            <a:ext cx="1003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solidFill>
                  <a:prstClr val="black"/>
                </a:solidFill>
                <a:latin typeface="Calibri"/>
              </a:rPr>
              <a:t>motion</a:t>
            </a: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871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2" grpId="0"/>
      <p:bldP spid="25" grpId="0"/>
      <p:bldP spid="27" grpId="0"/>
      <p:bldP spid="29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219200" y="762000"/>
                <a:ext cx="7086600" cy="2743200"/>
              </a:xfrm>
            </p:spPr>
            <p:txBody>
              <a:bodyPr>
                <a:no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2000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2000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f</m:t>
                          </m:r>
                        </m:sub>
                      </m:sSub>
                      <m:r>
                        <a:rPr lang="en-CA" sz="2000" i="0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2000" i="0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2000" b="0" i="0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k</m:t>
                          </m:r>
                        </m:sub>
                      </m:sSub>
                      <m:sSub>
                        <m:sSubPr>
                          <m:ctrlP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2000" b="0" i="0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2000" b="0" i="0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en-CA" sz="2000" dirty="0" smtClean="0">
                  <a:solidFill>
                    <a:schemeClr val="bg1"/>
                  </a:solidFill>
                  <a:latin typeface="Cambria Math"/>
                  <a:cs typeface="Calibri" pitchFamily="34" charset="0"/>
                </a:endParaRPr>
              </a:p>
              <a:p>
                <a:pPr algn="l"/>
                <a:endParaRPr lang="en-CA" sz="1000" dirty="0" smtClean="0">
                  <a:solidFill>
                    <a:schemeClr val="bg1"/>
                  </a:solidFill>
                  <a:latin typeface="Cambria Math"/>
                  <a:cs typeface="Calibri" pitchFamily="34" charset="0"/>
                </a:endParaRPr>
              </a:p>
              <a:p>
                <a:pPr algn="l"/>
                <a:r>
                  <a:rPr lang="en-CA" sz="2000" i="1" dirty="0">
                    <a:solidFill>
                      <a:schemeClr val="bg1"/>
                    </a:solidFill>
                    <a:latin typeface="Cambria Math"/>
                    <a:cs typeface="Calibri" pitchFamily="34" charset="0"/>
                  </a:rPr>
                  <a:t> </a:t>
                </a:r>
                <a:r>
                  <a:rPr lang="en-CA" sz="2000" i="1" dirty="0" smtClean="0">
                    <a:solidFill>
                      <a:schemeClr val="bg1"/>
                    </a:solidFill>
                    <a:latin typeface="Cambria Math"/>
                    <a:cs typeface="Calibri" pitchFamily="34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=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0.2×89180</m:t>
                    </m:r>
                  </m:oMath>
                </a14:m>
                <a:endParaRPr lang="en-CA" sz="2000" i="1" dirty="0" smtClean="0">
                  <a:solidFill>
                    <a:schemeClr val="bg1"/>
                  </a:solidFill>
                  <a:latin typeface="Cambria Math"/>
                  <a:cs typeface="Calibri" pitchFamily="34" charset="0"/>
                </a:endParaRPr>
              </a:p>
              <a:p>
                <a:pPr algn="l"/>
                <a:endParaRPr lang="en-CA" sz="1000" i="1" dirty="0" smtClean="0">
                  <a:solidFill>
                    <a:schemeClr val="bg1"/>
                  </a:solidFill>
                  <a:latin typeface="Cambria Math"/>
                  <a:cs typeface="Calibri" pitchFamily="34" charset="0"/>
                </a:endParaRPr>
              </a:p>
              <a:p>
                <a:pPr algn="l"/>
                <a:r>
                  <a:rPr lang="en-CA" sz="2000" i="1" dirty="0" smtClean="0">
                    <a:solidFill>
                      <a:schemeClr val="bg1"/>
                    </a:solidFill>
                    <a:latin typeface="Cambria Math"/>
                    <a:cs typeface="Calibri" pitchFamily="34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=</m:t>
                    </m:r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Cambria Math"/>
                    <a:cs typeface="Calibri" pitchFamily="34" charset="0"/>
                  </a:rPr>
                  <a:t>17836 N</a:t>
                </a:r>
              </a:p>
              <a:p>
                <a:pPr algn="l"/>
                <a:endParaRPr lang="en-CA" sz="1000" dirty="0">
                  <a:solidFill>
                    <a:schemeClr val="bg1"/>
                  </a:solidFill>
                  <a:latin typeface="Cambria Math"/>
                  <a:cs typeface="Calibri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CA" sz="20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𝑥</m:t>
                              </m:r>
                            </m:sub>
                          </m:sSub>
                        </m:sub>
                      </m:sSub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=</m:t>
                      </m:r>
                      <m:sSub>
                        <m:sSub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𝑎</m:t>
                          </m:r>
                        </m:sub>
                      </m:sSub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CA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l"/>
                <a:endParaRPr lang="en-CA" sz="1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l"/>
                <a:endParaRPr lang="en-CA" sz="800" i="1" dirty="0" smtClean="0">
                  <a:solidFill>
                    <a:schemeClr val="bg1"/>
                  </a:solidFill>
                  <a:latin typeface="Cambria Math"/>
                  <a:cs typeface="Calibri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CA" sz="2000" i="1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i="1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CA" sz="2000" i="1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𝑥</m:t>
                              </m:r>
                            </m:sub>
                          </m:sSub>
                        </m:sub>
                      </m:sSub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=22000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𝑁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−17836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𝑁</m:t>
                      </m:r>
                    </m:oMath>
                  </m:oMathPara>
                </a14:m>
                <a:endParaRPr lang="en-CA" sz="800" i="1" dirty="0" smtClean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  <a:p>
                <a:pPr algn="l"/>
                <a:endParaRPr lang="en-CA" sz="800" i="1" dirty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  <a:p>
                <a:pPr algn="l"/>
                <a:endParaRPr lang="en-CA" sz="800" i="1" dirty="0" smtClean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  <a:p>
                <a:pPr algn="l"/>
                <a:r>
                  <a:rPr lang="en-CA" sz="2000" dirty="0" smtClean="0">
                    <a:solidFill>
                      <a:schemeClr val="bg1"/>
                    </a:solidFill>
                    <a:ea typeface="Cambria Math"/>
                  </a:rPr>
                  <a:t>          </a:t>
                </a:r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4164 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𝑁</m:t>
                    </m:r>
                  </m:oMath>
                </a14:m>
                <a:endParaRPr lang="en-CA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l"/>
                <a:endParaRPr lang="en-CA" sz="20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l"/>
                <a:endParaRPr lang="en-CA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l"/>
                <a:r>
                  <a:rPr lang="en-CA" sz="8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en-CA" sz="8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    </a:t>
                </a:r>
              </a:p>
              <a:p>
                <a:pPr algn="l"/>
                <a:r>
                  <a:rPr lang="en-CA" sz="2000" dirty="0" smtClean="0">
                    <a:solidFill>
                      <a:schemeClr val="bg1"/>
                    </a:solidFill>
                    <a:ea typeface="Cambria Math"/>
                    <a:cs typeface="Calibri" pitchFamily="34" charset="0"/>
                  </a:rPr>
                  <a:t>     </a:t>
                </a:r>
                <a:endParaRPr lang="en-CA" sz="20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algn="l"/>
                <a:r>
                  <a:rPr lang="en-CA" sz="8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 </a:t>
                </a:r>
                <a:r>
                  <a:rPr lang="en-CA" sz="8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    </a:t>
                </a:r>
              </a:p>
              <a:p>
                <a:pPr algn="l"/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     </a:t>
                </a:r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219200" y="762000"/>
                <a:ext cx="7086600" cy="2743200"/>
              </a:xfrm>
              <a:blipFill rotWithShape="1">
                <a:blip r:embed="rId2"/>
                <a:stretch>
                  <a:fillRect l="-1204" b="-2044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5588000" y="2879646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083300" y="2514600"/>
            <a:ext cx="11049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prstClr val="white"/>
                </a:solidFill>
              </a:rPr>
              <a:t>9100 kg</a:t>
            </a:r>
            <a:endParaRPr lang="en-CA" dirty="0">
              <a:solidFill>
                <a:prstClr val="white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188200" y="2689146"/>
            <a:ext cx="1041400" cy="159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150100" y="2069763"/>
                <a:ext cx="18415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=22000 N</a:t>
                </a:r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0100" y="2069763"/>
                <a:ext cx="1841500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7692" b="-2769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>
            <a:off x="6769100" y="2879646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718300" y="1640880"/>
            <a:ext cx="0" cy="8577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181600" y="2712172"/>
            <a:ext cx="901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048250" y="2257507"/>
                <a:ext cx="539750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250" y="2257507"/>
                <a:ext cx="539750" cy="424732"/>
              </a:xfrm>
              <a:prstGeom prst="rect">
                <a:avLst/>
              </a:prstGeom>
              <a:blipFill rotWithShape="1">
                <a:blip r:embed="rId4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>
            <a:off x="6223000" y="1119956"/>
            <a:ext cx="14859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343650" y="712318"/>
            <a:ext cx="1003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solidFill>
                  <a:prstClr val="black"/>
                </a:solidFill>
                <a:latin typeface="Calibri"/>
              </a:rPr>
              <a:t>motion</a:t>
            </a: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299200" y="3810000"/>
                <a:ext cx="1930400" cy="429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=89180</a:t>
                </a:r>
                <a14:m>
                  <m:oMath xmlns:m="http://schemas.openxmlformats.org/officeDocument/2006/math">
                    <m:r>
                      <a:rPr lang="en-CA" sz="2000" b="0" i="1" dirty="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𝑁</m:t>
                    </m:r>
                  </m:oMath>
                </a14:m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200" y="3810000"/>
                <a:ext cx="1930400" cy="429220"/>
              </a:xfrm>
              <a:prstGeom prst="rect">
                <a:avLst/>
              </a:prstGeom>
              <a:blipFill rotWithShape="1">
                <a:blip r:embed="rId5"/>
                <a:stretch>
                  <a:fillRect t="-5714" b="-2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140450" y="1314510"/>
                <a:ext cx="1930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=89180</a:t>
                </a:r>
                <a14:m>
                  <m:oMath xmlns:m="http://schemas.openxmlformats.org/officeDocument/2006/math">
                    <m:r>
                      <a:rPr lang="en-CA" sz="2000" b="0" i="1" dirty="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𝑁</m:t>
                    </m:r>
                  </m:oMath>
                </a14:m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450" y="1314510"/>
                <a:ext cx="1930400" cy="400110"/>
              </a:xfrm>
              <a:prstGeom prst="rect">
                <a:avLst/>
              </a:prstGeom>
              <a:blipFill rotWithShape="1">
                <a:blip r:embed="rId6"/>
                <a:stretch>
                  <a:fillRect t="-7692" b="-2769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124325" y="2257507"/>
                <a:ext cx="1463675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CA" sz="20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CA" sz="2000" dirty="0" smtClean="0">
                    <a:solidFill>
                      <a:srgbClr val="FF0000"/>
                    </a:solidFill>
                    <a:latin typeface="Calibri"/>
                  </a:rPr>
                  <a:t>=17836 N</a:t>
                </a:r>
                <a:endParaRPr lang="en-CA" sz="2000" dirty="0">
                  <a:solidFill>
                    <a:srgbClr val="FF0000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325" y="2257507"/>
                <a:ext cx="1463675" cy="424732"/>
              </a:xfrm>
              <a:prstGeom prst="rect">
                <a:avLst/>
              </a:prstGeom>
              <a:blipFill rotWithShape="1">
                <a:blip r:embed="rId7"/>
                <a:stretch>
                  <a:fillRect t="-5714" r="-2917" b="-2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870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3969</TotalTime>
  <Words>2628</Words>
  <Application>Microsoft Office PowerPoint</Application>
  <PresentationFormat>On-screen Show (4:3)</PresentationFormat>
  <Paragraphs>402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Flow</vt:lpstr>
      <vt:lpstr>1_Flow</vt:lpstr>
      <vt:lpstr>2_Flow</vt:lpstr>
      <vt:lpstr>3_Flow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Youssef</dc:creator>
  <cp:lastModifiedBy>Daoud, Youssef</cp:lastModifiedBy>
  <cp:revision>194</cp:revision>
  <dcterms:created xsi:type="dcterms:W3CDTF">2006-08-16T00:00:00Z</dcterms:created>
  <dcterms:modified xsi:type="dcterms:W3CDTF">2018-04-12T17:31:20Z</dcterms:modified>
</cp:coreProperties>
</file>