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6" r:id="rId2"/>
  </p:sldMasterIdLst>
  <p:notesMasterIdLst>
    <p:notesMasterId r:id="rId27"/>
  </p:notesMasterIdLst>
  <p:sldIdLst>
    <p:sldId id="305" r:id="rId3"/>
    <p:sldId id="294" r:id="rId4"/>
    <p:sldId id="306" r:id="rId5"/>
    <p:sldId id="301" r:id="rId6"/>
    <p:sldId id="307" r:id="rId7"/>
    <p:sldId id="295" r:id="rId8"/>
    <p:sldId id="312" r:id="rId9"/>
    <p:sldId id="314" r:id="rId10"/>
    <p:sldId id="315" r:id="rId11"/>
    <p:sldId id="313" r:id="rId12"/>
    <p:sldId id="316" r:id="rId13"/>
    <p:sldId id="317" r:id="rId14"/>
    <p:sldId id="308" r:id="rId15"/>
    <p:sldId id="318" r:id="rId16"/>
    <p:sldId id="297" r:id="rId17"/>
    <p:sldId id="310" r:id="rId18"/>
    <p:sldId id="319" r:id="rId19"/>
    <p:sldId id="320" r:id="rId20"/>
    <p:sldId id="304" r:id="rId21"/>
    <p:sldId id="311" r:id="rId22"/>
    <p:sldId id="298" r:id="rId23"/>
    <p:sldId id="299" r:id="rId24"/>
    <p:sldId id="303" r:id="rId25"/>
    <p:sldId id="30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110" d="100"/>
          <a:sy n="110" d="100"/>
        </p:scale>
        <p:origin x="78"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602D2A-4A1E-4608-8888-0621F903190E}" type="datetimeFigureOut">
              <a:rPr lang="en-CA" smtClean="0"/>
              <a:t>17/04/2018</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006ADB-D496-40E5-A360-C87C601E781A}" type="slidenum">
              <a:rPr lang="en-CA" smtClean="0"/>
              <a:t>‹#›</a:t>
            </a:fld>
            <a:endParaRPr lang="en-CA"/>
          </a:p>
        </p:txBody>
      </p:sp>
    </p:spTree>
    <p:extLst>
      <p:ext uri="{BB962C8B-B14F-4D97-AF65-F5344CB8AC3E}">
        <p14:creationId xmlns:p14="http://schemas.microsoft.com/office/powerpoint/2010/main" val="2701428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8EE3B4D-CC9D-463A-AB19-B5B28D346388}" type="datetime1">
              <a:rPr lang="en-US" smtClean="0"/>
              <a:t>4/17/2018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F7B395E-32CD-4A6A-A651-E0AF13615752}" type="datetime1">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1966ACE-737B-46A5-B713-6BD445D413BA}" type="datetime1">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8EE3B4D-CC9D-463A-AB19-B5B28D346388}" type="datetime1">
              <a:rPr lang="en-US" smtClean="0">
                <a:solidFill>
                  <a:srgbClr val="DBF5F9">
                    <a:shade val="90000"/>
                  </a:srgbClr>
                </a:solidFill>
              </a:rPr>
              <a:pPr/>
              <a:t>4/17/2018</a:t>
            </a:fld>
            <a:endParaRPr lang="en-US">
              <a:solidFill>
                <a:srgbClr val="DBF5F9">
                  <a:shade val="90000"/>
                </a:srgbClr>
              </a:solidFill>
            </a:endParaRPr>
          </a:p>
        </p:txBody>
      </p:sp>
      <p:sp>
        <p:nvSpPr>
          <p:cNvPr id="19" name="Footer Placeholder 18"/>
          <p:cNvSpPr>
            <a:spLocks noGrp="1"/>
          </p:cNvSpPr>
          <p:nvPr>
            <p:ph type="ftr" sz="quarter" idx="11"/>
          </p:nvPr>
        </p:nvSpPr>
        <p:spPr/>
        <p:txBody>
          <a:bodyPr/>
          <a:lstStyle/>
          <a:p>
            <a:endParaRPr lang="en-US">
              <a:solidFill>
                <a:srgbClr val="DBF5F9">
                  <a:shade val="90000"/>
                </a:srgbClr>
              </a:solidFill>
            </a:endParaRPr>
          </a:p>
        </p:txBody>
      </p:sp>
      <p:sp>
        <p:nvSpPr>
          <p:cNvPr id="27" name="Slide Number Placeholder 26"/>
          <p:cNvSpPr>
            <a:spLocks noGrp="1"/>
          </p:cNvSpPr>
          <p:nvPr>
            <p:ph type="sldNum" sz="quarter" idx="12"/>
          </p:nvPr>
        </p:nvSpPr>
        <p:spPr/>
        <p:txBody>
          <a:bodyPr/>
          <a:lstStyle/>
          <a:p>
            <a:fld id="{B6F15528-21DE-4FAA-801E-634DDDAF4B2B}" type="slidenum">
              <a:rPr lang="en-US" smtClean="0">
                <a:solidFill>
                  <a:srgbClr val="DBF5F9">
                    <a:shade val="90000"/>
                  </a:srgbClr>
                </a:solidFill>
              </a:rPr>
              <a:pPr/>
              <a:t>‹#›</a:t>
            </a:fld>
            <a:endParaRPr lang="en-US">
              <a:solidFill>
                <a:srgbClr val="DBF5F9">
                  <a:shade val="90000"/>
                </a:srgbClr>
              </a:solidFill>
            </a:endParaRPr>
          </a:p>
        </p:txBody>
      </p:sp>
    </p:spTree>
    <p:extLst>
      <p:ext uri="{BB962C8B-B14F-4D97-AF65-F5344CB8AC3E}">
        <p14:creationId xmlns:p14="http://schemas.microsoft.com/office/powerpoint/2010/main" val="2243236349"/>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91DE237-C23B-4973-B31A-90BA7A50A246}" type="datetime1">
              <a:rPr lang="en-US" smtClean="0">
                <a:solidFill>
                  <a:srgbClr val="04617B">
                    <a:shade val="90000"/>
                  </a:srgbClr>
                </a:solidFill>
              </a:rPr>
              <a:pPr/>
              <a:t>4/17/2018</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1387354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10B3A3C-0F0F-4975-87B7-B5B767B31332}" type="datetime1">
              <a:rPr lang="en-US" smtClean="0">
                <a:solidFill>
                  <a:srgbClr val="DBF5F9">
                    <a:shade val="90000"/>
                  </a:srgbClr>
                </a:solidFill>
              </a:rPr>
              <a:pPr/>
              <a:t>4/17/2018</a:t>
            </a:fld>
            <a:endParaRPr lang="en-US">
              <a:solidFill>
                <a:srgbClr val="DBF5F9">
                  <a:shade val="90000"/>
                </a:srgbClr>
              </a:solidFill>
            </a:endParaRPr>
          </a:p>
        </p:txBody>
      </p:sp>
      <p:sp>
        <p:nvSpPr>
          <p:cNvPr id="5" name="Footer Placeholder 4"/>
          <p:cNvSpPr>
            <a:spLocks noGrp="1"/>
          </p:cNvSpPr>
          <p:nvPr>
            <p:ph type="ftr" sz="quarter" idx="11"/>
          </p:nvPr>
        </p:nvSpPr>
        <p:spPr/>
        <p:txBody>
          <a:bodyPr/>
          <a:lstStyle/>
          <a:p>
            <a:endParaRPr lang="en-US">
              <a:solidFill>
                <a:srgbClr val="DBF5F9">
                  <a:shade val="90000"/>
                </a:srgb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rgbClr val="DBF5F9">
                    <a:shade val="90000"/>
                  </a:srgbClr>
                </a:solidFill>
              </a:rPr>
              <a:pPr/>
              <a:t>‹#›</a:t>
            </a:fld>
            <a:endParaRPr lang="en-US">
              <a:solidFill>
                <a:srgbClr val="DBF5F9">
                  <a:shade val="90000"/>
                </a:srgbClr>
              </a:solidFill>
            </a:endParaRPr>
          </a:p>
        </p:txBody>
      </p:sp>
    </p:spTree>
    <p:extLst>
      <p:ext uri="{BB962C8B-B14F-4D97-AF65-F5344CB8AC3E}">
        <p14:creationId xmlns:p14="http://schemas.microsoft.com/office/powerpoint/2010/main" val="2896656331"/>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95BFBCB-47C2-4434-9EC1-8D07E44EE1CA}" type="datetime1">
              <a:rPr lang="en-US" smtClean="0">
                <a:solidFill>
                  <a:srgbClr val="04617B">
                    <a:shade val="90000"/>
                  </a:srgbClr>
                </a:solidFill>
              </a:rPr>
              <a:pPr/>
              <a:t>4/17/2018</a:t>
            </a:fld>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912026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A5AD94C-2BAA-4BB5-A556-5C53515DE484}" type="datetime1">
              <a:rPr lang="en-US" smtClean="0">
                <a:solidFill>
                  <a:srgbClr val="04617B">
                    <a:shade val="90000"/>
                  </a:srgbClr>
                </a:solidFill>
              </a:rPr>
              <a:pPr/>
              <a:t>4/17/2018</a:t>
            </a:fld>
            <a:endParaRPr lang="en-US">
              <a:solidFill>
                <a:srgbClr val="04617B">
                  <a:shade val="90000"/>
                </a:srgbClr>
              </a:solidFill>
            </a:endParaRPr>
          </a:p>
        </p:txBody>
      </p:sp>
      <p:sp>
        <p:nvSpPr>
          <p:cNvPr id="8" name="Footer Placeholder 7"/>
          <p:cNvSpPr>
            <a:spLocks noGrp="1"/>
          </p:cNvSpPr>
          <p:nvPr>
            <p:ph type="ftr" sz="quarter" idx="11"/>
          </p:nvPr>
        </p:nvSpPr>
        <p:spPr/>
        <p:txBody>
          <a:bodyPr/>
          <a:lstStyle/>
          <a:p>
            <a:endParaRPr lang="en-US">
              <a:solidFill>
                <a:srgbClr val="04617B">
                  <a:shade val="90000"/>
                </a:srgb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34603803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2997F4B-2BCC-411C-AF3A-4F77C5D38B14}" type="datetime1">
              <a:rPr lang="en-US" smtClean="0">
                <a:solidFill>
                  <a:srgbClr val="04617B">
                    <a:shade val="90000"/>
                  </a:srgbClr>
                </a:solidFill>
              </a:rPr>
              <a:pPr/>
              <a:t>4/17/2018</a:t>
            </a:fld>
            <a:endParaRPr lang="en-US">
              <a:solidFill>
                <a:srgbClr val="04617B">
                  <a:shade val="90000"/>
                </a:srgbClr>
              </a:solidFill>
            </a:endParaRPr>
          </a:p>
        </p:txBody>
      </p:sp>
      <p:sp>
        <p:nvSpPr>
          <p:cNvPr id="4" name="Footer Placeholder 3"/>
          <p:cNvSpPr>
            <a:spLocks noGrp="1"/>
          </p:cNvSpPr>
          <p:nvPr>
            <p:ph type="ftr" sz="quarter" idx="11"/>
          </p:nvPr>
        </p:nvSpPr>
        <p:spPr/>
        <p:txBody>
          <a:bodyPr/>
          <a:lstStyle/>
          <a:p>
            <a:endParaRPr lang="en-US">
              <a:solidFill>
                <a:srgbClr val="04617B">
                  <a:shade val="90000"/>
                </a:srgb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33916652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1EE4EF-C45F-460F-B344-8D4D7DCCEC7E}" type="datetime1">
              <a:rPr lang="en-US" smtClean="0">
                <a:solidFill>
                  <a:srgbClr val="04617B">
                    <a:shade val="90000"/>
                  </a:srgbClr>
                </a:solidFill>
              </a:rPr>
              <a:pPr/>
              <a:t>4/17/2018</a:t>
            </a:fld>
            <a:endParaRPr lang="en-US">
              <a:solidFill>
                <a:srgbClr val="04617B">
                  <a:shade val="90000"/>
                </a:srgbClr>
              </a:solidFill>
            </a:endParaRPr>
          </a:p>
        </p:txBody>
      </p:sp>
      <p:sp>
        <p:nvSpPr>
          <p:cNvPr id="3" name="Footer Placeholder 2"/>
          <p:cNvSpPr>
            <a:spLocks noGrp="1"/>
          </p:cNvSpPr>
          <p:nvPr>
            <p:ph type="ftr" sz="quarter" idx="11"/>
          </p:nvPr>
        </p:nvSpPr>
        <p:spPr/>
        <p:txBody>
          <a:bodyPr/>
          <a:lstStyle/>
          <a:p>
            <a:endParaRPr lang="en-US">
              <a:solidFill>
                <a:srgbClr val="04617B">
                  <a:shade val="90000"/>
                </a:srgb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32734113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0A24507-AD59-4655-8DF7-B2834FC8C3F6}" type="datetime1">
              <a:rPr lang="en-US" smtClean="0">
                <a:solidFill>
                  <a:srgbClr val="04617B">
                    <a:shade val="90000"/>
                  </a:srgbClr>
                </a:solidFill>
              </a:rPr>
              <a:pPr/>
              <a:t>4/17/2018</a:t>
            </a:fld>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927534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91DE237-C23B-4973-B31A-90BA7A50A246}" type="datetime1">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643DCB9-30C4-44C1-8BF8-A8FD5BBC858F}" type="datetime1">
              <a:rPr lang="en-US" smtClean="0">
                <a:solidFill>
                  <a:srgbClr val="04617B">
                    <a:shade val="90000"/>
                  </a:srgbClr>
                </a:solidFill>
              </a:rPr>
              <a:pPr/>
              <a:t>4/17/2018</a:t>
            </a:fld>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solidFill>
                  <a:srgbClr val="04617B">
                    <a:shade val="90000"/>
                  </a:srgbClr>
                </a:solidFill>
              </a:rPr>
              <a:pPr/>
              <a:t>‹#›</a:t>
            </a:fld>
            <a:endParaRPr lang="en-US">
              <a:solidFill>
                <a:srgbClr val="04617B">
                  <a:shade val="90000"/>
                </a:srgb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17950126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F7B395E-32CD-4A6A-A651-E0AF13615752}" type="datetime1">
              <a:rPr lang="en-US" smtClean="0">
                <a:solidFill>
                  <a:srgbClr val="04617B">
                    <a:shade val="90000"/>
                  </a:srgbClr>
                </a:solidFill>
              </a:rPr>
              <a:pPr/>
              <a:t>4/17/2018</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38924509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1966ACE-737B-46A5-B713-6BD445D413BA}" type="datetime1">
              <a:rPr lang="en-US" smtClean="0">
                <a:solidFill>
                  <a:srgbClr val="04617B">
                    <a:shade val="90000"/>
                  </a:srgbClr>
                </a:solidFill>
              </a:rPr>
              <a:pPr/>
              <a:t>4/17/2018</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2774613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10B3A3C-0F0F-4975-87B7-B5B767B31332}" type="datetime1">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95BFBCB-47C2-4434-9EC1-8D07E44EE1CA}" type="datetime1">
              <a:rPr lang="en-US" smtClean="0"/>
              <a:t>4/17/2018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A5AD94C-2BAA-4BB5-A556-5C53515DE484}" type="datetime1">
              <a:rPr lang="en-US" smtClean="0"/>
              <a:t>4/17/2018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2997F4B-2BCC-411C-AF3A-4F77C5D38B14}" type="datetime1">
              <a:rPr lang="en-US" smtClean="0"/>
              <a:t>4/17/2018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1EE4EF-C45F-460F-B344-8D4D7DCCEC7E}" type="datetime1">
              <a:rPr lang="en-US" smtClean="0"/>
              <a:t>4/17/2018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0A24507-AD59-4655-8DF7-B2834FC8C3F6}" type="datetime1">
              <a:rPr lang="en-US" smtClean="0"/>
              <a:t>4/17/2018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643DCB9-30C4-44C1-8BF8-A8FD5BBC858F}" type="datetime1">
              <a:rPr lang="en-US" smtClean="0"/>
              <a:t>4/17/2018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F700CA7-DCF1-4E1D-BFE0-28E2AC2C0943}" type="datetime1">
              <a:rPr lang="en-US" smtClean="0"/>
              <a:t>4/17/2018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F700CA7-DCF1-4E1D-BFE0-28E2AC2C0943}" type="datetime1">
              <a:rPr lang="en-US" smtClean="0">
                <a:solidFill>
                  <a:srgbClr val="04617B">
                    <a:shade val="90000"/>
                  </a:srgbClr>
                </a:solidFill>
              </a:rPr>
              <a:pPr/>
              <a:t>4/17/2018</a:t>
            </a:fld>
            <a:endParaRPr lang="en-US">
              <a:solidFill>
                <a:srgbClr val="04617B">
                  <a:shade val="90000"/>
                </a:srgb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solidFill>
                <a:srgbClr val="04617B">
                  <a:shade val="90000"/>
                </a:srgb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solidFill>
                  <a:srgbClr val="04617B">
                    <a:shade val="90000"/>
                  </a:srgbClr>
                </a:solidFill>
              </a:rPr>
              <a:pPr/>
              <a:t>‹#›</a:t>
            </a:fld>
            <a:endParaRPr lang="en-US">
              <a:solidFill>
                <a:srgbClr val="04617B">
                  <a:shade val="90000"/>
                </a:srgb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extLst>
      <p:ext uri="{BB962C8B-B14F-4D97-AF65-F5344CB8AC3E}">
        <p14:creationId xmlns:p14="http://schemas.microsoft.com/office/powerpoint/2010/main" val="257092920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image" Target="../media/image134.png"/><Relationship Id="rId3" Type="http://schemas.openxmlformats.org/officeDocument/2006/relationships/image" Target="../media/image129.png"/><Relationship Id="rId7" Type="http://schemas.openxmlformats.org/officeDocument/2006/relationships/image" Target="../media/image133.png"/><Relationship Id="rId2" Type="http://schemas.openxmlformats.org/officeDocument/2006/relationships/image" Target="../media/image6.emf"/><Relationship Id="rId1" Type="http://schemas.openxmlformats.org/officeDocument/2006/relationships/slideLayout" Target="../slideLayouts/slideLayout12.xml"/><Relationship Id="rId6" Type="http://schemas.openxmlformats.org/officeDocument/2006/relationships/image" Target="../media/image132.png"/><Relationship Id="rId11" Type="http://schemas.openxmlformats.org/officeDocument/2006/relationships/image" Target="../media/image137.png"/><Relationship Id="rId5" Type="http://schemas.openxmlformats.org/officeDocument/2006/relationships/image" Target="../media/image131.png"/><Relationship Id="rId10" Type="http://schemas.openxmlformats.org/officeDocument/2006/relationships/image" Target="../media/image136.png"/><Relationship Id="rId4" Type="http://schemas.openxmlformats.org/officeDocument/2006/relationships/image" Target="../media/image130.png"/><Relationship Id="rId9" Type="http://schemas.openxmlformats.org/officeDocument/2006/relationships/image" Target="../media/image135.png"/></Relationships>
</file>

<file path=ppt/slides/_rels/slide12.xml.rels><?xml version="1.0" encoding="UTF-8" standalone="yes"?>
<Relationships xmlns="http://schemas.openxmlformats.org/package/2006/relationships"><Relationship Id="rId8" Type="http://schemas.openxmlformats.org/officeDocument/2006/relationships/image" Target="../media/image144.png"/><Relationship Id="rId3" Type="http://schemas.openxmlformats.org/officeDocument/2006/relationships/image" Target="../media/image139.png"/><Relationship Id="rId7" Type="http://schemas.openxmlformats.org/officeDocument/2006/relationships/image" Target="../media/image143.png"/><Relationship Id="rId2" Type="http://schemas.openxmlformats.org/officeDocument/2006/relationships/image" Target="../media/image138.png"/><Relationship Id="rId1" Type="http://schemas.openxmlformats.org/officeDocument/2006/relationships/slideLayout" Target="../slideLayouts/slideLayout12.xml"/><Relationship Id="rId6" Type="http://schemas.openxmlformats.org/officeDocument/2006/relationships/image" Target="../media/image142.png"/><Relationship Id="rId11" Type="http://schemas.openxmlformats.org/officeDocument/2006/relationships/image" Target="../media/image147.png"/><Relationship Id="rId5" Type="http://schemas.openxmlformats.org/officeDocument/2006/relationships/image" Target="../media/image141.png"/><Relationship Id="rId10" Type="http://schemas.openxmlformats.org/officeDocument/2006/relationships/image" Target="../media/image146.png"/><Relationship Id="rId4" Type="http://schemas.openxmlformats.org/officeDocument/2006/relationships/image" Target="../media/image140.png"/><Relationship Id="rId9" Type="http://schemas.openxmlformats.org/officeDocument/2006/relationships/image" Target="../media/image145.png"/></Relationships>
</file>

<file path=ppt/slides/_rels/slide13.xml.rels><?xml version="1.0" encoding="UTF-8" standalone="yes"?>
<Relationships xmlns="http://schemas.openxmlformats.org/package/2006/relationships"><Relationship Id="rId3" Type="http://schemas.openxmlformats.org/officeDocument/2006/relationships/image" Target="../media/image149.png"/><Relationship Id="rId7" Type="http://schemas.openxmlformats.org/officeDocument/2006/relationships/image" Target="../media/image153.png"/><Relationship Id="rId2" Type="http://schemas.openxmlformats.org/officeDocument/2006/relationships/image" Target="../media/image148.png"/><Relationship Id="rId1" Type="http://schemas.openxmlformats.org/officeDocument/2006/relationships/slideLayout" Target="../slideLayouts/slideLayout12.xml"/><Relationship Id="rId6" Type="http://schemas.openxmlformats.org/officeDocument/2006/relationships/image" Target="../media/image152.png"/><Relationship Id="rId5" Type="http://schemas.openxmlformats.org/officeDocument/2006/relationships/image" Target="../media/image151.png"/><Relationship Id="rId4" Type="http://schemas.openxmlformats.org/officeDocument/2006/relationships/image" Target="../media/image150.png"/></Relationships>
</file>

<file path=ppt/slides/_rels/slide14.xml.rels><?xml version="1.0" encoding="UTF-8" standalone="yes"?>
<Relationships xmlns="http://schemas.openxmlformats.org/package/2006/relationships"><Relationship Id="rId3" Type="http://schemas.openxmlformats.org/officeDocument/2006/relationships/image" Target="../media/image155.png"/><Relationship Id="rId7" Type="http://schemas.openxmlformats.org/officeDocument/2006/relationships/image" Target="../media/image159.png"/><Relationship Id="rId2" Type="http://schemas.openxmlformats.org/officeDocument/2006/relationships/image" Target="../media/image154.png"/><Relationship Id="rId1" Type="http://schemas.openxmlformats.org/officeDocument/2006/relationships/slideLayout" Target="../slideLayouts/slideLayout12.xml"/><Relationship Id="rId6" Type="http://schemas.openxmlformats.org/officeDocument/2006/relationships/image" Target="../media/image158.png"/><Relationship Id="rId5" Type="http://schemas.openxmlformats.org/officeDocument/2006/relationships/image" Target="../media/image157.png"/><Relationship Id="rId4" Type="http://schemas.openxmlformats.org/officeDocument/2006/relationships/image" Target="../media/image156.png"/></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image" Target="../media/image166.png"/><Relationship Id="rId3" Type="http://schemas.openxmlformats.org/officeDocument/2006/relationships/image" Target="../media/image161.png"/><Relationship Id="rId7" Type="http://schemas.openxmlformats.org/officeDocument/2006/relationships/image" Target="../media/image165.png"/><Relationship Id="rId2" Type="http://schemas.openxmlformats.org/officeDocument/2006/relationships/image" Target="../media/image160.png"/><Relationship Id="rId1" Type="http://schemas.openxmlformats.org/officeDocument/2006/relationships/slideLayout" Target="../slideLayouts/slideLayout12.xml"/><Relationship Id="rId6" Type="http://schemas.openxmlformats.org/officeDocument/2006/relationships/image" Target="../media/image164.png"/><Relationship Id="rId5" Type="http://schemas.openxmlformats.org/officeDocument/2006/relationships/image" Target="../media/image163.png"/><Relationship Id="rId4" Type="http://schemas.openxmlformats.org/officeDocument/2006/relationships/image" Target="../media/image162.png"/></Relationships>
</file>

<file path=ppt/slides/_rels/slide17.xml.rels><?xml version="1.0" encoding="UTF-8" standalone="yes"?>
<Relationships xmlns="http://schemas.openxmlformats.org/package/2006/relationships"><Relationship Id="rId3" Type="http://schemas.openxmlformats.org/officeDocument/2006/relationships/image" Target="../media/image168.png"/><Relationship Id="rId2" Type="http://schemas.openxmlformats.org/officeDocument/2006/relationships/image" Target="../media/image167.png"/><Relationship Id="rId1" Type="http://schemas.openxmlformats.org/officeDocument/2006/relationships/slideLayout" Target="../slideLayouts/slideLayout12.xml"/><Relationship Id="rId5" Type="http://schemas.openxmlformats.org/officeDocument/2006/relationships/image" Target="../media/image170.png"/><Relationship Id="rId4" Type="http://schemas.openxmlformats.org/officeDocument/2006/relationships/image" Target="../media/image169.png"/></Relationships>
</file>

<file path=ppt/slides/_rels/slide18.xml.rels><?xml version="1.0" encoding="UTF-8" standalone="yes"?>
<Relationships xmlns="http://schemas.openxmlformats.org/package/2006/relationships"><Relationship Id="rId3" Type="http://schemas.openxmlformats.org/officeDocument/2006/relationships/image" Target="../media/image172.png"/><Relationship Id="rId2" Type="http://schemas.openxmlformats.org/officeDocument/2006/relationships/image" Target="../media/image171.png"/><Relationship Id="rId1" Type="http://schemas.openxmlformats.org/officeDocument/2006/relationships/slideLayout" Target="../slideLayouts/slideLayout12.xml"/><Relationship Id="rId6" Type="http://schemas.openxmlformats.org/officeDocument/2006/relationships/image" Target="../media/image175.png"/><Relationship Id="rId5" Type="http://schemas.openxmlformats.org/officeDocument/2006/relationships/image" Target="../media/image174.png"/><Relationship Id="rId4" Type="http://schemas.openxmlformats.org/officeDocument/2006/relationships/image" Target="../media/image173.png"/></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820.png"/><Relationship Id="rId1" Type="http://schemas.openxmlformats.org/officeDocument/2006/relationships/slideLayout" Target="../slideLayouts/slideLayout12.xml"/><Relationship Id="rId6" Type="http://schemas.openxmlformats.org/officeDocument/2006/relationships/image" Target="../media/image830.png"/><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2.emf"/><Relationship Id="rId1" Type="http://schemas.openxmlformats.org/officeDocument/2006/relationships/slideLayout" Target="../slideLayouts/slideLayout1.xml"/><Relationship Id="rId5" Type="http://schemas.openxmlformats.org/officeDocument/2006/relationships/image" Target="../media/image80.png"/><Relationship Id="rId4" Type="http://schemas.openxmlformats.org/officeDocument/2006/relationships/image" Target="../media/image79.png"/></Relationships>
</file>

<file path=ppt/slides/_rels/slide4.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82.png"/><Relationship Id="rId7" Type="http://schemas.openxmlformats.org/officeDocument/2006/relationships/image" Target="../media/image85.png"/><Relationship Id="rId2" Type="http://schemas.openxmlformats.org/officeDocument/2006/relationships/image" Target="../media/image81.png"/><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84.png"/><Relationship Id="rId4" Type="http://schemas.openxmlformats.org/officeDocument/2006/relationships/image" Target="../media/image83.png"/></Relationships>
</file>

<file path=ppt/slides/_rels/slide5.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82.png"/><Relationship Id="rId7" Type="http://schemas.openxmlformats.org/officeDocument/2006/relationships/image" Target="../media/image89.png"/><Relationship Id="rId2" Type="http://schemas.openxmlformats.org/officeDocument/2006/relationships/image" Target="../media/image87.png"/><Relationship Id="rId1" Type="http://schemas.openxmlformats.org/officeDocument/2006/relationships/slideLayout" Target="../slideLayouts/slideLayout1.xml"/><Relationship Id="rId6" Type="http://schemas.openxmlformats.org/officeDocument/2006/relationships/image" Target="../media/image88.png"/><Relationship Id="rId5" Type="http://schemas.openxmlformats.org/officeDocument/2006/relationships/image" Target="../media/image2.emf"/><Relationship Id="rId4" Type="http://schemas.openxmlformats.org/officeDocument/2006/relationships/image" Target="../media/image83.png"/></Relationships>
</file>

<file path=ppt/slides/_rels/slide6.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image" Target="../media/image5.png"/><Relationship Id="rId7" Type="http://schemas.openxmlformats.org/officeDocument/2006/relationships/image" Target="../media/image95.png"/><Relationship Id="rId12" Type="http://schemas.openxmlformats.org/officeDocument/2006/relationships/image" Target="../media/image100.png"/><Relationship Id="rId2" Type="http://schemas.openxmlformats.org/officeDocument/2006/relationships/image" Target="../media/image4.emf"/><Relationship Id="rId1" Type="http://schemas.openxmlformats.org/officeDocument/2006/relationships/slideLayout" Target="../slideLayouts/slideLayout12.xml"/><Relationship Id="rId6" Type="http://schemas.openxmlformats.org/officeDocument/2006/relationships/image" Target="../media/image94.png"/><Relationship Id="rId11" Type="http://schemas.openxmlformats.org/officeDocument/2006/relationships/image" Target="../media/image99.png"/><Relationship Id="rId5" Type="http://schemas.openxmlformats.org/officeDocument/2006/relationships/image" Target="../media/image93.png"/><Relationship Id="rId10" Type="http://schemas.openxmlformats.org/officeDocument/2006/relationships/image" Target="../media/image98.png"/><Relationship Id="rId4" Type="http://schemas.openxmlformats.org/officeDocument/2006/relationships/image" Target="../media/image92.png"/><Relationship Id="rId9" Type="http://schemas.openxmlformats.org/officeDocument/2006/relationships/image" Target="../media/image97.png"/></Relationships>
</file>

<file path=ppt/slides/_rels/slide7.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102.png"/><Relationship Id="rId7" Type="http://schemas.openxmlformats.org/officeDocument/2006/relationships/image" Target="../media/image106.png"/><Relationship Id="rId2" Type="http://schemas.openxmlformats.org/officeDocument/2006/relationships/image" Target="../media/image101.png"/><Relationship Id="rId1" Type="http://schemas.openxmlformats.org/officeDocument/2006/relationships/slideLayout" Target="../slideLayouts/slideLayout12.xml"/><Relationship Id="rId6" Type="http://schemas.openxmlformats.org/officeDocument/2006/relationships/image" Target="../media/image105.png"/><Relationship Id="rId11" Type="http://schemas.openxmlformats.org/officeDocument/2006/relationships/image" Target="../media/image110.png"/><Relationship Id="rId5" Type="http://schemas.openxmlformats.org/officeDocument/2006/relationships/image" Target="../media/image104.png"/><Relationship Id="rId10" Type="http://schemas.openxmlformats.org/officeDocument/2006/relationships/image" Target="../media/image109.png"/><Relationship Id="rId4" Type="http://schemas.openxmlformats.org/officeDocument/2006/relationships/image" Target="../media/image103.png"/><Relationship Id="rId9" Type="http://schemas.openxmlformats.org/officeDocument/2006/relationships/image" Target="../media/image108.png"/></Relationships>
</file>

<file path=ppt/slides/_rels/slide8.xml.rels><?xml version="1.0" encoding="UTF-8" standalone="yes"?>
<Relationships xmlns="http://schemas.openxmlformats.org/package/2006/relationships"><Relationship Id="rId8" Type="http://schemas.openxmlformats.org/officeDocument/2006/relationships/image" Target="../media/image117.png"/><Relationship Id="rId3" Type="http://schemas.openxmlformats.org/officeDocument/2006/relationships/image" Target="../media/image112.png"/><Relationship Id="rId7" Type="http://schemas.openxmlformats.org/officeDocument/2006/relationships/image" Target="../media/image116.png"/><Relationship Id="rId2" Type="http://schemas.openxmlformats.org/officeDocument/2006/relationships/image" Target="../media/image111.png"/><Relationship Id="rId1" Type="http://schemas.openxmlformats.org/officeDocument/2006/relationships/slideLayout" Target="../slideLayouts/slideLayout12.xml"/><Relationship Id="rId6" Type="http://schemas.openxmlformats.org/officeDocument/2006/relationships/image" Target="../media/image115.png"/><Relationship Id="rId5" Type="http://schemas.openxmlformats.org/officeDocument/2006/relationships/image" Target="../media/image114.png"/><Relationship Id="rId4" Type="http://schemas.openxmlformats.org/officeDocument/2006/relationships/image" Target="../media/image113.png"/><Relationship Id="rId9" Type="http://schemas.openxmlformats.org/officeDocument/2006/relationships/image" Target="../media/image118.png"/></Relationships>
</file>

<file path=ppt/slides/_rels/slide9.xml.rels><?xml version="1.0" encoding="UTF-8" standalone="yes"?>
<Relationships xmlns="http://schemas.openxmlformats.org/package/2006/relationships"><Relationship Id="rId8" Type="http://schemas.openxmlformats.org/officeDocument/2006/relationships/image" Target="../media/image125.png"/><Relationship Id="rId3" Type="http://schemas.openxmlformats.org/officeDocument/2006/relationships/image" Target="../media/image120.png"/><Relationship Id="rId7" Type="http://schemas.openxmlformats.org/officeDocument/2006/relationships/image" Target="../media/image124.png"/><Relationship Id="rId2" Type="http://schemas.openxmlformats.org/officeDocument/2006/relationships/image" Target="../media/image119.png"/><Relationship Id="rId1" Type="http://schemas.openxmlformats.org/officeDocument/2006/relationships/slideLayout" Target="../slideLayouts/slideLayout12.xml"/><Relationship Id="rId6" Type="http://schemas.openxmlformats.org/officeDocument/2006/relationships/image" Target="../media/image123.png"/><Relationship Id="rId5" Type="http://schemas.openxmlformats.org/officeDocument/2006/relationships/image" Target="../media/image122.png"/><Relationship Id="rId10" Type="http://schemas.openxmlformats.org/officeDocument/2006/relationships/image" Target="../media/image127.png"/><Relationship Id="rId4" Type="http://schemas.openxmlformats.org/officeDocument/2006/relationships/image" Target="../media/image121.png"/><Relationship Id="rId9" Type="http://schemas.openxmlformats.org/officeDocument/2006/relationships/image" Target="../media/image1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295400" y="2590800"/>
            <a:ext cx="6705600" cy="707886"/>
          </a:xfrm>
          <a:prstGeom prst="rect">
            <a:avLst/>
          </a:prstGeom>
          <a:noFill/>
        </p:spPr>
        <p:txBody>
          <a:bodyPr wrap="square" rtlCol="0">
            <a:spAutoFit/>
          </a:bodyPr>
          <a:lstStyle/>
          <a:p>
            <a:r>
              <a:rPr lang="en-CA" sz="4000" dirty="0" smtClean="0">
                <a:solidFill>
                  <a:srgbClr val="DBF5F9">
                    <a:lumMod val="25000"/>
                  </a:srgbClr>
                </a:solidFill>
                <a:latin typeface="Calibri"/>
              </a:rPr>
              <a:t>Applications to Newton’s Laws</a:t>
            </a:r>
            <a:endParaRPr lang="en-CA" sz="4000" dirty="0">
              <a:solidFill>
                <a:srgbClr val="DBF5F9">
                  <a:lumMod val="25000"/>
                </a:srgbClr>
              </a:solidFill>
              <a:latin typeface="Calibri"/>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8052919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990600" y="914400"/>
                <a:ext cx="7086600" cy="2286000"/>
              </a:xfrm>
            </p:spPr>
            <p:txBody>
              <a:bodyPr>
                <a:noAutofit/>
              </a:bodyPr>
              <a:lstStyle/>
              <a:p>
                <a:pPr marL="355600" lvl="0" indent="-355600" algn="l"/>
                <a:r>
                  <a:rPr lang="en-CA" sz="2000" dirty="0" smtClean="0">
                    <a:solidFill>
                      <a:schemeClr val="bg1"/>
                    </a:solidFill>
                    <a:latin typeface="+mj-lt"/>
                  </a:rPr>
                  <a:t>(</a:t>
                </a:r>
                <a:r>
                  <a:rPr lang="en-CA" sz="2000" dirty="0">
                    <a:solidFill>
                      <a:schemeClr val="bg1"/>
                    </a:solidFill>
                    <a:latin typeface="+mj-lt"/>
                  </a:rPr>
                  <a:t>d</a:t>
                </a:r>
                <a:r>
                  <a:rPr lang="en-CA" sz="2000" dirty="0" smtClean="0">
                    <a:solidFill>
                      <a:schemeClr val="bg1"/>
                    </a:solidFill>
                    <a:latin typeface="+mj-lt"/>
                  </a:rPr>
                  <a:t>) If the two boxes start moving from rest, what is the </a:t>
                </a:r>
                <a:r>
                  <a:rPr lang="en-CA" sz="2000" dirty="0">
                    <a:solidFill>
                      <a:schemeClr val="bg1"/>
                    </a:solidFill>
                    <a:latin typeface="+mj-lt"/>
                  </a:rPr>
                  <a:t>velocity of the boxes after 4.0 </a:t>
                </a:r>
                <a:r>
                  <a:rPr lang="en-CA" sz="2000" dirty="0" smtClean="0">
                    <a:solidFill>
                      <a:schemeClr val="bg1"/>
                    </a:solidFill>
                    <a:latin typeface="+mj-lt"/>
                  </a:rPr>
                  <a:t>s?</a:t>
                </a:r>
              </a:p>
              <a:p>
                <a:pPr marL="355600" lvl="0" indent="-355600" algn="l"/>
                <a:r>
                  <a:rPr lang="en-CA" sz="2000" dirty="0" smtClean="0">
                    <a:solidFill>
                      <a:schemeClr val="bg1"/>
                    </a:solidFill>
                    <a:latin typeface="+mj-lt"/>
                  </a:rPr>
                  <a:t>Given:</a:t>
                </a:r>
              </a:p>
              <a:p>
                <a:pPr lvl="0" algn="l"/>
                <a14:m>
                  <m:oMathPara xmlns:m="http://schemas.openxmlformats.org/officeDocument/2006/math">
                    <m:oMathParaPr>
                      <m:jc m:val="left"/>
                    </m:oMathParaPr>
                    <m:oMath xmlns:m="http://schemas.openxmlformats.org/officeDocument/2006/math">
                      <m:sSub>
                        <m:sSubPr>
                          <m:ctrlPr>
                            <a:rPr lang="en-CA" sz="2000" i="1" smtClean="0">
                              <a:solidFill>
                                <a:schemeClr val="bg1"/>
                              </a:solidFill>
                              <a:latin typeface="Cambria Math"/>
                            </a:rPr>
                          </m:ctrlPr>
                        </m:sSubPr>
                        <m:e>
                          <m:r>
                            <a:rPr lang="en-CA" sz="2000" b="0" i="1" smtClean="0">
                              <a:solidFill>
                                <a:schemeClr val="bg1"/>
                              </a:solidFill>
                              <a:latin typeface="Cambria Math"/>
                            </a:rPr>
                            <m:t>𝑣</m:t>
                          </m:r>
                        </m:e>
                        <m:sub>
                          <m:r>
                            <a:rPr lang="en-CA" sz="2000" b="0" i="1" smtClean="0">
                              <a:solidFill>
                                <a:schemeClr val="bg1"/>
                              </a:solidFill>
                              <a:latin typeface="Cambria Math"/>
                            </a:rPr>
                            <m:t>𝑖</m:t>
                          </m:r>
                        </m:sub>
                      </m:sSub>
                      <m:r>
                        <a:rPr lang="en-CA" sz="2000" b="0" i="1" smtClean="0">
                          <a:solidFill>
                            <a:schemeClr val="bg1"/>
                          </a:solidFill>
                          <a:latin typeface="Cambria Math"/>
                        </a:rPr>
                        <m:t>=0</m:t>
                      </m:r>
                    </m:oMath>
                  </m:oMathPara>
                </a14:m>
                <a:endParaRPr lang="en-CA" sz="2000" b="0" dirty="0" smtClean="0">
                  <a:solidFill>
                    <a:schemeClr val="bg1"/>
                  </a:solidFill>
                  <a:latin typeface="+mj-lt"/>
                </a:endParaRPr>
              </a:p>
              <a:p>
                <a:pPr lvl="0" algn="l"/>
                <a14:m>
                  <m:oMathPara xmlns:m="http://schemas.openxmlformats.org/officeDocument/2006/math">
                    <m:oMathParaPr>
                      <m:jc m:val="left"/>
                    </m:oMathParaPr>
                    <m:oMath xmlns:m="http://schemas.openxmlformats.org/officeDocument/2006/math">
                      <m:r>
                        <a:rPr lang="en-CA" sz="2000" b="0" i="1" smtClean="0">
                          <a:solidFill>
                            <a:schemeClr val="bg1"/>
                          </a:solidFill>
                          <a:latin typeface="Cambria Math"/>
                        </a:rPr>
                        <m:t>𝑎</m:t>
                      </m:r>
                      <m:r>
                        <a:rPr lang="en-CA" sz="2000" b="0" i="1" smtClean="0">
                          <a:solidFill>
                            <a:schemeClr val="bg1"/>
                          </a:solidFill>
                          <a:latin typeface="Cambria Math"/>
                        </a:rPr>
                        <m:t>=2.038 </m:t>
                      </m:r>
                      <m:r>
                        <a:rPr lang="en-CA" sz="2000" b="0" i="1" smtClean="0">
                          <a:solidFill>
                            <a:schemeClr val="bg1"/>
                          </a:solidFill>
                          <a:latin typeface="Cambria Math"/>
                        </a:rPr>
                        <m:t>𝑚</m:t>
                      </m:r>
                      <m:r>
                        <a:rPr lang="en-CA" sz="2000" b="0" i="1" smtClean="0">
                          <a:solidFill>
                            <a:schemeClr val="bg1"/>
                          </a:solidFill>
                          <a:latin typeface="Cambria Math"/>
                        </a:rPr>
                        <m:t>/</m:t>
                      </m:r>
                      <m:sSup>
                        <m:sSupPr>
                          <m:ctrlPr>
                            <a:rPr lang="en-CA" sz="2000" b="0" i="1" smtClean="0">
                              <a:solidFill>
                                <a:schemeClr val="bg1"/>
                              </a:solidFill>
                              <a:latin typeface="Cambria Math"/>
                            </a:rPr>
                          </m:ctrlPr>
                        </m:sSupPr>
                        <m:e>
                          <m:r>
                            <a:rPr lang="en-CA" sz="2000" b="0" i="1" smtClean="0">
                              <a:solidFill>
                                <a:schemeClr val="bg1"/>
                              </a:solidFill>
                              <a:latin typeface="Cambria Math"/>
                            </a:rPr>
                            <m:t>𝑠</m:t>
                          </m:r>
                        </m:e>
                        <m:sup>
                          <m:r>
                            <a:rPr lang="en-CA" sz="2000" b="0" i="1" smtClean="0">
                              <a:solidFill>
                                <a:schemeClr val="bg1"/>
                              </a:solidFill>
                              <a:latin typeface="Cambria Math"/>
                            </a:rPr>
                            <m:t>2</m:t>
                          </m:r>
                        </m:sup>
                      </m:sSup>
                    </m:oMath>
                  </m:oMathPara>
                </a14:m>
                <a:endParaRPr lang="en-CA" sz="2000" b="0" dirty="0" smtClean="0">
                  <a:solidFill>
                    <a:schemeClr val="bg1"/>
                  </a:solidFill>
                  <a:latin typeface="+mj-lt"/>
                </a:endParaRPr>
              </a:p>
              <a:p>
                <a:pPr lvl="0" algn="l"/>
                <a14:m>
                  <m:oMathPara xmlns:m="http://schemas.openxmlformats.org/officeDocument/2006/math">
                    <m:oMathParaPr>
                      <m:jc m:val="left"/>
                    </m:oMathParaPr>
                    <m:oMath xmlns:m="http://schemas.openxmlformats.org/officeDocument/2006/math">
                      <m:r>
                        <a:rPr lang="en-CA" sz="2000" b="0" i="1" smtClean="0">
                          <a:solidFill>
                            <a:schemeClr val="bg1"/>
                          </a:solidFill>
                          <a:latin typeface="Cambria Math"/>
                          <a:ea typeface="Cambria Math"/>
                        </a:rPr>
                        <m:t>∆</m:t>
                      </m:r>
                      <m:r>
                        <a:rPr lang="en-CA" sz="2000" b="0" i="1" smtClean="0">
                          <a:solidFill>
                            <a:schemeClr val="bg1"/>
                          </a:solidFill>
                          <a:latin typeface="Cambria Math"/>
                          <a:ea typeface="Cambria Math"/>
                        </a:rPr>
                        <m:t>𝑡</m:t>
                      </m:r>
                      <m:r>
                        <a:rPr lang="en-CA" sz="2000" b="0" i="1" smtClean="0">
                          <a:solidFill>
                            <a:schemeClr val="bg1"/>
                          </a:solidFill>
                          <a:latin typeface="Cambria Math"/>
                          <a:ea typeface="Cambria Math"/>
                        </a:rPr>
                        <m:t>=4.0 </m:t>
                      </m:r>
                      <m:r>
                        <a:rPr lang="en-CA" sz="2000" b="0" i="1" smtClean="0">
                          <a:solidFill>
                            <a:schemeClr val="bg1"/>
                          </a:solidFill>
                          <a:latin typeface="Cambria Math"/>
                          <a:ea typeface="Cambria Math"/>
                        </a:rPr>
                        <m:t>𝑠</m:t>
                      </m:r>
                    </m:oMath>
                  </m:oMathPara>
                </a14:m>
                <a:endParaRPr lang="en-CA" sz="2000" b="0" dirty="0" smtClean="0">
                  <a:solidFill>
                    <a:schemeClr val="bg1"/>
                  </a:solidFill>
                  <a:latin typeface="+mj-lt"/>
                  <a:ea typeface="Cambria Math"/>
                </a:endParaRPr>
              </a:p>
              <a:p>
                <a:pPr lvl="0" algn="l"/>
                <a14:m>
                  <m:oMathPara xmlns:m="http://schemas.openxmlformats.org/officeDocument/2006/math">
                    <m:oMathParaPr>
                      <m:jc m:val="left"/>
                    </m:oMathParaPr>
                    <m:oMath xmlns:m="http://schemas.openxmlformats.org/officeDocument/2006/math">
                      <m:sSub>
                        <m:sSubPr>
                          <m:ctrlPr>
                            <a:rPr lang="en-CA" sz="2000" b="0" i="1" smtClean="0">
                              <a:solidFill>
                                <a:schemeClr val="bg1"/>
                              </a:solidFill>
                              <a:latin typeface="Cambria Math"/>
                            </a:rPr>
                          </m:ctrlPr>
                        </m:sSubPr>
                        <m:e>
                          <m:r>
                            <a:rPr lang="en-CA" sz="2000" b="0" i="1" smtClean="0">
                              <a:solidFill>
                                <a:schemeClr val="bg1"/>
                              </a:solidFill>
                              <a:latin typeface="Cambria Math"/>
                            </a:rPr>
                            <m:t>𝑣</m:t>
                          </m:r>
                        </m:e>
                        <m:sub>
                          <m:r>
                            <a:rPr lang="en-CA" sz="2000" b="0" i="1" smtClean="0">
                              <a:solidFill>
                                <a:schemeClr val="bg1"/>
                              </a:solidFill>
                              <a:latin typeface="Cambria Math"/>
                            </a:rPr>
                            <m:t>𝑓</m:t>
                          </m:r>
                        </m:sub>
                      </m:sSub>
                      <m:r>
                        <a:rPr lang="en-CA" sz="2000" b="0" i="1" smtClean="0">
                          <a:solidFill>
                            <a:schemeClr val="bg1"/>
                          </a:solidFill>
                          <a:latin typeface="Cambria Math"/>
                        </a:rPr>
                        <m:t>= ?</m:t>
                      </m:r>
                    </m:oMath>
                  </m:oMathPara>
                </a14:m>
                <a:endParaRPr lang="en-CA" sz="2000" b="0" dirty="0" smtClean="0">
                  <a:solidFill>
                    <a:schemeClr val="bg1"/>
                  </a:solidFill>
                  <a:latin typeface="+mj-lt"/>
                </a:endParaRPr>
              </a:p>
              <a:p>
                <a:pPr lvl="0" algn="l"/>
                <a:endParaRPr lang="en-CA" sz="2000" b="0" dirty="0" smtClean="0">
                  <a:solidFill>
                    <a:schemeClr val="bg1"/>
                  </a:solidFill>
                  <a:latin typeface="+mj-lt"/>
                </a:endParaRPr>
              </a:p>
              <a:p>
                <a:pPr lvl="0" algn="l"/>
                <a14:m>
                  <m:oMathPara xmlns:m="http://schemas.openxmlformats.org/officeDocument/2006/math">
                    <m:oMathParaPr>
                      <m:jc m:val="left"/>
                    </m:oMathParaPr>
                    <m:oMath xmlns:m="http://schemas.openxmlformats.org/officeDocument/2006/math">
                      <m:sSub>
                        <m:sSubPr>
                          <m:ctrlPr>
                            <a:rPr lang="en-CA" sz="2000" b="0" i="1" smtClean="0">
                              <a:solidFill>
                                <a:schemeClr val="bg1"/>
                              </a:solidFill>
                              <a:latin typeface="Cambria Math"/>
                            </a:rPr>
                          </m:ctrlPr>
                        </m:sSubPr>
                        <m:e>
                          <m:r>
                            <a:rPr lang="en-CA" sz="2000" b="0" i="1" smtClean="0">
                              <a:solidFill>
                                <a:schemeClr val="bg1"/>
                              </a:solidFill>
                              <a:latin typeface="Cambria Math"/>
                            </a:rPr>
                            <m:t>𝑣</m:t>
                          </m:r>
                        </m:e>
                        <m:sub>
                          <m:r>
                            <a:rPr lang="en-CA" sz="2000" b="0" i="1" smtClean="0">
                              <a:solidFill>
                                <a:schemeClr val="bg1"/>
                              </a:solidFill>
                              <a:latin typeface="Cambria Math"/>
                            </a:rPr>
                            <m:t>𝑓</m:t>
                          </m:r>
                        </m:sub>
                      </m:sSub>
                      <m:r>
                        <a:rPr lang="en-CA" sz="2000" b="0" i="1" smtClean="0">
                          <a:solidFill>
                            <a:schemeClr val="bg1"/>
                          </a:solidFill>
                          <a:latin typeface="Cambria Math"/>
                        </a:rPr>
                        <m:t>=</m:t>
                      </m:r>
                      <m:sSub>
                        <m:sSubPr>
                          <m:ctrlPr>
                            <a:rPr lang="en-CA" sz="2000" b="0" i="1" smtClean="0">
                              <a:solidFill>
                                <a:schemeClr val="bg1"/>
                              </a:solidFill>
                              <a:latin typeface="Cambria Math"/>
                            </a:rPr>
                          </m:ctrlPr>
                        </m:sSubPr>
                        <m:e>
                          <m:r>
                            <a:rPr lang="en-CA" sz="2000" b="0" i="1" smtClean="0">
                              <a:solidFill>
                                <a:schemeClr val="bg1"/>
                              </a:solidFill>
                              <a:latin typeface="Cambria Math"/>
                            </a:rPr>
                            <m:t>𝑣</m:t>
                          </m:r>
                        </m:e>
                        <m:sub>
                          <m:r>
                            <a:rPr lang="en-CA" sz="2000" b="0" i="1" smtClean="0">
                              <a:solidFill>
                                <a:schemeClr val="bg1"/>
                              </a:solidFill>
                              <a:latin typeface="Cambria Math"/>
                            </a:rPr>
                            <m:t>𝑖</m:t>
                          </m:r>
                        </m:sub>
                      </m:sSub>
                      <m:r>
                        <a:rPr lang="en-CA" sz="2000" b="0" i="1" smtClean="0">
                          <a:solidFill>
                            <a:schemeClr val="bg1"/>
                          </a:solidFill>
                          <a:latin typeface="Cambria Math"/>
                        </a:rPr>
                        <m:t>+</m:t>
                      </m:r>
                      <m:r>
                        <a:rPr lang="en-CA" sz="2000" b="0" i="1" smtClean="0">
                          <a:solidFill>
                            <a:schemeClr val="bg1"/>
                          </a:solidFill>
                          <a:latin typeface="Cambria Math"/>
                        </a:rPr>
                        <m:t>𝑎</m:t>
                      </m:r>
                      <m:r>
                        <a:rPr lang="en-CA" sz="2000" b="0" i="1" smtClean="0">
                          <a:solidFill>
                            <a:schemeClr val="bg1"/>
                          </a:solidFill>
                          <a:latin typeface="Cambria Math"/>
                          <a:ea typeface="Cambria Math"/>
                        </a:rPr>
                        <m:t>×∆</m:t>
                      </m:r>
                      <m:r>
                        <a:rPr lang="en-CA" sz="2000" b="0" i="1" smtClean="0">
                          <a:solidFill>
                            <a:schemeClr val="bg1"/>
                          </a:solidFill>
                          <a:latin typeface="Cambria Math"/>
                          <a:ea typeface="Cambria Math"/>
                        </a:rPr>
                        <m:t>𝑡</m:t>
                      </m:r>
                    </m:oMath>
                  </m:oMathPara>
                </a14:m>
                <a:endParaRPr lang="en-CA" sz="2000" b="0" dirty="0" smtClean="0">
                  <a:solidFill>
                    <a:schemeClr val="bg1"/>
                  </a:solidFill>
                  <a:latin typeface="+mj-lt"/>
                  <a:ea typeface="Cambria Math"/>
                </a:endParaRPr>
              </a:p>
              <a:p>
                <a:pPr lvl="0" algn="l"/>
                <a:endParaRPr lang="en-CA" sz="800" b="0" i="1" dirty="0" smtClean="0">
                  <a:solidFill>
                    <a:schemeClr val="bg1"/>
                  </a:solidFill>
                  <a:latin typeface="Cambria Math"/>
                </a:endParaRPr>
              </a:p>
              <a:p>
                <a:pPr lvl="0" algn="l"/>
                <a14:m>
                  <m:oMathPara xmlns:m="http://schemas.openxmlformats.org/officeDocument/2006/math">
                    <m:oMathParaPr>
                      <m:jc m:val="left"/>
                    </m:oMathParaPr>
                    <m:oMath xmlns:m="http://schemas.openxmlformats.org/officeDocument/2006/math">
                      <m:sSub>
                        <m:sSubPr>
                          <m:ctrlPr>
                            <a:rPr lang="en-CA" sz="2000" b="0" i="1" smtClean="0">
                              <a:solidFill>
                                <a:schemeClr val="bg1"/>
                              </a:solidFill>
                              <a:latin typeface="Cambria Math"/>
                            </a:rPr>
                          </m:ctrlPr>
                        </m:sSubPr>
                        <m:e>
                          <m:r>
                            <a:rPr lang="en-CA" sz="2000" b="0" i="1" smtClean="0">
                              <a:solidFill>
                                <a:schemeClr val="bg1"/>
                              </a:solidFill>
                              <a:latin typeface="Cambria Math"/>
                            </a:rPr>
                            <m:t>𝑣</m:t>
                          </m:r>
                        </m:e>
                        <m:sub>
                          <m:r>
                            <a:rPr lang="en-CA" sz="2000" b="0" i="1" smtClean="0">
                              <a:solidFill>
                                <a:schemeClr val="bg1"/>
                              </a:solidFill>
                              <a:latin typeface="Cambria Math"/>
                            </a:rPr>
                            <m:t>𝑓</m:t>
                          </m:r>
                        </m:sub>
                      </m:sSub>
                      <m:r>
                        <a:rPr lang="en-CA" sz="2000" b="0" i="1" smtClean="0">
                          <a:solidFill>
                            <a:schemeClr val="bg1"/>
                          </a:solidFill>
                          <a:latin typeface="Cambria Math"/>
                        </a:rPr>
                        <m:t>=0+2.038 </m:t>
                      </m:r>
                      <m:r>
                        <a:rPr lang="en-CA" sz="2000" b="0" i="1" smtClean="0">
                          <a:solidFill>
                            <a:schemeClr val="bg1"/>
                          </a:solidFill>
                          <a:latin typeface="Cambria Math"/>
                        </a:rPr>
                        <m:t>𝑚</m:t>
                      </m:r>
                      <m:r>
                        <a:rPr lang="en-CA" sz="2000" b="0" i="1" smtClean="0">
                          <a:solidFill>
                            <a:schemeClr val="bg1"/>
                          </a:solidFill>
                          <a:latin typeface="Cambria Math"/>
                        </a:rPr>
                        <m:t>/</m:t>
                      </m:r>
                      <m:sSup>
                        <m:sSupPr>
                          <m:ctrlPr>
                            <a:rPr lang="en-CA" sz="2000" b="0" i="1" smtClean="0">
                              <a:solidFill>
                                <a:schemeClr val="bg1"/>
                              </a:solidFill>
                              <a:latin typeface="Cambria Math"/>
                            </a:rPr>
                          </m:ctrlPr>
                        </m:sSupPr>
                        <m:e>
                          <m:r>
                            <a:rPr lang="en-CA" sz="2000" b="0" i="1" smtClean="0">
                              <a:solidFill>
                                <a:schemeClr val="bg1"/>
                              </a:solidFill>
                              <a:latin typeface="Cambria Math"/>
                            </a:rPr>
                            <m:t>𝑠</m:t>
                          </m:r>
                        </m:e>
                        <m:sup>
                          <m:r>
                            <a:rPr lang="en-CA" sz="2000" b="0" i="1" smtClean="0">
                              <a:solidFill>
                                <a:schemeClr val="bg1"/>
                              </a:solidFill>
                              <a:latin typeface="Cambria Math"/>
                            </a:rPr>
                            <m:t>2</m:t>
                          </m:r>
                        </m:sup>
                      </m:sSup>
                      <m:r>
                        <a:rPr lang="en-CA" sz="2000" b="0" i="1" smtClean="0">
                          <a:solidFill>
                            <a:schemeClr val="bg1"/>
                          </a:solidFill>
                          <a:latin typeface="Cambria Math"/>
                          <a:ea typeface="Cambria Math"/>
                        </a:rPr>
                        <m:t>×4.0</m:t>
                      </m:r>
                      <m:r>
                        <a:rPr lang="en-CA" sz="2000" b="0" i="1" smtClean="0">
                          <a:solidFill>
                            <a:schemeClr val="bg1"/>
                          </a:solidFill>
                          <a:latin typeface="Cambria Math"/>
                          <a:ea typeface="Cambria Math"/>
                        </a:rPr>
                        <m:t>𝑠</m:t>
                      </m:r>
                    </m:oMath>
                  </m:oMathPara>
                </a14:m>
                <a:endParaRPr lang="en-CA" sz="2000" b="0" dirty="0" smtClean="0">
                  <a:solidFill>
                    <a:schemeClr val="bg1"/>
                  </a:solidFill>
                  <a:latin typeface="+mj-lt"/>
                </a:endParaRPr>
              </a:p>
              <a:p>
                <a:pPr lvl="0" algn="l"/>
                <a:endParaRPr lang="en-CA" sz="800" b="0" i="1" dirty="0" smtClean="0">
                  <a:solidFill>
                    <a:schemeClr val="bg1"/>
                  </a:solidFill>
                  <a:latin typeface="Cambria Math"/>
                </a:endParaRPr>
              </a:p>
              <a:p>
                <a:pPr lvl="0" algn="l"/>
                <a14:m>
                  <m:oMath xmlns:m="http://schemas.openxmlformats.org/officeDocument/2006/math">
                    <m:sSub>
                      <m:sSubPr>
                        <m:ctrlPr>
                          <a:rPr lang="en-CA" sz="2000" b="0" i="1" smtClean="0">
                            <a:solidFill>
                              <a:schemeClr val="bg1"/>
                            </a:solidFill>
                            <a:latin typeface="Cambria Math"/>
                          </a:rPr>
                        </m:ctrlPr>
                      </m:sSubPr>
                      <m:e>
                        <m:acc>
                          <m:accPr>
                            <m:chr m:val="⃑"/>
                            <m:ctrlPr>
                              <a:rPr lang="en-CA" sz="2000" b="0" i="1" smtClean="0">
                                <a:solidFill>
                                  <a:schemeClr val="bg1"/>
                                </a:solidFill>
                                <a:latin typeface="Cambria Math"/>
                              </a:rPr>
                            </m:ctrlPr>
                          </m:accPr>
                          <m:e>
                            <m:r>
                              <a:rPr lang="en-CA" sz="2000" b="0" i="1" smtClean="0">
                                <a:solidFill>
                                  <a:schemeClr val="bg1"/>
                                </a:solidFill>
                                <a:latin typeface="Cambria Math"/>
                              </a:rPr>
                              <m:t>𝑣</m:t>
                            </m:r>
                          </m:e>
                        </m:acc>
                      </m:e>
                      <m:sub>
                        <m:r>
                          <a:rPr lang="en-CA" sz="2000" b="0" i="1" smtClean="0">
                            <a:solidFill>
                              <a:schemeClr val="bg1"/>
                            </a:solidFill>
                            <a:latin typeface="Cambria Math"/>
                          </a:rPr>
                          <m:t>𝑓</m:t>
                        </m:r>
                      </m:sub>
                    </m:sSub>
                    <m:r>
                      <a:rPr lang="en-CA" sz="2000" b="0" i="1" smtClean="0">
                        <a:solidFill>
                          <a:schemeClr val="bg1"/>
                        </a:solidFill>
                        <a:latin typeface="Cambria Math"/>
                      </a:rPr>
                      <m:t>=8.15 </m:t>
                    </m:r>
                    <m:r>
                      <a:rPr lang="en-CA" sz="2000" b="0" i="1" smtClean="0">
                        <a:solidFill>
                          <a:schemeClr val="bg1"/>
                        </a:solidFill>
                        <a:latin typeface="Cambria Math"/>
                      </a:rPr>
                      <m:t>𝑚</m:t>
                    </m:r>
                    <m:r>
                      <a:rPr lang="en-CA" sz="2000" b="0" i="1" smtClean="0">
                        <a:solidFill>
                          <a:schemeClr val="bg1"/>
                        </a:solidFill>
                        <a:latin typeface="Cambria Math"/>
                      </a:rPr>
                      <m:t>/</m:t>
                    </m:r>
                    <m:r>
                      <a:rPr lang="en-CA" sz="2000" b="0" i="1" smtClean="0">
                        <a:solidFill>
                          <a:schemeClr val="bg1"/>
                        </a:solidFill>
                        <a:latin typeface="Cambria Math"/>
                      </a:rPr>
                      <m:t>𝑠</m:t>
                    </m:r>
                  </m:oMath>
                </a14:m>
                <a:r>
                  <a:rPr lang="en-CA" sz="2000" b="0" dirty="0" smtClean="0">
                    <a:solidFill>
                      <a:schemeClr val="bg1"/>
                    </a:solidFill>
                    <a:latin typeface="+mj-lt"/>
                  </a:rPr>
                  <a:t> [Forward]</a:t>
                </a:r>
              </a:p>
              <a:p>
                <a:pPr lvl="0" algn="l"/>
                <a:endParaRPr lang="en-CA" sz="2000" dirty="0" smtClean="0">
                  <a:solidFill>
                    <a:schemeClr val="bg1"/>
                  </a:solidFill>
                  <a:latin typeface="+mj-lt"/>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990600" y="914400"/>
                <a:ext cx="7086600" cy="2286000"/>
              </a:xfrm>
              <a:blipFill rotWithShape="1">
                <a:blip r:embed="rId2"/>
                <a:stretch>
                  <a:fillRect l="-2238" t="-1333" b="-80000"/>
                </a:stretch>
              </a:blipFill>
            </p:spPr>
            <p:txBody>
              <a:bodyPr/>
              <a:lstStyle/>
              <a:p>
                <a:r>
                  <a:rPr lang="en-CA">
                    <a:noFill/>
                  </a:rPr>
                  <a:t> </a:t>
                </a:r>
              </a:p>
            </p:txBody>
          </p:sp>
        </mc:Fallback>
      </mc:AlternateContent>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134998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solidFill>
              </a:rPr>
              <a:pPr/>
              <a:t>11</a:t>
            </a:fld>
            <a:endParaRPr lang="en-US">
              <a:solidFill>
                <a:prstClr val="black"/>
              </a:solidFill>
            </a:endParaRPr>
          </a:p>
        </p:txBody>
      </p:sp>
      <p:sp>
        <p:nvSpPr>
          <p:cNvPr id="5" name="Rectangle 4"/>
          <p:cNvSpPr/>
          <p:nvPr/>
        </p:nvSpPr>
        <p:spPr>
          <a:xfrm>
            <a:off x="800099" y="1447800"/>
            <a:ext cx="7848601" cy="2369880"/>
          </a:xfrm>
          <a:prstGeom prst="rect">
            <a:avLst/>
          </a:prstGeom>
        </p:spPr>
        <p:txBody>
          <a:bodyPr wrap="square">
            <a:spAutoFit/>
          </a:bodyPr>
          <a:lstStyle/>
          <a:p>
            <a:pPr marR="45720">
              <a:spcBef>
                <a:spcPct val="20000"/>
              </a:spcBef>
              <a:buClr>
                <a:srgbClr val="0BD0D9"/>
              </a:buClr>
              <a:buSzPct val="95000"/>
            </a:pPr>
            <a:r>
              <a:rPr lang="en-CA" sz="2000" dirty="0">
                <a:solidFill>
                  <a:prstClr val="black"/>
                </a:solidFill>
                <a:latin typeface="Calibri"/>
                <a:cs typeface="Calibri" pitchFamily="34" charset="0"/>
              </a:rPr>
              <a:t>Example:</a:t>
            </a:r>
          </a:p>
          <a:p>
            <a:pPr marR="45720">
              <a:spcBef>
                <a:spcPct val="20000"/>
              </a:spcBef>
              <a:buClr>
                <a:srgbClr val="0BD0D9"/>
              </a:buClr>
              <a:buSzPct val="95000"/>
            </a:pPr>
            <a:r>
              <a:rPr lang="en-CA" sz="2000" dirty="0">
                <a:solidFill>
                  <a:prstClr val="black"/>
                </a:solidFill>
                <a:latin typeface="Calibri"/>
              </a:rPr>
              <a:t>Two sleds are tied together with a </a:t>
            </a:r>
            <a:r>
              <a:rPr lang="en-CA" sz="2000" dirty="0" smtClean="0">
                <a:solidFill>
                  <a:prstClr val="black"/>
                </a:solidFill>
                <a:latin typeface="Calibri"/>
              </a:rPr>
              <a:t>rope. A </a:t>
            </a:r>
            <a:r>
              <a:rPr lang="en-CA" sz="2000" dirty="0">
                <a:solidFill>
                  <a:prstClr val="black"/>
                </a:solidFill>
                <a:latin typeface="Calibri"/>
              </a:rPr>
              <a:t>small child is sitting on sled 1 (total mass of 27 kg) </a:t>
            </a:r>
            <a:r>
              <a:rPr lang="en-CA" sz="2000" dirty="0" smtClean="0">
                <a:solidFill>
                  <a:prstClr val="black"/>
                </a:solidFill>
                <a:latin typeface="Calibri"/>
              </a:rPr>
              <a:t>and a </a:t>
            </a:r>
            <a:r>
              <a:rPr lang="en-CA" sz="2000" dirty="0">
                <a:solidFill>
                  <a:prstClr val="black"/>
                </a:solidFill>
                <a:latin typeface="Calibri"/>
              </a:rPr>
              <a:t>larger child sits on sled 2 (total mass of 38 kg). An adult </a:t>
            </a:r>
            <a:r>
              <a:rPr lang="en-CA" sz="2000" dirty="0" smtClean="0">
                <a:solidFill>
                  <a:prstClr val="black"/>
                </a:solidFill>
                <a:latin typeface="Calibri"/>
              </a:rPr>
              <a:t>pulls on </a:t>
            </a:r>
            <a:r>
              <a:rPr lang="en-CA" sz="2000" dirty="0">
                <a:solidFill>
                  <a:prstClr val="black"/>
                </a:solidFill>
                <a:latin typeface="Calibri"/>
              </a:rPr>
              <a:t>the sleds.</a:t>
            </a:r>
          </a:p>
          <a:p>
            <a:pPr marL="355600" marR="45720" indent="-355600">
              <a:spcBef>
                <a:spcPct val="20000"/>
              </a:spcBef>
              <a:buClr>
                <a:srgbClr val="0BD0D9"/>
              </a:buClr>
              <a:buSzPct val="95000"/>
            </a:pPr>
            <a:r>
              <a:rPr lang="en-CA" sz="2000" dirty="0">
                <a:solidFill>
                  <a:prstClr val="black"/>
                </a:solidFill>
                <a:latin typeface="Calibri"/>
              </a:rPr>
              <a:t>(a) What is the greatest horizontal force that the adult can </a:t>
            </a:r>
            <a:r>
              <a:rPr lang="en-CA" sz="2000" dirty="0" smtClean="0">
                <a:solidFill>
                  <a:prstClr val="black"/>
                </a:solidFill>
                <a:latin typeface="Calibri"/>
              </a:rPr>
              <a:t>exert on </a:t>
            </a:r>
            <a:r>
              <a:rPr lang="en-CA" sz="2000" dirty="0">
                <a:solidFill>
                  <a:prstClr val="black"/>
                </a:solidFill>
                <a:latin typeface="Calibri"/>
              </a:rPr>
              <a:t>sled 1 without moving either </a:t>
            </a:r>
            <a:r>
              <a:rPr lang="en-CA" sz="2000" dirty="0" smtClean="0">
                <a:solidFill>
                  <a:prstClr val="black"/>
                </a:solidFill>
                <a:latin typeface="Calibri"/>
              </a:rPr>
              <a:t>sled, if he </a:t>
            </a:r>
            <a:r>
              <a:rPr lang="en-CA" sz="2000" dirty="0">
                <a:solidFill>
                  <a:prstClr val="black"/>
                </a:solidFill>
                <a:latin typeface="Calibri"/>
              </a:rPr>
              <a:t>coefficient of static friction between </a:t>
            </a:r>
            <a:r>
              <a:rPr lang="en-CA" sz="2000" dirty="0" smtClean="0">
                <a:solidFill>
                  <a:prstClr val="black"/>
                </a:solidFill>
                <a:latin typeface="Calibri"/>
              </a:rPr>
              <a:t>sleds </a:t>
            </a:r>
            <a:r>
              <a:rPr lang="en-CA" sz="2000" dirty="0">
                <a:solidFill>
                  <a:prstClr val="black"/>
                </a:solidFill>
                <a:latin typeface="Calibri"/>
              </a:rPr>
              <a:t>and the snow is </a:t>
            </a:r>
            <a:r>
              <a:rPr lang="en-CA" sz="2000" dirty="0" smtClean="0">
                <a:solidFill>
                  <a:prstClr val="black"/>
                </a:solidFill>
                <a:latin typeface="Calibri"/>
              </a:rPr>
              <a:t>0.22?</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685800"/>
            <a:ext cx="4212000" cy="1158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5" name="Straight Connector 24"/>
          <p:cNvCxnSpPr/>
          <p:nvPr/>
        </p:nvCxnSpPr>
        <p:spPr>
          <a:xfrm>
            <a:off x="3628521" y="5720549"/>
            <a:ext cx="4905879"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a:off x="4038600" y="5029200"/>
                <a:ext cx="1371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CA" i="1" smtClean="0">
                            <a:solidFill>
                              <a:prstClr val="white"/>
                            </a:solidFill>
                            <a:latin typeface="Cambria Math"/>
                          </a:rPr>
                        </m:ctrlPr>
                      </m:sSubPr>
                      <m:e>
                        <m:r>
                          <a:rPr lang="en-CA" b="0" i="1" smtClean="0">
                            <a:solidFill>
                              <a:prstClr val="white"/>
                            </a:solidFill>
                            <a:latin typeface="Cambria Math"/>
                          </a:rPr>
                          <m:t>𝑚</m:t>
                        </m:r>
                      </m:e>
                      <m:sub>
                        <m:r>
                          <a:rPr lang="en-CA" b="0" i="1" smtClean="0">
                            <a:solidFill>
                              <a:prstClr val="white"/>
                            </a:solidFill>
                            <a:latin typeface="Cambria Math"/>
                          </a:rPr>
                          <m:t>2</m:t>
                        </m:r>
                      </m:sub>
                    </m:sSub>
                    <m:r>
                      <a:rPr lang="en-CA" b="0" i="1" smtClean="0">
                        <a:solidFill>
                          <a:prstClr val="white"/>
                        </a:solidFill>
                        <a:latin typeface="Cambria Math"/>
                      </a:rPr>
                      <m:t>=</m:t>
                    </m:r>
                    <m:r>
                      <a:rPr lang="en-CA" b="0" i="0" smtClean="0">
                        <a:solidFill>
                          <a:prstClr val="white"/>
                        </a:solidFill>
                        <a:latin typeface="Cambria Math"/>
                      </a:rPr>
                      <m:t>38</m:t>
                    </m:r>
                  </m:oMath>
                </a14:m>
                <a:r>
                  <a:rPr lang="en-CA" dirty="0" smtClean="0">
                    <a:solidFill>
                      <a:prstClr val="white"/>
                    </a:solidFill>
                  </a:rPr>
                  <a:t> kg</a:t>
                </a:r>
                <a:endParaRPr lang="en-CA" dirty="0">
                  <a:solidFill>
                    <a:prstClr val="white"/>
                  </a:solidFill>
                </a:endParaRPr>
              </a:p>
            </p:txBody>
          </p:sp>
        </mc:Choice>
        <mc:Fallback xmlns="">
          <p:sp>
            <p:nvSpPr>
              <p:cNvPr id="26" name="Rectangle 25"/>
              <p:cNvSpPr>
                <a:spLocks noRot="1" noChangeAspect="1" noMove="1" noResize="1" noEditPoints="1" noAdjustHandles="1" noChangeArrowheads="1" noChangeShapeType="1" noTextEdit="1"/>
              </p:cNvSpPr>
              <p:nvPr/>
            </p:nvSpPr>
            <p:spPr>
              <a:xfrm>
                <a:off x="4038600" y="5029200"/>
                <a:ext cx="1371600" cy="685800"/>
              </a:xfrm>
              <a:prstGeom prst="rect">
                <a:avLst/>
              </a:prstGeom>
              <a:blipFill rotWithShape="1">
                <a:blip r:embed="rId3"/>
                <a:stretch>
                  <a:fillRect r="-873"/>
                </a:stretch>
              </a:blipFill>
            </p:spPr>
            <p:txBody>
              <a:bodyPr/>
              <a:lstStyle/>
              <a:p>
                <a:r>
                  <a:rPr lang="en-CA">
                    <a:noFill/>
                  </a:rPr>
                  <a:t> </a:t>
                </a:r>
              </a:p>
            </p:txBody>
          </p:sp>
        </mc:Fallback>
      </mc:AlternateContent>
      <p:cxnSp>
        <p:nvCxnSpPr>
          <p:cNvPr id="27" name="Straight Arrow Connector 26"/>
          <p:cNvCxnSpPr/>
          <p:nvPr/>
        </p:nvCxnSpPr>
        <p:spPr>
          <a:xfrm>
            <a:off x="4790536" y="5720549"/>
            <a:ext cx="0" cy="53497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4211381" y="6053416"/>
                <a:ext cx="513018" cy="404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i="1" smtClean="0">
                              <a:solidFill>
                                <a:prstClr val="black"/>
                              </a:solidFill>
                              <a:latin typeface="Cambria Math"/>
                            </a:rPr>
                          </m:ctrlPr>
                        </m:sSubPr>
                        <m:e>
                          <m:r>
                            <a:rPr lang="en-CA" i="1" smtClean="0">
                              <a:solidFill>
                                <a:prstClr val="black"/>
                              </a:solidFill>
                              <a:latin typeface="Cambria Math"/>
                            </a:rPr>
                            <m:t>𝐹</m:t>
                          </m:r>
                        </m:e>
                        <m:sub>
                          <m:sSub>
                            <m:sSubPr>
                              <m:ctrlPr>
                                <a:rPr lang="en-CA" i="1" smtClean="0">
                                  <a:solidFill>
                                    <a:prstClr val="black"/>
                                  </a:solidFill>
                                  <a:latin typeface="Cambria Math"/>
                                </a:rPr>
                              </m:ctrlPr>
                            </m:sSubPr>
                            <m:e>
                              <m:r>
                                <a:rPr lang="en-CA" b="0" i="1" smtClean="0">
                                  <a:solidFill>
                                    <a:prstClr val="black"/>
                                  </a:solidFill>
                                  <a:latin typeface="Cambria Math"/>
                                </a:rPr>
                                <m:t>𝑔</m:t>
                              </m:r>
                            </m:e>
                            <m:sub>
                              <m:r>
                                <a:rPr lang="en-CA" b="0" i="1" smtClean="0">
                                  <a:solidFill>
                                    <a:prstClr val="black"/>
                                  </a:solidFill>
                                  <a:latin typeface="Cambria Math"/>
                                </a:rPr>
                                <m:t>2</m:t>
                              </m:r>
                            </m:sub>
                          </m:sSub>
                        </m:sub>
                      </m:sSub>
                    </m:oMath>
                  </m:oMathPara>
                </a14:m>
                <a:endParaRPr lang="en-CA" dirty="0">
                  <a:solidFill>
                    <a:prstClr val="black"/>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4211381" y="6053416"/>
                <a:ext cx="513018" cy="404213"/>
              </a:xfrm>
              <a:prstGeom prst="rect">
                <a:avLst/>
              </a:prstGeom>
              <a:blipFill rotWithShape="1">
                <a:blip r:embed="rId4"/>
                <a:stretch>
                  <a:fillRect b="-3030"/>
                </a:stretch>
              </a:blipFill>
            </p:spPr>
            <p:txBody>
              <a:bodyPr/>
              <a:lstStyle/>
              <a:p>
                <a:r>
                  <a:rPr lang="en-CA">
                    <a:noFill/>
                  </a:rPr>
                  <a:t> </a:t>
                </a:r>
              </a:p>
            </p:txBody>
          </p:sp>
        </mc:Fallback>
      </mc:AlternateContent>
      <p:cxnSp>
        <p:nvCxnSpPr>
          <p:cNvPr id="29" name="Straight Arrow Connector 28"/>
          <p:cNvCxnSpPr>
            <a:stCxn id="26" idx="0"/>
          </p:cNvCxnSpPr>
          <p:nvPr/>
        </p:nvCxnSpPr>
        <p:spPr>
          <a:xfrm flipH="1" flipV="1">
            <a:off x="4724399" y="4459668"/>
            <a:ext cx="1" cy="569532"/>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p:cNvSpPr txBox="1"/>
              <p:nvPr/>
            </p:nvSpPr>
            <p:spPr>
              <a:xfrm>
                <a:off x="4419600" y="4055455"/>
                <a:ext cx="609600" cy="404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i="1" smtClean="0">
                              <a:solidFill>
                                <a:prstClr val="black"/>
                              </a:solidFill>
                              <a:latin typeface="Cambria Math"/>
                            </a:rPr>
                          </m:ctrlPr>
                        </m:sSubPr>
                        <m:e>
                          <m:r>
                            <a:rPr lang="en-CA" i="1" smtClean="0">
                              <a:solidFill>
                                <a:prstClr val="black"/>
                              </a:solidFill>
                              <a:latin typeface="Cambria Math"/>
                            </a:rPr>
                            <m:t>𝐹</m:t>
                          </m:r>
                        </m:e>
                        <m:sub>
                          <m:sSub>
                            <m:sSubPr>
                              <m:ctrlPr>
                                <a:rPr lang="en-CA" i="1" smtClean="0">
                                  <a:solidFill>
                                    <a:prstClr val="black"/>
                                  </a:solidFill>
                                  <a:latin typeface="Cambria Math"/>
                                </a:rPr>
                              </m:ctrlPr>
                            </m:sSubPr>
                            <m:e>
                              <m:r>
                                <a:rPr lang="en-CA" b="0" i="1" smtClean="0">
                                  <a:solidFill>
                                    <a:prstClr val="black"/>
                                  </a:solidFill>
                                  <a:latin typeface="Cambria Math"/>
                                </a:rPr>
                                <m:t>𝑁</m:t>
                              </m:r>
                            </m:e>
                            <m:sub>
                              <m:r>
                                <a:rPr lang="en-CA" b="0" i="1" smtClean="0">
                                  <a:solidFill>
                                    <a:prstClr val="black"/>
                                  </a:solidFill>
                                  <a:latin typeface="Cambria Math"/>
                                </a:rPr>
                                <m:t>2</m:t>
                              </m:r>
                            </m:sub>
                          </m:sSub>
                        </m:sub>
                      </m:sSub>
                    </m:oMath>
                  </m:oMathPara>
                </a14:m>
                <a:endParaRPr lang="en-CA" dirty="0">
                  <a:solidFill>
                    <a:prstClr val="black"/>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4419600" y="4055455"/>
                <a:ext cx="609600" cy="404213"/>
              </a:xfrm>
              <a:prstGeom prst="rect">
                <a:avLst/>
              </a:prstGeom>
              <a:blipFill rotWithShape="1">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6569648" y="5029200"/>
                <a:ext cx="1374652"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CA" i="1" smtClean="0">
                            <a:solidFill>
                              <a:prstClr val="white"/>
                            </a:solidFill>
                            <a:latin typeface="Cambria Math"/>
                          </a:rPr>
                        </m:ctrlPr>
                      </m:sSubPr>
                      <m:e>
                        <m:r>
                          <a:rPr lang="en-CA" i="1">
                            <a:solidFill>
                              <a:prstClr val="white"/>
                            </a:solidFill>
                            <a:latin typeface="Cambria Math"/>
                          </a:rPr>
                          <m:t>𝑚</m:t>
                        </m:r>
                      </m:e>
                      <m:sub>
                        <m:r>
                          <a:rPr lang="en-CA" b="0" i="1" smtClean="0">
                            <a:solidFill>
                              <a:prstClr val="white"/>
                            </a:solidFill>
                            <a:latin typeface="Cambria Math"/>
                          </a:rPr>
                          <m:t>1</m:t>
                        </m:r>
                      </m:sub>
                    </m:sSub>
                    <m:r>
                      <a:rPr lang="en-CA" b="0" i="1" smtClean="0">
                        <a:solidFill>
                          <a:prstClr val="white"/>
                        </a:solidFill>
                        <a:latin typeface="Cambria Math"/>
                      </a:rPr>
                      <m:t>=</m:t>
                    </m:r>
                    <m:r>
                      <a:rPr lang="en-CA" b="0" i="0" smtClean="0">
                        <a:solidFill>
                          <a:prstClr val="white"/>
                        </a:solidFill>
                        <a:latin typeface="Cambria Math"/>
                      </a:rPr>
                      <m:t>27</m:t>
                    </m:r>
                  </m:oMath>
                </a14:m>
                <a:r>
                  <a:rPr lang="en-CA" dirty="0" smtClean="0">
                    <a:solidFill>
                      <a:prstClr val="white"/>
                    </a:solidFill>
                  </a:rPr>
                  <a:t> kg</a:t>
                </a:r>
                <a:endParaRPr lang="en-CA" dirty="0">
                  <a:solidFill>
                    <a:prstClr val="white"/>
                  </a:solidFill>
                </a:endParaRPr>
              </a:p>
            </p:txBody>
          </p:sp>
        </mc:Choice>
        <mc:Fallback xmlns="">
          <p:sp>
            <p:nvSpPr>
              <p:cNvPr id="31" name="Rectangle 30"/>
              <p:cNvSpPr>
                <a:spLocks noRot="1" noChangeAspect="1" noMove="1" noResize="1" noEditPoints="1" noAdjustHandles="1" noChangeArrowheads="1" noChangeShapeType="1" noTextEdit="1"/>
              </p:cNvSpPr>
              <p:nvPr/>
            </p:nvSpPr>
            <p:spPr>
              <a:xfrm>
                <a:off x="6569648" y="5029200"/>
                <a:ext cx="1374652" cy="685800"/>
              </a:xfrm>
              <a:prstGeom prst="rect">
                <a:avLst/>
              </a:prstGeom>
              <a:blipFill rotWithShape="1">
                <a:blip r:embed="rId6"/>
                <a:stretch>
                  <a:fillRect r="-873"/>
                </a:stretch>
              </a:blipFill>
            </p:spPr>
            <p:txBody>
              <a:bodyPr/>
              <a:lstStyle/>
              <a:p>
                <a:r>
                  <a:rPr lang="en-CA">
                    <a:noFill/>
                  </a:rPr>
                  <a:t> </a:t>
                </a:r>
              </a:p>
            </p:txBody>
          </p:sp>
        </mc:Fallback>
      </mc:AlternateContent>
      <p:cxnSp>
        <p:nvCxnSpPr>
          <p:cNvPr id="32" name="Straight Arrow Connector 31"/>
          <p:cNvCxnSpPr>
            <a:stCxn id="31" idx="0"/>
          </p:cNvCxnSpPr>
          <p:nvPr/>
        </p:nvCxnSpPr>
        <p:spPr>
          <a:xfrm flipV="1">
            <a:off x="7256974" y="4495800"/>
            <a:ext cx="0" cy="53340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p:cNvSpPr txBox="1"/>
              <p:nvPr/>
            </p:nvSpPr>
            <p:spPr>
              <a:xfrm>
                <a:off x="6908834" y="4090336"/>
                <a:ext cx="609600" cy="404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i="1" smtClean="0">
                              <a:solidFill>
                                <a:prstClr val="black"/>
                              </a:solidFill>
                              <a:latin typeface="Cambria Math"/>
                            </a:rPr>
                          </m:ctrlPr>
                        </m:sSubPr>
                        <m:e>
                          <m:r>
                            <a:rPr lang="en-CA" i="1" smtClean="0">
                              <a:solidFill>
                                <a:prstClr val="black"/>
                              </a:solidFill>
                              <a:latin typeface="Cambria Math"/>
                            </a:rPr>
                            <m:t>𝐹</m:t>
                          </m:r>
                        </m:e>
                        <m:sub>
                          <m:sSub>
                            <m:sSubPr>
                              <m:ctrlPr>
                                <a:rPr lang="en-CA" i="1" smtClean="0">
                                  <a:solidFill>
                                    <a:prstClr val="black"/>
                                  </a:solidFill>
                                  <a:latin typeface="Cambria Math"/>
                                </a:rPr>
                              </m:ctrlPr>
                            </m:sSubPr>
                            <m:e>
                              <m:r>
                                <a:rPr lang="en-CA" b="0" i="1" smtClean="0">
                                  <a:solidFill>
                                    <a:prstClr val="black"/>
                                  </a:solidFill>
                                  <a:latin typeface="Cambria Math"/>
                                </a:rPr>
                                <m:t>𝑁</m:t>
                              </m:r>
                            </m:e>
                            <m:sub>
                              <m:r>
                                <a:rPr lang="en-CA" b="0" i="1" smtClean="0">
                                  <a:solidFill>
                                    <a:prstClr val="black"/>
                                  </a:solidFill>
                                  <a:latin typeface="Cambria Math"/>
                                </a:rPr>
                                <m:t>1</m:t>
                              </m:r>
                            </m:sub>
                          </m:sSub>
                        </m:sub>
                      </m:sSub>
                    </m:oMath>
                  </m:oMathPara>
                </a14:m>
                <a:endParaRPr lang="en-CA" dirty="0">
                  <a:solidFill>
                    <a:prstClr val="black"/>
                  </a:solidFill>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6908834" y="4090336"/>
                <a:ext cx="609600" cy="404213"/>
              </a:xfrm>
              <a:prstGeom prst="rect">
                <a:avLst/>
              </a:prstGeom>
              <a:blipFill rotWithShape="1">
                <a:blip r:embed="rId7"/>
                <a:stretch>
                  <a:fillRect/>
                </a:stretch>
              </a:blipFill>
            </p:spPr>
            <p:txBody>
              <a:bodyPr/>
              <a:lstStyle/>
              <a:p>
                <a:r>
                  <a:rPr lang="en-CA">
                    <a:noFill/>
                  </a:rPr>
                  <a:t> </a:t>
                </a:r>
              </a:p>
            </p:txBody>
          </p:sp>
        </mc:Fallback>
      </mc:AlternateContent>
      <p:cxnSp>
        <p:nvCxnSpPr>
          <p:cNvPr id="34" name="Straight Arrow Connector 33"/>
          <p:cNvCxnSpPr/>
          <p:nvPr/>
        </p:nvCxnSpPr>
        <p:spPr>
          <a:xfrm>
            <a:off x="7216988" y="5694670"/>
            <a:ext cx="0" cy="49657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p:cNvSpPr txBox="1"/>
              <p:nvPr/>
            </p:nvSpPr>
            <p:spPr>
              <a:xfrm>
                <a:off x="6700616" y="6053417"/>
                <a:ext cx="513018" cy="404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i="1" smtClean="0">
                              <a:solidFill>
                                <a:prstClr val="black"/>
                              </a:solidFill>
                              <a:latin typeface="Cambria Math"/>
                            </a:rPr>
                          </m:ctrlPr>
                        </m:sSubPr>
                        <m:e>
                          <m:r>
                            <a:rPr lang="en-CA" i="1" smtClean="0">
                              <a:solidFill>
                                <a:prstClr val="black"/>
                              </a:solidFill>
                              <a:latin typeface="Cambria Math"/>
                            </a:rPr>
                            <m:t>𝐹</m:t>
                          </m:r>
                        </m:e>
                        <m:sub>
                          <m:sSub>
                            <m:sSubPr>
                              <m:ctrlPr>
                                <a:rPr lang="en-CA" i="1" smtClean="0">
                                  <a:solidFill>
                                    <a:prstClr val="black"/>
                                  </a:solidFill>
                                  <a:latin typeface="Cambria Math"/>
                                </a:rPr>
                              </m:ctrlPr>
                            </m:sSubPr>
                            <m:e>
                              <m:r>
                                <a:rPr lang="en-CA" b="0" i="1" smtClean="0">
                                  <a:solidFill>
                                    <a:prstClr val="black"/>
                                  </a:solidFill>
                                  <a:latin typeface="Cambria Math"/>
                                </a:rPr>
                                <m:t>𝑔</m:t>
                              </m:r>
                            </m:e>
                            <m:sub>
                              <m:r>
                                <a:rPr lang="en-CA" b="0" i="1" smtClean="0">
                                  <a:solidFill>
                                    <a:prstClr val="black"/>
                                  </a:solidFill>
                                  <a:latin typeface="Cambria Math"/>
                                </a:rPr>
                                <m:t>1</m:t>
                              </m:r>
                            </m:sub>
                          </m:sSub>
                        </m:sub>
                      </m:sSub>
                    </m:oMath>
                  </m:oMathPara>
                </a14:m>
                <a:endParaRPr lang="en-CA" dirty="0">
                  <a:solidFill>
                    <a:prstClr val="black"/>
                  </a:solidFill>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6700616" y="6053417"/>
                <a:ext cx="513018" cy="404213"/>
              </a:xfrm>
              <a:prstGeom prst="rect">
                <a:avLst/>
              </a:prstGeom>
              <a:blipFill rotWithShape="1">
                <a:blip r:embed="rId8"/>
                <a:stretch>
                  <a:fillRect b="-303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7944300" y="5011438"/>
                <a:ext cx="65581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solidFill>
                                <a:prstClr val="black"/>
                              </a:solidFill>
                              <a:latin typeface="Cambria Math"/>
                            </a:rPr>
                          </m:ctrlPr>
                        </m:sSubPr>
                        <m:e>
                          <m:r>
                            <a:rPr lang="en-CA" b="0" i="1" smtClean="0">
                              <a:solidFill>
                                <a:prstClr val="black"/>
                              </a:solidFill>
                              <a:latin typeface="Cambria Math"/>
                            </a:rPr>
                            <m:t>𝐹</m:t>
                          </m:r>
                        </m:e>
                        <m:sub>
                          <m:r>
                            <a:rPr lang="en-CA" b="0" i="1" smtClean="0">
                              <a:solidFill>
                                <a:prstClr val="black"/>
                              </a:solidFill>
                              <a:latin typeface="Cambria Math"/>
                            </a:rPr>
                            <m:t>𝑚𝑎𝑥</m:t>
                          </m:r>
                        </m:sub>
                      </m:sSub>
                    </m:oMath>
                  </m:oMathPara>
                </a14:m>
                <a:endParaRPr lang="en-CA" dirty="0">
                  <a:solidFill>
                    <a:prstClr val="black"/>
                  </a:solidFill>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7944300" y="5011438"/>
                <a:ext cx="655819" cy="369332"/>
              </a:xfrm>
              <a:prstGeom prst="rect">
                <a:avLst/>
              </a:prstGeom>
              <a:blipFill rotWithShape="1">
                <a:blip r:embed="rId9"/>
                <a:stretch>
                  <a:fillRect/>
                </a:stretch>
              </a:blipFill>
            </p:spPr>
            <p:txBody>
              <a:bodyPr/>
              <a:lstStyle/>
              <a:p>
                <a:r>
                  <a:rPr lang="en-CA">
                    <a:noFill/>
                  </a:rPr>
                  <a:t> </a:t>
                </a:r>
              </a:p>
            </p:txBody>
          </p:sp>
        </mc:Fallback>
      </mc:AlternateContent>
      <p:cxnSp>
        <p:nvCxnSpPr>
          <p:cNvPr id="37" name="Straight Arrow Connector 36"/>
          <p:cNvCxnSpPr/>
          <p:nvPr/>
        </p:nvCxnSpPr>
        <p:spPr>
          <a:xfrm>
            <a:off x="7944300" y="5410200"/>
            <a:ext cx="829179"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p:cNvSpPr txBox="1"/>
              <p:nvPr/>
            </p:nvSpPr>
            <p:spPr>
              <a:xfrm>
                <a:off x="6020434" y="4755780"/>
                <a:ext cx="533399" cy="404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solidFill>
                                <a:prstClr val="black"/>
                              </a:solidFill>
                              <a:latin typeface="Cambria Math"/>
                            </a:rPr>
                          </m:ctrlPr>
                        </m:sSubPr>
                        <m:e>
                          <m:r>
                            <a:rPr lang="en-CA" b="0" i="1" smtClean="0">
                              <a:solidFill>
                                <a:prstClr val="black"/>
                              </a:solidFill>
                              <a:latin typeface="Cambria Math"/>
                            </a:rPr>
                            <m:t>𝐹</m:t>
                          </m:r>
                        </m:e>
                        <m:sub>
                          <m:sSub>
                            <m:sSubPr>
                              <m:ctrlPr>
                                <a:rPr lang="en-CA" b="0" i="1" smtClean="0">
                                  <a:solidFill>
                                    <a:prstClr val="black"/>
                                  </a:solidFill>
                                  <a:latin typeface="Cambria Math"/>
                                </a:rPr>
                              </m:ctrlPr>
                            </m:sSubPr>
                            <m:e>
                              <m:r>
                                <a:rPr lang="en-CA" b="0" i="1" smtClean="0">
                                  <a:solidFill>
                                    <a:prstClr val="black"/>
                                  </a:solidFill>
                                  <a:latin typeface="Cambria Math"/>
                                </a:rPr>
                                <m:t>𝑓</m:t>
                              </m:r>
                            </m:e>
                            <m:sub>
                              <m:r>
                                <a:rPr lang="en-CA" b="0" i="1" smtClean="0">
                                  <a:solidFill>
                                    <a:prstClr val="black"/>
                                  </a:solidFill>
                                  <a:latin typeface="Cambria Math"/>
                                </a:rPr>
                                <m:t>1</m:t>
                              </m:r>
                            </m:sub>
                          </m:sSub>
                        </m:sub>
                      </m:sSub>
                    </m:oMath>
                  </m:oMathPara>
                </a14:m>
                <a:endParaRPr lang="en-CA" dirty="0">
                  <a:solidFill>
                    <a:prstClr val="black"/>
                  </a:solidFill>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6020434" y="4755780"/>
                <a:ext cx="533399" cy="404213"/>
              </a:xfrm>
              <a:prstGeom prst="rect">
                <a:avLst/>
              </a:prstGeom>
              <a:blipFill rotWithShape="1">
                <a:blip r:embed="rId10"/>
                <a:stretch>
                  <a:fillRect b="-6061"/>
                </a:stretch>
              </a:blipFill>
            </p:spPr>
            <p:txBody>
              <a:bodyPr/>
              <a:lstStyle/>
              <a:p>
                <a:r>
                  <a:rPr lang="en-CA">
                    <a:noFill/>
                  </a:rPr>
                  <a:t> </a:t>
                </a:r>
              </a:p>
            </p:txBody>
          </p:sp>
        </mc:Fallback>
      </mc:AlternateContent>
      <p:cxnSp>
        <p:nvCxnSpPr>
          <p:cNvPr id="39" name="Straight Arrow Connector 38"/>
          <p:cNvCxnSpPr/>
          <p:nvPr/>
        </p:nvCxnSpPr>
        <p:spPr>
          <a:xfrm flipH="1">
            <a:off x="5905824" y="5181600"/>
            <a:ext cx="663824"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p:cNvSpPr txBox="1"/>
              <p:nvPr/>
            </p:nvSpPr>
            <p:spPr>
              <a:xfrm>
                <a:off x="3581401" y="5029200"/>
                <a:ext cx="533399" cy="404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solidFill>
                                <a:prstClr val="black"/>
                              </a:solidFill>
                              <a:latin typeface="Cambria Math"/>
                            </a:rPr>
                          </m:ctrlPr>
                        </m:sSubPr>
                        <m:e>
                          <m:r>
                            <a:rPr lang="en-CA" b="0" i="1" smtClean="0">
                              <a:solidFill>
                                <a:prstClr val="black"/>
                              </a:solidFill>
                              <a:latin typeface="Cambria Math"/>
                            </a:rPr>
                            <m:t>𝐹</m:t>
                          </m:r>
                        </m:e>
                        <m:sub>
                          <m:sSub>
                            <m:sSubPr>
                              <m:ctrlPr>
                                <a:rPr lang="en-CA" b="0" i="1" smtClean="0">
                                  <a:solidFill>
                                    <a:prstClr val="black"/>
                                  </a:solidFill>
                                  <a:latin typeface="Cambria Math"/>
                                </a:rPr>
                              </m:ctrlPr>
                            </m:sSubPr>
                            <m:e>
                              <m:r>
                                <a:rPr lang="en-CA" b="0" i="1" smtClean="0">
                                  <a:solidFill>
                                    <a:prstClr val="black"/>
                                  </a:solidFill>
                                  <a:latin typeface="Cambria Math"/>
                                </a:rPr>
                                <m:t>𝑓</m:t>
                              </m:r>
                            </m:e>
                            <m:sub>
                              <m:r>
                                <a:rPr lang="en-CA" b="0" i="1" smtClean="0">
                                  <a:solidFill>
                                    <a:prstClr val="black"/>
                                  </a:solidFill>
                                  <a:latin typeface="Cambria Math"/>
                                </a:rPr>
                                <m:t>2</m:t>
                              </m:r>
                            </m:sub>
                          </m:sSub>
                        </m:sub>
                      </m:sSub>
                    </m:oMath>
                  </m:oMathPara>
                </a14:m>
                <a:endParaRPr lang="en-CA" dirty="0">
                  <a:solidFill>
                    <a:prstClr val="black"/>
                  </a:solidFill>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3581401" y="5029200"/>
                <a:ext cx="533399" cy="404213"/>
              </a:xfrm>
              <a:prstGeom prst="rect">
                <a:avLst/>
              </a:prstGeom>
              <a:blipFill rotWithShape="1">
                <a:blip r:embed="rId11"/>
                <a:stretch>
                  <a:fillRect b="-6061"/>
                </a:stretch>
              </a:blipFill>
            </p:spPr>
            <p:txBody>
              <a:bodyPr/>
              <a:lstStyle/>
              <a:p>
                <a:r>
                  <a:rPr lang="en-CA">
                    <a:noFill/>
                  </a:rPr>
                  <a:t> </a:t>
                </a:r>
              </a:p>
            </p:txBody>
          </p:sp>
        </mc:Fallback>
      </mc:AlternateContent>
      <p:cxnSp>
        <p:nvCxnSpPr>
          <p:cNvPr id="45" name="Straight Arrow Connector 44"/>
          <p:cNvCxnSpPr/>
          <p:nvPr/>
        </p:nvCxnSpPr>
        <p:spPr>
          <a:xfrm flipH="1" flipV="1">
            <a:off x="3581400" y="5422321"/>
            <a:ext cx="533400" cy="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410200" y="5562600"/>
            <a:ext cx="1159448"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410200" y="5554570"/>
            <a:ext cx="266700" cy="803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6287133" y="5562600"/>
            <a:ext cx="282515"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6194518" y="5216104"/>
            <a:ext cx="304800" cy="369332"/>
          </a:xfrm>
          <a:prstGeom prst="rect">
            <a:avLst/>
          </a:prstGeom>
          <a:noFill/>
        </p:spPr>
        <p:txBody>
          <a:bodyPr wrap="square" rtlCol="0">
            <a:spAutoFit/>
          </a:bodyPr>
          <a:lstStyle/>
          <a:p>
            <a:r>
              <a:rPr lang="en-CA" dirty="0" smtClean="0">
                <a:solidFill>
                  <a:schemeClr val="bg1"/>
                </a:solidFill>
              </a:rPr>
              <a:t>T</a:t>
            </a:r>
            <a:endParaRPr lang="en-CA" dirty="0">
              <a:solidFill>
                <a:schemeClr val="bg1"/>
              </a:solidFill>
            </a:endParaRPr>
          </a:p>
        </p:txBody>
      </p:sp>
      <p:sp>
        <p:nvSpPr>
          <p:cNvPr id="66" name="TextBox 65"/>
          <p:cNvSpPr txBox="1"/>
          <p:nvPr/>
        </p:nvSpPr>
        <p:spPr>
          <a:xfrm>
            <a:off x="5524500" y="5216104"/>
            <a:ext cx="304800" cy="369332"/>
          </a:xfrm>
          <a:prstGeom prst="rect">
            <a:avLst/>
          </a:prstGeom>
          <a:noFill/>
        </p:spPr>
        <p:txBody>
          <a:bodyPr wrap="square" rtlCol="0">
            <a:spAutoFit/>
          </a:bodyPr>
          <a:lstStyle/>
          <a:p>
            <a:r>
              <a:rPr lang="en-CA" dirty="0" smtClean="0">
                <a:solidFill>
                  <a:schemeClr val="bg1"/>
                </a:solidFill>
              </a:rPr>
              <a:t>T</a:t>
            </a:r>
            <a:endParaRPr lang="en-CA" dirty="0">
              <a:solidFill>
                <a:schemeClr val="bg1"/>
              </a:solidFill>
            </a:endParaRPr>
          </a:p>
        </p:txBody>
      </p:sp>
      <p:sp>
        <p:nvSpPr>
          <p:cNvPr id="67" name="Rectangle 66"/>
          <p:cNvSpPr/>
          <p:nvPr/>
        </p:nvSpPr>
        <p:spPr>
          <a:xfrm>
            <a:off x="704884" y="4089232"/>
            <a:ext cx="2923637" cy="1754326"/>
          </a:xfrm>
          <a:prstGeom prst="rect">
            <a:avLst/>
          </a:prstGeom>
        </p:spPr>
        <p:txBody>
          <a:bodyPr wrap="square">
            <a:spAutoFit/>
          </a:bodyPr>
          <a:lstStyle/>
          <a:p>
            <a:pPr lvl="0"/>
            <a:r>
              <a:rPr lang="en-CA" dirty="0">
                <a:solidFill>
                  <a:schemeClr val="bg1"/>
                </a:solidFill>
                <a:latin typeface="+mj-lt"/>
              </a:rPr>
              <a:t>To calculate the </a:t>
            </a:r>
            <a:r>
              <a:rPr lang="en-CA" dirty="0" smtClean="0">
                <a:solidFill>
                  <a:schemeClr val="bg1"/>
                </a:solidFill>
                <a:latin typeface="+mj-lt"/>
              </a:rPr>
              <a:t>acceleration, you need to work on the whole system because the action tension and the reaction tension cancel each other in our calculations. </a:t>
            </a:r>
            <a:endParaRPr lang="en-CA" dirty="0">
              <a:solidFill>
                <a:schemeClr val="bg1"/>
              </a:solidFill>
              <a:latin typeface="+mj-lt"/>
            </a:endParaRPr>
          </a:p>
        </p:txBody>
      </p:sp>
      <p:cxnSp>
        <p:nvCxnSpPr>
          <p:cNvPr id="40" name="Straight Arrow Connector 39"/>
          <p:cNvCxnSpPr/>
          <p:nvPr/>
        </p:nvCxnSpPr>
        <p:spPr>
          <a:xfrm>
            <a:off x="5031052" y="4057037"/>
            <a:ext cx="1903148"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102667" y="3657600"/>
            <a:ext cx="1665203" cy="369332"/>
          </a:xfrm>
          <a:prstGeom prst="rect">
            <a:avLst/>
          </a:prstGeom>
          <a:noFill/>
        </p:spPr>
        <p:txBody>
          <a:bodyPr wrap="square" rtlCol="0">
            <a:spAutoFit/>
          </a:bodyPr>
          <a:lstStyle/>
          <a:p>
            <a:r>
              <a:rPr lang="en-CA" dirty="0" smtClean="0">
                <a:solidFill>
                  <a:schemeClr val="bg1"/>
                </a:solidFill>
                <a:latin typeface="+mj-lt"/>
              </a:rPr>
              <a:t>Trying to move</a:t>
            </a:r>
            <a:endParaRPr lang="en-CA" dirty="0">
              <a:solidFill>
                <a:schemeClr val="bg1"/>
              </a:solidFill>
              <a:latin typeface="+mj-lt"/>
            </a:endParaRPr>
          </a:p>
        </p:txBody>
      </p:sp>
    </p:spTree>
    <p:extLst>
      <p:ext uri="{BB962C8B-B14F-4D97-AF65-F5344CB8AC3E}">
        <p14:creationId xmlns:p14="http://schemas.microsoft.com/office/powerpoint/2010/main" val="3948621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p:bldP spid="30" grpId="0"/>
      <p:bldP spid="31" grpId="0" animBg="1"/>
      <p:bldP spid="33" grpId="0"/>
      <p:bldP spid="35" grpId="0"/>
      <p:bldP spid="36" grpId="0"/>
      <p:bldP spid="38" grpId="0"/>
      <p:bldP spid="44" grpId="0"/>
      <p:bldP spid="63" grpId="0"/>
      <p:bldP spid="66" grpId="0"/>
      <p:bldP spid="6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solidFill>
              </a:rPr>
              <a:pPr/>
              <a:t>12</a:t>
            </a:fld>
            <a:endParaRPr lang="en-US">
              <a:solidFill>
                <a:prstClr val="black"/>
              </a:solidFill>
            </a:endParaRPr>
          </a:p>
        </p:txBody>
      </p:sp>
      <p:cxnSp>
        <p:nvCxnSpPr>
          <p:cNvPr id="25" name="Straight Connector 24"/>
          <p:cNvCxnSpPr/>
          <p:nvPr/>
        </p:nvCxnSpPr>
        <p:spPr>
          <a:xfrm>
            <a:off x="3628521" y="2691919"/>
            <a:ext cx="4905879"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a:off x="4114800" y="2000570"/>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CA" i="1" smtClean="0">
                            <a:solidFill>
                              <a:prstClr val="white"/>
                            </a:solidFill>
                            <a:latin typeface="Cambria Math"/>
                          </a:rPr>
                        </m:ctrlPr>
                      </m:sSubPr>
                      <m:e>
                        <m:r>
                          <a:rPr lang="en-CA" b="0" i="1" smtClean="0">
                            <a:solidFill>
                              <a:prstClr val="white"/>
                            </a:solidFill>
                            <a:latin typeface="Cambria Math"/>
                          </a:rPr>
                          <m:t>𝑚</m:t>
                        </m:r>
                      </m:e>
                      <m:sub>
                        <m:r>
                          <a:rPr lang="en-CA" b="0" i="1" smtClean="0">
                            <a:solidFill>
                              <a:prstClr val="white"/>
                            </a:solidFill>
                            <a:latin typeface="Cambria Math"/>
                          </a:rPr>
                          <m:t>2</m:t>
                        </m:r>
                      </m:sub>
                    </m:sSub>
                    <m:r>
                      <a:rPr lang="en-CA" b="0" i="1" smtClean="0">
                        <a:solidFill>
                          <a:prstClr val="white"/>
                        </a:solidFill>
                        <a:latin typeface="Cambria Math"/>
                      </a:rPr>
                      <m:t>=</m:t>
                    </m:r>
                  </m:oMath>
                </a14:m>
                <a:r>
                  <a:rPr lang="en-CA" dirty="0" smtClean="0">
                    <a:solidFill>
                      <a:prstClr val="white"/>
                    </a:solidFill>
                  </a:rPr>
                  <a:t>38 kg</a:t>
                </a:r>
                <a:endParaRPr lang="en-CA" dirty="0">
                  <a:solidFill>
                    <a:prstClr val="white"/>
                  </a:solidFill>
                </a:endParaRPr>
              </a:p>
            </p:txBody>
          </p:sp>
        </mc:Choice>
        <mc:Fallback xmlns="">
          <p:sp>
            <p:nvSpPr>
              <p:cNvPr id="26" name="Rectangle 25"/>
              <p:cNvSpPr>
                <a:spLocks noRot="1" noChangeAspect="1" noMove="1" noResize="1" noEditPoints="1" noAdjustHandles="1" noChangeArrowheads="1" noChangeShapeType="1" noTextEdit="1"/>
              </p:cNvSpPr>
              <p:nvPr/>
            </p:nvSpPr>
            <p:spPr>
              <a:xfrm>
                <a:off x="4114800" y="2000570"/>
                <a:ext cx="1295400" cy="685800"/>
              </a:xfrm>
              <a:prstGeom prst="rect">
                <a:avLst/>
              </a:prstGeom>
              <a:blipFill rotWithShape="1">
                <a:blip r:embed="rId2"/>
                <a:stretch>
                  <a:fillRect r="-461"/>
                </a:stretch>
              </a:blipFill>
            </p:spPr>
            <p:txBody>
              <a:bodyPr/>
              <a:lstStyle/>
              <a:p>
                <a:r>
                  <a:rPr lang="en-CA">
                    <a:noFill/>
                  </a:rPr>
                  <a:t> </a:t>
                </a:r>
              </a:p>
            </p:txBody>
          </p:sp>
        </mc:Fallback>
      </mc:AlternateContent>
      <p:cxnSp>
        <p:nvCxnSpPr>
          <p:cNvPr id="27" name="Straight Arrow Connector 26"/>
          <p:cNvCxnSpPr/>
          <p:nvPr/>
        </p:nvCxnSpPr>
        <p:spPr>
          <a:xfrm>
            <a:off x="4790536" y="2691919"/>
            <a:ext cx="0" cy="53497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4211381" y="3024786"/>
                <a:ext cx="513018" cy="404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i="1" smtClean="0">
                              <a:solidFill>
                                <a:prstClr val="black"/>
                              </a:solidFill>
                              <a:latin typeface="Cambria Math"/>
                            </a:rPr>
                          </m:ctrlPr>
                        </m:sSubPr>
                        <m:e>
                          <m:r>
                            <a:rPr lang="en-CA" i="1" smtClean="0">
                              <a:solidFill>
                                <a:prstClr val="black"/>
                              </a:solidFill>
                              <a:latin typeface="Cambria Math"/>
                            </a:rPr>
                            <m:t>𝐹</m:t>
                          </m:r>
                        </m:e>
                        <m:sub>
                          <m:sSub>
                            <m:sSubPr>
                              <m:ctrlPr>
                                <a:rPr lang="en-CA" i="1" smtClean="0">
                                  <a:solidFill>
                                    <a:prstClr val="black"/>
                                  </a:solidFill>
                                  <a:latin typeface="Cambria Math"/>
                                </a:rPr>
                              </m:ctrlPr>
                            </m:sSubPr>
                            <m:e>
                              <m:r>
                                <a:rPr lang="en-CA" b="0" i="1" smtClean="0">
                                  <a:solidFill>
                                    <a:prstClr val="black"/>
                                  </a:solidFill>
                                  <a:latin typeface="Cambria Math"/>
                                </a:rPr>
                                <m:t>𝑔</m:t>
                              </m:r>
                            </m:e>
                            <m:sub>
                              <m:r>
                                <a:rPr lang="en-CA" b="0" i="1" smtClean="0">
                                  <a:solidFill>
                                    <a:prstClr val="black"/>
                                  </a:solidFill>
                                  <a:latin typeface="Cambria Math"/>
                                </a:rPr>
                                <m:t>2</m:t>
                              </m:r>
                            </m:sub>
                          </m:sSub>
                        </m:sub>
                      </m:sSub>
                    </m:oMath>
                  </m:oMathPara>
                </a14:m>
                <a:endParaRPr lang="en-CA" dirty="0">
                  <a:solidFill>
                    <a:prstClr val="black"/>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4211381" y="3024786"/>
                <a:ext cx="513018" cy="404213"/>
              </a:xfrm>
              <a:prstGeom prst="rect">
                <a:avLst/>
              </a:prstGeom>
              <a:blipFill rotWithShape="1">
                <a:blip r:embed="rId3"/>
                <a:stretch>
                  <a:fillRect b="-3030"/>
                </a:stretch>
              </a:blipFill>
            </p:spPr>
            <p:txBody>
              <a:bodyPr/>
              <a:lstStyle/>
              <a:p>
                <a:r>
                  <a:rPr lang="en-CA">
                    <a:noFill/>
                  </a:rPr>
                  <a:t> </a:t>
                </a:r>
              </a:p>
            </p:txBody>
          </p:sp>
        </mc:Fallback>
      </mc:AlternateContent>
      <p:cxnSp>
        <p:nvCxnSpPr>
          <p:cNvPr id="29" name="Straight Arrow Connector 28"/>
          <p:cNvCxnSpPr>
            <a:stCxn id="26" idx="0"/>
          </p:cNvCxnSpPr>
          <p:nvPr/>
        </p:nvCxnSpPr>
        <p:spPr>
          <a:xfrm flipH="1" flipV="1">
            <a:off x="4753156" y="1390970"/>
            <a:ext cx="9344" cy="60960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p:cNvSpPr txBox="1"/>
              <p:nvPr/>
            </p:nvSpPr>
            <p:spPr>
              <a:xfrm>
                <a:off x="4448355" y="973817"/>
                <a:ext cx="609600" cy="404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i="1" smtClean="0">
                              <a:solidFill>
                                <a:prstClr val="black"/>
                              </a:solidFill>
                              <a:latin typeface="Cambria Math"/>
                            </a:rPr>
                          </m:ctrlPr>
                        </m:sSubPr>
                        <m:e>
                          <m:r>
                            <a:rPr lang="en-CA" i="1" smtClean="0">
                              <a:solidFill>
                                <a:prstClr val="black"/>
                              </a:solidFill>
                              <a:latin typeface="Cambria Math"/>
                            </a:rPr>
                            <m:t>𝐹</m:t>
                          </m:r>
                        </m:e>
                        <m:sub>
                          <m:sSub>
                            <m:sSubPr>
                              <m:ctrlPr>
                                <a:rPr lang="en-CA" i="1" smtClean="0">
                                  <a:solidFill>
                                    <a:prstClr val="black"/>
                                  </a:solidFill>
                                  <a:latin typeface="Cambria Math"/>
                                </a:rPr>
                              </m:ctrlPr>
                            </m:sSubPr>
                            <m:e>
                              <m:r>
                                <a:rPr lang="en-CA" b="0" i="1" smtClean="0">
                                  <a:solidFill>
                                    <a:prstClr val="black"/>
                                  </a:solidFill>
                                  <a:latin typeface="Cambria Math"/>
                                </a:rPr>
                                <m:t>𝑁</m:t>
                              </m:r>
                            </m:e>
                            <m:sub>
                              <m:r>
                                <a:rPr lang="en-CA" b="0" i="1" smtClean="0">
                                  <a:solidFill>
                                    <a:prstClr val="black"/>
                                  </a:solidFill>
                                  <a:latin typeface="Cambria Math"/>
                                </a:rPr>
                                <m:t>2</m:t>
                              </m:r>
                            </m:sub>
                          </m:sSub>
                        </m:sub>
                      </m:sSub>
                    </m:oMath>
                  </m:oMathPara>
                </a14:m>
                <a:endParaRPr lang="en-CA" dirty="0">
                  <a:solidFill>
                    <a:prstClr val="black"/>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4448355" y="973817"/>
                <a:ext cx="609600" cy="404213"/>
              </a:xfrm>
              <a:prstGeom prst="rect">
                <a:avLst/>
              </a:prstGeom>
              <a:blipFill rotWithShape="1">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6569648" y="2000570"/>
                <a:ext cx="1374652"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CA" i="1" smtClean="0">
                            <a:solidFill>
                              <a:prstClr val="white"/>
                            </a:solidFill>
                            <a:latin typeface="Cambria Math"/>
                          </a:rPr>
                        </m:ctrlPr>
                      </m:sSubPr>
                      <m:e>
                        <m:r>
                          <a:rPr lang="en-CA" i="1">
                            <a:solidFill>
                              <a:prstClr val="white"/>
                            </a:solidFill>
                            <a:latin typeface="Cambria Math"/>
                          </a:rPr>
                          <m:t>𝑚</m:t>
                        </m:r>
                      </m:e>
                      <m:sub>
                        <m:r>
                          <a:rPr lang="en-CA" b="0" i="1" smtClean="0">
                            <a:solidFill>
                              <a:prstClr val="white"/>
                            </a:solidFill>
                            <a:latin typeface="Cambria Math"/>
                          </a:rPr>
                          <m:t>1</m:t>
                        </m:r>
                      </m:sub>
                    </m:sSub>
                    <m:r>
                      <a:rPr lang="en-CA" b="0" i="1" smtClean="0">
                        <a:solidFill>
                          <a:prstClr val="white"/>
                        </a:solidFill>
                        <a:latin typeface="Cambria Math"/>
                      </a:rPr>
                      <m:t>=27</m:t>
                    </m:r>
                  </m:oMath>
                </a14:m>
                <a:r>
                  <a:rPr lang="en-CA" dirty="0" smtClean="0">
                    <a:solidFill>
                      <a:prstClr val="white"/>
                    </a:solidFill>
                  </a:rPr>
                  <a:t> kg</a:t>
                </a:r>
                <a:endParaRPr lang="en-CA" dirty="0">
                  <a:solidFill>
                    <a:prstClr val="white"/>
                  </a:solidFill>
                </a:endParaRPr>
              </a:p>
            </p:txBody>
          </p:sp>
        </mc:Choice>
        <mc:Fallback xmlns="">
          <p:sp>
            <p:nvSpPr>
              <p:cNvPr id="31" name="Rectangle 30"/>
              <p:cNvSpPr>
                <a:spLocks noRot="1" noChangeAspect="1" noMove="1" noResize="1" noEditPoints="1" noAdjustHandles="1" noChangeArrowheads="1" noChangeShapeType="1" noTextEdit="1"/>
              </p:cNvSpPr>
              <p:nvPr/>
            </p:nvSpPr>
            <p:spPr>
              <a:xfrm>
                <a:off x="6569648" y="2000570"/>
                <a:ext cx="1374652" cy="685800"/>
              </a:xfrm>
              <a:prstGeom prst="rect">
                <a:avLst/>
              </a:prstGeom>
              <a:blipFill rotWithShape="1">
                <a:blip r:embed="rId5"/>
                <a:stretch>
                  <a:fillRect r="-873"/>
                </a:stretch>
              </a:blipFill>
            </p:spPr>
            <p:txBody>
              <a:bodyPr/>
              <a:lstStyle/>
              <a:p>
                <a:r>
                  <a:rPr lang="en-CA">
                    <a:noFill/>
                  </a:rPr>
                  <a:t> </a:t>
                </a:r>
              </a:p>
            </p:txBody>
          </p:sp>
        </mc:Fallback>
      </mc:AlternateContent>
      <p:cxnSp>
        <p:nvCxnSpPr>
          <p:cNvPr id="32" name="Straight Arrow Connector 31"/>
          <p:cNvCxnSpPr/>
          <p:nvPr/>
        </p:nvCxnSpPr>
        <p:spPr>
          <a:xfrm flipV="1">
            <a:off x="7216988" y="1493664"/>
            <a:ext cx="0" cy="48760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p:cNvSpPr txBox="1"/>
              <p:nvPr/>
            </p:nvSpPr>
            <p:spPr>
              <a:xfrm>
                <a:off x="6912188" y="986757"/>
                <a:ext cx="609600" cy="404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i="1" smtClean="0">
                              <a:solidFill>
                                <a:prstClr val="black"/>
                              </a:solidFill>
                              <a:latin typeface="Cambria Math"/>
                            </a:rPr>
                          </m:ctrlPr>
                        </m:sSubPr>
                        <m:e>
                          <m:r>
                            <a:rPr lang="en-CA" i="1" smtClean="0">
                              <a:solidFill>
                                <a:prstClr val="black"/>
                              </a:solidFill>
                              <a:latin typeface="Cambria Math"/>
                            </a:rPr>
                            <m:t>𝐹</m:t>
                          </m:r>
                        </m:e>
                        <m:sub>
                          <m:sSub>
                            <m:sSubPr>
                              <m:ctrlPr>
                                <a:rPr lang="en-CA" i="1" smtClean="0">
                                  <a:solidFill>
                                    <a:prstClr val="black"/>
                                  </a:solidFill>
                                  <a:latin typeface="Cambria Math"/>
                                </a:rPr>
                              </m:ctrlPr>
                            </m:sSubPr>
                            <m:e>
                              <m:r>
                                <a:rPr lang="en-CA" b="0" i="1" smtClean="0">
                                  <a:solidFill>
                                    <a:prstClr val="black"/>
                                  </a:solidFill>
                                  <a:latin typeface="Cambria Math"/>
                                </a:rPr>
                                <m:t>𝑁</m:t>
                              </m:r>
                            </m:e>
                            <m:sub>
                              <m:r>
                                <a:rPr lang="en-CA" b="0" i="1" smtClean="0">
                                  <a:solidFill>
                                    <a:prstClr val="black"/>
                                  </a:solidFill>
                                  <a:latin typeface="Cambria Math"/>
                                </a:rPr>
                                <m:t>1</m:t>
                              </m:r>
                            </m:sub>
                          </m:sSub>
                        </m:sub>
                      </m:sSub>
                    </m:oMath>
                  </m:oMathPara>
                </a14:m>
                <a:endParaRPr lang="en-CA" dirty="0">
                  <a:solidFill>
                    <a:prstClr val="black"/>
                  </a:solidFill>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6912188" y="986757"/>
                <a:ext cx="609600" cy="404213"/>
              </a:xfrm>
              <a:prstGeom prst="rect">
                <a:avLst/>
              </a:prstGeom>
              <a:blipFill rotWithShape="1">
                <a:blip r:embed="rId6"/>
                <a:stretch>
                  <a:fillRect/>
                </a:stretch>
              </a:blipFill>
            </p:spPr>
            <p:txBody>
              <a:bodyPr/>
              <a:lstStyle/>
              <a:p>
                <a:r>
                  <a:rPr lang="en-CA">
                    <a:noFill/>
                  </a:rPr>
                  <a:t> </a:t>
                </a:r>
              </a:p>
            </p:txBody>
          </p:sp>
        </mc:Fallback>
      </mc:AlternateContent>
      <p:cxnSp>
        <p:nvCxnSpPr>
          <p:cNvPr id="34" name="Straight Arrow Connector 33"/>
          <p:cNvCxnSpPr/>
          <p:nvPr/>
        </p:nvCxnSpPr>
        <p:spPr>
          <a:xfrm>
            <a:off x="7216988" y="2666040"/>
            <a:ext cx="0" cy="49657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p:cNvSpPr txBox="1"/>
              <p:nvPr/>
            </p:nvSpPr>
            <p:spPr>
              <a:xfrm>
                <a:off x="6700616" y="3024787"/>
                <a:ext cx="513018" cy="404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i="1" smtClean="0">
                              <a:solidFill>
                                <a:prstClr val="black"/>
                              </a:solidFill>
                              <a:latin typeface="Cambria Math"/>
                            </a:rPr>
                          </m:ctrlPr>
                        </m:sSubPr>
                        <m:e>
                          <m:r>
                            <a:rPr lang="en-CA" i="1" smtClean="0">
                              <a:solidFill>
                                <a:prstClr val="black"/>
                              </a:solidFill>
                              <a:latin typeface="Cambria Math"/>
                            </a:rPr>
                            <m:t>𝐹</m:t>
                          </m:r>
                        </m:e>
                        <m:sub>
                          <m:sSub>
                            <m:sSubPr>
                              <m:ctrlPr>
                                <a:rPr lang="en-CA" i="1" smtClean="0">
                                  <a:solidFill>
                                    <a:prstClr val="black"/>
                                  </a:solidFill>
                                  <a:latin typeface="Cambria Math"/>
                                </a:rPr>
                              </m:ctrlPr>
                            </m:sSubPr>
                            <m:e>
                              <m:r>
                                <a:rPr lang="en-CA" b="0" i="1" smtClean="0">
                                  <a:solidFill>
                                    <a:prstClr val="black"/>
                                  </a:solidFill>
                                  <a:latin typeface="Cambria Math"/>
                                </a:rPr>
                                <m:t>𝑔</m:t>
                              </m:r>
                            </m:e>
                            <m:sub>
                              <m:r>
                                <a:rPr lang="en-CA" b="0" i="1" smtClean="0">
                                  <a:solidFill>
                                    <a:prstClr val="black"/>
                                  </a:solidFill>
                                  <a:latin typeface="Cambria Math"/>
                                </a:rPr>
                                <m:t>1</m:t>
                              </m:r>
                            </m:sub>
                          </m:sSub>
                        </m:sub>
                      </m:sSub>
                    </m:oMath>
                  </m:oMathPara>
                </a14:m>
                <a:endParaRPr lang="en-CA" dirty="0">
                  <a:solidFill>
                    <a:prstClr val="black"/>
                  </a:solidFill>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6700616" y="3024787"/>
                <a:ext cx="513018" cy="404213"/>
              </a:xfrm>
              <a:prstGeom prst="rect">
                <a:avLst/>
              </a:prstGeom>
              <a:blipFill rotWithShape="1">
                <a:blip r:embed="rId7"/>
                <a:stretch>
                  <a:fillRect b="-1493"/>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7944300" y="1982808"/>
                <a:ext cx="65581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solidFill>
                                <a:prstClr val="black"/>
                              </a:solidFill>
                              <a:latin typeface="Cambria Math"/>
                            </a:rPr>
                          </m:ctrlPr>
                        </m:sSubPr>
                        <m:e>
                          <m:r>
                            <a:rPr lang="en-CA" b="0" i="1" smtClean="0">
                              <a:solidFill>
                                <a:prstClr val="black"/>
                              </a:solidFill>
                              <a:latin typeface="Cambria Math"/>
                            </a:rPr>
                            <m:t>𝐹</m:t>
                          </m:r>
                        </m:e>
                        <m:sub>
                          <m:r>
                            <a:rPr lang="en-CA" b="0" i="1" smtClean="0">
                              <a:solidFill>
                                <a:prstClr val="black"/>
                              </a:solidFill>
                              <a:latin typeface="Cambria Math"/>
                            </a:rPr>
                            <m:t>𝑚𝑎𝑥</m:t>
                          </m:r>
                        </m:sub>
                      </m:sSub>
                    </m:oMath>
                  </m:oMathPara>
                </a14:m>
                <a:endParaRPr lang="en-CA" dirty="0">
                  <a:solidFill>
                    <a:prstClr val="black"/>
                  </a:solidFill>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7944300" y="1982808"/>
                <a:ext cx="655819" cy="369332"/>
              </a:xfrm>
              <a:prstGeom prst="rect">
                <a:avLst/>
              </a:prstGeom>
              <a:blipFill rotWithShape="1">
                <a:blip r:embed="rId8"/>
                <a:stretch>
                  <a:fillRect/>
                </a:stretch>
              </a:blipFill>
            </p:spPr>
            <p:txBody>
              <a:bodyPr/>
              <a:lstStyle/>
              <a:p>
                <a:r>
                  <a:rPr lang="en-CA">
                    <a:noFill/>
                  </a:rPr>
                  <a:t> </a:t>
                </a:r>
              </a:p>
            </p:txBody>
          </p:sp>
        </mc:Fallback>
      </mc:AlternateContent>
      <p:cxnSp>
        <p:nvCxnSpPr>
          <p:cNvPr id="37" name="Straight Arrow Connector 36"/>
          <p:cNvCxnSpPr/>
          <p:nvPr/>
        </p:nvCxnSpPr>
        <p:spPr>
          <a:xfrm>
            <a:off x="7857621" y="2381570"/>
            <a:ext cx="829179"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p:cNvSpPr txBox="1"/>
              <p:nvPr/>
            </p:nvSpPr>
            <p:spPr>
              <a:xfrm>
                <a:off x="6003986" y="1783980"/>
                <a:ext cx="533399" cy="404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solidFill>
                                <a:prstClr val="black"/>
                              </a:solidFill>
                              <a:latin typeface="Cambria Math"/>
                            </a:rPr>
                          </m:ctrlPr>
                        </m:sSubPr>
                        <m:e>
                          <m:r>
                            <a:rPr lang="en-CA" b="0" i="1" smtClean="0">
                              <a:solidFill>
                                <a:prstClr val="black"/>
                              </a:solidFill>
                              <a:latin typeface="Cambria Math"/>
                            </a:rPr>
                            <m:t>𝐹</m:t>
                          </m:r>
                        </m:e>
                        <m:sub>
                          <m:sSub>
                            <m:sSubPr>
                              <m:ctrlPr>
                                <a:rPr lang="en-CA" b="0" i="1" smtClean="0">
                                  <a:solidFill>
                                    <a:prstClr val="black"/>
                                  </a:solidFill>
                                  <a:latin typeface="Cambria Math"/>
                                </a:rPr>
                              </m:ctrlPr>
                            </m:sSubPr>
                            <m:e>
                              <m:r>
                                <a:rPr lang="en-CA" b="0" i="1" smtClean="0">
                                  <a:solidFill>
                                    <a:prstClr val="black"/>
                                  </a:solidFill>
                                  <a:latin typeface="Cambria Math"/>
                                </a:rPr>
                                <m:t>𝑓</m:t>
                              </m:r>
                            </m:e>
                            <m:sub>
                              <m:r>
                                <a:rPr lang="en-CA" b="0" i="1" smtClean="0">
                                  <a:solidFill>
                                    <a:prstClr val="black"/>
                                  </a:solidFill>
                                  <a:latin typeface="Cambria Math"/>
                                </a:rPr>
                                <m:t>1</m:t>
                              </m:r>
                            </m:sub>
                          </m:sSub>
                        </m:sub>
                      </m:sSub>
                    </m:oMath>
                  </m:oMathPara>
                </a14:m>
                <a:endParaRPr lang="en-CA" dirty="0">
                  <a:solidFill>
                    <a:prstClr val="black"/>
                  </a:solidFill>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6003986" y="1783980"/>
                <a:ext cx="533399" cy="404213"/>
              </a:xfrm>
              <a:prstGeom prst="rect">
                <a:avLst/>
              </a:prstGeom>
              <a:blipFill rotWithShape="1">
                <a:blip r:embed="rId9"/>
                <a:stretch>
                  <a:fillRect b="-6061"/>
                </a:stretch>
              </a:blipFill>
            </p:spPr>
            <p:txBody>
              <a:bodyPr/>
              <a:lstStyle/>
              <a:p>
                <a:r>
                  <a:rPr lang="en-CA">
                    <a:noFill/>
                  </a:rPr>
                  <a:t> </a:t>
                </a:r>
              </a:p>
            </p:txBody>
          </p:sp>
        </mc:Fallback>
      </mc:AlternateContent>
      <p:cxnSp>
        <p:nvCxnSpPr>
          <p:cNvPr id="39" name="Straight Arrow Connector 38"/>
          <p:cNvCxnSpPr/>
          <p:nvPr/>
        </p:nvCxnSpPr>
        <p:spPr>
          <a:xfrm flipH="1">
            <a:off x="5889376" y="2209800"/>
            <a:ext cx="663824"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p:cNvSpPr txBox="1"/>
              <p:nvPr/>
            </p:nvSpPr>
            <p:spPr>
              <a:xfrm>
                <a:off x="3581401" y="2000570"/>
                <a:ext cx="533399" cy="404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solidFill>
                                <a:prstClr val="black"/>
                              </a:solidFill>
                              <a:latin typeface="Cambria Math"/>
                            </a:rPr>
                          </m:ctrlPr>
                        </m:sSubPr>
                        <m:e>
                          <m:r>
                            <a:rPr lang="en-CA" b="0" i="1" smtClean="0">
                              <a:solidFill>
                                <a:prstClr val="black"/>
                              </a:solidFill>
                              <a:latin typeface="Cambria Math"/>
                            </a:rPr>
                            <m:t>𝐹</m:t>
                          </m:r>
                        </m:e>
                        <m:sub>
                          <m:sSub>
                            <m:sSubPr>
                              <m:ctrlPr>
                                <a:rPr lang="en-CA" b="0" i="1" smtClean="0">
                                  <a:solidFill>
                                    <a:prstClr val="black"/>
                                  </a:solidFill>
                                  <a:latin typeface="Cambria Math"/>
                                </a:rPr>
                              </m:ctrlPr>
                            </m:sSubPr>
                            <m:e>
                              <m:r>
                                <a:rPr lang="en-CA" b="0" i="1" smtClean="0">
                                  <a:solidFill>
                                    <a:prstClr val="black"/>
                                  </a:solidFill>
                                  <a:latin typeface="Cambria Math"/>
                                </a:rPr>
                                <m:t>𝑓</m:t>
                              </m:r>
                            </m:e>
                            <m:sub>
                              <m:r>
                                <a:rPr lang="en-CA" b="0" i="1" smtClean="0">
                                  <a:solidFill>
                                    <a:prstClr val="black"/>
                                  </a:solidFill>
                                  <a:latin typeface="Cambria Math"/>
                                </a:rPr>
                                <m:t>2</m:t>
                              </m:r>
                            </m:sub>
                          </m:sSub>
                        </m:sub>
                      </m:sSub>
                    </m:oMath>
                  </m:oMathPara>
                </a14:m>
                <a:endParaRPr lang="en-CA" dirty="0">
                  <a:solidFill>
                    <a:prstClr val="black"/>
                  </a:solidFill>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3581401" y="2000570"/>
                <a:ext cx="533399" cy="404213"/>
              </a:xfrm>
              <a:prstGeom prst="rect">
                <a:avLst/>
              </a:prstGeom>
              <a:blipFill rotWithShape="1">
                <a:blip r:embed="rId10"/>
                <a:stretch>
                  <a:fillRect b="-6061"/>
                </a:stretch>
              </a:blipFill>
            </p:spPr>
            <p:txBody>
              <a:bodyPr/>
              <a:lstStyle/>
              <a:p>
                <a:r>
                  <a:rPr lang="en-CA">
                    <a:noFill/>
                  </a:rPr>
                  <a:t> </a:t>
                </a:r>
              </a:p>
            </p:txBody>
          </p:sp>
        </mc:Fallback>
      </mc:AlternateContent>
      <p:cxnSp>
        <p:nvCxnSpPr>
          <p:cNvPr id="45" name="Straight Arrow Connector 44"/>
          <p:cNvCxnSpPr/>
          <p:nvPr/>
        </p:nvCxnSpPr>
        <p:spPr>
          <a:xfrm flipH="1" flipV="1">
            <a:off x="3581400" y="2393691"/>
            <a:ext cx="533400" cy="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410200" y="2533970"/>
            <a:ext cx="1159448"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410200" y="2506570"/>
            <a:ext cx="266700" cy="803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6287133" y="2535448"/>
            <a:ext cx="282515"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6194518" y="2185421"/>
            <a:ext cx="304800" cy="369332"/>
          </a:xfrm>
          <a:prstGeom prst="rect">
            <a:avLst/>
          </a:prstGeom>
          <a:noFill/>
        </p:spPr>
        <p:txBody>
          <a:bodyPr wrap="square" rtlCol="0">
            <a:spAutoFit/>
          </a:bodyPr>
          <a:lstStyle/>
          <a:p>
            <a:r>
              <a:rPr lang="en-CA" dirty="0" smtClean="0">
                <a:solidFill>
                  <a:schemeClr val="bg1"/>
                </a:solidFill>
              </a:rPr>
              <a:t>T</a:t>
            </a:r>
            <a:endParaRPr lang="en-CA" dirty="0">
              <a:solidFill>
                <a:schemeClr val="bg1"/>
              </a:solidFill>
            </a:endParaRPr>
          </a:p>
        </p:txBody>
      </p:sp>
      <p:sp>
        <p:nvSpPr>
          <p:cNvPr id="66" name="TextBox 65"/>
          <p:cNvSpPr txBox="1"/>
          <p:nvPr/>
        </p:nvSpPr>
        <p:spPr>
          <a:xfrm>
            <a:off x="5455492" y="2201174"/>
            <a:ext cx="304800" cy="369332"/>
          </a:xfrm>
          <a:prstGeom prst="rect">
            <a:avLst/>
          </a:prstGeom>
          <a:noFill/>
        </p:spPr>
        <p:txBody>
          <a:bodyPr wrap="square" rtlCol="0">
            <a:spAutoFit/>
          </a:bodyPr>
          <a:lstStyle/>
          <a:p>
            <a:r>
              <a:rPr lang="en-CA" dirty="0" smtClean="0">
                <a:solidFill>
                  <a:schemeClr val="bg1"/>
                </a:solidFill>
              </a:rPr>
              <a:t>T</a:t>
            </a:r>
            <a:endParaRPr lang="en-CA" dirty="0">
              <a:solidFill>
                <a:schemeClr val="bg1"/>
              </a:solidFill>
            </a:endParaRPr>
          </a:p>
        </p:txBody>
      </p:sp>
      <mc:AlternateContent xmlns:mc="http://schemas.openxmlformats.org/markup-compatibility/2006" xmlns:a14="http://schemas.microsoft.com/office/drawing/2010/main">
        <mc:Choice Requires="a14">
          <p:sp>
            <p:nvSpPr>
              <p:cNvPr id="40" name="Subtitle 2"/>
              <p:cNvSpPr>
                <a:spLocks noGrp="1"/>
              </p:cNvSpPr>
              <p:nvPr>
                <p:ph type="subTitle" idx="1"/>
              </p:nvPr>
            </p:nvSpPr>
            <p:spPr>
              <a:xfrm>
                <a:off x="914400" y="914400"/>
                <a:ext cx="5075524" cy="2286000"/>
              </a:xfrm>
            </p:spPr>
            <p:txBody>
              <a:bodyPr>
                <a:noAutofit/>
              </a:bodyPr>
              <a:lstStyle/>
              <a:p>
                <a:pPr marL="355600" lvl="0" indent="-355600" algn="l"/>
                <a14:m>
                  <m:oMathPara xmlns:m="http://schemas.openxmlformats.org/officeDocument/2006/math">
                    <m:oMathParaPr>
                      <m:jc m:val="left"/>
                    </m:oMathParaPr>
                    <m:oMath xmlns:m="http://schemas.openxmlformats.org/officeDocument/2006/math">
                      <m:sSub>
                        <m:sSubPr>
                          <m:ctrlPr>
                            <a:rPr lang="en-CA" sz="2000" i="1" smtClean="0">
                              <a:solidFill>
                                <a:schemeClr val="bg1"/>
                              </a:solidFill>
                              <a:latin typeface="Cambria Math"/>
                            </a:rPr>
                          </m:ctrlPr>
                        </m:sSubPr>
                        <m:e>
                          <m:r>
                            <a:rPr lang="en-CA" sz="2000" b="0" i="1" smtClean="0">
                              <a:solidFill>
                                <a:schemeClr val="bg1"/>
                              </a:solidFill>
                              <a:latin typeface="Cambria Math"/>
                            </a:rPr>
                            <m:t>𝐹</m:t>
                          </m:r>
                        </m:e>
                        <m:sub>
                          <m:sSub>
                            <m:sSubPr>
                              <m:ctrlPr>
                                <a:rPr lang="en-CA" sz="2000" i="1" smtClean="0">
                                  <a:solidFill>
                                    <a:schemeClr val="bg1"/>
                                  </a:solidFill>
                                  <a:latin typeface="Cambria Math"/>
                                </a:rPr>
                              </m:ctrlPr>
                            </m:sSubPr>
                            <m:e>
                              <m:r>
                                <a:rPr lang="en-CA" sz="2000" b="0" i="1" smtClean="0">
                                  <a:solidFill>
                                    <a:schemeClr val="bg1"/>
                                  </a:solidFill>
                                  <a:latin typeface="Cambria Math"/>
                                </a:rPr>
                                <m:t>𝑛𝑒𝑡</m:t>
                              </m:r>
                            </m:e>
                            <m:sub>
                              <m:r>
                                <a:rPr lang="en-CA" sz="2000" b="0" i="1" smtClean="0">
                                  <a:solidFill>
                                    <a:schemeClr val="bg1"/>
                                  </a:solidFill>
                                  <a:latin typeface="Cambria Math"/>
                                </a:rPr>
                                <m:t>𝑦</m:t>
                              </m:r>
                            </m:sub>
                          </m:sSub>
                        </m:sub>
                      </m:sSub>
                      <m:r>
                        <a:rPr lang="en-CA" sz="2000" b="0" i="1" smtClean="0">
                          <a:solidFill>
                            <a:schemeClr val="bg1"/>
                          </a:solidFill>
                          <a:latin typeface="Cambria Math"/>
                        </a:rPr>
                        <m:t>=0</m:t>
                      </m:r>
                    </m:oMath>
                  </m:oMathPara>
                </a14:m>
                <a:endParaRPr lang="en-CA" sz="2000" dirty="0" smtClean="0">
                  <a:solidFill>
                    <a:schemeClr val="bg1"/>
                  </a:solidFill>
                  <a:latin typeface="+mj-lt"/>
                </a:endParaRPr>
              </a:p>
              <a:p>
                <a:pPr marL="355600" lvl="0" indent="-355600" algn="l"/>
                <a14:m>
                  <m:oMath xmlns:m="http://schemas.openxmlformats.org/officeDocument/2006/math">
                    <m:sSub>
                      <m:sSubPr>
                        <m:ctrlPr>
                          <a:rPr lang="en-CA" sz="2000" i="1" smtClean="0">
                            <a:solidFill>
                              <a:schemeClr val="bg1"/>
                            </a:solidFill>
                            <a:latin typeface="Cambria Math"/>
                          </a:rPr>
                        </m:ctrlPr>
                      </m:sSubPr>
                      <m:e>
                        <m:r>
                          <a:rPr lang="en-CA" sz="2000" b="0" i="1" smtClean="0">
                            <a:solidFill>
                              <a:schemeClr val="bg1"/>
                            </a:solidFill>
                            <a:latin typeface="Cambria Math"/>
                          </a:rPr>
                          <m:t>𝐹</m:t>
                        </m:r>
                      </m:e>
                      <m:sub>
                        <m:sSub>
                          <m:sSubPr>
                            <m:ctrlPr>
                              <a:rPr lang="en-CA" sz="2000" i="1" smtClean="0">
                                <a:solidFill>
                                  <a:schemeClr val="bg1"/>
                                </a:solidFill>
                                <a:latin typeface="Cambria Math"/>
                              </a:rPr>
                            </m:ctrlPr>
                          </m:sSubPr>
                          <m:e>
                            <m:r>
                              <a:rPr lang="en-CA" sz="2000" b="0" i="1" smtClean="0">
                                <a:solidFill>
                                  <a:schemeClr val="bg1"/>
                                </a:solidFill>
                                <a:latin typeface="Cambria Math"/>
                              </a:rPr>
                              <m:t>𝑁</m:t>
                            </m:r>
                          </m:e>
                          <m:sub>
                            <m:r>
                              <a:rPr lang="en-CA" sz="2000" b="0" i="1" smtClean="0">
                                <a:solidFill>
                                  <a:schemeClr val="bg1"/>
                                </a:solidFill>
                                <a:latin typeface="Cambria Math"/>
                              </a:rPr>
                              <m:t>1</m:t>
                            </m:r>
                          </m:sub>
                        </m:sSub>
                      </m:sub>
                    </m:sSub>
                    <m:r>
                      <a:rPr lang="en-CA" sz="2000" b="0" i="1" smtClean="0">
                        <a:solidFill>
                          <a:schemeClr val="bg1"/>
                        </a:solidFill>
                        <a:latin typeface="Cambria Math"/>
                      </a:rPr>
                      <m:t>−</m:t>
                    </m:r>
                  </m:oMath>
                </a14:m>
                <a:r>
                  <a:rPr lang="en-CA" sz="2000" dirty="0">
                    <a:solidFill>
                      <a:schemeClr val="bg1"/>
                    </a:solidFill>
                  </a:rPr>
                  <a:t> </a:t>
                </a:r>
                <a14:m>
                  <m:oMath xmlns:m="http://schemas.openxmlformats.org/officeDocument/2006/math">
                    <m:sSub>
                      <m:sSubPr>
                        <m:ctrlPr>
                          <a:rPr lang="en-CA" sz="2000" i="1">
                            <a:solidFill>
                              <a:schemeClr val="bg1"/>
                            </a:solidFill>
                            <a:latin typeface="Cambria Math"/>
                          </a:rPr>
                        </m:ctrlPr>
                      </m:sSubPr>
                      <m:e>
                        <m:r>
                          <a:rPr lang="en-CA" sz="2000" i="1">
                            <a:solidFill>
                              <a:schemeClr val="bg1"/>
                            </a:solidFill>
                            <a:latin typeface="Cambria Math"/>
                          </a:rPr>
                          <m:t>𝐹</m:t>
                        </m:r>
                      </m:e>
                      <m:sub>
                        <m:sSub>
                          <m:sSubPr>
                            <m:ctrlPr>
                              <a:rPr lang="en-CA" sz="2000" i="1">
                                <a:solidFill>
                                  <a:schemeClr val="bg1"/>
                                </a:solidFill>
                                <a:latin typeface="Cambria Math"/>
                              </a:rPr>
                            </m:ctrlPr>
                          </m:sSubPr>
                          <m:e>
                            <m:r>
                              <a:rPr lang="en-CA" sz="2000" b="0" i="1" smtClean="0">
                                <a:solidFill>
                                  <a:schemeClr val="bg1"/>
                                </a:solidFill>
                                <a:latin typeface="Cambria Math"/>
                              </a:rPr>
                              <m:t>𝑔</m:t>
                            </m:r>
                          </m:e>
                          <m:sub>
                            <m:r>
                              <a:rPr lang="en-CA" sz="2000" i="1">
                                <a:solidFill>
                                  <a:schemeClr val="bg1"/>
                                </a:solidFill>
                                <a:latin typeface="Cambria Math"/>
                              </a:rPr>
                              <m:t>1</m:t>
                            </m:r>
                          </m:sub>
                        </m:sSub>
                      </m:sub>
                    </m:sSub>
                    <m:r>
                      <a:rPr lang="en-CA" sz="2000" b="0" i="1" smtClean="0">
                        <a:solidFill>
                          <a:schemeClr val="bg1"/>
                        </a:solidFill>
                        <a:latin typeface="Cambria Math"/>
                      </a:rPr>
                      <m:t>=0</m:t>
                    </m:r>
                  </m:oMath>
                </a14:m>
                <a:endParaRPr lang="en-CA" sz="2000" b="0" dirty="0" smtClean="0">
                  <a:solidFill>
                    <a:schemeClr val="bg1"/>
                  </a:solidFill>
                </a:endParaRPr>
              </a:p>
              <a:p>
                <a:pPr marL="355600" indent="-355600" algn="l"/>
                <a14:m>
                  <m:oMath xmlns:m="http://schemas.openxmlformats.org/officeDocument/2006/math">
                    <m:sSub>
                      <m:sSubPr>
                        <m:ctrlPr>
                          <a:rPr lang="en-CA" sz="2000" i="1">
                            <a:solidFill>
                              <a:schemeClr val="bg1"/>
                            </a:solidFill>
                            <a:latin typeface="Cambria Math"/>
                          </a:rPr>
                        </m:ctrlPr>
                      </m:sSubPr>
                      <m:e>
                        <m:r>
                          <a:rPr lang="en-CA" sz="2000" i="1">
                            <a:solidFill>
                              <a:schemeClr val="bg1"/>
                            </a:solidFill>
                            <a:latin typeface="Cambria Math"/>
                          </a:rPr>
                          <m:t>𝐹</m:t>
                        </m:r>
                      </m:e>
                      <m:sub>
                        <m:sSub>
                          <m:sSubPr>
                            <m:ctrlPr>
                              <a:rPr lang="en-CA" sz="2000" i="1">
                                <a:solidFill>
                                  <a:schemeClr val="bg1"/>
                                </a:solidFill>
                                <a:latin typeface="Cambria Math"/>
                              </a:rPr>
                            </m:ctrlPr>
                          </m:sSubPr>
                          <m:e>
                            <m:r>
                              <a:rPr lang="en-CA" sz="2000" i="1">
                                <a:solidFill>
                                  <a:schemeClr val="bg1"/>
                                </a:solidFill>
                                <a:latin typeface="Cambria Math"/>
                              </a:rPr>
                              <m:t>𝑁</m:t>
                            </m:r>
                          </m:e>
                          <m:sub>
                            <m:r>
                              <a:rPr lang="en-CA" sz="2000" i="1">
                                <a:solidFill>
                                  <a:schemeClr val="bg1"/>
                                </a:solidFill>
                                <a:latin typeface="Cambria Math"/>
                              </a:rPr>
                              <m:t>1</m:t>
                            </m:r>
                          </m:sub>
                        </m:sSub>
                      </m:sub>
                    </m:sSub>
                    <m:r>
                      <a:rPr lang="en-CA" sz="2000" i="1">
                        <a:solidFill>
                          <a:schemeClr val="bg1"/>
                        </a:solidFill>
                        <a:latin typeface="Cambria Math"/>
                      </a:rPr>
                      <m:t>=</m:t>
                    </m:r>
                  </m:oMath>
                </a14:m>
                <a:r>
                  <a:rPr lang="en-CA" sz="2000" dirty="0">
                    <a:solidFill>
                      <a:schemeClr val="bg1"/>
                    </a:solidFill>
                  </a:rPr>
                  <a:t> </a:t>
                </a:r>
                <a14:m>
                  <m:oMath xmlns:m="http://schemas.openxmlformats.org/officeDocument/2006/math">
                    <m:sSub>
                      <m:sSubPr>
                        <m:ctrlPr>
                          <a:rPr lang="en-CA" sz="2000" i="1">
                            <a:solidFill>
                              <a:schemeClr val="bg1"/>
                            </a:solidFill>
                            <a:latin typeface="Cambria Math"/>
                          </a:rPr>
                        </m:ctrlPr>
                      </m:sSubPr>
                      <m:e>
                        <m:r>
                          <a:rPr lang="en-CA" sz="2000" i="1">
                            <a:solidFill>
                              <a:schemeClr val="bg1"/>
                            </a:solidFill>
                            <a:latin typeface="Cambria Math"/>
                          </a:rPr>
                          <m:t>𝐹</m:t>
                        </m:r>
                      </m:e>
                      <m:sub>
                        <m:sSub>
                          <m:sSubPr>
                            <m:ctrlPr>
                              <a:rPr lang="en-CA" sz="2000" i="1">
                                <a:solidFill>
                                  <a:schemeClr val="bg1"/>
                                </a:solidFill>
                                <a:latin typeface="Cambria Math"/>
                              </a:rPr>
                            </m:ctrlPr>
                          </m:sSubPr>
                          <m:e>
                            <m:r>
                              <a:rPr lang="en-CA" sz="2000" i="1">
                                <a:solidFill>
                                  <a:schemeClr val="bg1"/>
                                </a:solidFill>
                                <a:latin typeface="Cambria Math"/>
                              </a:rPr>
                              <m:t>𝑔</m:t>
                            </m:r>
                          </m:e>
                          <m:sub>
                            <m:r>
                              <a:rPr lang="en-CA" sz="2000" i="1">
                                <a:solidFill>
                                  <a:schemeClr val="bg1"/>
                                </a:solidFill>
                                <a:latin typeface="Cambria Math"/>
                              </a:rPr>
                              <m:t>1</m:t>
                            </m:r>
                          </m:sub>
                        </m:sSub>
                      </m:sub>
                    </m:sSub>
                    <m:r>
                      <a:rPr lang="en-CA" sz="2000" i="1">
                        <a:solidFill>
                          <a:schemeClr val="bg1"/>
                        </a:solidFill>
                        <a:latin typeface="Cambria Math"/>
                      </a:rPr>
                      <m:t>=</m:t>
                    </m:r>
                    <m:sSub>
                      <m:sSubPr>
                        <m:ctrlPr>
                          <a:rPr lang="en-CA" sz="2000" i="1">
                            <a:solidFill>
                              <a:schemeClr val="bg1"/>
                            </a:solidFill>
                            <a:latin typeface="Cambria Math"/>
                          </a:rPr>
                        </m:ctrlPr>
                      </m:sSubPr>
                      <m:e>
                        <m:r>
                          <a:rPr lang="en-CA" sz="2000" i="1">
                            <a:solidFill>
                              <a:schemeClr val="bg1"/>
                            </a:solidFill>
                            <a:latin typeface="Cambria Math"/>
                          </a:rPr>
                          <m:t>𝑚</m:t>
                        </m:r>
                      </m:e>
                      <m:sub>
                        <m:r>
                          <a:rPr lang="en-CA" sz="2000" i="1">
                            <a:solidFill>
                              <a:schemeClr val="bg1"/>
                            </a:solidFill>
                            <a:latin typeface="Cambria Math"/>
                          </a:rPr>
                          <m:t>1</m:t>
                        </m:r>
                      </m:sub>
                    </m:sSub>
                    <m:r>
                      <a:rPr lang="en-CA" sz="2000" i="1">
                        <a:solidFill>
                          <a:schemeClr val="bg1"/>
                        </a:solidFill>
                        <a:latin typeface="Cambria Math"/>
                      </a:rPr>
                      <m:t>𝑔</m:t>
                    </m:r>
                  </m:oMath>
                </a14:m>
                <a:endParaRPr lang="en-CA" sz="2000" b="0" dirty="0" smtClean="0">
                  <a:solidFill>
                    <a:schemeClr val="bg1"/>
                  </a:solidFill>
                </a:endParaRPr>
              </a:p>
              <a:p>
                <a:pPr marL="355600" indent="-355600" algn="l"/>
                <a14:m>
                  <m:oMath xmlns:m="http://schemas.openxmlformats.org/officeDocument/2006/math">
                    <m:sSub>
                      <m:sSubPr>
                        <m:ctrlPr>
                          <a:rPr lang="en-CA" sz="2000" i="1">
                            <a:solidFill>
                              <a:schemeClr val="bg1"/>
                            </a:solidFill>
                            <a:latin typeface="Cambria Math"/>
                          </a:rPr>
                        </m:ctrlPr>
                      </m:sSubPr>
                      <m:e>
                        <m:r>
                          <a:rPr lang="en-CA" sz="2000" i="1">
                            <a:solidFill>
                              <a:schemeClr val="bg1"/>
                            </a:solidFill>
                            <a:latin typeface="Cambria Math"/>
                          </a:rPr>
                          <m:t>𝐹</m:t>
                        </m:r>
                      </m:e>
                      <m:sub>
                        <m:sSub>
                          <m:sSubPr>
                            <m:ctrlPr>
                              <a:rPr lang="en-CA" sz="2000" i="1">
                                <a:solidFill>
                                  <a:schemeClr val="bg1"/>
                                </a:solidFill>
                                <a:latin typeface="Cambria Math"/>
                              </a:rPr>
                            </m:ctrlPr>
                          </m:sSubPr>
                          <m:e>
                            <m:r>
                              <a:rPr lang="en-CA" sz="2000" i="1">
                                <a:solidFill>
                                  <a:schemeClr val="bg1"/>
                                </a:solidFill>
                                <a:latin typeface="Cambria Math"/>
                              </a:rPr>
                              <m:t>𝑁</m:t>
                            </m:r>
                          </m:e>
                          <m:sub>
                            <m:r>
                              <a:rPr lang="en-CA" sz="2000" b="0" i="1" smtClean="0">
                                <a:solidFill>
                                  <a:schemeClr val="bg1"/>
                                </a:solidFill>
                                <a:latin typeface="Cambria Math"/>
                              </a:rPr>
                              <m:t>2</m:t>
                            </m:r>
                          </m:sub>
                        </m:sSub>
                      </m:sub>
                    </m:sSub>
                    <m:r>
                      <a:rPr lang="en-CA" sz="2000" i="1">
                        <a:solidFill>
                          <a:schemeClr val="bg1"/>
                        </a:solidFill>
                        <a:latin typeface="Cambria Math"/>
                      </a:rPr>
                      <m:t>−</m:t>
                    </m:r>
                  </m:oMath>
                </a14:m>
                <a:r>
                  <a:rPr lang="en-CA" sz="2000" dirty="0">
                    <a:solidFill>
                      <a:schemeClr val="bg1"/>
                    </a:solidFill>
                  </a:rPr>
                  <a:t> </a:t>
                </a:r>
                <a14:m>
                  <m:oMath xmlns:m="http://schemas.openxmlformats.org/officeDocument/2006/math">
                    <m:sSub>
                      <m:sSubPr>
                        <m:ctrlPr>
                          <a:rPr lang="en-CA" sz="2000" i="1">
                            <a:solidFill>
                              <a:schemeClr val="bg1"/>
                            </a:solidFill>
                            <a:latin typeface="Cambria Math"/>
                          </a:rPr>
                        </m:ctrlPr>
                      </m:sSubPr>
                      <m:e>
                        <m:r>
                          <a:rPr lang="en-CA" sz="2000" i="1">
                            <a:solidFill>
                              <a:schemeClr val="bg1"/>
                            </a:solidFill>
                            <a:latin typeface="Cambria Math"/>
                          </a:rPr>
                          <m:t>𝐹</m:t>
                        </m:r>
                      </m:e>
                      <m:sub>
                        <m:sSub>
                          <m:sSubPr>
                            <m:ctrlPr>
                              <a:rPr lang="en-CA" sz="2000" i="1">
                                <a:solidFill>
                                  <a:schemeClr val="bg1"/>
                                </a:solidFill>
                                <a:latin typeface="Cambria Math"/>
                              </a:rPr>
                            </m:ctrlPr>
                          </m:sSubPr>
                          <m:e>
                            <m:r>
                              <a:rPr lang="en-CA" sz="2000" i="1">
                                <a:solidFill>
                                  <a:schemeClr val="bg1"/>
                                </a:solidFill>
                                <a:latin typeface="Cambria Math"/>
                              </a:rPr>
                              <m:t>𝑔</m:t>
                            </m:r>
                          </m:e>
                          <m:sub>
                            <m:r>
                              <a:rPr lang="en-CA" sz="2000" b="0" i="1" smtClean="0">
                                <a:solidFill>
                                  <a:schemeClr val="bg1"/>
                                </a:solidFill>
                                <a:latin typeface="Cambria Math"/>
                              </a:rPr>
                              <m:t>2</m:t>
                            </m:r>
                          </m:sub>
                        </m:sSub>
                      </m:sub>
                    </m:sSub>
                    <m:r>
                      <a:rPr lang="en-CA" sz="2000" i="1">
                        <a:solidFill>
                          <a:schemeClr val="bg1"/>
                        </a:solidFill>
                        <a:latin typeface="Cambria Math"/>
                      </a:rPr>
                      <m:t>=0</m:t>
                    </m:r>
                  </m:oMath>
                </a14:m>
                <a:endParaRPr lang="en-CA" sz="2000" b="0" dirty="0" smtClean="0">
                  <a:solidFill>
                    <a:schemeClr val="bg1"/>
                  </a:solidFill>
                </a:endParaRPr>
              </a:p>
              <a:p>
                <a:pPr marL="355600" lvl="0" indent="-355600" algn="l"/>
                <a14:m>
                  <m:oMath xmlns:m="http://schemas.openxmlformats.org/officeDocument/2006/math">
                    <m:sSub>
                      <m:sSubPr>
                        <m:ctrlPr>
                          <a:rPr lang="en-CA" sz="2000" i="1">
                            <a:solidFill>
                              <a:schemeClr val="bg1"/>
                            </a:solidFill>
                            <a:latin typeface="Cambria Math"/>
                          </a:rPr>
                        </m:ctrlPr>
                      </m:sSubPr>
                      <m:e>
                        <m:r>
                          <a:rPr lang="en-CA" sz="2000" i="1">
                            <a:solidFill>
                              <a:schemeClr val="bg1"/>
                            </a:solidFill>
                            <a:latin typeface="Cambria Math"/>
                          </a:rPr>
                          <m:t>𝐹</m:t>
                        </m:r>
                      </m:e>
                      <m:sub>
                        <m:sSub>
                          <m:sSubPr>
                            <m:ctrlPr>
                              <a:rPr lang="en-CA" sz="2000" i="1">
                                <a:solidFill>
                                  <a:schemeClr val="bg1"/>
                                </a:solidFill>
                                <a:latin typeface="Cambria Math"/>
                              </a:rPr>
                            </m:ctrlPr>
                          </m:sSubPr>
                          <m:e>
                            <m:r>
                              <a:rPr lang="en-CA" sz="2000" i="1">
                                <a:solidFill>
                                  <a:schemeClr val="bg1"/>
                                </a:solidFill>
                                <a:latin typeface="Cambria Math"/>
                              </a:rPr>
                              <m:t>𝑁</m:t>
                            </m:r>
                          </m:e>
                          <m:sub>
                            <m:r>
                              <a:rPr lang="en-CA" sz="2000" b="0" i="1" smtClean="0">
                                <a:solidFill>
                                  <a:schemeClr val="bg1"/>
                                </a:solidFill>
                                <a:latin typeface="Cambria Math"/>
                              </a:rPr>
                              <m:t>2</m:t>
                            </m:r>
                          </m:sub>
                        </m:sSub>
                      </m:sub>
                    </m:sSub>
                    <m:r>
                      <a:rPr lang="en-CA" sz="2000" i="1">
                        <a:solidFill>
                          <a:schemeClr val="bg1"/>
                        </a:solidFill>
                        <a:latin typeface="Cambria Math"/>
                      </a:rPr>
                      <m:t>=</m:t>
                    </m:r>
                  </m:oMath>
                </a14:m>
                <a:r>
                  <a:rPr lang="en-CA" sz="2000" dirty="0">
                    <a:solidFill>
                      <a:schemeClr val="bg1"/>
                    </a:solidFill>
                  </a:rPr>
                  <a:t> </a:t>
                </a:r>
                <a14:m>
                  <m:oMath xmlns:m="http://schemas.openxmlformats.org/officeDocument/2006/math">
                    <m:sSub>
                      <m:sSubPr>
                        <m:ctrlPr>
                          <a:rPr lang="en-CA" sz="2000" i="1">
                            <a:solidFill>
                              <a:schemeClr val="bg1"/>
                            </a:solidFill>
                            <a:latin typeface="Cambria Math"/>
                          </a:rPr>
                        </m:ctrlPr>
                      </m:sSubPr>
                      <m:e>
                        <m:r>
                          <a:rPr lang="en-CA" sz="2000" i="1">
                            <a:solidFill>
                              <a:schemeClr val="bg1"/>
                            </a:solidFill>
                            <a:latin typeface="Cambria Math"/>
                          </a:rPr>
                          <m:t>𝐹</m:t>
                        </m:r>
                      </m:e>
                      <m:sub>
                        <m:sSub>
                          <m:sSubPr>
                            <m:ctrlPr>
                              <a:rPr lang="en-CA" sz="2000" i="1">
                                <a:solidFill>
                                  <a:schemeClr val="bg1"/>
                                </a:solidFill>
                                <a:latin typeface="Cambria Math"/>
                              </a:rPr>
                            </m:ctrlPr>
                          </m:sSubPr>
                          <m:e>
                            <m:r>
                              <a:rPr lang="en-CA" sz="2000" i="1">
                                <a:solidFill>
                                  <a:schemeClr val="bg1"/>
                                </a:solidFill>
                                <a:latin typeface="Cambria Math"/>
                              </a:rPr>
                              <m:t>𝑔</m:t>
                            </m:r>
                          </m:e>
                          <m:sub>
                            <m:r>
                              <a:rPr lang="en-CA" sz="2000" b="0" i="1" smtClean="0">
                                <a:solidFill>
                                  <a:schemeClr val="bg1"/>
                                </a:solidFill>
                                <a:latin typeface="Cambria Math"/>
                              </a:rPr>
                              <m:t>2</m:t>
                            </m:r>
                          </m:sub>
                        </m:sSub>
                      </m:sub>
                    </m:sSub>
                    <m:r>
                      <a:rPr lang="en-CA" sz="2000" b="0" i="1" smtClean="0">
                        <a:solidFill>
                          <a:schemeClr val="bg1"/>
                        </a:solidFill>
                        <a:latin typeface="Cambria Math"/>
                      </a:rPr>
                      <m:t>=</m:t>
                    </m:r>
                    <m:sSub>
                      <m:sSubPr>
                        <m:ctrlPr>
                          <a:rPr lang="en-CA" sz="2000" b="0" i="1" smtClean="0">
                            <a:solidFill>
                              <a:schemeClr val="bg1"/>
                            </a:solidFill>
                            <a:latin typeface="Cambria Math"/>
                          </a:rPr>
                        </m:ctrlPr>
                      </m:sSubPr>
                      <m:e>
                        <m:r>
                          <a:rPr lang="en-CA" sz="2000" b="0" i="1" smtClean="0">
                            <a:solidFill>
                              <a:schemeClr val="bg1"/>
                            </a:solidFill>
                            <a:latin typeface="Cambria Math"/>
                          </a:rPr>
                          <m:t>𝑚</m:t>
                        </m:r>
                      </m:e>
                      <m:sub>
                        <m:r>
                          <a:rPr lang="en-CA" sz="2000" b="0" i="1" smtClean="0">
                            <a:solidFill>
                              <a:schemeClr val="bg1"/>
                            </a:solidFill>
                            <a:latin typeface="Cambria Math"/>
                          </a:rPr>
                          <m:t>2</m:t>
                        </m:r>
                      </m:sub>
                    </m:sSub>
                    <m:r>
                      <a:rPr lang="en-CA" sz="2000" b="0" i="1" smtClean="0">
                        <a:solidFill>
                          <a:schemeClr val="bg1"/>
                        </a:solidFill>
                        <a:latin typeface="Cambria Math"/>
                      </a:rPr>
                      <m:t>𝑔</m:t>
                    </m:r>
                  </m:oMath>
                </a14:m>
                <a:endParaRPr lang="en-CA" sz="2000" dirty="0" smtClean="0">
                  <a:solidFill>
                    <a:schemeClr val="bg1"/>
                  </a:solidFill>
                  <a:latin typeface="+mj-lt"/>
                </a:endParaRPr>
              </a:p>
              <a:p>
                <a:pPr algn="l"/>
                <a:endParaRPr lang="en-CA" sz="800" i="1" dirty="0" smtClean="0">
                  <a:solidFill>
                    <a:schemeClr val="bg1"/>
                  </a:solidFill>
                  <a:latin typeface="Cambria Math"/>
                </a:endParaRPr>
              </a:p>
              <a:p>
                <a:pPr algn="l"/>
                <a14:m>
                  <m:oMathPara xmlns:m="http://schemas.openxmlformats.org/officeDocument/2006/math">
                    <m:oMathParaPr>
                      <m:jc m:val="left"/>
                    </m:oMathParaPr>
                    <m:oMath xmlns:m="http://schemas.openxmlformats.org/officeDocument/2006/math">
                      <m:sSub>
                        <m:sSubPr>
                          <m:ctrlPr>
                            <a:rPr lang="en-CA" sz="2000" i="1" smtClean="0">
                              <a:solidFill>
                                <a:schemeClr val="bg1"/>
                              </a:solidFill>
                              <a:latin typeface="Cambria Math"/>
                            </a:rPr>
                          </m:ctrlPr>
                        </m:sSubPr>
                        <m:e>
                          <m:r>
                            <a:rPr lang="en-CA" sz="2000" i="1">
                              <a:solidFill>
                                <a:schemeClr val="bg1"/>
                              </a:solidFill>
                              <a:latin typeface="Cambria Math"/>
                            </a:rPr>
                            <m:t>𝐹</m:t>
                          </m:r>
                        </m:e>
                        <m:sub>
                          <m:sSub>
                            <m:sSubPr>
                              <m:ctrlPr>
                                <a:rPr lang="en-CA" sz="2000" i="1">
                                  <a:solidFill>
                                    <a:schemeClr val="bg1"/>
                                  </a:solidFill>
                                  <a:latin typeface="Cambria Math"/>
                                </a:rPr>
                              </m:ctrlPr>
                            </m:sSubPr>
                            <m:e>
                              <m:r>
                                <a:rPr lang="en-CA" sz="2000" i="1">
                                  <a:solidFill>
                                    <a:schemeClr val="bg1"/>
                                  </a:solidFill>
                                  <a:latin typeface="Cambria Math"/>
                                </a:rPr>
                                <m:t>𝑛𝑒𝑡</m:t>
                              </m:r>
                            </m:e>
                            <m:sub>
                              <m:r>
                                <a:rPr lang="en-CA" sz="2000" b="0" i="1" smtClean="0">
                                  <a:solidFill>
                                    <a:schemeClr val="bg1"/>
                                  </a:solidFill>
                                  <a:latin typeface="Cambria Math"/>
                                </a:rPr>
                                <m:t>𝑥</m:t>
                              </m:r>
                            </m:sub>
                          </m:sSub>
                        </m:sub>
                      </m:sSub>
                      <m:r>
                        <a:rPr lang="en-CA" sz="2000" i="1">
                          <a:solidFill>
                            <a:schemeClr val="bg1"/>
                          </a:solidFill>
                          <a:latin typeface="Cambria Math"/>
                        </a:rPr>
                        <m:t>=</m:t>
                      </m:r>
                      <m:r>
                        <a:rPr lang="en-CA" sz="2000" b="0" i="1" smtClean="0">
                          <a:solidFill>
                            <a:schemeClr val="bg1"/>
                          </a:solidFill>
                          <a:latin typeface="Cambria Math"/>
                        </a:rPr>
                        <m:t>0</m:t>
                      </m:r>
                    </m:oMath>
                  </m:oMathPara>
                </a14:m>
                <a:endParaRPr lang="en-CA" sz="2000" dirty="0">
                  <a:solidFill>
                    <a:schemeClr val="bg1"/>
                  </a:solidFill>
                </a:endParaRPr>
              </a:p>
              <a:p>
                <a:pPr algn="l"/>
                <a:endParaRPr lang="en-CA" sz="800" i="1" dirty="0" smtClean="0">
                  <a:solidFill>
                    <a:schemeClr val="bg1"/>
                  </a:solidFill>
                  <a:latin typeface="Cambria Math"/>
                </a:endParaRPr>
              </a:p>
              <a:p>
                <a:pPr algn="l"/>
                <a14:m>
                  <m:oMathPara xmlns:m="http://schemas.openxmlformats.org/officeDocument/2006/math">
                    <m:oMathParaPr>
                      <m:jc m:val="left"/>
                    </m:oMathParaPr>
                    <m:oMath xmlns:m="http://schemas.openxmlformats.org/officeDocument/2006/math">
                      <m:sSub>
                        <m:sSubPr>
                          <m:ctrlPr>
                            <a:rPr lang="en-CA" sz="2000" i="1">
                              <a:solidFill>
                                <a:schemeClr val="bg1"/>
                              </a:solidFill>
                              <a:latin typeface="Cambria Math"/>
                            </a:rPr>
                          </m:ctrlPr>
                        </m:sSubPr>
                        <m:e>
                          <m:r>
                            <a:rPr lang="en-CA" sz="2000" i="1">
                              <a:solidFill>
                                <a:schemeClr val="bg1"/>
                              </a:solidFill>
                              <a:latin typeface="Cambria Math"/>
                            </a:rPr>
                            <m:t>𝐹</m:t>
                          </m:r>
                        </m:e>
                        <m:sub>
                          <m:r>
                            <a:rPr lang="en-CA" sz="2000" b="0" i="1" smtClean="0">
                              <a:solidFill>
                                <a:schemeClr val="bg1"/>
                              </a:solidFill>
                              <a:latin typeface="Cambria Math"/>
                            </a:rPr>
                            <m:t>𝑚𝑎𝑥</m:t>
                          </m:r>
                        </m:sub>
                      </m:sSub>
                      <m:r>
                        <a:rPr lang="en-CA" sz="2000" b="0" i="1" smtClean="0">
                          <a:solidFill>
                            <a:schemeClr val="bg1"/>
                          </a:solidFill>
                          <a:latin typeface="Cambria Math"/>
                        </a:rPr>
                        <m:t>−</m:t>
                      </m:r>
                      <m:sSub>
                        <m:sSubPr>
                          <m:ctrlPr>
                            <a:rPr lang="en-CA" sz="2000" i="1">
                              <a:solidFill>
                                <a:schemeClr val="bg1"/>
                              </a:solidFill>
                              <a:latin typeface="Cambria Math"/>
                            </a:rPr>
                          </m:ctrlPr>
                        </m:sSubPr>
                        <m:e>
                          <m:r>
                            <a:rPr lang="en-CA" sz="2000" i="1">
                              <a:solidFill>
                                <a:schemeClr val="bg1"/>
                              </a:solidFill>
                              <a:latin typeface="Cambria Math"/>
                            </a:rPr>
                            <m:t>𝐹</m:t>
                          </m:r>
                        </m:e>
                        <m:sub>
                          <m:sSub>
                            <m:sSubPr>
                              <m:ctrlPr>
                                <a:rPr lang="en-CA" sz="2000" i="1">
                                  <a:solidFill>
                                    <a:schemeClr val="bg1"/>
                                  </a:solidFill>
                                  <a:latin typeface="Cambria Math"/>
                                </a:rPr>
                              </m:ctrlPr>
                            </m:sSubPr>
                            <m:e>
                              <m:r>
                                <a:rPr lang="en-CA" sz="2000" b="0" i="1" smtClean="0">
                                  <a:solidFill>
                                    <a:schemeClr val="bg1"/>
                                  </a:solidFill>
                                  <a:latin typeface="Cambria Math"/>
                                </a:rPr>
                                <m:t>𝑓</m:t>
                              </m:r>
                            </m:e>
                            <m:sub>
                              <m:r>
                                <a:rPr lang="en-CA" sz="2000" b="0" i="1" smtClean="0">
                                  <a:solidFill>
                                    <a:schemeClr val="bg1"/>
                                  </a:solidFill>
                                  <a:latin typeface="Cambria Math"/>
                                </a:rPr>
                                <m:t>1</m:t>
                              </m:r>
                            </m:sub>
                          </m:sSub>
                        </m:sub>
                      </m:sSub>
                      <m:r>
                        <a:rPr lang="en-CA" sz="2000" i="1">
                          <a:solidFill>
                            <a:schemeClr val="bg1"/>
                          </a:solidFill>
                          <a:latin typeface="Cambria Math"/>
                        </a:rPr>
                        <m:t>−</m:t>
                      </m:r>
                      <m:r>
                        <m:rPr>
                          <m:nor/>
                        </m:rPr>
                        <a:rPr lang="en-CA" sz="2000" dirty="0" smtClean="0">
                          <a:solidFill>
                            <a:schemeClr val="bg1"/>
                          </a:solidFill>
                        </a:rPr>
                        <m:t> </m:t>
                      </m:r>
                      <m:sSub>
                        <m:sSubPr>
                          <m:ctrlPr>
                            <a:rPr lang="en-CA" sz="2000" i="1" smtClean="0">
                              <a:solidFill>
                                <a:schemeClr val="bg1"/>
                              </a:solidFill>
                              <a:latin typeface="Cambria Math"/>
                            </a:rPr>
                          </m:ctrlPr>
                        </m:sSubPr>
                        <m:e>
                          <m:r>
                            <a:rPr lang="en-CA" sz="2000" i="1">
                              <a:solidFill>
                                <a:schemeClr val="bg1"/>
                              </a:solidFill>
                              <a:latin typeface="Cambria Math"/>
                            </a:rPr>
                            <m:t>𝐹</m:t>
                          </m:r>
                        </m:e>
                        <m:sub>
                          <m:sSub>
                            <m:sSubPr>
                              <m:ctrlPr>
                                <a:rPr lang="en-CA" sz="2000" i="1">
                                  <a:solidFill>
                                    <a:schemeClr val="bg1"/>
                                  </a:solidFill>
                                  <a:latin typeface="Cambria Math"/>
                                </a:rPr>
                              </m:ctrlPr>
                            </m:sSubPr>
                            <m:e>
                              <m:r>
                                <a:rPr lang="en-CA" sz="2000" b="0" i="1" smtClean="0">
                                  <a:solidFill>
                                    <a:schemeClr val="bg1"/>
                                  </a:solidFill>
                                  <a:latin typeface="Cambria Math"/>
                                </a:rPr>
                                <m:t>𝑓</m:t>
                              </m:r>
                            </m:e>
                            <m:sub>
                              <m:r>
                                <a:rPr lang="en-CA" sz="2000" i="1">
                                  <a:solidFill>
                                    <a:schemeClr val="bg1"/>
                                  </a:solidFill>
                                  <a:latin typeface="Cambria Math"/>
                                </a:rPr>
                                <m:t>2</m:t>
                              </m:r>
                            </m:sub>
                          </m:sSub>
                        </m:sub>
                      </m:sSub>
                      <m:r>
                        <a:rPr lang="en-CA" sz="2000" i="1" smtClean="0">
                          <a:solidFill>
                            <a:schemeClr val="bg1"/>
                          </a:solidFill>
                          <a:latin typeface="Cambria Math"/>
                        </a:rPr>
                        <m:t>=</m:t>
                      </m:r>
                      <m:r>
                        <a:rPr lang="en-CA" sz="2000" b="0" i="1" smtClean="0">
                          <a:solidFill>
                            <a:schemeClr val="bg1"/>
                          </a:solidFill>
                          <a:latin typeface="Cambria Math"/>
                        </a:rPr>
                        <m:t>0</m:t>
                      </m:r>
                    </m:oMath>
                  </m:oMathPara>
                </a14:m>
                <a:endParaRPr lang="en-CA" sz="2000" dirty="0">
                  <a:solidFill>
                    <a:schemeClr val="bg1"/>
                  </a:solidFill>
                </a:endParaRPr>
              </a:p>
              <a:p>
                <a:pPr algn="l"/>
                <a:endParaRPr lang="en-CA" sz="800" i="1" dirty="0" smtClean="0">
                  <a:solidFill>
                    <a:schemeClr val="bg1"/>
                  </a:solidFill>
                  <a:latin typeface="Cambria Math"/>
                </a:endParaRPr>
              </a:p>
              <a:p>
                <a:pPr algn="l"/>
                <a14:m>
                  <m:oMathPara xmlns:m="http://schemas.openxmlformats.org/officeDocument/2006/math">
                    <m:oMathParaPr>
                      <m:jc m:val="left"/>
                    </m:oMathParaPr>
                    <m:oMath xmlns:m="http://schemas.openxmlformats.org/officeDocument/2006/math">
                      <m:sSub>
                        <m:sSubPr>
                          <m:ctrlPr>
                            <a:rPr lang="en-CA" sz="2000" i="1">
                              <a:solidFill>
                                <a:schemeClr val="bg1"/>
                              </a:solidFill>
                              <a:latin typeface="Cambria Math"/>
                            </a:rPr>
                          </m:ctrlPr>
                        </m:sSubPr>
                        <m:e>
                          <m:r>
                            <a:rPr lang="en-CA" sz="2000" i="1">
                              <a:solidFill>
                                <a:schemeClr val="bg1"/>
                              </a:solidFill>
                              <a:latin typeface="Cambria Math"/>
                            </a:rPr>
                            <m:t>𝐹</m:t>
                          </m:r>
                        </m:e>
                        <m:sub>
                          <m:r>
                            <a:rPr lang="en-CA" sz="2000" b="0" i="1" smtClean="0">
                              <a:solidFill>
                                <a:schemeClr val="bg1"/>
                              </a:solidFill>
                              <a:latin typeface="Cambria Math"/>
                            </a:rPr>
                            <m:t>𝑚𝑎𝑥</m:t>
                          </m:r>
                        </m:sub>
                      </m:sSub>
                      <m:r>
                        <a:rPr lang="en-CA" sz="2000" b="0" i="1" smtClean="0">
                          <a:solidFill>
                            <a:schemeClr val="bg1"/>
                          </a:solidFill>
                          <a:latin typeface="Cambria Math"/>
                        </a:rPr>
                        <m:t>=</m:t>
                      </m:r>
                      <m:sSub>
                        <m:sSubPr>
                          <m:ctrlPr>
                            <a:rPr lang="en-CA" sz="2000" i="1">
                              <a:solidFill>
                                <a:schemeClr val="bg1"/>
                              </a:solidFill>
                              <a:latin typeface="Cambria Math"/>
                            </a:rPr>
                          </m:ctrlPr>
                        </m:sSubPr>
                        <m:e>
                          <m:sSub>
                            <m:sSubPr>
                              <m:ctrlPr>
                                <a:rPr lang="en-CA" sz="2000" i="1" smtClean="0">
                                  <a:solidFill>
                                    <a:schemeClr val="bg1"/>
                                  </a:solidFill>
                                  <a:latin typeface="Cambria Math"/>
                                </a:rPr>
                              </m:ctrlPr>
                            </m:sSubPr>
                            <m:e>
                              <m:r>
                                <a:rPr lang="en-CA" sz="2000" i="1" smtClean="0">
                                  <a:solidFill>
                                    <a:schemeClr val="bg1"/>
                                  </a:solidFill>
                                  <a:latin typeface="Cambria Math"/>
                                  <a:ea typeface="Cambria Math"/>
                                </a:rPr>
                                <m:t>𝜇</m:t>
                              </m:r>
                            </m:e>
                            <m:sub>
                              <m:r>
                                <a:rPr lang="en-CA" sz="2000" b="0" i="1" smtClean="0">
                                  <a:solidFill>
                                    <a:schemeClr val="bg1"/>
                                  </a:solidFill>
                                  <a:latin typeface="Cambria Math"/>
                                  <a:ea typeface="Cambria Math"/>
                                </a:rPr>
                                <m:t>𝑠</m:t>
                              </m:r>
                            </m:sub>
                          </m:sSub>
                          <m:r>
                            <a:rPr lang="en-CA" sz="2000" i="1">
                              <a:solidFill>
                                <a:schemeClr val="bg1"/>
                              </a:solidFill>
                              <a:latin typeface="Cambria Math"/>
                            </a:rPr>
                            <m:t>𝐹</m:t>
                          </m:r>
                        </m:e>
                        <m:sub>
                          <m:sSub>
                            <m:sSubPr>
                              <m:ctrlPr>
                                <a:rPr lang="en-CA" sz="2000" i="1">
                                  <a:solidFill>
                                    <a:schemeClr val="bg1"/>
                                  </a:solidFill>
                                  <a:latin typeface="Cambria Math"/>
                                </a:rPr>
                              </m:ctrlPr>
                            </m:sSubPr>
                            <m:e>
                              <m:r>
                                <a:rPr lang="en-CA" sz="2000" b="0" i="1" smtClean="0">
                                  <a:solidFill>
                                    <a:schemeClr val="bg1"/>
                                  </a:solidFill>
                                  <a:latin typeface="Cambria Math"/>
                                </a:rPr>
                                <m:t>𝑁</m:t>
                              </m:r>
                            </m:e>
                            <m:sub>
                              <m:r>
                                <a:rPr lang="en-CA" sz="2000" i="1">
                                  <a:solidFill>
                                    <a:schemeClr val="bg1"/>
                                  </a:solidFill>
                                  <a:latin typeface="Cambria Math"/>
                                </a:rPr>
                                <m:t>1</m:t>
                              </m:r>
                            </m:sub>
                          </m:sSub>
                        </m:sub>
                      </m:sSub>
                      <m:r>
                        <a:rPr lang="en-CA" sz="2000" b="0" i="1" smtClean="0">
                          <a:solidFill>
                            <a:schemeClr val="bg1"/>
                          </a:solidFill>
                          <a:latin typeface="Cambria Math"/>
                        </a:rPr>
                        <m:t>+</m:t>
                      </m:r>
                      <m:sSub>
                        <m:sSubPr>
                          <m:ctrlPr>
                            <a:rPr lang="en-CA" sz="2000" i="1">
                              <a:solidFill>
                                <a:schemeClr val="bg1"/>
                              </a:solidFill>
                              <a:latin typeface="Cambria Math"/>
                            </a:rPr>
                          </m:ctrlPr>
                        </m:sSubPr>
                        <m:e>
                          <m:sSub>
                            <m:sSubPr>
                              <m:ctrlPr>
                                <a:rPr lang="en-CA" sz="2000" i="1">
                                  <a:solidFill>
                                    <a:schemeClr val="bg1"/>
                                  </a:solidFill>
                                  <a:latin typeface="Cambria Math"/>
                                </a:rPr>
                              </m:ctrlPr>
                            </m:sSubPr>
                            <m:e>
                              <m:r>
                                <a:rPr lang="en-CA" sz="2000" i="1">
                                  <a:solidFill>
                                    <a:schemeClr val="bg1"/>
                                  </a:solidFill>
                                  <a:latin typeface="Cambria Math"/>
                                  <a:ea typeface="Cambria Math"/>
                                </a:rPr>
                                <m:t>𝜇</m:t>
                              </m:r>
                            </m:e>
                            <m:sub>
                              <m:r>
                                <a:rPr lang="en-CA" sz="2000" b="0" i="1" smtClean="0">
                                  <a:solidFill>
                                    <a:schemeClr val="bg1"/>
                                  </a:solidFill>
                                  <a:latin typeface="Cambria Math"/>
                                  <a:ea typeface="Cambria Math"/>
                                </a:rPr>
                                <m:t>𝑠</m:t>
                              </m:r>
                            </m:sub>
                          </m:sSub>
                          <m:r>
                            <a:rPr lang="en-CA" sz="2000" i="1">
                              <a:solidFill>
                                <a:schemeClr val="bg1"/>
                              </a:solidFill>
                              <a:latin typeface="Cambria Math"/>
                            </a:rPr>
                            <m:t>𝐹</m:t>
                          </m:r>
                        </m:e>
                        <m:sub>
                          <m:sSub>
                            <m:sSubPr>
                              <m:ctrlPr>
                                <a:rPr lang="en-CA" sz="2000" i="1">
                                  <a:solidFill>
                                    <a:schemeClr val="bg1"/>
                                  </a:solidFill>
                                  <a:latin typeface="Cambria Math"/>
                                </a:rPr>
                              </m:ctrlPr>
                            </m:sSubPr>
                            <m:e>
                              <m:r>
                                <a:rPr lang="en-CA" sz="2000" i="1">
                                  <a:solidFill>
                                    <a:schemeClr val="bg1"/>
                                  </a:solidFill>
                                  <a:latin typeface="Cambria Math"/>
                                </a:rPr>
                                <m:t>𝑁</m:t>
                              </m:r>
                            </m:e>
                            <m:sub>
                              <m:r>
                                <a:rPr lang="en-CA" sz="2000" b="0" i="1" smtClean="0">
                                  <a:solidFill>
                                    <a:schemeClr val="bg1"/>
                                  </a:solidFill>
                                  <a:latin typeface="Cambria Math"/>
                                </a:rPr>
                                <m:t>2</m:t>
                              </m:r>
                            </m:sub>
                          </m:sSub>
                        </m:sub>
                      </m:sSub>
                    </m:oMath>
                  </m:oMathPara>
                </a14:m>
                <a:endParaRPr lang="en-CA" sz="2000" dirty="0">
                  <a:solidFill>
                    <a:schemeClr val="bg1"/>
                  </a:solidFill>
                </a:endParaRPr>
              </a:p>
              <a:p>
                <a:pPr algn="l"/>
                <a:endParaRPr lang="en-CA" sz="800" i="1" dirty="0" smtClean="0">
                  <a:solidFill>
                    <a:schemeClr val="bg1"/>
                  </a:solidFill>
                  <a:latin typeface="Cambria Math"/>
                </a:endParaRPr>
              </a:p>
              <a:p>
                <a:pPr algn="l"/>
                <a14:m>
                  <m:oMathPara xmlns:m="http://schemas.openxmlformats.org/officeDocument/2006/math">
                    <m:oMathParaPr>
                      <m:jc m:val="left"/>
                    </m:oMathParaPr>
                    <m:oMath xmlns:m="http://schemas.openxmlformats.org/officeDocument/2006/math">
                      <m:sSub>
                        <m:sSubPr>
                          <m:ctrlPr>
                            <a:rPr lang="en-CA" sz="2000" i="1">
                              <a:solidFill>
                                <a:schemeClr val="bg1"/>
                              </a:solidFill>
                              <a:latin typeface="Cambria Math"/>
                            </a:rPr>
                          </m:ctrlPr>
                        </m:sSubPr>
                        <m:e>
                          <m:r>
                            <a:rPr lang="en-CA" sz="2000" i="1">
                              <a:solidFill>
                                <a:schemeClr val="bg1"/>
                              </a:solidFill>
                              <a:latin typeface="Cambria Math"/>
                            </a:rPr>
                            <m:t>𝐹</m:t>
                          </m:r>
                        </m:e>
                        <m:sub>
                          <m:r>
                            <a:rPr lang="en-CA" sz="2000" b="0" i="1" smtClean="0">
                              <a:solidFill>
                                <a:schemeClr val="bg1"/>
                              </a:solidFill>
                              <a:latin typeface="Cambria Math"/>
                            </a:rPr>
                            <m:t>𝑚𝑎𝑥</m:t>
                          </m:r>
                        </m:sub>
                      </m:sSub>
                      <m:r>
                        <a:rPr lang="en-CA" sz="2000" b="0" i="1" smtClean="0">
                          <a:solidFill>
                            <a:schemeClr val="bg1"/>
                          </a:solidFill>
                          <a:latin typeface="Cambria Math"/>
                        </a:rPr>
                        <m:t>=</m:t>
                      </m:r>
                      <m:sSub>
                        <m:sSubPr>
                          <m:ctrlPr>
                            <a:rPr lang="en-CA" sz="2000" i="1">
                              <a:solidFill>
                                <a:schemeClr val="bg1"/>
                              </a:solidFill>
                              <a:latin typeface="Cambria Math"/>
                            </a:rPr>
                          </m:ctrlPr>
                        </m:sSubPr>
                        <m:e>
                          <m:sSub>
                            <m:sSubPr>
                              <m:ctrlPr>
                                <a:rPr lang="en-CA" sz="2000" i="1">
                                  <a:solidFill>
                                    <a:schemeClr val="bg1"/>
                                  </a:solidFill>
                                  <a:latin typeface="Cambria Math"/>
                                </a:rPr>
                              </m:ctrlPr>
                            </m:sSubPr>
                            <m:e>
                              <m:r>
                                <a:rPr lang="en-CA" sz="2000" i="1">
                                  <a:solidFill>
                                    <a:schemeClr val="bg1"/>
                                  </a:solidFill>
                                  <a:latin typeface="Cambria Math"/>
                                  <a:ea typeface="Cambria Math"/>
                                </a:rPr>
                                <m:t>𝜇</m:t>
                              </m:r>
                            </m:e>
                            <m:sub>
                              <m:r>
                                <a:rPr lang="en-CA" sz="2000" b="0" i="1" smtClean="0">
                                  <a:solidFill>
                                    <a:schemeClr val="bg1"/>
                                  </a:solidFill>
                                  <a:latin typeface="Cambria Math"/>
                                  <a:ea typeface="Cambria Math"/>
                                </a:rPr>
                                <m:t>𝑠</m:t>
                              </m:r>
                            </m:sub>
                          </m:sSub>
                          <m:r>
                            <a:rPr lang="en-CA" sz="2000" b="0" i="1" smtClean="0">
                              <a:solidFill>
                                <a:schemeClr val="bg1"/>
                              </a:solidFill>
                              <a:latin typeface="Cambria Math"/>
                            </a:rPr>
                            <m:t>𝑚</m:t>
                          </m:r>
                        </m:e>
                        <m:sub>
                          <m:r>
                            <a:rPr lang="en-CA" sz="2000" b="0" i="1" smtClean="0">
                              <a:solidFill>
                                <a:schemeClr val="bg1"/>
                              </a:solidFill>
                              <a:latin typeface="Cambria Math"/>
                            </a:rPr>
                            <m:t>1</m:t>
                          </m:r>
                        </m:sub>
                      </m:sSub>
                      <m:r>
                        <a:rPr lang="en-CA" sz="2000" b="0" i="1" smtClean="0">
                          <a:solidFill>
                            <a:schemeClr val="bg1"/>
                          </a:solidFill>
                          <a:latin typeface="Cambria Math"/>
                        </a:rPr>
                        <m:t>𝑔</m:t>
                      </m:r>
                      <m:r>
                        <a:rPr lang="en-CA" sz="2000" b="0" i="1" smtClean="0">
                          <a:solidFill>
                            <a:schemeClr val="bg1"/>
                          </a:solidFill>
                          <a:latin typeface="Cambria Math"/>
                        </a:rPr>
                        <m:t>+</m:t>
                      </m:r>
                      <m:sSub>
                        <m:sSubPr>
                          <m:ctrlPr>
                            <a:rPr lang="en-CA" sz="2000" i="1">
                              <a:solidFill>
                                <a:schemeClr val="bg1"/>
                              </a:solidFill>
                              <a:latin typeface="Cambria Math"/>
                            </a:rPr>
                          </m:ctrlPr>
                        </m:sSubPr>
                        <m:e>
                          <m:sSub>
                            <m:sSubPr>
                              <m:ctrlPr>
                                <a:rPr lang="en-CA" sz="2000" i="1">
                                  <a:solidFill>
                                    <a:schemeClr val="bg1"/>
                                  </a:solidFill>
                                  <a:latin typeface="Cambria Math"/>
                                </a:rPr>
                              </m:ctrlPr>
                            </m:sSubPr>
                            <m:e>
                              <m:r>
                                <a:rPr lang="en-CA" sz="2000" i="1">
                                  <a:solidFill>
                                    <a:schemeClr val="bg1"/>
                                  </a:solidFill>
                                  <a:latin typeface="Cambria Math"/>
                                  <a:ea typeface="Cambria Math"/>
                                </a:rPr>
                                <m:t>𝜇</m:t>
                              </m:r>
                            </m:e>
                            <m:sub>
                              <m:r>
                                <a:rPr lang="en-CA" sz="2000" b="0" i="1" smtClean="0">
                                  <a:solidFill>
                                    <a:schemeClr val="bg1"/>
                                  </a:solidFill>
                                  <a:latin typeface="Cambria Math"/>
                                  <a:ea typeface="Cambria Math"/>
                                </a:rPr>
                                <m:t>𝑠</m:t>
                              </m:r>
                            </m:sub>
                          </m:sSub>
                          <m:r>
                            <a:rPr lang="en-CA" sz="2000" b="0" i="1" smtClean="0">
                              <a:solidFill>
                                <a:schemeClr val="bg1"/>
                              </a:solidFill>
                              <a:latin typeface="Cambria Math"/>
                            </a:rPr>
                            <m:t>𝑚</m:t>
                          </m:r>
                        </m:e>
                        <m:sub>
                          <m:r>
                            <a:rPr lang="en-CA" sz="2000" b="0" i="1" smtClean="0">
                              <a:solidFill>
                                <a:schemeClr val="bg1"/>
                              </a:solidFill>
                              <a:latin typeface="Cambria Math"/>
                            </a:rPr>
                            <m:t>2</m:t>
                          </m:r>
                        </m:sub>
                      </m:sSub>
                      <m:r>
                        <a:rPr lang="en-CA" sz="2000" b="0" i="1" smtClean="0">
                          <a:solidFill>
                            <a:schemeClr val="bg1"/>
                          </a:solidFill>
                          <a:latin typeface="Cambria Math"/>
                        </a:rPr>
                        <m:t>𝑔</m:t>
                      </m:r>
                    </m:oMath>
                  </m:oMathPara>
                </a14:m>
                <a:endParaRPr lang="en-CA" sz="2000" dirty="0" smtClean="0">
                  <a:solidFill>
                    <a:schemeClr val="bg1"/>
                  </a:solidFill>
                </a:endParaRPr>
              </a:p>
              <a:p>
                <a:pPr algn="l"/>
                <a:endParaRPr lang="en-CA" sz="800" dirty="0" smtClean="0">
                  <a:solidFill>
                    <a:schemeClr val="bg1"/>
                  </a:solidFill>
                </a:endParaRPr>
              </a:p>
              <a:p>
                <a:pPr lvl="0" algn="l"/>
                <a14:m>
                  <m:oMathPara xmlns:m="http://schemas.openxmlformats.org/officeDocument/2006/math">
                    <m:oMathParaPr>
                      <m:jc m:val="left"/>
                    </m:oMathParaPr>
                    <m:oMath xmlns:m="http://schemas.openxmlformats.org/officeDocument/2006/math">
                      <m:sSub>
                        <m:sSubPr>
                          <m:ctrlPr>
                            <a:rPr lang="en-CA" sz="2000" i="1">
                              <a:solidFill>
                                <a:schemeClr val="bg1"/>
                              </a:solidFill>
                              <a:latin typeface="Cambria Math"/>
                            </a:rPr>
                          </m:ctrlPr>
                        </m:sSubPr>
                        <m:e>
                          <m:r>
                            <a:rPr lang="en-CA" sz="2000" i="1">
                              <a:solidFill>
                                <a:schemeClr val="bg1"/>
                              </a:solidFill>
                              <a:latin typeface="Cambria Math"/>
                            </a:rPr>
                            <m:t>𝐹</m:t>
                          </m:r>
                        </m:e>
                        <m:sub>
                          <m:r>
                            <a:rPr lang="en-CA" sz="2000" i="1">
                              <a:solidFill>
                                <a:schemeClr val="bg1"/>
                              </a:solidFill>
                              <a:latin typeface="Cambria Math"/>
                            </a:rPr>
                            <m:t>𝑚𝑎𝑥</m:t>
                          </m:r>
                        </m:sub>
                      </m:sSub>
                      <m:r>
                        <a:rPr lang="en-CA" sz="2000" i="1">
                          <a:solidFill>
                            <a:schemeClr val="bg1"/>
                          </a:solidFill>
                          <a:latin typeface="Cambria Math"/>
                        </a:rPr>
                        <m:t>=</m:t>
                      </m:r>
                      <m:r>
                        <a:rPr lang="en-CA" sz="2000" b="0" i="1" smtClean="0">
                          <a:solidFill>
                            <a:schemeClr val="bg1"/>
                          </a:solidFill>
                          <a:latin typeface="Cambria Math"/>
                        </a:rPr>
                        <m:t>0.22</m:t>
                      </m:r>
                      <m:r>
                        <a:rPr lang="en-CA" sz="2000" b="0" i="1" smtClean="0">
                          <a:solidFill>
                            <a:schemeClr val="bg1"/>
                          </a:solidFill>
                          <a:latin typeface="Cambria Math"/>
                          <a:ea typeface="Cambria Math"/>
                        </a:rPr>
                        <m:t>×27×9.81+0.22×38×9.81</m:t>
                      </m:r>
                    </m:oMath>
                  </m:oMathPara>
                </a14:m>
                <a:endParaRPr lang="en-CA" sz="2000" b="0" dirty="0" smtClean="0">
                  <a:solidFill>
                    <a:schemeClr val="bg1"/>
                  </a:solidFill>
                  <a:latin typeface="+mj-lt"/>
                  <a:ea typeface="Cambria Math"/>
                </a:endParaRPr>
              </a:p>
              <a:p>
                <a:pPr lvl="0" algn="l"/>
                <a:endParaRPr lang="en-CA" sz="800" dirty="0" smtClean="0">
                  <a:solidFill>
                    <a:schemeClr val="bg1"/>
                  </a:solidFill>
                  <a:latin typeface="+mj-lt"/>
                </a:endParaRPr>
              </a:p>
              <a:p>
                <a:pPr lvl="0" algn="l"/>
                <a14:m>
                  <m:oMath xmlns:m="http://schemas.openxmlformats.org/officeDocument/2006/math">
                    <m:sSub>
                      <m:sSubPr>
                        <m:ctrlPr>
                          <a:rPr lang="en-CA" sz="2000" i="1">
                            <a:solidFill>
                              <a:schemeClr val="bg1"/>
                            </a:solidFill>
                            <a:latin typeface="Cambria Math"/>
                          </a:rPr>
                        </m:ctrlPr>
                      </m:sSubPr>
                      <m:e>
                        <m:acc>
                          <m:accPr>
                            <m:chr m:val="⃑"/>
                            <m:ctrlPr>
                              <a:rPr lang="en-CA" sz="2000" i="1" smtClean="0">
                                <a:solidFill>
                                  <a:schemeClr val="bg1"/>
                                </a:solidFill>
                                <a:latin typeface="Cambria Math"/>
                              </a:rPr>
                            </m:ctrlPr>
                          </m:accPr>
                          <m:e>
                            <m:r>
                              <a:rPr lang="en-CA" sz="2000" b="0" i="1" smtClean="0">
                                <a:solidFill>
                                  <a:schemeClr val="bg1"/>
                                </a:solidFill>
                                <a:latin typeface="Cambria Math"/>
                              </a:rPr>
                              <m:t>𝐹</m:t>
                            </m:r>
                          </m:e>
                        </m:acc>
                      </m:e>
                      <m:sub>
                        <m:r>
                          <a:rPr lang="en-CA" sz="2000" i="1">
                            <a:solidFill>
                              <a:schemeClr val="bg1"/>
                            </a:solidFill>
                            <a:latin typeface="Cambria Math"/>
                          </a:rPr>
                          <m:t>𝑚𝑎𝑥</m:t>
                        </m:r>
                      </m:sub>
                    </m:sSub>
                    <m:r>
                      <a:rPr lang="en-CA" sz="2000" i="1">
                        <a:solidFill>
                          <a:schemeClr val="bg1"/>
                        </a:solidFill>
                        <a:latin typeface="Cambria Math"/>
                      </a:rPr>
                      <m:t>=</m:t>
                    </m:r>
                    <m:r>
                      <a:rPr lang="en-CA" sz="2000" b="0" i="1" smtClean="0">
                        <a:solidFill>
                          <a:schemeClr val="bg1"/>
                        </a:solidFill>
                        <a:latin typeface="Cambria Math"/>
                      </a:rPr>
                      <m:t>140.28 </m:t>
                    </m:r>
                    <m:r>
                      <a:rPr lang="en-CA" sz="2000" b="0" i="1" smtClean="0">
                        <a:solidFill>
                          <a:schemeClr val="bg1"/>
                        </a:solidFill>
                        <a:latin typeface="Cambria Math"/>
                      </a:rPr>
                      <m:t>𝑁</m:t>
                    </m:r>
                  </m:oMath>
                </a14:m>
                <a:r>
                  <a:rPr lang="en-CA" sz="2000" dirty="0" smtClean="0">
                    <a:solidFill>
                      <a:schemeClr val="bg1"/>
                    </a:solidFill>
                    <a:latin typeface="+mj-lt"/>
                  </a:rPr>
                  <a:t> [Forward]</a:t>
                </a:r>
                <a:endParaRPr lang="en-CA" sz="2000" dirty="0">
                  <a:solidFill>
                    <a:schemeClr val="bg1"/>
                  </a:solidFill>
                  <a:latin typeface="+mj-lt"/>
                </a:endParaRPr>
              </a:p>
            </p:txBody>
          </p:sp>
        </mc:Choice>
        <mc:Fallback xmlns="">
          <p:sp>
            <p:nvSpPr>
              <p:cNvPr id="40" name="Subtitle 2"/>
              <p:cNvSpPr>
                <a:spLocks noGrp="1" noRot="1" noChangeAspect="1" noMove="1" noResize="1" noEditPoints="1" noAdjustHandles="1" noChangeArrowheads="1" noChangeShapeType="1" noTextEdit="1"/>
              </p:cNvSpPr>
              <p:nvPr>
                <p:ph type="subTitle" idx="1"/>
              </p:nvPr>
            </p:nvSpPr>
            <p:spPr>
              <a:xfrm>
                <a:off x="914400" y="914400"/>
                <a:ext cx="5075524" cy="2286000"/>
              </a:xfrm>
              <a:blipFill rotWithShape="1">
                <a:blip r:embed="rId11"/>
                <a:stretch>
                  <a:fillRect l="-1681" b="-120800"/>
                </a:stretch>
              </a:blipFill>
            </p:spPr>
            <p:txBody>
              <a:bodyPr/>
              <a:lstStyle/>
              <a:p>
                <a:r>
                  <a:rPr lang="en-CA">
                    <a:noFill/>
                  </a:rPr>
                  <a:t> </a:t>
                </a:r>
              </a:p>
            </p:txBody>
          </p:sp>
        </mc:Fallback>
      </mc:AlternateContent>
      <p:cxnSp>
        <p:nvCxnSpPr>
          <p:cNvPr id="41" name="Straight Arrow Connector 40"/>
          <p:cNvCxnSpPr/>
          <p:nvPr/>
        </p:nvCxnSpPr>
        <p:spPr>
          <a:xfrm>
            <a:off x="5029200" y="1161502"/>
            <a:ext cx="1903148"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100815" y="762065"/>
            <a:ext cx="1665203" cy="369332"/>
          </a:xfrm>
          <a:prstGeom prst="rect">
            <a:avLst/>
          </a:prstGeom>
          <a:noFill/>
        </p:spPr>
        <p:txBody>
          <a:bodyPr wrap="square" rtlCol="0">
            <a:spAutoFit/>
          </a:bodyPr>
          <a:lstStyle/>
          <a:p>
            <a:r>
              <a:rPr lang="en-CA" dirty="0" smtClean="0">
                <a:solidFill>
                  <a:schemeClr val="bg1"/>
                </a:solidFill>
                <a:latin typeface="+mj-lt"/>
              </a:rPr>
              <a:t>Trying to move</a:t>
            </a:r>
            <a:endParaRPr lang="en-CA" dirty="0">
              <a:solidFill>
                <a:schemeClr val="bg1"/>
              </a:solidFill>
              <a:latin typeface="+mj-lt"/>
            </a:endParaRPr>
          </a:p>
        </p:txBody>
      </p:sp>
    </p:spTree>
    <p:extLst>
      <p:ext uri="{BB962C8B-B14F-4D97-AF65-F5344CB8AC3E}">
        <p14:creationId xmlns:p14="http://schemas.microsoft.com/office/powerpoint/2010/main" val="408127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0">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solidFill>
              </a:rPr>
              <a:pPr/>
              <a:t>13</a:t>
            </a:fld>
            <a:endParaRPr lang="en-US">
              <a:solidFill>
                <a:prstClr val="black"/>
              </a:solidFill>
            </a:endParaRPr>
          </a:p>
        </p:txBody>
      </p:sp>
      <p:sp>
        <p:nvSpPr>
          <p:cNvPr id="5" name="Rectangle 4"/>
          <p:cNvSpPr/>
          <p:nvPr/>
        </p:nvSpPr>
        <p:spPr>
          <a:xfrm>
            <a:off x="838199" y="685800"/>
            <a:ext cx="7848601" cy="707886"/>
          </a:xfrm>
          <a:prstGeom prst="rect">
            <a:avLst/>
          </a:prstGeom>
        </p:spPr>
        <p:txBody>
          <a:bodyPr wrap="square">
            <a:spAutoFit/>
          </a:bodyPr>
          <a:lstStyle/>
          <a:p>
            <a:pPr marL="355600" marR="45720" indent="-355600">
              <a:spcBef>
                <a:spcPct val="20000"/>
              </a:spcBef>
              <a:buClr>
                <a:srgbClr val="0BD0D9"/>
              </a:buClr>
              <a:buSzPct val="95000"/>
            </a:pPr>
            <a:r>
              <a:rPr lang="en-CA" sz="2000" dirty="0" smtClean="0">
                <a:solidFill>
                  <a:prstClr val="black"/>
                </a:solidFill>
                <a:latin typeface="Calibri"/>
              </a:rPr>
              <a:t>(b) Calculate the magnitude of the tension in the rope between sleds 1 and 2 when the adult exerts this greatest horizontal force.</a:t>
            </a:r>
          </a:p>
        </p:txBody>
      </p:sp>
      <p:cxnSp>
        <p:nvCxnSpPr>
          <p:cNvPr id="4" name="Straight Connector 3"/>
          <p:cNvCxnSpPr/>
          <p:nvPr/>
        </p:nvCxnSpPr>
        <p:spPr>
          <a:xfrm>
            <a:off x="5763973" y="4444520"/>
            <a:ext cx="2696079"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Rectangle 5"/>
              <p:cNvSpPr/>
              <p:nvPr/>
            </p:nvSpPr>
            <p:spPr>
              <a:xfrm>
                <a:off x="6250252" y="3753171"/>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CA" i="1" smtClean="0">
                            <a:solidFill>
                              <a:prstClr val="white"/>
                            </a:solidFill>
                            <a:latin typeface="Cambria Math"/>
                          </a:rPr>
                        </m:ctrlPr>
                      </m:sSubPr>
                      <m:e>
                        <m:r>
                          <a:rPr lang="en-CA" b="0" i="1" smtClean="0">
                            <a:solidFill>
                              <a:prstClr val="white"/>
                            </a:solidFill>
                            <a:latin typeface="Cambria Math"/>
                          </a:rPr>
                          <m:t>𝑚</m:t>
                        </m:r>
                      </m:e>
                      <m:sub>
                        <m:r>
                          <a:rPr lang="en-CA" b="0" i="1" smtClean="0">
                            <a:solidFill>
                              <a:prstClr val="white"/>
                            </a:solidFill>
                            <a:latin typeface="Cambria Math"/>
                          </a:rPr>
                          <m:t>2</m:t>
                        </m:r>
                      </m:sub>
                    </m:sSub>
                    <m:r>
                      <a:rPr lang="en-CA" b="0" i="1" smtClean="0">
                        <a:solidFill>
                          <a:prstClr val="white"/>
                        </a:solidFill>
                        <a:latin typeface="Cambria Math"/>
                      </a:rPr>
                      <m:t>=</m:t>
                    </m:r>
                  </m:oMath>
                </a14:m>
                <a:r>
                  <a:rPr lang="en-CA" dirty="0" smtClean="0">
                    <a:solidFill>
                      <a:prstClr val="white"/>
                    </a:solidFill>
                  </a:rPr>
                  <a:t>38 kg</a:t>
                </a:r>
                <a:endParaRPr lang="en-CA" dirty="0">
                  <a:solidFill>
                    <a:prstClr val="white"/>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6250252" y="3753171"/>
                <a:ext cx="1295400" cy="685800"/>
              </a:xfrm>
              <a:prstGeom prst="rect">
                <a:avLst/>
              </a:prstGeom>
              <a:blipFill rotWithShape="1">
                <a:blip r:embed="rId2"/>
                <a:stretch>
                  <a:fillRect r="-461"/>
                </a:stretch>
              </a:blipFill>
            </p:spPr>
            <p:txBody>
              <a:bodyPr/>
              <a:lstStyle/>
              <a:p>
                <a:r>
                  <a:rPr lang="en-CA">
                    <a:noFill/>
                  </a:rPr>
                  <a:t> </a:t>
                </a:r>
              </a:p>
            </p:txBody>
          </p:sp>
        </mc:Fallback>
      </mc:AlternateContent>
      <p:cxnSp>
        <p:nvCxnSpPr>
          <p:cNvPr id="7" name="Straight Arrow Connector 6"/>
          <p:cNvCxnSpPr/>
          <p:nvPr/>
        </p:nvCxnSpPr>
        <p:spPr>
          <a:xfrm>
            <a:off x="6925988" y="4444520"/>
            <a:ext cx="0" cy="53497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6346833" y="4777387"/>
                <a:ext cx="513018" cy="404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i="1" smtClean="0">
                              <a:solidFill>
                                <a:prstClr val="black"/>
                              </a:solidFill>
                              <a:latin typeface="Cambria Math"/>
                            </a:rPr>
                          </m:ctrlPr>
                        </m:sSubPr>
                        <m:e>
                          <m:r>
                            <a:rPr lang="en-CA" i="1" smtClean="0">
                              <a:solidFill>
                                <a:prstClr val="black"/>
                              </a:solidFill>
                              <a:latin typeface="Cambria Math"/>
                            </a:rPr>
                            <m:t>𝐹</m:t>
                          </m:r>
                        </m:e>
                        <m:sub>
                          <m:sSub>
                            <m:sSubPr>
                              <m:ctrlPr>
                                <a:rPr lang="en-CA" i="1" smtClean="0">
                                  <a:solidFill>
                                    <a:prstClr val="black"/>
                                  </a:solidFill>
                                  <a:latin typeface="Cambria Math"/>
                                </a:rPr>
                              </m:ctrlPr>
                            </m:sSubPr>
                            <m:e>
                              <m:r>
                                <a:rPr lang="en-CA" b="0" i="1" smtClean="0">
                                  <a:solidFill>
                                    <a:prstClr val="black"/>
                                  </a:solidFill>
                                  <a:latin typeface="Cambria Math"/>
                                </a:rPr>
                                <m:t>𝑔</m:t>
                              </m:r>
                            </m:e>
                            <m:sub>
                              <m:r>
                                <a:rPr lang="en-CA" b="0" i="1" smtClean="0">
                                  <a:solidFill>
                                    <a:prstClr val="black"/>
                                  </a:solidFill>
                                  <a:latin typeface="Cambria Math"/>
                                </a:rPr>
                                <m:t>2</m:t>
                              </m:r>
                            </m:sub>
                          </m:sSub>
                        </m:sub>
                      </m:sSub>
                    </m:oMath>
                  </m:oMathPara>
                </a14:m>
                <a:endParaRPr lang="en-CA" dirty="0">
                  <a:solidFill>
                    <a:prstClr val="black"/>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346833" y="4777387"/>
                <a:ext cx="513018" cy="404213"/>
              </a:xfrm>
              <a:prstGeom prst="rect">
                <a:avLst/>
              </a:prstGeom>
              <a:blipFill rotWithShape="1">
                <a:blip r:embed="rId3"/>
                <a:stretch>
                  <a:fillRect b="-3030"/>
                </a:stretch>
              </a:blipFill>
            </p:spPr>
            <p:txBody>
              <a:bodyPr/>
              <a:lstStyle/>
              <a:p>
                <a:r>
                  <a:rPr lang="en-CA">
                    <a:noFill/>
                  </a:rPr>
                  <a:t> </a:t>
                </a:r>
              </a:p>
            </p:txBody>
          </p:sp>
        </mc:Fallback>
      </mc:AlternateContent>
      <p:cxnSp>
        <p:nvCxnSpPr>
          <p:cNvPr id="9" name="Straight Arrow Connector 8"/>
          <p:cNvCxnSpPr>
            <a:stCxn id="6" idx="0"/>
          </p:cNvCxnSpPr>
          <p:nvPr/>
        </p:nvCxnSpPr>
        <p:spPr>
          <a:xfrm flipH="1" flipV="1">
            <a:off x="6888608" y="3143571"/>
            <a:ext cx="9344" cy="60960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5716853" y="3753171"/>
                <a:ext cx="533399" cy="404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solidFill>
                                <a:prstClr val="black"/>
                              </a:solidFill>
                              <a:latin typeface="Cambria Math"/>
                            </a:rPr>
                          </m:ctrlPr>
                        </m:sSubPr>
                        <m:e>
                          <m:r>
                            <a:rPr lang="en-CA" b="0" i="1" smtClean="0">
                              <a:solidFill>
                                <a:prstClr val="black"/>
                              </a:solidFill>
                              <a:latin typeface="Cambria Math"/>
                            </a:rPr>
                            <m:t>𝐹</m:t>
                          </m:r>
                        </m:e>
                        <m:sub>
                          <m:sSub>
                            <m:sSubPr>
                              <m:ctrlPr>
                                <a:rPr lang="en-CA" b="0" i="1" smtClean="0">
                                  <a:solidFill>
                                    <a:prstClr val="black"/>
                                  </a:solidFill>
                                  <a:latin typeface="Cambria Math"/>
                                </a:rPr>
                              </m:ctrlPr>
                            </m:sSubPr>
                            <m:e>
                              <m:r>
                                <a:rPr lang="en-CA" b="0" i="1" smtClean="0">
                                  <a:solidFill>
                                    <a:prstClr val="black"/>
                                  </a:solidFill>
                                  <a:latin typeface="Cambria Math"/>
                                </a:rPr>
                                <m:t>𝑓</m:t>
                              </m:r>
                            </m:e>
                            <m:sub>
                              <m:r>
                                <a:rPr lang="en-CA" b="0" i="1" smtClean="0">
                                  <a:solidFill>
                                    <a:prstClr val="black"/>
                                  </a:solidFill>
                                  <a:latin typeface="Cambria Math"/>
                                </a:rPr>
                                <m:t>2</m:t>
                              </m:r>
                            </m:sub>
                          </m:sSub>
                        </m:sub>
                      </m:sSub>
                    </m:oMath>
                  </m:oMathPara>
                </a14:m>
                <a:endParaRPr lang="en-CA" dirty="0">
                  <a:solidFill>
                    <a:prstClr val="black"/>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716853" y="3753171"/>
                <a:ext cx="533399" cy="404213"/>
              </a:xfrm>
              <a:prstGeom prst="rect">
                <a:avLst/>
              </a:prstGeom>
              <a:blipFill rotWithShape="1">
                <a:blip r:embed="rId4"/>
                <a:stretch>
                  <a:fillRect b="-6061"/>
                </a:stretch>
              </a:blipFill>
            </p:spPr>
            <p:txBody>
              <a:bodyPr/>
              <a:lstStyle/>
              <a:p>
                <a:r>
                  <a:rPr lang="en-CA">
                    <a:noFill/>
                  </a:rPr>
                  <a:t> </a:t>
                </a:r>
              </a:p>
            </p:txBody>
          </p:sp>
        </mc:Fallback>
      </mc:AlternateContent>
      <p:cxnSp>
        <p:nvCxnSpPr>
          <p:cNvPr id="12" name="Straight Arrow Connector 11"/>
          <p:cNvCxnSpPr/>
          <p:nvPr/>
        </p:nvCxnSpPr>
        <p:spPr>
          <a:xfrm flipH="1" flipV="1">
            <a:off x="5716852" y="4146292"/>
            <a:ext cx="533400" cy="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772400" y="3821668"/>
            <a:ext cx="304800" cy="369332"/>
          </a:xfrm>
          <a:prstGeom prst="rect">
            <a:avLst/>
          </a:prstGeom>
          <a:noFill/>
        </p:spPr>
        <p:txBody>
          <a:bodyPr wrap="square" rtlCol="0">
            <a:spAutoFit/>
          </a:bodyPr>
          <a:lstStyle/>
          <a:p>
            <a:r>
              <a:rPr lang="en-CA" dirty="0" smtClean="0">
                <a:solidFill>
                  <a:schemeClr val="bg1"/>
                </a:solidFill>
              </a:rPr>
              <a:t>T</a:t>
            </a:r>
            <a:endParaRPr lang="en-CA" dirty="0">
              <a:solidFill>
                <a:schemeClr val="bg1"/>
              </a:solidFill>
            </a:endParaRPr>
          </a:p>
        </p:txBody>
      </p:sp>
      <p:cxnSp>
        <p:nvCxnSpPr>
          <p:cNvPr id="15" name="Straight Arrow Connector 14"/>
          <p:cNvCxnSpPr/>
          <p:nvPr/>
        </p:nvCxnSpPr>
        <p:spPr>
          <a:xfrm>
            <a:off x="5941552" y="2914103"/>
            <a:ext cx="1903148"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7578000" y="4146292"/>
            <a:ext cx="651600" cy="1139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p:cNvSpPr txBox="1"/>
              <p:nvPr/>
            </p:nvSpPr>
            <p:spPr>
              <a:xfrm>
                <a:off x="6968400" y="3057567"/>
                <a:ext cx="609600" cy="404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i="1" smtClean="0">
                              <a:solidFill>
                                <a:prstClr val="black"/>
                              </a:solidFill>
                              <a:latin typeface="Cambria Math"/>
                            </a:rPr>
                          </m:ctrlPr>
                        </m:sSubPr>
                        <m:e>
                          <m:r>
                            <a:rPr lang="en-CA" i="1" smtClean="0">
                              <a:solidFill>
                                <a:prstClr val="black"/>
                              </a:solidFill>
                              <a:latin typeface="Cambria Math"/>
                            </a:rPr>
                            <m:t>𝐹</m:t>
                          </m:r>
                        </m:e>
                        <m:sub>
                          <m:sSub>
                            <m:sSubPr>
                              <m:ctrlPr>
                                <a:rPr lang="en-CA" i="1" smtClean="0">
                                  <a:solidFill>
                                    <a:prstClr val="black"/>
                                  </a:solidFill>
                                  <a:latin typeface="Cambria Math"/>
                                </a:rPr>
                              </m:ctrlPr>
                            </m:sSubPr>
                            <m:e>
                              <m:r>
                                <a:rPr lang="en-CA" b="0" i="1" smtClean="0">
                                  <a:solidFill>
                                    <a:prstClr val="black"/>
                                  </a:solidFill>
                                  <a:latin typeface="Cambria Math"/>
                                </a:rPr>
                                <m:t>𝑁</m:t>
                              </m:r>
                            </m:e>
                            <m:sub>
                              <m:r>
                                <a:rPr lang="en-CA" b="0" i="1" smtClean="0">
                                  <a:solidFill>
                                    <a:prstClr val="black"/>
                                  </a:solidFill>
                                  <a:latin typeface="Cambria Math"/>
                                </a:rPr>
                                <m:t>2</m:t>
                              </m:r>
                            </m:sub>
                          </m:sSub>
                        </m:sub>
                      </m:sSub>
                    </m:oMath>
                  </m:oMathPara>
                </a14:m>
                <a:endParaRPr lang="en-CA" dirty="0">
                  <a:solidFill>
                    <a:prstClr val="black"/>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6968400" y="3057567"/>
                <a:ext cx="609600" cy="404213"/>
              </a:xfrm>
              <a:prstGeom prst="rect">
                <a:avLst/>
              </a:prstGeom>
              <a:blipFill rotWithShape="1">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914400" y="1599034"/>
                <a:ext cx="4768892" cy="923330"/>
              </a:xfrm>
              <a:prstGeom prst="rect">
                <a:avLst/>
              </a:prstGeom>
            </p:spPr>
            <p:txBody>
              <a:bodyPr wrap="square">
                <a:spAutoFit/>
              </a:bodyPr>
              <a:lstStyle/>
              <a:p>
                <a:pPr lvl="0"/>
                <a:r>
                  <a:rPr lang="en-CA" dirty="0" smtClean="0">
                    <a:solidFill>
                      <a:schemeClr val="bg1"/>
                    </a:solidFill>
                    <a:latin typeface="+mj-lt"/>
                  </a:rPr>
                  <a:t>To calculate the tension, you need to work only on one mass </a:t>
                </a:r>
                <a14:m>
                  <m:oMath xmlns:m="http://schemas.openxmlformats.org/officeDocument/2006/math">
                    <m:sSub>
                      <m:sSubPr>
                        <m:ctrlPr>
                          <a:rPr lang="en-CA" i="1" smtClean="0">
                            <a:solidFill>
                              <a:schemeClr val="bg1"/>
                            </a:solidFill>
                            <a:latin typeface="Cambria Math"/>
                          </a:rPr>
                        </m:ctrlPr>
                      </m:sSubPr>
                      <m:e>
                        <m:r>
                          <a:rPr lang="en-CA" b="0" i="1" smtClean="0">
                            <a:solidFill>
                              <a:schemeClr val="bg1"/>
                            </a:solidFill>
                            <a:latin typeface="Cambria Math"/>
                          </a:rPr>
                          <m:t>𝑚</m:t>
                        </m:r>
                      </m:e>
                      <m:sub>
                        <m:r>
                          <a:rPr lang="en-CA" b="0" i="1" smtClean="0">
                            <a:solidFill>
                              <a:schemeClr val="bg1"/>
                            </a:solidFill>
                            <a:latin typeface="Cambria Math"/>
                          </a:rPr>
                          <m:t>1</m:t>
                        </m:r>
                      </m:sub>
                    </m:sSub>
                    <m:r>
                      <a:rPr lang="en-CA" b="0" i="1" smtClean="0">
                        <a:solidFill>
                          <a:schemeClr val="bg1"/>
                        </a:solidFill>
                        <a:latin typeface="Cambria Math"/>
                      </a:rPr>
                      <m:t>𝑜𝑟</m:t>
                    </m:r>
                    <m:r>
                      <a:rPr lang="en-CA" b="0" i="1" smtClean="0">
                        <a:solidFill>
                          <a:schemeClr val="bg1"/>
                        </a:solidFill>
                        <a:latin typeface="Cambria Math"/>
                      </a:rPr>
                      <m:t> </m:t>
                    </m:r>
                    <m:sSub>
                      <m:sSubPr>
                        <m:ctrlPr>
                          <a:rPr lang="en-CA" i="1" smtClean="0">
                            <a:solidFill>
                              <a:schemeClr val="bg1"/>
                            </a:solidFill>
                            <a:latin typeface="Cambria Math"/>
                          </a:rPr>
                        </m:ctrlPr>
                      </m:sSubPr>
                      <m:e>
                        <m:r>
                          <a:rPr lang="en-CA" b="0" i="1" smtClean="0">
                            <a:solidFill>
                              <a:schemeClr val="bg1"/>
                            </a:solidFill>
                            <a:latin typeface="Cambria Math"/>
                          </a:rPr>
                          <m:t>𝑚</m:t>
                        </m:r>
                      </m:e>
                      <m:sub>
                        <m:r>
                          <a:rPr lang="en-CA" b="0" i="1" smtClean="0">
                            <a:solidFill>
                              <a:schemeClr val="bg1"/>
                            </a:solidFill>
                            <a:latin typeface="Cambria Math"/>
                          </a:rPr>
                          <m:t>2</m:t>
                        </m:r>
                      </m:sub>
                    </m:sSub>
                  </m:oMath>
                </a14:m>
                <a:r>
                  <a:rPr lang="en-CA" dirty="0" smtClean="0">
                    <a:solidFill>
                      <a:schemeClr val="bg1"/>
                    </a:solidFill>
                    <a:latin typeface="+mj-lt"/>
                  </a:rPr>
                  <a:t>to let the force appear in your calculations. </a:t>
                </a:r>
                <a:endParaRPr lang="en-CA" dirty="0">
                  <a:solidFill>
                    <a:schemeClr val="bg1"/>
                  </a:solidFill>
                  <a:latin typeface="+mj-lt"/>
                </a:endParaRPr>
              </a:p>
            </p:txBody>
          </p:sp>
        </mc:Choice>
        <mc:Fallback xmlns="">
          <p:sp>
            <p:nvSpPr>
              <p:cNvPr id="20" name="Rectangle 19"/>
              <p:cNvSpPr>
                <a:spLocks noRot="1" noChangeAspect="1" noMove="1" noResize="1" noEditPoints="1" noAdjustHandles="1" noChangeArrowheads="1" noChangeShapeType="1" noTextEdit="1"/>
              </p:cNvSpPr>
              <p:nvPr/>
            </p:nvSpPr>
            <p:spPr>
              <a:xfrm>
                <a:off x="914400" y="1599034"/>
                <a:ext cx="4768892" cy="923330"/>
              </a:xfrm>
              <a:prstGeom prst="rect">
                <a:avLst/>
              </a:prstGeom>
              <a:blipFill rotWithShape="1">
                <a:blip r:embed="rId6"/>
                <a:stretch>
                  <a:fillRect l="-1023" t="-3289" b="-9211"/>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888521" y="2667000"/>
                <a:ext cx="4572000" cy="2860398"/>
              </a:xfrm>
              <a:prstGeom prst="rect">
                <a:avLst/>
              </a:prstGeom>
            </p:spPr>
            <p:txBody>
              <a:bodyPr>
                <a:spAutoFit/>
              </a:bodyPr>
              <a:lstStyle/>
              <a:p>
                <a:pPr marR="45720" lvl="0">
                  <a:spcBef>
                    <a:spcPct val="20000"/>
                  </a:spcBef>
                  <a:buClr>
                    <a:srgbClr val="0BD0D9"/>
                  </a:buClr>
                  <a:buSzPct val="95000"/>
                </a:pPr>
                <a:r>
                  <a:rPr lang="en-CA" sz="2000" dirty="0" smtClean="0">
                    <a:solidFill>
                      <a:prstClr val="black"/>
                    </a:solidFill>
                    <a:latin typeface="Cambria Math"/>
                  </a:rPr>
                  <a:t>For </a:t>
                </a:r>
                <a14:m>
                  <m:oMath xmlns:m="http://schemas.openxmlformats.org/officeDocument/2006/math">
                    <m:sSub>
                      <m:sSubPr>
                        <m:ctrlPr>
                          <a:rPr lang="en-CA" sz="2000" i="1" smtClean="0">
                            <a:solidFill>
                              <a:prstClr val="black"/>
                            </a:solidFill>
                            <a:latin typeface="Cambria Math"/>
                          </a:rPr>
                        </m:ctrlPr>
                      </m:sSubPr>
                      <m:e>
                        <m:r>
                          <m:rPr>
                            <m:sty m:val="p"/>
                          </m:rPr>
                          <a:rPr lang="en-CA" sz="2000" b="0" i="0" smtClean="0">
                            <a:solidFill>
                              <a:prstClr val="black"/>
                            </a:solidFill>
                            <a:latin typeface="Cambria Math"/>
                          </a:rPr>
                          <m:t>m</m:t>
                        </m:r>
                      </m:e>
                      <m:sub>
                        <m:r>
                          <a:rPr lang="en-CA" sz="2000" b="0" i="0" smtClean="0">
                            <a:solidFill>
                              <a:prstClr val="black"/>
                            </a:solidFill>
                            <a:latin typeface="Cambria Math"/>
                          </a:rPr>
                          <m:t>2</m:t>
                        </m:r>
                      </m:sub>
                    </m:sSub>
                    <m:r>
                      <a:rPr lang="en-CA" sz="2000" b="0" i="1" smtClean="0">
                        <a:solidFill>
                          <a:prstClr val="black"/>
                        </a:solidFill>
                        <a:latin typeface="Cambria Math"/>
                      </a:rPr>
                      <m:t>:</m:t>
                    </m:r>
                  </m:oMath>
                </a14:m>
                <a:endParaRPr lang="en-CA" sz="2000" i="1" dirty="0" smtClean="0">
                  <a:solidFill>
                    <a:prstClr val="black"/>
                  </a:solidFill>
                  <a:latin typeface="Cambria Math"/>
                </a:endParaRPr>
              </a:p>
              <a:p>
                <a:pPr marR="45720" lvl="0">
                  <a:spcBef>
                    <a:spcPct val="20000"/>
                  </a:spcBef>
                  <a:buClr>
                    <a:srgbClr val="0BD0D9"/>
                  </a:buClr>
                  <a:buSzPct val="95000"/>
                </a:pPr>
                <a:endParaRPr lang="en-CA" sz="800" i="1" dirty="0" smtClean="0">
                  <a:solidFill>
                    <a:prstClr val="black"/>
                  </a:solidFill>
                  <a:latin typeface="Cambria Math"/>
                </a:endParaRPr>
              </a:p>
              <a:p>
                <a:pPr marR="45720" lvl="0">
                  <a:spcBef>
                    <a:spcPct val="20000"/>
                  </a:spcBef>
                  <a:buClr>
                    <a:srgbClr val="0BD0D9"/>
                  </a:buClr>
                  <a:buSzPct val="95000"/>
                </a:pPr>
                <a14:m>
                  <m:oMathPara xmlns:m="http://schemas.openxmlformats.org/officeDocument/2006/math">
                    <m:oMathParaPr>
                      <m:jc m:val="left"/>
                    </m:oMathParaPr>
                    <m:oMath xmlns:m="http://schemas.openxmlformats.org/officeDocument/2006/math">
                      <m:sSub>
                        <m:sSubPr>
                          <m:ctrlPr>
                            <a:rPr lang="en-CA" sz="2000" i="1" smtClean="0">
                              <a:solidFill>
                                <a:prstClr val="black"/>
                              </a:solidFill>
                              <a:latin typeface="Cambria Math"/>
                            </a:rPr>
                          </m:ctrlPr>
                        </m:sSubPr>
                        <m:e>
                          <m:r>
                            <a:rPr lang="en-CA" sz="2000" i="1">
                              <a:solidFill>
                                <a:prstClr val="black"/>
                              </a:solidFill>
                              <a:latin typeface="Cambria Math"/>
                            </a:rPr>
                            <m:t>𝐹</m:t>
                          </m:r>
                        </m:e>
                        <m:sub>
                          <m:sSub>
                            <m:sSubPr>
                              <m:ctrlPr>
                                <a:rPr lang="en-CA" sz="2000" i="1">
                                  <a:solidFill>
                                    <a:prstClr val="black"/>
                                  </a:solidFill>
                                  <a:latin typeface="Cambria Math"/>
                                </a:rPr>
                              </m:ctrlPr>
                            </m:sSubPr>
                            <m:e>
                              <m:r>
                                <a:rPr lang="en-CA" sz="2000" i="1">
                                  <a:solidFill>
                                    <a:prstClr val="black"/>
                                  </a:solidFill>
                                  <a:latin typeface="Cambria Math"/>
                                </a:rPr>
                                <m:t>𝑛𝑒𝑡</m:t>
                              </m:r>
                            </m:e>
                            <m:sub>
                              <m:r>
                                <a:rPr lang="en-CA" sz="2000" i="1">
                                  <a:solidFill>
                                    <a:prstClr val="black"/>
                                  </a:solidFill>
                                  <a:latin typeface="Cambria Math"/>
                                </a:rPr>
                                <m:t>𝑥</m:t>
                              </m:r>
                            </m:sub>
                          </m:sSub>
                        </m:sub>
                      </m:sSub>
                      <m:r>
                        <a:rPr lang="en-CA" sz="2000" i="1">
                          <a:solidFill>
                            <a:prstClr val="black"/>
                          </a:solidFill>
                          <a:latin typeface="Cambria Math"/>
                        </a:rPr>
                        <m:t>=</m:t>
                      </m:r>
                      <m:r>
                        <a:rPr lang="en-CA" sz="2000" b="0" i="1" smtClean="0">
                          <a:solidFill>
                            <a:prstClr val="black"/>
                          </a:solidFill>
                          <a:latin typeface="Cambria Math"/>
                        </a:rPr>
                        <m:t>0</m:t>
                      </m:r>
                    </m:oMath>
                  </m:oMathPara>
                </a14:m>
                <a:endParaRPr lang="en-CA" sz="2000" dirty="0">
                  <a:solidFill>
                    <a:prstClr val="black"/>
                  </a:solidFill>
                </a:endParaRPr>
              </a:p>
              <a:p>
                <a:pPr marR="45720" lvl="0">
                  <a:spcBef>
                    <a:spcPct val="20000"/>
                  </a:spcBef>
                  <a:buClr>
                    <a:srgbClr val="0BD0D9"/>
                  </a:buClr>
                  <a:buSzPct val="95000"/>
                </a:pPr>
                <a:endParaRPr lang="en-CA" sz="800" i="1" dirty="0">
                  <a:solidFill>
                    <a:prstClr val="black"/>
                  </a:solidFill>
                  <a:latin typeface="Cambria Math"/>
                </a:endParaRPr>
              </a:p>
              <a:p>
                <a:pPr marR="45720" lvl="0">
                  <a:spcBef>
                    <a:spcPct val="20000"/>
                  </a:spcBef>
                  <a:buClr>
                    <a:srgbClr val="0BD0D9"/>
                  </a:buClr>
                  <a:buSzPct val="95000"/>
                </a:pPr>
                <a:r>
                  <a:rPr lang="en-CA" sz="2000" dirty="0" smtClean="0">
                    <a:solidFill>
                      <a:prstClr val="black"/>
                    </a:solidFill>
                  </a:rPr>
                  <a:t>T</a:t>
                </a:r>
                <a14:m>
                  <m:oMath xmlns:m="http://schemas.openxmlformats.org/officeDocument/2006/math">
                    <m:r>
                      <a:rPr lang="en-CA" sz="2000" i="1">
                        <a:solidFill>
                          <a:prstClr val="black"/>
                        </a:solidFill>
                        <a:latin typeface="Cambria Math"/>
                      </a:rPr>
                      <m:t>−</m:t>
                    </m:r>
                    <m:r>
                      <m:rPr>
                        <m:nor/>
                      </m:rPr>
                      <a:rPr lang="en-CA" sz="2000" dirty="0">
                        <a:solidFill>
                          <a:prstClr val="black"/>
                        </a:solidFill>
                      </a:rPr>
                      <m:t> </m:t>
                    </m:r>
                    <m:sSub>
                      <m:sSubPr>
                        <m:ctrlPr>
                          <a:rPr lang="en-CA" sz="2000" i="1">
                            <a:solidFill>
                              <a:prstClr val="black"/>
                            </a:solidFill>
                            <a:latin typeface="Cambria Math"/>
                          </a:rPr>
                        </m:ctrlPr>
                      </m:sSubPr>
                      <m:e>
                        <m:r>
                          <a:rPr lang="en-CA" sz="2000" i="1">
                            <a:solidFill>
                              <a:prstClr val="black"/>
                            </a:solidFill>
                            <a:latin typeface="Cambria Math"/>
                          </a:rPr>
                          <m:t>𝐹</m:t>
                        </m:r>
                      </m:e>
                      <m:sub>
                        <m:sSub>
                          <m:sSubPr>
                            <m:ctrlPr>
                              <a:rPr lang="en-CA" sz="2000" i="1">
                                <a:solidFill>
                                  <a:prstClr val="black"/>
                                </a:solidFill>
                                <a:latin typeface="Cambria Math"/>
                              </a:rPr>
                            </m:ctrlPr>
                          </m:sSubPr>
                          <m:e>
                            <m:r>
                              <a:rPr lang="en-CA" sz="2000" i="1">
                                <a:solidFill>
                                  <a:prstClr val="black"/>
                                </a:solidFill>
                                <a:latin typeface="Cambria Math"/>
                              </a:rPr>
                              <m:t>𝑓</m:t>
                            </m:r>
                          </m:e>
                          <m:sub>
                            <m:r>
                              <a:rPr lang="en-CA" sz="2000" b="0" i="1" smtClean="0">
                                <a:solidFill>
                                  <a:prstClr val="black"/>
                                </a:solidFill>
                                <a:latin typeface="Cambria Math"/>
                              </a:rPr>
                              <m:t>2</m:t>
                            </m:r>
                          </m:sub>
                        </m:sSub>
                      </m:sub>
                    </m:sSub>
                    <m:r>
                      <a:rPr lang="en-CA" sz="2000" i="1">
                        <a:solidFill>
                          <a:prstClr val="black"/>
                        </a:solidFill>
                        <a:latin typeface="Cambria Math"/>
                      </a:rPr>
                      <m:t>=</m:t>
                    </m:r>
                    <m:r>
                      <a:rPr lang="en-CA" sz="2000" b="0" i="1" smtClean="0">
                        <a:solidFill>
                          <a:prstClr val="black"/>
                        </a:solidFill>
                        <a:latin typeface="Cambria Math"/>
                      </a:rPr>
                      <m:t>0</m:t>
                    </m:r>
                  </m:oMath>
                </a14:m>
                <a:endParaRPr lang="en-CA" sz="2000" dirty="0">
                  <a:solidFill>
                    <a:prstClr val="black"/>
                  </a:solidFill>
                </a:endParaRPr>
              </a:p>
              <a:p>
                <a:pPr marR="45720" lvl="0">
                  <a:spcBef>
                    <a:spcPct val="20000"/>
                  </a:spcBef>
                  <a:buClr>
                    <a:srgbClr val="0BD0D9"/>
                  </a:buClr>
                  <a:buSzPct val="95000"/>
                </a:pPr>
                <a:endParaRPr lang="en-CA" sz="800" i="1" dirty="0">
                  <a:solidFill>
                    <a:prstClr val="black"/>
                  </a:solidFill>
                  <a:latin typeface="Cambria Math"/>
                </a:endParaRPr>
              </a:p>
              <a:p>
                <a:pPr marR="45720" lvl="0">
                  <a:spcBef>
                    <a:spcPct val="20000"/>
                  </a:spcBef>
                  <a:buClr>
                    <a:srgbClr val="0BD0D9"/>
                  </a:buClr>
                  <a:buSzPct val="95000"/>
                </a:pPr>
                <a14:m>
                  <m:oMathPara xmlns:m="http://schemas.openxmlformats.org/officeDocument/2006/math">
                    <m:oMathParaPr>
                      <m:jc m:val="left"/>
                    </m:oMathParaPr>
                    <m:oMath xmlns:m="http://schemas.openxmlformats.org/officeDocument/2006/math">
                      <m:r>
                        <a:rPr lang="en-CA" sz="2000" b="0" i="1" smtClean="0">
                          <a:solidFill>
                            <a:prstClr val="black"/>
                          </a:solidFill>
                          <a:latin typeface="Cambria Math"/>
                        </a:rPr>
                        <m:t>𝑇</m:t>
                      </m:r>
                      <m:r>
                        <a:rPr lang="en-CA" sz="2000" b="0" i="1" smtClean="0">
                          <a:solidFill>
                            <a:prstClr val="black"/>
                          </a:solidFill>
                          <a:latin typeface="Cambria Math"/>
                        </a:rPr>
                        <m:t>= </m:t>
                      </m:r>
                      <m:sSub>
                        <m:sSubPr>
                          <m:ctrlPr>
                            <a:rPr lang="en-CA" sz="2000" i="1">
                              <a:solidFill>
                                <a:prstClr val="black"/>
                              </a:solidFill>
                              <a:latin typeface="Cambria Math"/>
                            </a:rPr>
                          </m:ctrlPr>
                        </m:sSubPr>
                        <m:e>
                          <m:sSub>
                            <m:sSubPr>
                              <m:ctrlPr>
                                <a:rPr lang="en-CA" sz="2000" i="1">
                                  <a:solidFill>
                                    <a:prstClr val="black"/>
                                  </a:solidFill>
                                  <a:latin typeface="Cambria Math"/>
                                </a:rPr>
                              </m:ctrlPr>
                            </m:sSubPr>
                            <m:e>
                              <m:r>
                                <a:rPr lang="en-CA" sz="2000" i="1">
                                  <a:solidFill>
                                    <a:prstClr val="black"/>
                                  </a:solidFill>
                                  <a:latin typeface="Cambria Math"/>
                                  <a:ea typeface="Cambria Math"/>
                                </a:rPr>
                                <m:t>𝜇</m:t>
                              </m:r>
                            </m:e>
                            <m:sub>
                              <m:r>
                                <a:rPr lang="en-CA" sz="2000" b="0" i="1" smtClean="0">
                                  <a:solidFill>
                                    <a:prstClr val="black"/>
                                  </a:solidFill>
                                  <a:latin typeface="Cambria Math"/>
                                  <a:ea typeface="Cambria Math"/>
                                </a:rPr>
                                <m:t>𝑠</m:t>
                              </m:r>
                            </m:sub>
                          </m:sSub>
                          <m:r>
                            <a:rPr lang="en-CA" sz="2000" i="1">
                              <a:solidFill>
                                <a:prstClr val="black"/>
                              </a:solidFill>
                              <a:latin typeface="Cambria Math"/>
                            </a:rPr>
                            <m:t>𝑚</m:t>
                          </m:r>
                        </m:e>
                        <m:sub>
                          <m:r>
                            <a:rPr lang="en-CA" sz="2000" i="1">
                              <a:solidFill>
                                <a:prstClr val="black"/>
                              </a:solidFill>
                              <a:latin typeface="Cambria Math"/>
                            </a:rPr>
                            <m:t>2</m:t>
                          </m:r>
                        </m:sub>
                      </m:sSub>
                      <m:r>
                        <a:rPr lang="en-CA" sz="2000" i="1">
                          <a:solidFill>
                            <a:prstClr val="black"/>
                          </a:solidFill>
                          <a:latin typeface="Cambria Math"/>
                        </a:rPr>
                        <m:t>𝑔</m:t>
                      </m:r>
                    </m:oMath>
                  </m:oMathPara>
                </a14:m>
                <a:endParaRPr lang="en-CA" sz="2000" dirty="0">
                  <a:solidFill>
                    <a:prstClr val="black"/>
                  </a:solidFill>
                </a:endParaRPr>
              </a:p>
              <a:p>
                <a:pPr marR="45720" lvl="0">
                  <a:spcBef>
                    <a:spcPct val="20000"/>
                  </a:spcBef>
                  <a:buClr>
                    <a:srgbClr val="0BD0D9"/>
                  </a:buClr>
                  <a:buSzPct val="95000"/>
                </a:pPr>
                <a:endParaRPr lang="en-CA" sz="800" i="1" dirty="0">
                  <a:solidFill>
                    <a:prstClr val="black"/>
                  </a:solidFill>
                  <a:latin typeface="Cambria Math"/>
                </a:endParaRPr>
              </a:p>
              <a:p>
                <a:pPr marR="45720" lvl="0">
                  <a:spcBef>
                    <a:spcPct val="20000"/>
                  </a:spcBef>
                  <a:buClr>
                    <a:srgbClr val="0BD0D9"/>
                  </a:buClr>
                  <a:buSzPct val="95000"/>
                </a:pPr>
                <a:r>
                  <a:rPr lang="en-CA" sz="2000" dirty="0" smtClean="0">
                    <a:solidFill>
                      <a:prstClr val="black"/>
                    </a:solidFill>
                  </a:rPr>
                  <a:t>T </a:t>
                </a:r>
                <a14:m>
                  <m:oMath xmlns:m="http://schemas.openxmlformats.org/officeDocument/2006/math">
                    <m:r>
                      <a:rPr lang="en-CA" sz="2000" i="1">
                        <a:solidFill>
                          <a:prstClr val="black"/>
                        </a:solidFill>
                        <a:latin typeface="Cambria Math"/>
                      </a:rPr>
                      <m:t>=</m:t>
                    </m:r>
                    <m:r>
                      <a:rPr lang="en-CA" sz="2000" b="0" i="1" smtClean="0">
                        <a:solidFill>
                          <a:prstClr val="black"/>
                        </a:solidFill>
                        <a:latin typeface="Cambria Math"/>
                      </a:rPr>
                      <m:t>0.22</m:t>
                    </m:r>
                    <m:r>
                      <a:rPr lang="en-CA" sz="2000" b="0" i="1" smtClean="0">
                        <a:solidFill>
                          <a:prstClr val="black"/>
                        </a:solidFill>
                        <a:latin typeface="Cambria Math"/>
                        <a:ea typeface="Cambria Math"/>
                      </a:rPr>
                      <m:t>×38×9.81</m:t>
                    </m:r>
                  </m:oMath>
                </a14:m>
                <a:endParaRPr lang="en-CA" sz="2000" dirty="0">
                  <a:solidFill>
                    <a:prstClr val="black"/>
                  </a:solidFill>
                </a:endParaRPr>
              </a:p>
              <a:p>
                <a:pPr marR="45720" lvl="0">
                  <a:spcBef>
                    <a:spcPct val="20000"/>
                  </a:spcBef>
                  <a:buClr>
                    <a:srgbClr val="0BD0D9"/>
                  </a:buClr>
                  <a:buSzPct val="95000"/>
                </a:pPr>
                <a:endParaRPr lang="en-CA" sz="800" i="1" dirty="0">
                  <a:solidFill>
                    <a:prstClr val="black"/>
                  </a:solidFill>
                  <a:latin typeface="Cambria Math"/>
                </a:endParaRPr>
              </a:p>
              <a:p>
                <a:pPr marR="45720" lvl="0">
                  <a:spcBef>
                    <a:spcPct val="20000"/>
                  </a:spcBef>
                  <a:buClr>
                    <a:srgbClr val="0BD0D9"/>
                  </a:buClr>
                  <a:buSzPct val="95000"/>
                </a:pPr>
                <a14:m>
                  <m:oMathPara xmlns:m="http://schemas.openxmlformats.org/officeDocument/2006/math">
                    <m:oMathParaPr>
                      <m:jc m:val="left"/>
                    </m:oMathParaPr>
                    <m:oMath xmlns:m="http://schemas.openxmlformats.org/officeDocument/2006/math">
                      <m:r>
                        <a:rPr lang="en-CA" sz="2000" b="0" i="1" smtClean="0">
                          <a:solidFill>
                            <a:prstClr val="black"/>
                          </a:solidFill>
                          <a:latin typeface="Cambria Math"/>
                        </a:rPr>
                        <m:t>𝑇</m:t>
                      </m:r>
                      <m:r>
                        <a:rPr lang="en-CA" sz="2000" i="1">
                          <a:solidFill>
                            <a:prstClr val="black"/>
                          </a:solidFill>
                          <a:latin typeface="Cambria Math"/>
                        </a:rPr>
                        <m:t>=</m:t>
                      </m:r>
                      <m:r>
                        <a:rPr lang="en-CA" sz="2000" b="0" i="1" smtClean="0">
                          <a:solidFill>
                            <a:prstClr val="black"/>
                          </a:solidFill>
                          <a:latin typeface="Cambria Math"/>
                        </a:rPr>
                        <m:t>8</m:t>
                      </m:r>
                      <m:r>
                        <a:rPr lang="en-CA" sz="2000" i="1">
                          <a:solidFill>
                            <a:prstClr val="black"/>
                          </a:solidFill>
                          <a:latin typeface="Cambria Math"/>
                        </a:rPr>
                        <m:t>2.0</m:t>
                      </m:r>
                      <m:r>
                        <a:rPr lang="en-CA" sz="2000" b="0" i="1" smtClean="0">
                          <a:solidFill>
                            <a:prstClr val="black"/>
                          </a:solidFill>
                          <a:latin typeface="Cambria Math"/>
                        </a:rPr>
                        <m:t>1</m:t>
                      </m:r>
                      <m:r>
                        <a:rPr lang="en-CA" sz="2000" i="1">
                          <a:solidFill>
                            <a:prstClr val="black"/>
                          </a:solidFill>
                          <a:latin typeface="Cambria Math"/>
                        </a:rPr>
                        <m:t> </m:t>
                      </m:r>
                      <m:r>
                        <a:rPr lang="en-CA" sz="2000" i="1">
                          <a:solidFill>
                            <a:prstClr val="black"/>
                          </a:solidFill>
                          <a:latin typeface="Cambria Math"/>
                        </a:rPr>
                        <m:t>𝑁</m:t>
                      </m:r>
                    </m:oMath>
                  </m:oMathPara>
                </a14:m>
                <a:endParaRPr lang="en-CA" sz="2000" dirty="0">
                  <a:solidFill>
                    <a:prstClr val="black"/>
                  </a:solidFill>
                  <a:latin typeface="Calibri"/>
                </a:endParaRPr>
              </a:p>
            </p:txBody>
          </p:sp>
        </mc:Choice>
        <mc:Fallback xmlns="">
          <p:sp>
            <p:nvSpPr>
              <p:cNvPr id="22" name="Rectangle 21"/>
              <p:cNvSpPr>
                <a:spLocks noRot="1" noChangeAspect="1" noMove="1" noResize="1" noEditPoints="1" noAdjustHandles="1" noChangeArrowheads="1" noChangeShapeType="1" noTextEdit="1"/>
              </p:cNvSpPr>
              <p:nvPr/>
            </p:nvSpPr>
            <p:spPr>
              <a:xfrm>
                <a:off x="888521" y="2667000"/>
                <a:ext cx="4572000" cy="2860398"/>
              </a:xfrm>
              <a:prstGeom prst="rect">
                <a:avLst/>
              </a:prstGeom>
              <a:blipFill rotWithShape="1">
                <a:blip r:embed="rId7"/>
                <a:stretch>
                  <a:fillRect l="-1467" t="-1066"/>
                </a:stretch>
              </a:blipFill>
            </p:spPr>
            <p:txBody>
              <a:bodyPr/>
              <a:lstStyle/>
              <a:p>
                <a:r>
                  <a:rPr lang="en-CA">
                    <a:noFill/>
                  </a:rPr>
                  <a:t> </a:t>
                </a:r>
              </a:p>
            </p:txBody>
          </p:sp>
        </mc:Fallback>
      </mc:AlternateContent>
      <p:sp>
        <p:nvSpPr>
          <p:cNvPr id="23" name="TextBox 22"/>
          <p:cNvSpPr txBox="1"/>
          <p:nvPr/>
        </p:nvSpPr>
        <p:spPr>
          <a:xfrm>
            <a:off x="6007223" y="2530459"/>
            <a:ext cx="1665203" cy="369332"/>
          </a:xfrm>
          <a:prstGeom prst="rect">
            <a:avLst/>
          </a:prstGeom>
          <a:noFill/>
        </p:spPr>
        <p:txBody>
          <a:bodyPr wrap="square" rtlCol="0">
            <a:spAutoFit/>
          </a:bodyPr>
          <a:lstStyle/>
          <a:p>
            <a:r>
              <a:rPr lang="en-CA" dirty="0" smtClean="0">
                <a:solidFill>
                  <a:schemeClr val="bg1"/>
                </a:solidFill>
                <a:latin typeface="+mj-lt"/>
              </a:rPr>
              <a:t>Trying to move</a:t>
            </a:r>
            <a:endParaRPr lang="en-CA" dirty="0">
              <a:solidFill>
                <a:schemeClr val="bg1"/>
              </a:solidFill>
              <a:latin typeface="+mj-lt"/>
            </a:endParaRPr>
          </a:p>
        </p:txBody>
      </p:sp>
    </p:spTree>
    <p:extLst>
      <p:ext uri="{BB962C8B-B14F-4D97-AF65-F5344CB8AC3E}">
        <p14:creationId xmlns:p14="http://schemas.microsoft.com/office/powerpoint/2010/main" val="160327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1" grpId="0"/>
      <p:bldP spid="14" grpId="0"/>
      <p:bldP spid="19" grpId="0"/>
      <p:bldP spid="20" grpId="0"/>
      <p:bldP spid="22" grpId="0"/>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solidFill>
              </a:rPr>
              <a:pPr/>
              <a:t>14</a:t>
            </a:fld>
            <a:endParaRPr lang="en-US">
              <a:solidFill>
                <a:prstClr val="black"/>
              </a:solidFill>
            </a:endParaRPr>
          </a:p>
        </p:txBody>
      </p:sp>
      <mc:AlternateContent xmlns:mc="http://schemas.openxmlformats.org/markup-compatibility/2006" xmlns:a14="http://schemas.microsoft.com/office/drawing/2010/main">
        <mc:Choice Requires="a14">
          <p:sp>
            <p:nvSpPr>
              <p:cNvPr id="22" name="Rectangle 21"/>
              <p:cNvSpPr/>
              <p:nvPr/>
            </p:nvSpPr>
            <p:spPr>
              <a:xfrm>
                <a:off x="888521" y="986378"/>
                <a:ext cx="4572000" cy="2860398"/>
              </a:xfrm>
              <a:prstGeom prst="rect">
                <a:avLst/>
              </a:prstGeom>
            </p:spPr>
            <p:txBody>
              <a:bodyPr>
                <a:spAutoFit/>
              </a:bodyPr>
              <a:lstStyle/>
              <a:p>
                <a:pPr marR="45720" lvl="0">
                  <a:spcBef>
                    <a:spcPct val="20000"/>
                  </a:spcBef>
                  <a:buClr>
                    <a:srgbClr val="0BD0D9"/>
                  </a:buClr>
                  <a:buSzPct val="95000"/>
                </a:pPr>
                <a:r>
                  <a:rPr lang="en-CA" sz="2000" dirty="0" smtClean="0">
                    <a:solidFill>
                      <a:prstClr val="black"/>
                    </a:solidFill>
                    <a:latin typeface="Cambria Math"/>
                  </a:rPr>
                  <a:t>For </a:t>
                </a:r>
                <a14:m>
                  <m:oMath xmlns:m="http://schemas.openxmlformats.org/officeDocument/2006/math">
                    <m:sSub>
                      <m:sSubPr>
                        <m:ctrlPr>
                          <a:rPr lang="en-CA" sz="2000" i="1" smtClean="0">
                            <a:solidFill>
                              <a:prstClr val="black"/>
                            </a:solidFill>
                            <a:latin typeface="Cambria Math"/>
                          </a:rPr>
                        </m:ctrlPr>
                      </m:sSubPr>
                      <m:e>
                        <m:r>
                          <m:rPr>
                            <m:sty m:val="p"/>
                          </m:rPr>
                          <a:rPr lang="en-CA" sz="2000" b="0" i="0" smtClean="0">
                            <a:solidFill>
                              <a:prstClr val="black"/>
                            </a:solidFill>
                            <a:latin typeface="Cambria Math"/>
                          </a:rPr>
                          <m:t>m</m:t>
                        </m:r>
                      </m:e>
                      <m:sub>
                        <m:r>
                          <a:rPr lang="en-CA" sz="2000" b="0" i="0" smtClean="0">
                            <a:solidFill>
                              <a:prstClr val="black"/>
                            </a:solidFill>
                            <a:latin typeface="Cambria Math"/>
                          </a:rPr>
                          <m:t>1</m:t>
                        </m:r>
                      </m:sub>
                    </m:sSub>
                    <m:r>
                      <a:rPr lang="en-CA" sz="2000" b="0" i="1" smtClean="0">
                        <a:solidFill>
                          <a:prstClr val="black"/>
                        </a:solidFill>
                        <a:latin typeface="Cambria Math"/>
                      </a:rPr>
                      <m:t>:</m:t>
                    </m:r>
                  </m:oMath>
                </a14:m>
                <a:endParaRPr lang="en-CA" sz="2000" i="1" dirty="0" smtClean="0">
                  <a:solidFill>
                    <a:prstClr val="black"/>
                  </a:solidFill>
                  <a:latin typeface="Cambria Math"/>
                </a:endParaRPr>
              </a:p>
              <a:p>
                <a:pPr marR="45720" lvl="0">
                  <a:spcBef>
                    <a:spcPct val="20000"/>
                  </a:spcBef>
                  <a:buClr>
                    <a:srgbClr val="0BD0D9"/>
                  </a:buClr>
                  <a:buSzPct val="95000"/>
                </a:pPr>
                <a:endParaRPr lang="en-CA" sz="800" i="1" dirty="0" smtClean="0">
                  <a:solidFill>
                    <a:prstClr val="black"/>
                  </a:solidFill>
                  <a:latin typeface="Cambria Math"/>
                </a:endParaRPr>
              </a:p>
              <a:p>
                <a:pPr marR="45720" lvl="0">
                  <a:spcBef>
                    <a:spcPct val="20000"/>
                  </a:spcBef>
                  <a:buClr>
                    <a:srgbClr val="0BD0D9"/>
                  </a:buClr>
                  <a:buSzPct val="95000"/>
                </a:pPr>
                <a14:m>
                  <m:oMathPara xmlns:m="http://schemas.openxmlformats.org/officeDocument/2006/math">
                    <m:oMathParaPr>
                      <m:jc m:val="left"/>
                    </m:oMathParaPr>
                    <m:oMath xmlns:m="http://schemas.openxmlformats.org/officeDocument/2006/math">
                      <m:sSub>
                        <m:sSubPr>
                          <m:ctrlPr>
                            <a:rPr lang="en-CA" sz="2000" i="1" smtClean="0">
                              <a:solidFill>
                                <a:prstClr val="black"/>
                              </a:solidFill>
                              <a:latin typeface="Cambria Math"/>
                            </a:rPr>
                          </m:ctrlPr>
                        </m:sSubPr>
                        <m:e>
                          <m:r>
                            <a:rPr lang="en-CA" sz="2000" i="1">
                              <a:solidFill>
                                <a:prstClr val="black"/>
                              </a:solidFill>
                              <a:latin typeface="Cambria Math"/>
                            </a:rPr>
                            <m:t>𝐹</m:t>
                          </m:r>
                        </m:e>
                        <m:sub>
                          <m:sSub>
                            <m:sSubPr>
                              <m:ctrlPr>
                                <a:rPr lang="en-CA" sz="2000" i="1">
                                  <a:solidFill>
                                    <a:prstClr val="black"/>
                                  </a:solidFill>
                                  <a:latin typeface="Cambria Math"/>
                                </a:rPr>
                              </m:ctrlPr>
                            </m:sSubPr>
                            <m:e>
                              <m:r>
                                <a:rPr lang="en-CA" sz="2000" i="1">
                                  <a:solidFill>
                                    <a:prstClr val="black"/>
                                  </a:solidFill>
                                  <a:latin typeface="Cambria Math"/>
                                </a:rPr>
                                <m:t>𝑛𝑒𝑡</m:t>
                              </m:r>
                            </m:e>
                            <m:sub>
                              <m:r>
                                <a:rPr lang="en-CA" sz="2000" i="1">
                                  <a:solidFill>
                                    <a:prstClr val="black"/>
                                  </a:solidFill>
                                  <a:latin typeface="Cambria Math"/>
                                </a:rPr>
                                <m:t>𝑥</m:t>
                              </m:r>
                            </m:sub>
                          </m:sSub>
                        </m:sub>
                      </m:sSub>
                      <m:r>
                        <a:rPr lang="en-CA" sz="2000" i="1">
                          <a:solidFill>
                            <a:prstClr val="black"/>
                          </a:solidFill>
                          <a:latin typeface="Cambria Math"/>
                        </a:rPr>
                        <m:t>=</m:t>
                      </m:r>
                      <m:r>
                        <a:rPr lang="en-CA" sz="2000" b="0" i="1" smtClean="0">
                          <a:solidFill>
                            <a:prstClr val="black"/>
                          </a:solidFill>
                          <a:latin typeface="Cambria Math"/>
                        </a:rPr>
                        <m:t>0</m:t>
                      </m:r>
                    </m:oMath>
                  </m:oMathPara>
                </a14:m>
                <a:endParaRPr lang="en-CA" sz="2000" dirty="0">
                  <a:solidFill>
                    <a:prstClr val="black"/>
                  </a:solidFill>
                </a:endParaRPr>
              </a:p>
              <a:p>
                <a:pPr marR="45720" lvl="0">
                  <a:spcBef>
                    <a:spcPct val="20000"/>
                  </a:spcBef>
                  <a:buClr>
                    <a:srgbClr val="0BD0D9"/>
                  </a:buClr>
                  <a:buSzPct val="95000"/>
                </a:pPr>
                <a:endParaRPr lang="en-CA" sz="800" i="1" dirty="0">
                  <a:solidFill>
                    <a:prstClr val="black"/>
                  </a:solidFill>
                  <a:latin typeface="Cambria Math"/>
                </a:endParaRPr>
              </a:p>
              <a:p>
                <a:pPr marR="45720" lvl="0">
                  <a:spcBef>
                    <a:spcPct val="20000"/>
                  </a:spcBef>
                  <a:buClr>
                    <a:srgbClr val="0BD0D9"/>
                  </a:buClr>
                  <a:buSzPct val="95000"/>
                </a:pPr>
                <a14:m>
                  <m:oMath xmlns:m="http://schemas.openxmlformats.org/officeDocument/2006/math">
                    <m:sSub>
                      <m:sSubPr>
                        <m:ctrlPr>
                          <a:rPr lang="en-CA" sz="2000" i="1" smtClean="0">
                            <a:solidFill>
                              <a:prstClr val="black"/>
                            </a:solidFill>
                            <a:latin typeface="Cambria Math"/>
                          </a:rPr>
                        </m:ctrlPr>
                      </m:sSubPr>
                      <m:e>
                        <m:r>
                          <a:rPr lang="en-CA" sz="2000" b="0" i="1" smtClean="0">
                            <a:solidFill>
                              <a:prstClr val="black"/>
                            </a:solidFill>
                            <a:latin typeface="Cambria Math"/>
                          </a:rPr>
                          <m:t>𝐹</m:t>
                        </m:r>
                      </m:e>
                      <m:sub>
                        <m:r>
                          <a:rPr lang="en-CA" sz="2000" b="0" i="1" smtClean="0">
                            <a:solidFill>
                              <a:prstClr val="black"/>
                            </a:solidFill>
                            <a:latin typeface="Cambria Math"/>
                          </a:rPr>
                          <m:t>𝑚𝑎𝑥</m:t>
                        </m:r>
                      </m:sub>
                    </m:sSub>
                    <m:r>
                      <a:rPr lang="en-CA" sz="2000" b="0" i="1" smtClean="0">
                        <a:solidFill>
                          <a:prstClr val="black"/>
                        </a:solidFill>
                        <a:latin typeface="Cambria Math"/>
                      </a:rPr>
                      <m:t>−</m:t>
                    </m:r>
                  </m:oMath>
                </a14:m>
                <a:r>
                  <a:rPr lang="en-CA" sz="2000" dirty="0" smtClean="0">
                    <a:solidFill>
                      <a:prstClr val="black"/>
                    </a:solidFill>
                  </a:rPr>
                  <a:t>T</a:t>
                </a:r>
                <a14:m>
                  <m:oMath xmlns:m="http://schemas.openxmlformats.org/officeDocument/2006/math">
                    <m:r>
                      <a:rPr lang="en-CA" sz="2000" i="1">
                        <a:solidFill>
                          <a:prstClr val="black"/>
                        </a:solidFill>
                        <a:latin typeface="Cambria Math"/>
                      </a:rPr>
                      <m:t>−</m:t>
                    </m:r>
                    <m:r>
                      <m:rPr>
                        <m:nor/>
                      </m:rPr>
                      <a:rPr lang="en-CA" sz="2000" dirty="0">
                        <a:solidFill>
                          <a:prstClr val="black"/>
                        </a:solidFill>
                      </a:rPr>
                      <m:t> </m:t>
                    </m:r>
                    <m:sSub>
                      <m:sSubPr>
                        <m:ctrlPr>
                          <a:rPr lang="en-CA" sz="2000" i="1">
                            <a:solidFill>
                              <a:prstClr val="black"/>
                            </a:solidFill>
                            <a:latin typeface="Cambria Math"/>
                          </a:rPr>
                        </m:ctrlPr>
                      </m:sSubPr>
                      <m:e>
                        <m:r>
                          <a:rPr lang="en-CA" sz="2000" i="1">
                            <a:solidFill>
                              <a:prstClr val="black"/>
                            </a:solidFill>
                            <a:latin typeface="Cambria Math"/>
                          </a:rPr>
                          <m:t>𝐹</m:t>
                        </m:r>
                      </m:e>
                      <m:sub>
                        <m:sSub>
                          <m:sSubPr>
                            <m:ctrlPr>
                              <a:rPr lang="en-CA" sz="2000" i="1">
                                <a:solidFill>
                                  <a:prstClr val="black"/>
                                </a:solidFill>
                                <a:latin typeface="Cambria Math"/>
                              </a:rPr>
                            </m:ctrlPr>
                          </m:sSubPr>
                          <m:e>
                            <m:r>
                              <a:rPr lang="en-CA" sz="2000" i="1">
                                <a:solidFill>
                                  <a:prstClr val="black"/>
                                </a:solidFill>
                                <a:latin typeface="Cambria Math"/>
                              </a:rPr>
                              <m:t>𝑓</m:t>
                            </m:r>
                          </m:e>
                          <m:sub>
                            <m:r>
                              <a:rPr lang="en-CA" sz="2000" b="0" i="1" smtClean="0">
                                <a:solidFill>
                                  <a:prstClr val="black"/>
                                </a:solidFill>
                                <a:latin typeface="Cambria Math"/>
                              </a:rPr>
                              <m:t>1</m:t>
                            </m:r>
                          </m:sub>
                        </m:sSub>
                      </m:sub>
                    </m:sSub>
                    <m:r>
                      <a:rPr lang="en-CA" sz="2000" i="1">
                        <a:solidFill>
                          <a:prstClr val="black"/>
                        </a:solidFill>
                        <a:latin typeface="Cambria Math"/>
                      </a:rPr>
                      <m:t>=</m:t>
                    </m:r>
                    <m:r>
                      <a:rPr lang="en-CA" sz="2000" b="0" i="1" smtClean="0">
                        <a:solidFill>
                          <a:prstClr val="black"/>
                        </a:solidFill>
                        <a:latin typeface="Cambria Math"/>
                      </a:rPr>
                      <m:t>0</m:t>
                    </m:r>
                  </m:oMath>
                </a14:m>
                <a:endParaRPr lang="en-CA" sz="2000" dirty="0">
                  <a:solidFill>
                    <a:prstClr val="black"/>
                  </a:solidFill>
                </a:endParaRPr>
              </a:p>
              <a:p>
                <a:pPr marR="45720" lvl="0">
                  <a:spcBef>
                    <a:spcPct val="20000"/>
                  </a:spcBef>
                  <a:buClr>
                    <a:srgbClr val="0BD0D9"/>
                  </a:buClr>
                  <a:buSzPct val="95000"/>
                </a:pPr>
                <a:endParaRPr lang="en-CA" sz="800" i="1" dirty="0">
                  <a:solidFill>
                    <a:prstClr val="black"/>
                  </a:solidFill>
                  <a:latin typeface="Cambria Math"/>
                </a:endParaRPr>
              </a:p>
              <a:p>
                <a:pPr marR="45720" lvl="0">
                  <a:spcBef>
                    <a:spcPct val="20000"/>
                  </a:spcBef>
                  <a:buClr>
                    <a:srgbClr val="0BD0D9"/>
                  </a:buClr>
                  <a:buSzPct val="95000"/>
                </a:pPr>
                <a14:m>
                  <m:oMathPara xmlns:m="http://schemas.openxmlformats.org/officeDocument/2006/math">
                    <m:oMathParaPr>
                      <m:jc m:val="left"/>
                    </m:oMathParaPr>
                    <m:oMath xmlns:m="http://schemas.openxmlformats.org/officeDocument/2006/math">
                      <m:r>
                        <a:rPr lang="en-CA" sz="2000" b="0" i="1" smtClean="0">
                          <a:solidFill>
                            <a:prstClr val="black"/>
                          </a:solidFill>
                          <a:latin typeface="Cambria Math"/>
                        </a:rPr>
                        <m:t>𝑇</m:t>
                      </m:r>
                      <m:r>
                        <a:rPr lang="en-CA" sz="2000" b="0" i="1" smtClean="0">
                          <a:solidFill>
                            <a:prstClr val="black"/>
                          </a:solidFill>
                          <a:latin typeface="Cambria Math"/>
                        </a:rPr>
                        <m:t>= </m:t>
                      </m:r>
                      <m:sSub>
                        <m:sSubPr>
                          <m:ctrlPr>
                            <a:rPr lang="en-CA" sz="2000" b="0" i="1" smtClean="0">
                              <a:solidFill>
                                <a:prstClr val="black"/>
                              </a:solidFill>
                              <a:latin typeface="Cambria Math"/>
                            </a:rPr>
                          </m:ctrlPr>
                        </m:sSubPr>
                        <m:e>
                          <m:r>
                            <a:rPr lang="en-CA" sz="2000" b="0" i="1" smtClean="0">
                              <a:solidFill>
                                <a:prstClr val="black"/>
                              </a:solidFill>
                              <a:latin typeface="Cambria Math"/>
                            </a:rPr>
                            <m:t>𝐹</m:t>
                          </m:r>
                        </m:e>
                        <m:sub>
                          <m:r>
                            <a:rPr lang="en-CA" sz="2000" b="0" i="1" smtClean="0">
                              <a:solidFill>
                                <a:prstClr val="black"/>
                              </a:solidFill>
                              <a:latin typeface="Cambria Math"/>
                            </a:rPr>
                            <m:t>𝑚𝑎𝑥</m:t>
                          </m:r>
                        </m:sub>
                      </m:sSub>
                      <m:sSub>
                        <m:sSubPr>
                          <m:ctrlPr>
                            <a:rPr lang="en-CA" sz="2000" i="1" smtClean="0">
                              <a:solidFill>
                                <a:prstClr val="black"/>
                              </a:solidFill>
                              <a:latin typeface="Cambria Math"/>
                            </a:rPr>
                          </m:ctrlPr>
                        </m:sSubPr>
                        <m:e>
                          <m:r>
                            <a:rPr lang="en-CA" sz="2000" b="0" i="1" smtClean="0">
                              <a:solidFill>
                                <a:prstClr val="black"/>
                              </a:solidFill>
                              <a:latin typeface="Cambria Math"/>
                            </a:rPr>
                            <m:t>− </m:t>
                          </m:r>
                          <m:sSub>
                            <m:sSubPr>
                              <m:ctrlPr>
                                <a:rPr lang="en-CA" sz="2000" i="1">
                                  <a:solidFill>
                                    <a:prstClr val="black"/>
                                  </a:solidFill>
                                  <a:latin typeface="Cambria Math"/>
                                </a:rPr>
                              </m:ctrlPr>
                            </m:sSubPr>
                            <m:e>
                              <m:r>
                                <a:rPr lang="en-CA" sz="2000" i="1">
                                  <a:solidFill>
                                    <a:prstClr val="black"/>
                                  </a:solidFill>
                                  <a:latin typeface="Cambria Math"/>
                                  <a:ea typeface="Cambria Math"/>
                                </a:rPr>
                                <m:t>𝜇</m:t>
                              </m:r>
                            </m:e>
                            <m:sub>
                              <m:r>
                                <a:rPr lang="en-CA" sz="2000" b="0" i="1" smtClean="0">
                                  <a:solidFill>
                                    <a:prstClr val="black"/>
                                  </a:solidFill>
                                  <a:latin typeface="Cambria Math"/>
                                  <a:ea typeface="Cambria Math"/>
                                </a:rPr>
                                <m:t>𝑠</m:t>
                              </m:r>
                            </m:sub>
                          </m:sSub>
                          <m:r>
                            <a:rPr lang="en-CA" sz="2000" i="1">
                              <a:solidFill>
                                <a:prstClr val="black"/>
                              </a:solidFill>
                              <a:latin typeface="Cambria Math"/>
                            </a:rPr>
                            <m:t>𝑚</m:t>
                          </m:r>
                        </m:e>
                        <m:sub>
                          <m:r>
                            <a:rPr lang="en-CA" sz="2000" b="0" i="1" smtClean="0">
                              <a:solidFill>
                                <a:prstClr val="black"/>
                              </a:solidFill>
                              <a:latin typeface="Cambria Math"/>
                            </a:rPr>
                            <m:t>1</m:t>
                          </m:r>
                        </m:sub>
                      </m:sSub>
                      <m:r>
                        <a:rPr lang="en-CA" sz="2000" i="1">
                          <a:solidFill>
                            <a:prstClr val="black"/>
                          </a:solidFill>
                          <a:latin typeface="Cambria Math"/>
                        </a:rPr>
                        <m:t>𝑔</m:t>
                      </m:r>
                    </m:oMath>
                  </m:oMathPara>
                </a14:m>
                <a:endParaRPr lang="en-CA" sz="2000" dirty="0">
                  <a:solidFill>
                    <a:prstClr val="black"/>
                  </a:solidFill>
                </a:endParaRPr>
              </a:p>
              <a:p>
                <a:pPr marR="45720" lvl="0">
                  <a:spcBef>
                    <a:spcPct val="20000"/>
                  </a:spcBef>
                  <a:buClr>
                    <a:srgbClr val="0BD0D9"/>
                  </a:buClr>
                  <a:buSzPct val="95000"/>
                </a:pPr>
                <a:endParaRPr lang="en-CA" sz="800" i="1" dirty="0">
                  <a:solidFill>
                    <a:prstClr val="black"/>
                  </a:solidFill>
                  <a:latin typeface="Cambria Math"/>
                </a:endParaRPr>
              </a:p>
              <a:p>
                <a:pPr marR="45720" lvl="0">
                  <a:spcBef>
                    <a:spcPct val="20000"/>
                  </a:spcBef>
                  <a:buClr>
                    <a:srgbClr val="0BD0D9"/>
                  </a:buClr>
                  <a:buSzPct val="95000"/>
                </a:pPr>
                <a:r>
                  <a:rPr lang="en-CA" sz="2000" dirty="0" smtClean="0">
                    <a:solidFill>
                      <a:prstClr val="black"/>
                    </a:solidFill>
                  </a:rPr>
                  <a:t>T </a:t>
                </a:r>
                <a14:m>
                  <m:oMath xmlns:m="http://schemas.openxmlformats.org/officeDocument/2006/math">
                    <m:r>
                      <a:rPr lang="en-CA" sz="2000" i="1">
                        <a:solidFill>
                          <a:prstClr val="black"/>
                        </a:solidFill>
                        <a:latin typeface="Cambria Math"/>
                      </a:rPr>
                      <m:t>=</m:t>
                    </m:r>
                    <m:r>
                      <a:rPr lang="en-CA" sz="2000" b="0" i="1" smtClean="0">
                        <a:solidFill>
                          <a:prstClr val="black"/>
                        </a:solidFill>
                        <a:latin typeface="Cambria Math"/>
                      </a:rPr>
                      <m:t>140.28−0.22</m:t>
                    </m:r>
                    <m:r>
                      <a:rPr lang="en-CA" sz="2000" b="0" i="1" smtClean="0">
                        <a:solidFill>
                          <a:prstClr val="black"/>
                        </a:solidFill>
                        <a:latin typeface="Cambria Math"/>
                        <a:ea typeface="Cambria Math"/>
                      </a:rPr>
                      <m:t>×27×9.81</m:t>
                    </m:r>
                  </m:oMath>
                </a14:m>
                <a:endParaRPr lang="en-CA" sz="2000" dirty="0">
                  <a:solidFill>
                    <a:prstClr val="black"/>
                  </a:solidFill>
                </a:endParaRPr>
              </a:p>
              <a:p>
                <a:pPr marR="45720" lvl="0">
                  <a:spcBef>
                    <a:spcPct val="20000"/>
                  </a:spcBef>
                  <a:buClr>
                    <a:srgbClr val="0BD0D9"/>
                  </a:buClr>
                  <a:buSzPct val="95000"/>
                </a:pPr>
                <a:endParaRPr lang="en-CA" sz="800" i="1" dirty="0">
                  <a:solidFill>
                    <a:prstClr val="black"/>
                  </a:solidFill>
                  <a:latin typeface="Cambria Math"/>
                </a:endParaRPr>
              </a:p>
              <a:p>
                <a:pPr marR="45720" lvl="0">
                  <a:spcBef>
                    <a:spcPct val="20000"/>
                  </a:spcBef>
                  <a:buClr>
                    <a:srgbClr val="0BD0D9"/>
                  </a:buClr>
                  <a:buSzPct val="95000"/>
                </a:pPr>
                <a14:m>
                  <m:oMathPara xmlns:m="http://schemas.openxmlformats.org/officeDocument/2006/math">
                    <m:oMathParaPr>
                      <m:jc m:val="left"/>
                    </m:oMathParaPr>
                    <m:oMath xmlns:m="http://schemas.openxmlformats.org/officeDocument/2006/math">
                      <m:r>
                        <a:rPr lang="en-CA" sz="2000" b="0" i="1" smtClean="0">
                          <a:solidFill>
                            <a:prstClr val="black"/>
                          </a:solidFill>
                          <a:latin typeface="Cambria Math"/>
                        </a:rPr>
                        <m:t>𝑇</m:t>
                      </m:r>
                      <m:r>
                        <a:rPr lang="en-CA" sz="2000" i="1">
                          <a:solidFill>
                            <a:prstClr val="black"/>
                          </a:solidFill>
                          <a:latin typeface="Cambria Math"/>
                        </a:rPr>
                        <m:t>=</m:t>
                      </m:r>
                      <m:r>
                        <a:rPr lang="en-CA" sz="2000" b="0" i="1" smtClean="0">
                          <a:solidFill>
                            <a:prstClr val="black"/>
                          </a:solidFill>
                          <a:latin typeface="Cambria Math"/>
                        </a:rPr>
                        <m:t>8</m:t>
                      </m:r>
                      <m:r>
                        <a:rPr lang="en-CA" sz="2000" i="1">
                          <a:solidFill>
                            <a:prstClr val="black"/>
                          </a:solidFill>
                          <a:latin typeface="Cambria Math"/>
                        </a:rPr>
                        <m:t>2.0</m:t>
                      </m:r>
                      <m:r>
                        <a:rPr lang="en-CA" sz="2000" b="0" i="1" smtClean="0">
                          <a:solidFill>
                            <a:prstClr val="black"/>
                          </a:solidFill>
                          <a:latin typeface="Cambria Math"/>
                        </a:rPr>
                        <m:t>1</m:t>
                      </m:r>
                      <m:r>
                        <a:rPr lang="en-CA" sz="2000" i="1">
                          <a:solidFill>
                            <a:prstClr val="black"/>
                          </a:solidFill>
                          <a:latin typeface="Cambria Math"/>
                        </a:rPr>
                        <m:t> </m:t>
                      </m:r>
                      <m:r>
                        <a:rPr lang="en-CA" sz="2000" i="1">
                          <a:solidFill>
                            <a:prstClr val="black"/>
                          </a:solidFill>
                          <a:latin typeface="Cambria Math"/>
                        </a:rPr>
                        <m:t>𝑁</m:t>
                      </m:r>
                    </m:oMath>
                  </m:oMathPara>
                </a14:m>
                <a:endParaRPr lang="en-CA" sz="2000" dirty="0">
                  <a:solidFill>
                    <a:prstClr val="black"/>
                  </a:solidFill>
                  <a:latin typeface="Calibri"/>
                </a:endParaRPr>
              </a:p>
            </p:txBody>
          </p:sp>
        </mc:Choice>
        <mc:Fallback xmlns="">
          <p:sp>
            <p:nvSpPr>
              <p:cNvPr id="22" name="Rectangle 21"/>
              <p:cNvSpPr>
                <a:spLocks noRot="1" noChangeAspect="1" noMove="1" noResize="1" noEditPoints="1" noAdjustHandles="1" noChangeArrowheads="1" noChangeShapeType="1" noTextEdit="1"/>
              </p:cNvSpPr>
              <p:nvPr/>
            </p:nvSpPr>
            <p:spPr>
              <a:xfrm>
                <a:off x="888521" y="986378"/>
                <a:ext cx="4572000" cy="2860398"/>
              </a:xfrm>
              <a:prstGeom prst="rect">
                <a:avLst/>
              </a:prstGeom>
              <a:blipFill rotWithShape="1">
                <a:blip r:embed="rId2"/>
                <a:stretch>
                  <a:fillRect l="-1467" t="-1066"/>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6509262" y="2381504"/>
                <a:ext cx="1374652"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CA" i="1" smtClean="0">
                            <a:solidFill>
                              <a:prstClr val="white"/>
                            </a:solidFill>
                            <a:latin typeface="Cambria Math"/>
                          </a:rPr>
                        </m:ctrlPr>
                      </m:sSubPr>
                      <m:e>
                        <m:r>
                          <a:rPr lang="en-CA" i="1">
                            <a:solidFill>
                              <a:prstClr val="white"/>
                            </a:solidFill>
                            <a:latin typeface="Cambria Math"/>
                          </a:rPr>
                          <m:t>𝑚</m:t>
                        </m:r>
                      </m:e>
                      <m:sub>
                        <m:r>
                          <a:rPr lang="en-CA" b="0" i="1" smtClean="0">
                            <a:solidFill>
                              <a:prstClr val="white"/>
                            </a:solidFill>
                            <a:latin typeface="Cambria Math"/>
                          </a:rPr>
                          <m:t>1</m:t>
                        </m:r>
                      </m:sub>
                    </m:sSub>
                    <m:r>
                      <a:rPr lang="en-CA" b="0" i="1" smtClean="0">
                        <a:solidFill>
                          <a:prstClr val="white"/>
                        </a:solidFill>
                        <a:latin typeface="Cambria Math"/>
                      </a:rPr>
                      <m:t>=27</m:t>
                    </m:r>
                  </m:oMath>
                </a14:m>
                <a:r>
                  <a:rPr lang="en-CA" dirty="0" smtClean="0">
                    <a:solidFill>
                      <a:prstClr val="white"/>
                    </a:solidFill>
                  </a:rPr>
                  <a:t> kg</a:t>
                </a:r>
                <a:endParaRPr lang="en-CA" dirty="0">
                  <a:solidFill>
                    <a:prstClr val="white"/>
                  </a:solidFill>
                </a:endParaRPr>
              </a:p>
            </p:txBody>
          </p:sp>
        </mc:Choice>
        <mc:Fallback xmlns="">
          <p:sp>
            <p:nvSpPr>
              <p:cNvPr id="18" name="Rectangle 17"/>
              <p:cNvSpPr>
                <a:spLocks noRot="1" noChangeAspect="1" noMove="1" noResize="1" noEditPoints="1" noAdjustHandles="1" noChangeArrowheads="1" noChangeShapeType="1" noTextEdit="1"/>
              </p:cNvSpPr>
              <p:nvPr/>
            </p:nvSpPr>
            <p:spPr>
              <a:xfrm>
                <a:off x="6509262" y="2381504"/>
                <a:ext cx="1374652" cy="685800"/>
              </a:xfrm>
              <a:prstGeom prst="rect">
                <a:avLst/>
              </a:prstGeom>
              <a:blipFill rotWithShape="1">
                <a:blip r:embed="rId3"/>
                <a:stretch>
                  <a:fillRect r="-873"/>
                </a:stretch>
              </a:blipFill>
            </p:spPr>
            <p:txBody>
              <a:bodyPr/>
              <a:lstStyle/>
              <a:p>
                <a:r>
                  <a:rPr lang="en-CA">
                    <a:noFill/>
                  </a:rPr>
                  <a:t> </a:t>
                </a:r>
              </a:p>
            </p:txBody>
          </p:sp>
        </mc:Fallback>
      </mc:AlternateContent>
      <p:cxnSp>
        <p:nvCxnSpPr>
          <p:cNvPr id="21" name="Straight Arrow Connector 20"/>
          <p:cNvCxnSpPr/>
          <p:nvPr/>
        </p:nvCxnSpPr>
        <p:spPr>
          <a:xfrm flipV="1">
            <a:off x="7182484" y="1874599"/>
            <a:ext cx="0" cy="48760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6851802" y="1410821"/>
                <a:ext cx="609600" cy="404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i="1" smtClean="0">
                              <a:solidFill>
                                <a:prstClr val="black"/>
                              </a:solidFill>
                              <a:latin typeface="Cambria Math"/>
                            </a:rPr>
                          </m:ctrlPr>
                        </m:sSubPr>
                        <m:e>
                          <m:r>
                            <a:rPr lang="en-CA" i="1" smtClean="0">
                              <a:solidFill>
                                <a:prstClr val="black"/>
                              </a:solidFill>
                              <a:latin typeface="Cambria Math"/>
                            </a:rPr>
                            <m:t>𝐹</m:t>
                          </m:r>
                        </m:e>
                        <m:sub>
                          <m:sSub>
                            <m:sSubPr>
                              <m:ctrlPr>
                                <a:rPr lang="en-CA" i="1" smtClean="0">
                                  <a:solidFill>
                                    <a:prstClr val="black"/>
                                  </a:solidFill>
                                  <a:latin typeface="Cambria Math"/>
                                </a:rPr>
                              </m:ctrlPr>
                            </m:sSubPr>
                            <m:e>
                              <m:r>
                                <a:rPr lang="en-CA" b="0" i="1" smtClean="0">
                                  <a:solidFill>
                                    <a:prstClr val="black"/>
                                  </a:solidFill>
                                  <a:latin typeface="Cambria Math"/>
                                </a:rPr>
                                <m:t>𝑁</m:t>
                              </m:r>
                            </m:e>
                            <m:sub>
                              <m:r>
                                <a:rPr lang="en-CA" b="0" i="1" smtClean="0">
                                  <a:solidFill>
                                    <a:prstClr val="black"/>
                                  </a:solidFill>
                                  <a:latin typeface="Cambria Math"/>
                                </a:rPr>
                                <m:t>1</m:t>
                              </m:r>
                            </m:sub>
                          </m:sSub>
                        </m:sub>
                      </m:sSub>
                    </m:oMath>
                  </m:oMathPara>
                </a14:m>
                <a:endParaRPr lang="en-CA" dirty="0">
                  <a:solidFill>
                    <a:prstClr val="black"/>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6851802" y="1410821"/>
                <a:ext cx="609600" cy="404213"/>
              </a:xfrm>
              <a:prstGeom prst="rect">
                <a:avLst/>
              </a:prstGeom>
              <a:blipFill rotWithShape="1">
                <a:blip r:embed="rId4"/>
                <a:stretch>
                  <a:fillRect/>
                </a:stretch>
              </a:blipFill>
            </p:spPr>
            <p:txBody>
              <a:bodyPr/>
              <a:lstStyle/>
              <a:p>
                <a:r>
                  <a:rPr lang="en-CA">
                    <a:noFill/>
                  </a:rPr>
                  <a:t> </a:t>
                </a:r>
              </a:p>
            </p:txBody>
          </p:sp>
        </mc:Fallback>
      </mc:AlternateContent>
      <p:cxnSp>
        <p:nvCxnSpPr>
          <p:cNvPr id="24" name="Straight Arrow Connector 23"/>
          <p:cNvCxnSpPr/>
          <p:nvPr/>
        </p:nvCxnSpPr>
        <p:spPr>
          <a:xfrm>
            <a:off x="7156602" y="3046974"/>
            <a:ext cx="0" cy="49657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6640230" y="3405721"/>
                <a:ext cx="513018" cy="404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i="1" smtClean="0">
                              <a:solidFill>
                                <a:prstClr val="black"/>
                              </a:solidFill>
                              <a:latin typeface="Cambria Math"/>
                            </a:rPr>
                          </m:ctrlPr>
                        </m:sSubPr>
                        <m:e>
                          <m:r>
                            <a:rPr lang="en-CA" i="1" smtClean="0">
                              <a:solidFill>
                                <a:prstClr val="black"/>
                              </a:solidFill>
                              <a:latin typeface="Cambria Math"/>
                            </a:rPr>
                            <m:t>𝐹</m:t>
                          </m:r>
                        </m:e>
                        <m:sub>
                          <m:sSub>
                            <m:sSubPr>
                              <m:ctrlPr>
                                <a:rPr lang="en-CA" i="1" smtClean="0">
                                  <a:solidFill>
                                    <a:prstClr val="black"/>
                                  </a:solidFill>
                                  <a:latin typeface="Cambria Math"/>
                                </a:rPr>
                              </m:ctrlPr>
                            </m:sSubPr>
                            <m:e>
                              <m:r>
                                <a:rPr lang="en-CA" b="0" i="1" smtClean="0">
                                  <a:solidFill>
                                    <a:prstClr val="black"/>
                                  </a:solidFill>
                                  <a:latin typeface="Cambria Math"/>
                                </a:rPr>
                                <m:t>𝑔</m:t>
                              </m:r>
                            </m:e>
                            <m:sub>
                              <m:r>
                                <a:rPr lang="en-CA" b="0" i="1" smtClean="0">
                                  <a:solidFill>
                                    <a:prstClr val="black"/>
                                  </a:solidFill>
                                  <a:latin typeface="Cambria Math"/>
                                </a:rPr>
                                <m:t>1</m:t>
                              </m:r>
                            </m:sub>
                          </m:sSub>
                        </m:sub>
                      </m:sSub>
                    </m:oMath>
                  </m:oMathPara>
                </a14:m>
                <a:endParaRPr lang="en-CA" dirty="0">
                  <a:solidFill>
                    <a:prstClr val="black"/>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6640230" y="3405721"/>
                <a:ext cx="513018" cy="404213"/>
              </a:xfrm>
              <a:prstGeom prst="rect">
                <a:avLst/>
              </a:prstGeom>
              <a:blipFill rotWithShape="1">
                <a:blip r:embed="rId5"/>
                <a:stretch>
                  <a:fillRect b="-303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7883914" y="2363742"/>
                <a:ext cx="65581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solidFill>
                                <a:prstClr val="black"/>
                              </a:solidFill>
                              <a:latin typeface="Cambria Math"/>
                            </a:rPr>
                          </m:ctrlPr>
                        </m:sSubPr>
                        <m:e>
                          <m:r>
                            <a:rPr lang="en-CA" b="0" i="1" smtClean="0">
                              <a:solidFill>
                                <a:prstClr val="black"/>
                              </a:solidFill>
                              <a:latin typeface="Cambria Math"/>
                            </a:rPr>
                            <m:t>𝐹</m:t>
                          </m:r>
                        </m:e>
                        <m:sub>
                          <m:r>
                            <a:rPr lang="en-CA" b="0" i="1" smtClean="0">
                              <a:solidFill>
                                <a:prstClr val="black"/>
                              </a:solidFill>
                              <a:latin typeface="Cambria Math"/>
                            </a:rPr>
                            <m:t>𝑚𝑎𝑥</m:t>
                          </m:r>
                        </m:sub>
                      </m:sSub>
                    </m:oMath>
                  </m:oMathPara>
                </a14:m>
                <a:endParaRPr lang="en-CA" dirty="0">
                  <a:solidFill>
                    <a:prstClr val="black"/>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7883914" y="2363742"/>
                <a:ext cx="655819" cy="369332"/>
              </a:xfrm>
              <a:prstGeom prst="rect">
                <a:avLst/>
              </a:prstGeom>
              <a:blipFill rotWithShape="1">
                <a:blip r:embed="rId6"/>
                <a:stretch>
                  <a:fillRect/>
                </a:stretch>
              </a:blipFill>
            </p:spPr>
            <p:txBody>
              <a:bodyPr/>
              <a:lstStyle/>
              <a:p>
                <a:r>
                  <a:rPr lang="en-CA">
                    <a:noFill/>
                  </a:rPr>
                  <a:t> </a:t>
                </a:r>
              </a:p>
            </p:txBody>
          </p:sp>
        </mc:Fallback>
      </mc:AlternateContent>
      <p:cxnSp>
        <p:nvCxnSpPr>
          <p:cNvPr id="27" name="Straight Arrow Connector 26"/>
          <p:cNvCxnSpPr/>
          <p:nvPr/>
        </p:nvCxnSpPr>
        <p:spPr>
          <a:xfrm>
            <a:off x="7797235" y="2762504"/>
            <a:ext cx="829179"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5943600" y="2164914"/>
                <a:ext cx="533399" cy="404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solidFill>
                                <a:prstClr val="black"/>
                              </a:solidFill>
                              <a:latin typeface="Cambria Math"/>
                            </a:rPr>
                          </m:ctrlPr>
                        </m:sSubPr>
                        <m:e>
                          <m:r>
                            <a:rPr lang="en-CA" b="0" i="1" smtClean="0">
                              <a:solidFill>
                                <a:prstClr val="black"/>
                              </a:solidFill>
                              <a:latin typeface="Cambria Math"/>
                            </a:rPr>
                            <m:t>𝐹</m:t>
                          </m:r>
                        </m:e>
                        <m:sub>
                          <m:sSub>
                            <m:sSubPr>
                              <m:ctrlPr>
                                <a:rPr lang="en-CA" b="0" i="1" smtClean="0">
                                  <a:solidFill>
                                    <a:prstClr val="black"/>
                                  </a:solidFill>
                                  <a:latin typeface="Cambria Math"/>
                                </a:rPr>
                              </m:ctrlPr>
                            </m:sSubPr>
                            <m:e>
                              <m:r>
                                <a:rPr lang="en-CA" b="0" i="1" smtClean="0">
                                  <a:solidFill>
                                    <a:prstClr val="black"/>
                                  </a:solidFill>
                                  <a:latin typeface="Cambria Math"/>
                                </a:rPr>
                                <m:t>𝑓</m:t>
                              </m:r>
                            </m:e>
                            <m:sub>
                              <m:r>
                                <a:rPr lang="en-CA" b="0" i="1" smtClean="0">
                                  <a:solidFill>
                                    <a:prstClr val="black"/>
                                  </a:solidFill>
                                  <a:latin typeface="Cambria Math"/>
                                </a:rPr>
                                <m:t>1</m:t>
                              </m:r>
                            </m:sub>
                          </m:sSub>
                        </m:sub>
                      </m:sSub>
                    </m:oMath>
                  </m:oMathPara>
                </a14:m>
                <a:endParaRPr lang="en-CA" dirty="0">
                  <a:solidFill>
                    <a:prstClr val="black"/>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5943600" y="2164914"/>
                <a:ext cx="533399" cy="404213"/>
              </a:xfrm>
              <a:prstGeom prst="rect">
                <a:avLst/>
              </a:prstGeom>
              <a:blipFill rotWithShape="1">
                <a:blip r:embed="rId7"/>
                <a:stretch>
                  <a:fillRect b="-6061"/>
                </a:stretch>
              </a:blipFill>
            </p:spPr>
            <p:txBody>
              <a:bodyPr/>
              <a:lstStyle/>
              <a:p>
                <a:r>
                  <a:rPr lang="en-CA">
                    <a:noFill/>
                  </a:rPr>
                  <a:t> </a:t>
                </a:r>
              </a:p>
            </p:txBody>
          </p:sp>
        </mc:Fallback>
      </mc:AlternateContent>
      <p:cxnSp>
        <p:nvCxnSpPr>
          <p:cNvPr id="29" name="Straight Arrow Connector 28"/>
          <p:cNvCxnSpPr/>
          <p:nvPr/>
        </p:nvCxnSpPr>
        <p:spPr>
          <a:xfrm flipH="1">
            <a:off x="5828994" y="2573548"/>
            <a:ext cx="663824"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5828994" y="2899196"/>
            <a:ext cx="680273"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019800" y="2566355"/>
            <a:ext cx="304800" cy="369332"/>
          </a:xfrm>
          <a:prstGeom prst="rect">
            <a:avLst/>
          </a:prstGeom>
          <a:noFill/>
        </p:spPr>
        <p:txBody>
          <a:bodyPr wrap="square" rtlCol="0">
            <a:spAutoFit/>
          </a:bodyPr>
          <a:lstStyle/>
          <a:p>
            <a:r>
              <a:rPr lang="en-CA" dirty="0" smtClean="0">
                <a:solidFill>
                  <a:schemeClr val="bg1"/>
                </a:solidFill>
              </a:rPr>
              <a:t>T</a:t>
            </a:r>
            <a:endParaRPr lang="en-CA" dirty="0">
              <a:solidFill>
                <a:schemeClr val="bg1"/>
              </a:solidFill>
            </a:endParaRPr>
          </a:p>
        </p:txBody>
      </p:sp>
      <p:cxnSp>
        <p:nvCxnSpPr>
          <p:cNvPr id="32" name="Straight Arrow Connector 31"/>
          <p:cNvCxnSpPr/>
          <p:nvPr/>
        </p:nvCxnSpPr>
        <p:spPr>
          <a:xfrm>
            <a:off x="6174052" y="1313837"/>
            <a:ext cx="1903148"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65653" y="944505"/>
            <a:ext cx="1665203" cy="369332"/>
          </a:xfrm>
          <a:prstGeom prst="rect">
            <a:avLst/>
          </a:prstGeom>
          <a:noFill/>
        </p:spPr>
        <p:txBody>
          <a:bodyPr wrap="square" rtlCol="0">
            <a:spAutoFit/>
          </a:bodyPr>
          <a:lstStyle/>
          <a:p>
            <a:r>
              <a:rPr lang="en-CA" dirty="0" smtClean="0">
                <a:solidFill>
                  <a:schemeClr val="bg1"/>
                </a:solidFill>
                <a:latin typeface="+mj-lt"/>
              </a:rPr>
              <a:t>Trying to move</a:t>
            </a:r>
            <a:endParaRPr lang="en-CA" dirty="0">
              <a:solidFill>
                <a:schemeClr val="bg1"/>
              </a:solidFill>
              <a:latin typeface="+mj-lt"/>
            </a:endParaRPr>
          </a:p>
        </p:txBody>
      </p:sp>
    </p:spTree>
    <p:extLst>
      <p:ext uri="{BB962C8B-B14F-4D97-AF65-F5344CB8AC3E}">
        <p14:creationId xmlns:p14="http://schemas.microsoft.com/office/powerpoint/2010/main" val="392609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3" grpId="0"/>
      <p:bldP spid="25" grpId="0"/>
      <p:bldP spid="26" grpId="0"/>
      <p:bldP spid="28" grpId="0"/>
      <p:bldP spid="3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2595264"/>
            <a:ext cx="7086600" cy="2286000"/>
          </a:xfrm>
        </p:spPr>
        <p:txBody>
          <a:bodyPr>
            <a:noAutofit/>
          </a:bodyPr>
          <a:lstStyle/>
          <a:p>
            <a:pPr marL="355600" lvl="0" indent="-355600" algn="l"/>
            <a:r>
              <a:rPr lang="en-CA" sz="2000" dirty="0" smtClean="0">
                <a:solidFill>
                  <a:schemeClr val="bg1"/>
                </a:solidFill>
                <a:latin typeface="+mj-lt"/>
              </a:rPr>
              <a:t>(a) </a:t>
            </a:r>
            <a:r>
              <a:rPr lang="en-CA" sz="2000" dirty="0">
                <a:solidFill>
                  <a:schemeClr val="bg1"/>
                </a:solidFill>
                <a:latin typeface="+mj-lt"/>
              </a:rPr>
              <a:t>Calculate the acceleration of the </a:t>
            </a:r>
            <a:r>
              <a:rPr lang="en-CA" sz="2000" dirty="0" smtClean="0">
                <a:solidFill>
                  <a:schemeClr val="bg1"/>
                </a:solidFill>
                <a:latin typeface="+mj-lt"/>
              </a:rPr>
              <a:t>cart and </a:t>
            </a:r>
            <a:r>
              <a:rPr lang="en-CA" sz="2000" dirty="0">
                <a:solidFill>
                  <a:schemeClr val="bg1"/>
                </a:solidFill>
                <a:latin typeface="+mj-lt"/>
              </a:rPr>
              <a:t>the </a:t>
            </a:r>
            <a:r>
              <a:rPr lang="en-CA" sz="2000" dirty="0" smtClean="0">
                <a:solidFill>
                  <a:schemeClr val="bg1"/>
                </a:solidFill>
                <a:latin typeface="+mj-lt"/>
              </a:rPr>
              <a:t>mass together,  </a:t>
            </a:r>
            <a:r>
              <a:rPr lang="en-CA" sz="2000" dirty="0">
                <a:solidFill>
                  <a:schemeClr val="bg1"/>
                </a:solidFill>
                <a:latin typeface="+mj-lt"/>
              </a:rPr>
              <a:t>if </a:t>
            </a:r>
            <a:r>
              <a:rPr lang="en-CA" sz="2000" dirty="0" smtClean="0">
                <a:solidFill>
                  <a:schemeClr val="bg1"/>
                </a:solidFill>
                <a:latin typeface="+mj-lt"/>
              </a:rPr>
              <a:t>the kinetic coefficient  of frictional between and the table and the cart </a:t>
            </a:r>
            <a:r>
              <a:rPr lang="en-CA" sz="2000" dirty="0">
                <a:solidFill>
                  <a:prstClr val="black"/>
                </a:solidFill>
                <a:latin typeface="Calibri"/>
              </a:rPr>
              <a:t>is </a:t>
            </a:r>
            <a:r>
              <a:rPr lang="en-CA" sz="2000" dirty="0" smtClean="0">
                <a:solidFill>
                  <a:prstClr val="black"/>
                </a:solidFill>
                <a:latin typeface="Calibri"/>
              </a:rPr>
              <a:t>0.12 </a:t>
            </a:r>
            <a:r>
              <a:rPr lang="en-CA" sz="2000" dirty="0" smtClean="0">
                <a:solidFill>
                  <a:schemeClr val="bg1"/>
                </a:solidFill>
                <a:latin typeface="+mj-lt"/>
              </a:rPr>
              <a:t>.</a:t>
            </a:r>
            <a:endParaRPr lang="en-CA" sz="2000" dirty="0">
              <a:solidFill>
                <a:schemeClr val="bg1"/>
              </a:solidFill>
              <a:latin typeface="+mj-lt"/>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solidFill>
              </a:rPr>
              <a:pPr/>
              <a:t>15</a:t>
            </a:fld>
            <a:endParaRPr lang="en-US">
              <a:solidFill>
                <a:prstClr val="black"/>
              </a:solidFill>
            </a:endParaRPr>
          </a:p>
        </p:txBody>
      </p:sp>
      <p:sp>
        <p:nvSpPr>
          <p:cNvPr id="5" name="Rectangle 4"/>
          <p:cNvSpPr/>
          <p:nvPr/>
        </p:nvSpPr>
        <p:spPr>
          <a:xfrm>
            <a:off x="838200" y="739761"/>
            <a:ext cx="4267200" cy="1692771"/>
          </a:xfrm>
          <a:prstGeom prst="rect">
            <a:avLst/>
          </a:prstGeom>
        </p:spPr>
        <p:txBody>
          <a:bodyPr wrap="square">
            <a:spAutoFit/>
          </a:bodyPr>
          <a:lstStyle/>
          <a:p>
            <a:pPr marR="45720">
              <a:spcBef>
                <a:spcPct val="20000"/>
              </a:spcBef>
              <a:buClr>
                <a:srgbClr val="0BD0D9"/>
              </a:buClr>
              <a:buSzPct val="95000"/>
            </a:pPr>
            <a:r>
              <a:rPr lang="en-CA" sz="2000" dirty="0">
                <a:solidFill>
                  <a:prstClr val="black"/>
                </a:solidFill>
                <a:latin typeface="Calibri"/>
                <a:cs typeface="Calibri" pitchFamily="34" charset="0"/>
              </a:rPr>
              <a:t>Example:</a:t>
            </a:r>
          </a:p>
          <a:p>
            <a:pPr marR="45720">
              <a:spcBef>
                <a:spcPct val="20000"/>
              </a:spcBef>
              <a:buClr>
                <a:srgbClr val="0BD0D9"/>
              </a:buClr>
              <a:buSzPct val="95000"/>
            </a:pPr>
            <a:r>
              <a:rPr lang="en-CA" sz="2000" dirty="0" smtClean="0">
                <a:solidFill>
                  <a:prstClr val="black"/>
                </a:solidFill>
                <a:latin typeface="Calibri"/>
              </a:rPr>
              <a:t>The </a:t>
            </a:r>
            <a:r>
              <a:rPr lang="en-CA" sz="2000" dirty="0">
                <a:solidFill>
                  <a:prstClr val="black"/>
                </a:solidFill>
                <a:latin typeface="Calibri"/>
              </a:rPr>
              <a:t>cart in Figure 1 has a mass of 0.4 kg and </a:t>
            </a:r>
            <a:r>
              <a:rPr lang="en-CA" sz="2000" dirty="0" smtClean="0">
                <a:solidFill>
                  <a:prstClr val="black"/>
                </a:solidFill>
                <a:latin typeface="Calibri"/>
              </a:rPr>
              <a:t>is attached</a:t>
            </a:r>
            <a:r>
              <a:rPr lang="en-CA" sz="2000" dirty="0">
                <a:solidFill>
                  <a:prstClr val="black"/>
                </a:solidFill>
                <a:latin typeface="Calibri"/>
              </a:rPr>
              <a:t>, by a string and a pulley, to a weight that </a:t>
            </a:r>
            <a:r>
              <a:rPr lang="en-CA" sz="2000" dirty="0" smtClean="0">
                <a:solidFill>
                  <a:prstClr val="black"/>
                </a:solidFill>
                <a:latin typeface="Calibri"/>
              </a:rPr>
              <a:t>has a </a:t>
            </a:r>
            <a:r>
              <a:rPr lang="en-CA" sz="2000" dirty="0">
                <a:solidFill>
                  <a:prstClr val="black"/>
                </a:solidFill>
                <a:latin typeface="Calibri"/>
              </a:rPr>
              <a:t>mass of 0.20 kg</a:t>
            </a:r>
            <a:r>
              <a:rPr lang="en-CA" sz="2000" dirty="0" smtClean="0">
                <a:solidFill>
                  <a:prstClr val="black"/>
                </a:solidFill>
                <a:latin typeface="Calibri"/>
              </a:rPr>
              <a:t>.</a:t>
            </a:r>
            <a:endParaRPr lang="en-CA" sz="2000" dirty="0">
              <a:solidFill>
                <a:prstClr val="black"/>
              </a:solidFill>
              <a:latin typeface="Calibri"/>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830811"/>
            <a:ext cx="4032000" cy="1510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914400" y="3738264"/>
            <a:ext cx="7086600" cy="1323439"/>
          </a:xfrm>
          <a:prstGeom prst="rect">
            <a:avLst/>
          </a:prstGeom>
        </p:spPr>
        <p:txBody>
          <a:bodyPr wrap="square">
            <a:spAutoFit/>
          </a:bodyPr>
          <a:lstStyle/>
          <a:p>
            <a:pPr lvl="0"/>
            <a:r>
              <a:rPr lang="en-CA" sz="2000" dirty="0">
                <a:solidFill>
                  <a:schemeClr val="bg1"/>
                </a:solidFill>
                <a:latin typeface="+mj-lt"/>
              </a:rPr>
              <a:t>To calculate the acceleration, you need to work on the whole system respecting the direction of motion is the positive direction so the action tension and the reaction tension cancel each other in our calculations. </a:t>
            </a:r>
          </a:p>
        </p:txBody>
      </p:sp>
    </p:spTree>
    <p:extLst>
      <p:ext uri="{BB962C8B-B14F-4D97-AF65-F5344CB8AC3E}">
        <p14:creationId xmlns:p14="http://schemas.microsoft.com/office/powerpoint/2010/main" val="834534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854735" y="685800"/>
                <a:ext cx="7086600" cy="2286000"/>
              </a:xfrm>
            </p:spPr>
            <p:txBody>
              <a:bodyPr>
                <a:noAutofit/>
              </a:bodyPr>
              <a:lstStyle/>
              <a:p>
                <a:pPr marL="355600" lvl="0" indent="-355600" algn="l"/>
                <a14:m>
                  <m:oMath xmlns:m="http://schemas.openxmlformats.org/officeDocument/2006/math">
                    <m:sSub>
                      <m:sSubPr>
                        <m:ctrlPr>
                          <a:rPr lang="en-CA" sz="2000" i="1" smtClean="0">
                            <a:solidFill>
                              <a:schemeClr val="bg1"/>
                            </a:solidFill>
                            <a:latin typeface="Cambria Math"/>
                          </a:rPr>
                        </m:ctrlPr>
                      </m:sSubPr>
                      <m:e>
                        <m:r>
                          <a:rPr lang="en-CA" sz="2000" b="0" i="1" smtClean="0">
                            <a:solidFill>
                              <a:schemeClr val="bg1"/>
                            </a:solidFill>
                            <a:latin typeface="Cambria Math"/>
                          </a:rPr>
                          <m:t>𝑚</m:t>
                        </m:r>
                      </m:e>
                      <m:sub>
                        <m:r>
                          <a:rPr lang="en-CA" sz="2000" b="0" i="1" smtClean="0">
                            <a:solidFill>
                              <a:schemeClr val="bg1"/>
                            </a:solidFill>
                            <a:latin typeface="Cambria Math"/>
                          </a:rPr>
                          <m:t>1</m:t>
                        </m:r>
                      </m:sub>
                    </m:sSub>
                    <m:r>
                      <a:rPr lang="en-CA" sz="2000" b="0" i="1" smtClean="0">
                        <a:solidFill>
                          <a:schemeClr val="bg1"/>
                        </a:solidFill>
                        <a:latin typeface="Cambria Math"/>
                      </a:rPr>
                      <m:t>=0.2 </m:t>
                    </m:r>
                    <m:r>
                      <a:rPr lang="en-CA" sz="2000" b="0" i="1" smtClean="0">
                        <a:solidFill>
                          <a:schemeClr val="bg1"/>
                        </a:solidFill>
                        <a:latin typeface="Cambria Math"/>
                      </a:rPr>
                      <m:t>𝑘𝑔</m:t>
                    </m:r>
                  </m:oMath>
                </a14:m>
                <a:r>
                  <a:rPr lang="en-CA" sz="2000" b="0" i="1" dirty="0" smtClean="0">
                    <a:solidFill>
                      <a:schemeClr val="bg1"/>
                    </a:solidFill>
                    <a:latin typeface="Cambria Math"/>
                  </a:rPr>
                  <a:t>, </a:t>
                </a:r>
                <a14:m>
                  <m:oMath xmlns:m="http://schemas.openxmlformats.org/officeDocument/2006/math">
                    <m:sSub>
                      <m:sSubPr>
                        <m:ctrlPr>
                          <a:rPr lang="en-CA" sz="2000" i="1">
                            <a:solidFill>
                              <a:schemeClr val="bg1"/>
                            </a:solidFill>
                            <a:latin typeface="Cambria Math"/>
                          </a:rPr>
                        </m:ctrlPr>
                      </m:sSubPr>
                      <m:e>
                        <m:r>
                          <a:rPr lang="en-CA" sz="2000" i="1">
                            <a:solidFill>
                              <a:schemeClr val="bg1"/>
                            </a:solidFill>
                            <a:latin typeface="Cambria Math"/>
                          </a:rPr>
                          <m:t>𝑚</m:t>
                        </m:r>
                      </m:e>
                      <m:sub>
                        <m:r>
                          <a:rPr lang="en-CA" sz="2000" b="0" i="1" smtClean="0">
                            <a:solidFill>
                              <a:schemeClr val="bg1"/>
                            </a:solidFill>
                            <a:latin typeface="Cambria Math"/>
                          </a:rPr>
                          <m:t>2</m:t>
                        </m:r>
                      </m:sub>
                    </m:sSub>
                    <m:r>
                      <a:rPr lang="en-CA" sz="2000" i="1">
                        <a:solidFill>
                          <a:schemeClr val="bg1"/>
                        </a:solidFill>
                        <a:latin typeface="Cambria Math"/>
                      </a:rPr>
                      <m:t>=0.</m:t>
                    </m:r>
                    <m:r>
                      <a:rPr lang="en-CA" sz="2000" b="0" i="1" smtClean="0">
                        <a:solidFill>
                          <a:schemeClr val="bg1"/>
                        </a:solidFill>
                        <a:latin typeface="Cambria Math"/>
                      </a:rPr>
                      <m:t>4</m:t>
                    </m:r>
                    <m:r>
                      <a:rPr lang="en-CA" sz="2000" i="1">
                        <a:solidFill>
                          <a:schemeClr val="bg1"/>
                        </a:solidFill>
                        <a:latin typeface="Cambria Math"/>
                      </a:rPr>
                      <m:t> </m:t>
                    </m:r>
                    <m:r>
                      <a:rPr lang="en-CA" sz="2000" i="1">
                        <a:solidFill>
                          <a:schemeClr val="bg1"/>
                        </a:solidFill>
                        <a:latin typeface="Cambria Math"/>
                      </a:rPr>
                      <m:t>𝑘𝑔</m:t>
                    </m:r>
                  </m:oMath>
                </a14:m>
                <a:r>
                  <a:rPr lang="en-CA" sz="2000" dirty="0" smtClean="0">
                    <a:solidFill>
                      <a:schemeClr val="bg1"/>
                    </a:solidFill>
                  </a:rPr>
                  <a:t>, </a:t>
                </a:r>
                <a14:m>
                  <m:oMath xmlns:m="http://schemas.openxmlformats.org/officeDocument/2006/math">
                    <m:sSub>
                      <m:sSubPr>
                        <m:ctrlPr>
                          <a:rPr lang="en-CA" sz="2000" i="1" smtClean="0">
                            <a:solidFill>
                              <a:schemeClr val="bg1"/>
                            </a:solidFill>
                            <a:latin typeface="Cambria Math"/>
                          </a:rPr>
                        </m:ctrlPr>
                      </m:sSubPr>
                      <m:e>
                        <m:r>
                          <a:rPr lang="en-CA" sz="2000" i="1" smtClean="0">
                            <a:solidFill>
                              <a:schemeClr val="bg1"/>
                            </a:solidFill>
                            <a:latin typeface="Cambria Math"/>
                            <a:ea typeface="Cambria Math"/>
                          </a:rPr>
                          <m:t>𝜇</m:t>
                        </m:r>
                      </m:e>
                      <m:sub>
                        <m:r>
                          <a:rPr lang="en-CA" sz="2000" b="0" i="1" smtClean="0">
                            <a:solidFill>
                              <a:schemeClr val="bg1"/>
                            </a:solidFill>
                            <a:latin typeface="Cambria Math"/>
                          </a:rPr>
                          <m:t>𝑘</m:t>
                        </m:r>
                      </m:sub>
                    </m:sSub>
                    <m:r>
                      <a:rPr lang="en-CA" sz="2000" b="0" i="1" smtClean="0">
                        <a:solidFill>
                          <a:schemeClr val="bg1"/>
                        </a:solidFill>
                        <a:latin typeface="Cambria Math"/>
                      </a:rPr>
                      <m:t>=0.12</m:t>
                    </m:r>
                  </m:oMath>
                </a14:m>
                <a:endParaRPr lang="en-CA" sz="2000" dirty="0" smtClean="0">
                  <a:solidFill>
                    <a:schemeClr val="bg1"/>
                  </a:solidFill>
                  <a:latin typeface="+mj-lt"/>
                </a:endParaRPr>
              </a:p>
              <a:p>
                <a:pPr lvl="0" algn="l"/>
                <a14:m>
                  <m:oMathPara xmlns:m="http://schemas.openxmlformats.org/officeDocument/2006/math">
                    <m:oMathParaPr>
                      <m:jc m:val="left"/>
                    </m:oMathParaPr>
                    <m:oMath xmlns:m="http://schemas.openxmlformats.org/officeDocument/2006/math">
                      <m:r>
                        <a:rPr lang="en-CA" sz="2000" b="0" i="1" smtClean="0">
                          <a:solidFill>
                            <a:schemeClr val="bg1"/>
                          </a:solidFill>
                          <a:latin typeface="Cambria Math"/>
                        </a:rPr>
                        <m:t>𝑎</m:t>
                      </m:r>
                      <m:r>
                        <a:rPr lang="en-CA" sz="2000" b="0" i="1" smtClean="0">
                          <a:solidFill>
                            <a:schemeClr val="bg1"/>
                          </a:solidFill>
                          <a:latin typeface="Cambria Math"/>
                        </a:rPr>
                        <m:t> = ?</m:t>
                      </m:r>
                    </m:oMath>
                  </m:oMathPara>
                </a14:m>
                <a:endParaRPr lang="en-CA" sz="2000" dirty="0" smtClean="0">
                  <a:solidFill>
                    <a:schemeClr val="bg1"/>
                  </a:solidFill>
                  <a:latin typeface="+mj-lt"/>
                </a:endParaRPr>
              </a:p>
              <a:p>
                <a:pPr lvl="0" algn="l"/>
                <a:endParaRPr lang="en-CA" sz="2000" i="1" dirty="0" smtClean="0">
                  <a:solidFill>
                    <a:schemeClr val="bg1"/>
                  </a:solidFill>
                  <a:latin typeface="Cambria Math"/>
                </a:endParaRPr>
              </a:p>
              <a:p>
                <a:pPr lvl="0" algn="l"/>
                <a14:m>
                  <m:oMathPara xmlns:m="http://schemas.openxmlformats.org/officeDocument/2006/math">
                    <m:oMathParaPr>
                      <m:jc m:val="left"/>
                    </m:oMathParaPr>
                    <m:oMath xmlns:m="http://schemas.openxmlformats.org/officeDocument/2006/math">
                      <m:sSub>
                        <m:sSubPr>
                          <m:ctrlPr>
                            <a:rPr lang="en-CA" sz="2000" i="1">
                              <a:solidFill>
                                <a:schemeClr val="bg1"/>
                              </a:solidFill>
                              <a:latin typeface="Cambria Math"/>
                            </a:rPr>
                          </m:ctrlPr>
                        </m:sSubPr>
                        <m:e>
                          <m:r>
                            <a:rPr lang="en-CA" sz="2000" i="1">
                              <a:solidFill>
                                <a:schemeClr val="bg1"/>
                              </a:solidFill>
                              <a:latin typeface="Cambria Math"/>
                            </a:rPr>
                            <m:t>𝐹</m:t>
                          </m:r>
                        </m:e>
                        <m:sub>
                          <m:sSub>
                            <m:sSubPr>
                              <m:ctrlPr>
                                <a:rPr lang="en-CA" sz="2000" i="1">
                                  <a:solidFill>
                                    <a:schemeClr val="bg1"/>
                                  </a:solidFill>
                                  <a:latin typeface="Cambria Math"/>
                                </a:rPr>
                              </m:ctrlPr>
                            </m:sSubPr>
                            <m:e>
                              <m:r>
                                <a:rPr lang="en-CA" sz="2000" i="1">
                                  <a:solidFill>
                                    <a:schemeClr val="bg1"/>
                                  </a:solidFill>
                                  <a:latin typeface="Cambria Math"/>
                                </a:rPr>
                                <m:t>𝑛𝑒𝑡</m:t>
                              </m:r>
                            </m:e>
                            <m:sub>
                              <m:r>
                                <a:rPr lang="en-CA" sz="2000" b="0" i="1" smtClean="0">
                                  <a:solidFill>
                                    <a:schemeClr val="bg1"/>
                                  </a:solidFill>
                                  <a:latin typeface="Cambria Math"/>
                                </a:rPr>
                                <m:t>𝑚</m:t>
                              </m:r>
                            </m:sub>
                          </m:sSub>
                        </m:sub>
                      </m:sSub>
                      <m:r>
                        <a:rPr lang="en-CA" sz="2000" i="1">
                          <a:solidFill>
                            <a:schemeClr val="bg1"/>
                          </a:solidFill>
                          <a:latin typeface="Cambria Math"/>
                        </a:rPr>
                        <m:t>=0</m:t>
                      </m:r>
                    </m:oMath>
                  </m:oMathPara>
                </a14:m>
                <a:endParaRPr lang="en-CA" sz="2000" dirty="0">
                  <a:solidFill>
                    <a:schemeClr val="bg1"/>
                  </a:solidFill>
                </a:endParaRPr>
              </a:p>
              <a:p>
                <a:pPr marL="355600" indent="-355600" algn="l"/>
                <a14:m>
                  <m:oMath xmlns:m="http://schemas.openxmlformats.org/officeDocument/2006/math">
                    <m:sSub>
                      <m:sSubPr>
                        <m:ctrlPr>
                          <a:rPr lang="en-CA" sz="2000" i="1">
                            <a:solidFill>
                              <a:schemeClr val="bg1"/>
                            </a:solidFill>
                            <a:latin typeface="Cambria Math"/>
                          </a:rPr>
                        </m:ctrlPr>
                      </m:sSubPr>
                      <m:e>
                        <m:r>
                          <a:rPr lang="en-CA" sz="2000" i="1">
                            <a:solidFill>
                              <a:schemeClr val="bg1"/>
                            </a:solidFill>
                            <a:latin typeface="Cambria Math"/>
                          </a:rPr>
                          <m:t>𝐹</m:t>
                        </m:r>
                      </m:e>
                      <m:sub>
                        <m:sSub>
                          <m:sSubPr>
                            <m:ctrlPr>
                              <a:rPr lang="en-CA" sz="2000" i="1">
                                <a:solidFill>
                                  <a:schemeClr val="bg1"/>
                                </a:solidFill>
                                <a:latin typeface="Cambria Math"/>
                              </a:rPr>
                            </m:ctrlPr>
                          </m:sSubPr>
                          <m:e>
                            <m:r>
                              <a:rPr lang="en-CA" sz="2000" b="0" i="1" smtClean="0">
                                <a:solidFill>
                                  <a:schemeClr val="bg1"/>
                                </a:solidFill>
                                <a:latin typeface="Cambria Math"/>
                              </a:rPr>
                              <m:t>𝑔</m:t>
                            </m:r>
                          </m:e>
                          <m:sub>
                            <m:r>
                              <a:rPr lang="en-CA" sz="2000" i="1">
                                <a:solidFill>
                                  <a:schemeClr val="bg1"/>
                                </a:solidFill>
                                <a:latin typeface="Cambria Math"/>
                              </a:rPr>
                              <m:t>1</m:t>
                            </m:r>
                          </m:sub>
                        </m:sSub>
                      </m:sub>
                    </m:sSub>
                    <m:r>
                      <a:rPr lang="en-CA" sz="2000" i="1">
                        <a:solidFill>
                          <a:schemeClr val="bg1"/>
                        </a:solidFill>
                        <a:latin typeface="Cambria Math"/>
                      </a:rPr>
                      <m:t>−</m:t>
                    </m:r>
                  </m:oMath>
                </a14:m>
                <a:r>
                  <a:rPr lang="en-CA" sz="2000" dirty="0">
                    <a:solidFill>
                      <a:schemeClr val="bg1"/>
                    </a:solidFill>
                  </a:rPr>
                  <a:t> </a:t>
                </a:r>
                <a14:m>
                  <m:oMath xmlns:m="http://schemas.openxmlformats.org/officeDocument/2006/math">
                    <m:sSub>
                      <m:sSubPr>
                        <m:ctrlPr>
                          <a:rPr lang="en-CA" sz="2000" i="1">
                            <a:solidFill>
                              <a:schemeClr val="bg1"/>
                            </a:solidFill>
                            <a:latin typeface="Cambria Math"/>
                          </a:rPr>
                        </m:ctrlPr>
                      </m:sSubPr>
                      <m:e>
                        <m:r>
                          <a:rPr lang="en-CA" sz="2000" i="1">
                            <a:solidFill>
                              <a:schemeClr val="bg1"/>
                            </a:solidFill>
                            <a:latin typeface="Cambria Math"/>
                          </a:rPr>
                          <m:t>𝐹</m:t>
                        </m:r>
                      </m:e>
                      <m:sub>
                        <m:sSub>
                          <m:sSubPr>
                            <m:ctrlPr>
                              <a:rPr lang="en-CA" sz="2000" i="1" smtClean="0">
                                <a:solidFill>
                                  <a:schemeClr val="bg1"/>
                                </a:solidFill>
                                <a:latin typeface="Cambria Math"/>
                              </a:rPr>
                            </m:ctrlPr>
                          </m:sSubPr>
                          <m:e>
                            <m:r>
                              <a:rPr lang="en-CA" sz="2000" b="0" i="1" smtClean="0">
                                <a:solidFill>
                                  <a:schemeClr val="bg1"/>
                                </a:solidFill>
                                <a:latin typeface="Cambria Math"/>
                              </a:rPr>
                              <m:t>𝑓</m:t>
                            </m:r>
                          </m:e>
                          <m:sub>
                            <m:r>
                              <a:rPr lang="en-CA" sz="2000" b="0" i="1" smtClean="0">
                                <a:solidFill>
                                  <a:schemeClr val="bg1"/>
                                </a:solidFill>
                                <a:latin typeface="Cambria Math"/>
                              </a:rPr>
                              <m:t>2</m:t>
                            </m:r>
                          </m:sub>
                        </m:sSub>
                      </m:sub>
                    </m:sSub>
                    <m:r>
                      <a:rPr lang="en-CA" sz="2000" i="1">
                        <a:solidFill>
                          <a:schemeClr val="bg1"/>
                        </a:solidFill>
                        <a:latin typeface="Cambria Math"/>
                      </a:rPr>
                      <m:t>=</m:t>
                    </m:r>
                    <m:d>
                      <m:dPr>
                        <m:ctrlPr>
                          <a:rPr lang="en-CA" sz="2000" i="1">
                            <a:solidFill>
                              <a:schemeClr val="bg1"/>
                            </a:solidFill>
                            <a:latin typeface="Cambria Math"/>
                          </a:rPr>
                        </m:ctrlPr>
                      </m:dPr>
                      <m:e>
                        <m:sSub>
                          <m:sSubPr>
                            <m:ctrlPr>
                              <a:rPr lang="en-CA" sz="2000" i="1">
                                <a:solidFill>
                                  <a:schemeClr val="bg1"/>
                                </a:solidFill>
                                <a:latin typeface="Cambria Math"/>
                              </a:rPr>
                            </m:ctrlPr>
                          </m:sSubPr>
                          <m:e>
                            <m:r>
                              <a:rPr lang="en-CA" sz="2000" i="1">
                                <a:solidFill>
                                  <a:schemeClr val="bg1"/>
                                </a:solidFill>
                                <a:latin typeface="Cambria Math"/>
                              </a:rPr>
                              <m:t>𝑚</m:t>
                            </m:r>
                          </m:e>
                          <m:sub>
                            <m:r>
                              <a:rPr lang="en-CA" sz="2000" i="1">
                                <a:solidFill>
                                  <a:schemeClr val="bg1"/>
                                </a:solidFill>
                                <a:latin typeface="Cambria Math"/>
                              </a:rPr>
                              <m:t>1</m:t>
                            </m:r>
                          </m:sub>
                        </m:sSub>
                        <m:r>
                          <a:rPr lang="en-CA" sz="2000" i="1">
                            <a:solidFill>
                              <a:schemeClr val="bg1"/>
                            </a:solidFill>
                            <a:latin typeface="Cambria Math"/>
                          </a:rPr>
                          <m:t>+</m:t>
                        </m:r>
                        <m:sSub>
                          <m:sSubPr>
                            <m:ctrlPr>
                              <a:rPr lang="en-CA" sz="2000" i="1">
                                <a:solidFill>
                                  <a:schemeClr val="bg1"/>
                                </a:solidFill>
                                <a:latin typeface="Cambria Math"/>
                              </a:rPr>
                            </m:ctrlPr>
                          </m:sSubPr>
                          <m:e>
                            <m:r>
                              <a:rPr lang="en-CA" sz="2000" i="1">
                                <a:solidFill>
                                  <a:schemeClr val="bg1"/>
                                </a:solidFill>
                                <a:latin typeface="Cambria Math"/>
                              </a:rPr>
                              <m:t>𝑚</m:t>
                            </m:r>
                          </m:e>
                          <m:sub>
                            <m:r>
                              <a:rPr lang="en-CA" sz="2000" i="1">
                                <a:solidFill>
                                  <a:schemeClr val="bg1"/>
                                </a:solidFill>
                                <a:latin typeface="Cambria Math"/>
                              </a:rPr>
                              <m:t>2</m:t>
                            </m:r>
                          </m:sub>
                        </m:sSub>
                      </m:e>
                    </m:d>
                    <m:r>
                      <a:rPr lang="en-CA" sz="2000" i="1">
                        <a:solidFill>
                          <a:schemeClr val="bg1"/>
                        </a:solidFill>
                        <a:latin typeface="Cambria Math"/>
                      </a:rPr>
                      <m:t>𝑎</m:t>
                    </m:r>
                  </m:oMath>
                </a14:m>
                <a:endParaRPr lang="en-CA" sz="2000" dirty="0">
                  <a:solidFill>
                    <a:schemeClr val="bg1"/>
                  </a:solidFill>
                </a:endParaRPr>
              </a:p>
              <a:p>
                <a:pPr algn="l"/>
                <a14:m>
                  <m:oMath xmlns:m="http://schemas.openxmlformats.org/officeDocument/2006/math">
                    <m:sSub>
                      <m:sSubPr>
                        <m:ctrlPr>
                          <a:rPr lang="en-CA" sz="2000" i="1">
                            <a:solidFill>
                              <a:schemeClr val="bg1"/>
                            </a:solidFill>
                            <a:latin typeface="Cambria Math"/>
                          </a:rPr>
                        </m:ctrlPr>
                      </m:sSubPr>
                      <m:e>
                        <m:r>
                          <a:rPr lang="en-CA" sz="2000" i="1">
                            <a:solidFill>
                              <a:schemeClr val="bg1"/>
                            </a:solidFill>
                            <a:latin typeface="Cambria Math"/>
                          </a:rPr>
                          <m:t>𝑚</m:t>
                        </m:r>
                      </m:e>
                      <m:sub>
                        <m:r>
                          <a:rPr lang="en-CA" sz="2000" i="1">
                            <a:solidFill>
                              <a:schemeClr val="bg1"/>
                            </a:solidFill>
                            <a:latin typeface="Cambria Math"/>
                          </a:rPr>
                          <m:t>1</m:t>
                        </m:r>
                      </m:sub>
                    </m:sSub>
                    <m:r>
                      <a:rPr lang="en-CA" sz="2000" i="1">
                        <a:solidFill>
                          <a:schemeClr val="bg1"/>
                        </a:solidFill>
                        <a:latin typeface="Cambria Math"/>
                      </a:rPr>
                      <m:t>𝑔</m:t>
                    </m:r>
                  </m:oMath>
                </a14:m>
                <a:r>
                  <a:rPr lang="en-CA" sz="2000" dirty="0">
                    <a:solidFill>
                      <a:schemeClr val="bg1"/>
                    </a:solidFill>
                  </a:rPr>
                  <a:t> </a:t>
                </a:r>
                <a14:m>
                  <m:oMath xmlns:m="http://schemas.openxmlformats.org/officeDocument/2006/math">
                    <m:r>
                      <a:rPr lang="en-CA" sz="2000" i="1">
                        <a:solidFill>
                          <a:schemeClr val="bg1"/>
                        </a:solidFill>
                        <a:latin typeface="Cambria Math"/>
                      </a:rPr>
                      <m:t>−</m:t>
                    </m:r>
                    <m:sSub>
                      <m:sSubPr>
                        <m:ctrlPr>
                          <a:rPr lang="en-CA" sz="2000" i="1">
                            <a:solidFill>
                              <a:schemeClr val="bg1"/>
                            </a:solidFill>
                            <a:latin typeface="Cambria Math"/>
                          </a:rPr>
                        </m:ctrlPr>
                      </m:sSubPr>
                      <m:e>
                        <m:sSub>
                          <m:sSubPr>
                            <m:ctrlPr>
                              <a:rPr lang="en-CA" sz="2000" i="1">
                                <a:solidFill>
                                  <a:schemeClr val="bg1"/>
                                </a:solidFill>
                                <a:latin typeface="Cambria Math"/>
                              </a:rPr>
                            </m:ctrlPr>
                          </m:sSubPr>
                          <m:e>
                            <m:r>
                              <a:rPr lang="en-CA" sz="2000" i="1">
                                <a:solidFill>
                                  <a:schemeClr val="bg1"/>
                                </a:solidFill>
                                <a:latin typeface="Cambria Math"/>
                                <a:ea typeface="Cambria Math"/>
                              </a:rPr>
                              <m:t>𝜇</m:t>
                            </m:r>
                          </m:e>
                          <m:sub>
                            <m:r>
                              <a:rPr lang="en-CA" sz="2000" i="1">
                                <a:solidFill>
                                  <a:schemeClr val="bg1"/>
                                </a:solidFill>
                                <a:latin typeface="Cambria Math"/>
                              </a:rPr>
                              <m:t>𝑘</m:t>
                            </m:r>
                          </m:sub>
                        </m:sSub>
                        <m:r>
                          <a:rPr lang="en-CA" sz="2000" i="1">
                            <a:solidFill>
                              <a:schemeClr val="bg1"/>
                            </a:solidFill>
                            <a:latin typeface="Cambria Math"/>
                          </a:rPr>
                          <m:t>𝑚</m:t>
                        </m:r>
                      </m:e>
                      <m:sub>
                        <m:r>
                          <a:rPr lang="en-CA" sz="2000" i="1">
                            <a:solidFill>
                              <a:schemeClr val="bg1"/>
                            </a:solidFill>
                            <a:latin typeface="Cambria Math"/>
                          </a:rPr>
                          <m:t>2</m:t>
                        </m:r>
                      </m:sub>
                    </m:sSub>
                    <m:r>
                      <a:rPr lang="en-CA" sz="2000" i="1">
                        <a:solidFill>
                          <a:schemeClr val="bg1"/>
                        </a:solidFill>
                        <a:latin typeface="Cambria Math"/>
                      </a:rPr>
                      <m:t>𝑔</m:t>
                    </m:r>
                    <m:r>
                      <a:rPr lang="en-CA" sz="2000" b="0" i="1" smtClean="0">
                        <a:solidFill>
                          <a:schemeClr val="bg1"/>
                        </a:solidFill>
                        <a:latin typeface="Cambria Math"/>
                      </a:rPr>
                      <m:t>=</m:t>
                    </m:r>
                    <m:d>
                      <m:dPr>
                        <m:ctrlPr>
                          <a:rPr lang="en-CA" sz="2000" i="1">
                            <a:solidFill>
                              <a:schemeClr val="bg1"/>
                            </a:solidFill>
                            <a:latin typeface="Cambria Math"/>
                          </a:rPr>
                        </m:ctrlPr>
                      </m:dPr>
                      <m:e>
                        <m:sSub>
                          <m:sSubPr>
                            <m:ctrlPr>
                              <a:rPr lang="en-CA" sz="2000" i="1">
                                <a:solidFill>
                                  <a:schemeClr val="bg1"/>
                                </a:solidFill>
                                <a:latin typeface="Cambria Math"/>
                              </a:rPr>
                            </m:ctrlPr>
                          </m:sSubPr>
                          <m:e>
                            <m:r>
                              <a:rPr lang="en-CA" sz="2000" i="1">
                                <a:solidFill>
                                  <a:schemeClr val="bg1"/>
                                </a:solidFill>
                                <a:latin typeface="Cambria Math"/>
                              </a:rPr>
                              <m:t>𝑚</m:t>
                            </m:r>
                          </m:e>
                          <m:sub>
                            <m:r>
                              <a:rPr lang="en-CA" sz="2000" i="1">
                                <a:solidFill>
                                  <a:schemeClr val="bg1"/>
                                </a:solidFill>
                                <a:latin typeface="Cambria Math"/>
                              </a:rPr>
                              <m:t>1</m:t>
                            </m:r>
                          </m:sub>
                        </m:sSub>
                        <m:r>
                          <a:rPr lang="en-CA" sz="2000" i="1">
                            <a:solidFill>
                              <a:schemeClr val="bg1"/>
                            </a:solidFill>
                            <a:latin typeface="Cambria Math"/>
                          </a:rPr>
                          <m:t>+</m:t>
                        </m:r>
                        <m:sSub>
                          <m:sSubPr>
                            <m:ctrlPr>
                              <a:rPr lang="en-CA" sz="2000" i="1">
                                <a:solidFill>
                                  <a:schemeClr val="bg1"/>
                                </a:solidFill>
                                <a:latin typeface="Cambria Math"/>
                              </a:rPr>
                            </m:ctrlPr>
                          </m:sSubPr>
                          <m:e>
                            <m:r>
                              <a:rPr lang="en-CA" sz="2000" i="1">
                                <a:solidFill>
                                  <a:schemeClr val="bg1"/>
                                </a:solidFill>
                                <a:latin typeface="Cambria Math"/>
                              </a:rPr>
                              <m:t>𝑚</m:t>
                            </m:r>
                          </m:e>
                          <m:sub>
                            <m:r>
                              <a:rPr lang="en-CA" sz="2000" i="1">
                                <a:solidFill>
                                  <a:schemeClr val="bg1"/>
                                </a:solidFill>
                                <a:latin typeface="Cambria Math"/>
                              </a:rPr>
                              <m:t>2</m:t>
                            </m:r>
                          </m:sub>
                        </m:sSub>
                      </m:e>
                    </m:d>
                    <m:r>
                      <a:rPr lang="en-CA" sz="2000" i="1">
                        <a:solidFill>
                          <a:schemeClr val="bg1"/>
                        </a:solidFill>
                        <a:latin typeface="Cambria Math"/>
                      </a:rPr>
                      <m:t>𝑎</m:t>
                    </m:r>
                  </m:oMath>
                </a14:m>
                <a:endParaRPr lang="en-CA" sz="2000" dirty="0">
                  <a:solidFill>
                    <a:schemeClr val="bg1"/>
                  </a:solidFill>
                </a:endParaRPr>
              </a:p>
              <a:p>
                <a:pPr lvl="0" algn="l"/>
                <a:endParaRPr lang="en-CA" sz="800" dirty="0" smtClean="0">
                  <a:solidFill>
                    <a:schemeClr val="bg1"/>
                  </a:solidFill>
                </a:endParaRPr>
              </a:p>
              <a:p>
                <a:pPr algn="l"/>
                <a14:m>
                  <m:oMathPara xmlns:m="http://schemas.openxmlformats.org/officeDocument/2006/math">
                    <m:oMathParaPr>
                      <m:jc m:val="left"/>
                    </m:oMathParaPr>
                    <m:oMath xmlns:m="http://schemas.openxmlformats.org/officeDocument/2006/math">
                      <m:r>
                        <a:rPr lang="en-CA" sz="2000" i="1">
                          <a:solidFill>
                            <a:schemeClr val="bg1"/>
                          </a:solidFill>
                          <a:latin typeface="Cambria Math"/>
                        </a:rPr>
                        <m:t>𝑎</m:t>
                      </m:r>
                      <m:r>
                        <a:rPr lang="en-CA" sz="2000" i="1">
                          <a:solidFill>
                            <a:schemeClr val="bg1"/>
                          </a:solidFill>
                          <a:latin typeface="Cambria Math"/>
                        </a:rPr>
                        <m:t>=</m:t>
                      </m:r>
                      <m:f>
                        <m:fPr>
                          <m:ctrlPr>
                            <a:rPr lang="en-CA" sz="2000" i="1">
                              <a:solidFill>
                                <a:schemeClr val="bg1"/>
                              </a:solidFill>
                              <a:latin typeface="Cambria Math"/>
                            </a:rPr>
                          </m:ctrlPr>
                        </m:fPr>
                        <m:num>
                          <m:sSub>
                            <m:sSubPr>
                              <m:ctrlPr>
                                <a:rPr lang="en-CA" sz="2000" i="1">
                                  <a:solidFill>
                                    <a:schemeClr val="bg1"/>
                                  </a:solidFill>
                                  <a:latin typeface="Cambria Math"/>
                                </a:rPr>
                              </m:ctrlPr>
                            </m:sSubPr>
                            <m:e>
                              <m:r>
                                <a:rPr lang="en-CA" sz="2000" i="1">
                                  <a:solidFill>
                                    <a:schemeClr val="bg1"/>
                                  </a:solidFill>
                                  <a:latin typeface="Cambria Math"/>
                                </a:rPr>
                                <m:t>𝑚</m:t>
                              </m:r>
                            </m:e>
                            <m:sub>
                              <m:r>
                                <a:rPr lang="en-CA" sz="2000" i="1">
                                  <a:solidFill>
                                    <a:schemeClr val="bg1"/>
                                  </a:solidFill>
                                  <a:latin typeface="Cambria Math"/>
                                </a:rPr>
                                <m:t>1</m:t>
                              </m:r>
                            </m:sub>
                          </m:sSub>
                          <m:r>
                            <a:rPr lang="en-CA" sz="2000" i="1">
                              <a:solidFill>
                                <a:schemeClr val="bg1"/>
                              </a:solidFill>
                              <a:latin typeface="Cambria Math"/>
                            </a:rPr>
                            <m:t>𝑔</m:t>
                          </m:r>
                          <m:r>
                            <a:rPr lang="en-CA" sz="2000" i="1">
                              <a:solidFill>
                                <a:schemeClr val="bg1"/>
                              </a:solidFill>
                              <a:latin typeface="Cambria Math"/>
                            </a:rPr>
                            <m:t>−</m:t>
                          </m:r>
                          <m:sSub>
                            <m:sSubPr>
                              <m:ctrlPr>
                                <a:rPr lang="en-CA" sz="2000" i="1">
                                  <a:solidFill>
                                    <a:schemeClr val="bg1"/>
                                  </a:solidFill>
                                  <a:latin typeface="Cambria Math"/>
                                </a:rPr>
                              </m:ctrlPr>
                            </m:sSubPr>
                            <m:e>
                              <m:sSub>
                                <m:sSubPr>
                                  <m:ctrlPr>
                                    <a:rPr lang="en-CA" sz="2000" i="1">
                                      <a:solidFill>
                                        <a:schemeClr val="bg1"/>
                                      </a:solidFill>
                                      <a:latin typeface="Cambria Math"/>
                                    </a:rPr>
                                  </m:ctrlPr>
                                </m:sSubPr>
                                <m:e>
                                  <m:r>
                                    <a:rPr lang="en-CA" sz="2000" i="1">
                                      <a:solidFill>
                                        <a:schemeClr val="bg1"/>
                                      </a:solidFill>
                                      <a:latin typeface="Cambria Math"/>
                                      <a:ea typeface="Cambria Math"/>
                                    </a:rPr>
                                    <m:t>𝜇</m:t>
                                  </m:r>
                                </m:e>
                                <m:sub>
                                  <m:r>
                                    <a:rPr lang="en-CA" sz="2000" i="1">
                                      <a:solidFill>
                                        <a:schemeClr val="bg1"/>
                                      </a:solidFill>
                                      <a:latin typeface="Cambria Math"/>
                                    </a:rPr>
                                    <m:t>𝑘</m:t>
                                  </m:r>
                                </m:sub>
                              </m:sSub>
                              <m:r>
                                <a:rPr lang="en-CA" sz="2000" i="1">
                                  <a:solidFill>
                                    <a:schemeClr val="bg1"/>
                                  </a:solidFill>
                                  <a:latin typeface="Cambria Math"/>
                                </a:rPr>
                                <m:t>𝑚</m:t>
                              </m:r>
                            </m:e>
                            <m:sub>
                              <m:r>
                                <a:rPr lang="en-CA" sz="2000" i="1">
                                  <a:solidFill>
                                    <a:schemeClr val="bg1"/>
                                  </a:solidFill>
                                  <a:latin typeface="Cambria Math"/>
                                </a:rPr>
                                <m:t>2</m:t>
                              </m:r>
                            </m:sub>
                          </m:sSub>
                          <m:r>
                            <a:rPr lang="en-CA" sz="2000" i="1">
                              <a:solidFill>
                                <a:schemeClr val="bg1"/>
                              </a:solidFill>
                              <a:latin typeface="Cambria Math"/>
                            </a:rPr>
                            <m:t>𝑔</m:t>
                          </m:r>
                        </m:num>
                        <m:den>
                          <m:d>
                            <m:dPr>
                              <m:ctrlPr>
                                <a:rPr lang="en-CA" sz="2000" i="1">
                                  <a:solidFill>
                                    <a:schemeClr val="bg1"/>
                                  </a:solidFill>
                                  <a:latin typeface="Cambria Math"/>
                                </a:rPr>
                              </m:ctrlPr>
                            </m:dPr>
                            <m:e>
                              <m:sSub>
                                <m:sSubPr>
                                  <m:ctrlPr>
                                    <a:rPr lang="en-CA" sz="2000" i="1">
                                      <a:solidFill>
                                        <a:schemeClr val="bg1"/>
                                      </a:solidFill>
                                      <a:latin typeface="Cambria Math"/>
                                    </a:rPr>
                                  </m:ctrlPr>
                                </m:sSubPr>
                                <m:e>
                                  <m:r>
                                    <a:rPr lang="en-CA" sz="2000" i="1">
                                      <a:solidFill>
                                        <a:schemeClr val="bg1"/>
                                      </a:solidFill>
                                      <a:latin typeface="Cambria Math"/>
                                    </a:rPr>
                                    <m:t>𝑚</m:t>
                                  </m:r>
                                </m:e>
                                <m:sub>
                                  <m:r>
                                    <a:rPr lang="en-CA" sz="2000" i="1">
                                      <a:solidFill>
                                        <a:schemeClr val="bg1"/>
                                      </a:solidFill>
                                      <a:latin typeface="Cambria Math"/>
                                    </a:rPr>
                                    <m:t>1</m:t>
                                  </m:r>
                                </m:sub>
                              </m:sSub>
                              <m:r>
                                <a:rPr lang="en-CA" sz="2000" i="1">
                                  <a:solidFill>
                                    <a:schemeClr val="bg1"/>
                                  </a:solidFill>
                                  <a:latin typeface="Cambria Math"/>
                                </a:rPr>
                                <m:t>+</m:t>
                              </m:r>
                              <m:sSub>
                                <m:sSubPr>
                                  <m:ctrlPr>
                                    <a:rPr lang="en-CA" sz="2000" i="1">
                                      <a:solidFill>
                                        <a:schemeClr val="bg1"/>
                                      </a:solidFill>
                                      <a:latin typeface="Cambria Math"/>
                                    </a:rPr>
                                  </m:ctrlPr>
                                </m:sSubPr>
                                <m:e>
                                  <m:r>
                                    <a:rPr lang="en-CA" sz="2000" i="1">
                                      <a:solidFill>
                                        <a:schemeClr val="bg1"/>
                                      </a:solidFill>
                                      <a:latin typeface="Cambria Math"/>
                                    </a:rPr>
                                    <m:t>𝑚</m:t>
                                  </m:r>
                                </m:e>
                                <m:sub>
                                  <m:r>
                                    <a:rPr lang="en-CA" sz="2000" i="1">
                                      <a:solidFill>
                                        <a:schemeClr val="bg1"/>
                                      </a:solidFill>
                                      <a:latin typeface="Cambria Math"/>
                                    </a:rPr>
                                    <m:t>2</m:t>
                                  </m:r>
                                </m:sub>
                              </m:sSub>
                            </m:e>
                          </m:d>
                        </m:den>
                      </m:f>
                    </m:oMath>
                  </m:oMathPara>
                </a14:m>
                <a:endParaRPr lang="en-CA" sz="2000" dirty="0">
                  <a:solidFill>
                    <a:schemeClr val="bg1"/>
                  </a:solidFill>
                </a:endParaRPr>
              </a:p>
              <a:p>
                <a:pPr lvl="0" algn="l"/>
                <a:endParaRPr lang="en-CA" sz="800" i="1" dirty="0" smtClean="0">
                  <a:solidFill>
                    <a:schemeClr val="bg1"/>
                  </a:solidFill>
                  <a:latin typeface="Cambria Math"/>
                </a:endParaRPr>
              </a:p>
              <a:p>
                <a:pPr lvl="0" algn="l"/>
                <a14:m>
                  <m:oMathPara xmlns:m="http://schemas.openxmlformats.org/officeDocument/2006/math">
                    <m:oMathParaPr>
                      <m:jc m:val="left"/>
                    </m:oMathParaPr>
                    <m:oMath xmlns:m="http://schemas.openxmlformats.org/officeDocument/2006/math">
                      <m:r>
                        <a:rPr lang="en-CA" sz="2000" i="1">
                          <a:solidFill>
                            <a:schemeClr val="bg1"/>
                          </a:solidFill>
                          <a:latin typeface="Cambria Math"/>
                        </a:rPr>
                        <m:t>𝑎</m:t>
                      </m:r>
                      <m:r>
                        <a:rPr lang="en-CA" sz="2000" i="1">
                          <a:solidFill>
                            <a:schemeClr val="bg1"/>
                          </a:solidFill>
                          <a:latin typeface="Cambria Math"/>
                        </a:rPr>
                        <m:t>=</m:t>
                      </m:r>
                      <m:f>
                        <m:fPr>
                          <m:ctrlPr>
                            <a:rPr lang="en-CA" sz="2000" i="1">
                              <a:solidFill>
                                <a:schemeClr val="bg1"/>
                              </a:solidFill>
                              <a:latin typeface="Cambria Math"/>
                            </a:rPr>
                          </m:ctrlPr>
                        </m:fPr>
                        <m:num>
                          <m:r>
                            <a:rPr lang="en-CA" sz="2000" b="0" i="1" smtClean="0">
                              <a:solidFill>
                                <a:schemeClr val="bg1"/>
                              </a:solidFill>
                              <a:latin typeface="Cambria Math"/>
                            </a:rPr>
                            <m:t>0.2</m:t>
                          </m:r>
                          <m:r>
                            <a:rPr lang="en-CA" sz="2000" b="0" i="1" smtClean="0">
                              <a:solidFill>
                                <a:schemeClr val="bg1"/>
                              </a:solidFill>
                              <a:latin typeface="Cambria Math"/>
                              <a:ea typeface="Cambria Math"/>
                            </a:rPr>
                            <m:t>×9.81</m:t>
                          </m:r>
                          <m:r>
                            <a:rPr lang="en-CA" sz="2000" i="1">
                              <a:solidFill>
                                <a:schemeClr val="bg1"/>
                              </a:solidFill>
                              <a:latin typeface="Cambria Math"/>
                            </a:rPr>
                            <m:t>−</m:t>
                          </m:r>
                          <m:r>
                            <a:rPr lang="en-CA" sz="2000" b="0" i="1" smtClean="0">
                              <a:solidFill>
                                <a:schemeClr val="bg1"/>
                              </a:solidFill>
                              <a:latin typeface="Cambria Math"/>
                            </a:rPr>
                            <m:t>0.12</m:t>
                          </m:r>
                          <m:r>
                            <a:rPr lang="en-CA" sz="2000" b="0" i="1" smtClean="0">
                              <a:solidFill>
                                <a:schemeClr val="bg1"/>
                              </a:solidFill>
                              <a:latin typeface="Cambria Math"/>
                              <a:ea typeface="Cambria Math"/>
                            </a:rPr>
                            <m:t>×0.4×9.81</m:t>
                          </m:r>
                        </m:num>
                        <m:den>
                          <m:d>
                            <m:dPr>
                              <m:ctrlPr>
                                <a:rPr lang="en-CA" sz="2000" i="1">
                                  <a:solidFill>
                                    <a:schemeClr val="bg1"/>
                                  </a:solidFill>
                                  <a:latin typeface="Cambria Math"/>
                                </a:rPr>
                              </m:ctrlPr>
                            </m:dPr>
                            <m:e>
                              <m:r>
                                <a:rPr lang="en-CA" sz="2000" b="0" i="1" smtClean="0">
                                  <a:solidFill>
                                    <a:schemeClr val="bg1"/>
                                  </a:solidFill>
                                  <a:latin typeface="Cambria Math"/>
                                </a:rPr>
                                <m:t>0.2+0.4</m:t>
                              </m:r>
                            </m:e>
                          </m:d>
                        </m:den>
                      </m:f>
                    </m:oMath>
                  </m:oMathPara>
                </a14:m>
                <a:endParaRPr lang="en-CA" sz="2000" dirty="0">
                  <a:solidFill>
                    <a:schemeClr val="bg1"/>
                  </a:solidFill>
                </a:endParaRPr>
              </a:p>
              <a:p>
                <a:pPr algn="l"/>
                <a:endParaRPr lang="en-CA" sz="500" b="0" i="1" dirty="0" smtClean="0">
                  <a:solidFill>
                    <a:schemeClr val="bg1"/>
                  </a:solidFill>
                  <a:latin typeface="Cambria Math"/>
                </a:endParaRPr>
              </a:p>
              <a:p>
                <a:pPr algn="l"/>
                <a14:m>
                  <m:oMathPara xmlns:m="http://schemas.openxmlformats.org/officeDocument/2006/math">
                    <m:oMathParaPr>
                      <m:jc m:val="left"/>
                    </m:oMathParaPr>
                    <m:oMath xmlns:m="http://schemas.openxmlformats.org/officeDocument/2006/math">
                      <m:r>
                        <a:rPr lang="en-CA" sz="2000" b="0" i="1" smtClean="0">
                          <a:solidFill>
                            <a:schemeClr val="bg1"/>
                          </a:solidFill>
                          <a:latin typeface="Cambria Math"/>
                        </a:rPr>
                        <m:t>𝑎</m:t>
                      </m:r>
                      <m:r>
                        <a:rPr lang="en-CA" sz="2000" b="0" i="1" smtClean="0">
                          <a:solidFill>
                            <a:schemeClr val="bg1"/>
                          </a:solidFill>
                          <a:latin typeface="Cambria Math"/>
                        </a:rPr>
                        <m:t>=2.48 </m:t>
                      </m:r>
                      <m:r>
                        <a:rPr lang="en-CA" sz="2000" b="0" i="1" smtClean="0">
                          <a:solidFill>
                            <a:schemeClr val="bg1"/>
                          </a:solidFill>
                          <a:latin typeface="Cambria Math"/>
                        </a:rPr>
                        <m:t>𝑚</m:t>
                      </m:r>
                      <m:r>
                        <a:rPr lang="en-CA" sz="2000" b="0" i="1" smtClean="0">
                          <a:solidFill>
                            <a:schemeClr val="bg1"/>
                          </a:solidFill>
                          <a:latin typeface="Cambria Math"/>
                        </a:rPr>
                        <m:t>/</m:t>
                      </m:r>
                      <m:sSup>
                        <m:sSupPr>
                          <m:ctrlPr>
                            <a:rPr lang="en-CA" sz="2000" b="0" i="1" smtClean="0">
                              <a:solidFill>
                                <a:schemeClr val="bg1"/>
                              </a:solidFill>
                              <a:latin typeface="Cambria Math"/>
                            </a:rPr>
                          </m:ctrlPr>
                        </m:sSupPr>
                        <m:e>
                          <m:r>
                            <a:rPr lang="en-CA" sz="2000" b="0" i="1" smtClean="0">
                              <a:solidFill>
                                <a:schemeClr val="bg1"/>
                              </a:solidFill>
                              <a:latin typeface="Cambria Math"/>
                            </a:rPr>
                            <m:t>𝑠</m:t>
                          </m:r>
                        </m:e>
                        <m:sup>
                          <m:r>
                            <a:rPr lang="en-CA" sz="2000" b="0" i="1" smtClean="0">
                              <a:solidFill>
                                <a:schemeClr val="bg1"/>
                              </a:solidFill>
                              <a:latin typeface="Cambria Math"/>
                            </a:rPr>
                            <m:t>2</m:t>
                          </m:r>
                        </m:sup>
                      </m:sSup>
                    </m:oMath>
                  </m:oMathPara>
                </a14:m>
                <a:endParaRPr lang="en-CA" sz="2000" dirty="0">
                  <a:solidFill>
                    <a:schemeClr val="bg1"/>
                  </a:solidFill>
                </a:endParaRPr>
              </a:p>
              <a:p>
                <a:pPr algn="l"/>
                <a:endParaRPr lang="en-CA" sz="800" dirty="0" smtClean="0">
                  <a:solidFill>
                    <a:schemeClr val="bg1"/>
                  </a:solidFill>
                </a:endParaRPr>
              </a:p>
              <a:p>
                <a:pPr algn="l"/>
                <a:r>
                  <a:rPr lang="en-CA" sz="2000" dirty="0" smtClean="0">
                    <a:solidFill>
                      <a:schemeClr val="bg1"/>
                    </a:solidFill>
                  </a:rPr>
                  <a:t>For </a:t>
                </a:r>
                <a14:m>
                  <m:oMath xmlns:m="http://schemas.openxmlformats.org/officeDocument/2006/math">
                    <m:sSub>
                      <m:sSubPr>
                        <m:ctrlPr>
                          <a:rPr lang="en-CA" sz="2000" i="1" smtClean="0">
                            <a:solidFill>
                              <a:schemeClr val="bg1"/>
                            </a:solidFill>
                            <a:latin typeface="Cambria Math"/>
                          </a:rPr>
                        </m:ctrlPr>
                      </m:sSubPr>
                      <m:e>
                        <m:r>
                          <a:rPr lang="en-CA" sz="2000" b="0" i="1" smtClean="0">
                            <a:solidFill>
                              <a:schemeClr val="bg1"/>
                            </a:solidFill>
                            <a:latin typeface="Cambria Math"/>
                          </a:rPr>
                          <m:t>𝑚</m:t>
                        </m:r>
                      </m:e>
                      <m:sub>
                        <m:r>
                          <a:rPr lang="en-CA" sz="2000" b="0" i="1" smtClean="0">
                            <a:solidFill>
                              <a:schemeClr val="bg1"/>
                            </a:solidFill>
                            <a:latin typeface="Cambria Math"/>
                          </a:rPr>
                          <m:t>1</m:t>
                        </m:r>
                      </m:sub>
                    </m:sSub>
                    <m:r>
                      <a:rPr lang="en-CA" sz="2000" b="0" i="1" smtClean="0">
                        <a:solidFill>
                          <a:schemeClr val="bg1"/>
                        </a:solidFill>
                        <a:latin typeface="Cambria Math"/>
                      </a:rPr>
                      <m:t>;       </m:t>
                    </m:r>
                    <m:acc>
                      <m:accPr>
                        <m:chr m:val="⃑"/>
                        <m:ctrlPr>
                          <a:rPr lang="en-CA" sz="2000" i="1">
                            <a:solidFill>
                              <a:schemeClr val="bg1"/>
                            </a:solidFill>
                            <a:latin typeface="Cambria Math"/>
                          </a:rPr>
                        </m:ctrlPr>
                      </m:accPr>
                      <m:e>
                        <m:r>
                          <a:rPr lang="en-CA" sz="2000" i="1">
                            <a:solidFill>
                              <a:schemeClr val="bg1"/>
                            </a:solidFill>
                            <a:latin typeface="Cambria Math"/>
                          </a:rPr>
                          <m:t>𝑎</m:t>
                        </m:r>
                      </m:e>
                    </m:acc>
                    <m:r>
                      <a:rPr lang="en-CA" sz="2000" i="1">
                        <a:solidFill>
                          <a:schemeClr val="bg1"/>
                        </a:solidFill>
                        <a:latin typeface="Cambria Math"/>
                      </a:rPr>
                      <m:t>=2.</m:t>
                    </m:r>
                    <m:r>
                      <a:rPr lang="en-CA" sz="2000" b="0" i="1" smtClean="0">
                        <a:solidFill>
                          <a:schemeClr val="bg1"/>
                        </a:solidFill>
                        <a:latin typeface="Cambria Math"/>
                      </a:rPr>
                      <m:t>4</m:t>
                    </m:r>
                    <m:r>
                      <a:rPr lang="en-CA" sz="2000" i="1">
                        <a:solidFill>
                          <a:schemeClr val="bg1"/>
                        </a:solidFill>
                        <a:latin typeface="Cambria Math"/>
                      </a:rPr>
                      <m:t>8 </m:t>
                    </m:r>
                    <m:r>
                      <a:rPr lang="en-CA" sz="2000" i="1">
                        <a:solidFill>
                          <a:schemeClr val="bg1"/>
                        </a:solidFill>
                        <a:latin typeface="Cambria Math"/>
                      </a:rPr>
                      <m:t>𝑚</m:t>
                    </m:r>
                    <m:r>
                      <a:rPr lang="en-CA" sz="2000" i="1">
                        <a:solidFill>
                          <a:schemeClr val="bg1"/>
                        </a:solidFill>
                        <a:latin typeface="Cambria Math"/>
                      </a:rPr>
                      <m:t>/</m:t>
                    </m:r>
                    <m:sSup>
                      <m:sSupPr>
                        <m:ctrlPr>
                          <a:rPr lang="en-CA" sz="2000" i="1">
                            <a:solidFill>
                              <a:schemeClr val="bg1"/>
                            </a:solidFill>
                            <a:latin typeface="Cambria Math"/>
                          </a:rPr>
                        </m:ctrlPr>
                      </m:sSupPr>
                      <m:e>
                        <m:r>
                          <a:rPr lang="en-CA" sz="2000" i="1">
                            <a:solidFill>
                              <a:schemeClr val="bg1"/>
                            </a:solidFill>
                            <a:latin typeface="Cambria Math"/>
                          </a:rPr>
                          <m:t>𝑠</m:t>
                        </m:r>
                      </m:e>
                      <m:sup>
                        <m:r>
                          <a:rPr lang="en-CA" sz="2000" i="1">
                            <a:solidFill>
                              <a:schemeClr val="bg1"/>
                            </a:solidFill>
                            <a:latin typeface="Cambria Math"/>
                          </a:rPr>
                          <m:t>2</m:t>
                        </m:r>
                      </m:sup>
                    </m:sSup>
                  </m:oMath>
                </a14:m>
                <a:r>
                  <a:rPr lang="en-CA" sz="2000" dirty="0">
                    <a:solidFill>
                      <a:schemeClr val="bg1"/>
                    </a:solidFill>
                  </a:rPr>
                  <a:t> </a:t>
                </a:r>
                <a:r>
                  <a:rPr lang="en-CA" sz="2000" dirty="0" smtClean="0">
                    <a:solidFill>
                      <a:schemeClr val="bg1"/>
                    </a:solidFill>
                  </a:rPr>
                  <a:t>[down]</a:t>
                </a:r>
                <a:endParaRPr lang="en-CA" sz="2000" dirty="0">
                  <a:solidFill>
                    <a:schemeClr val="bg1"/>
                  </a:solidFill>
                </a:endParaRPr>
              </a:p>
              <a:p>
                <a:pPr algn="l"/>
                <a:endParaRPr lang="en-CA" sz="800" dirty="0" smtClean="0">
                  <a:solidFill>
                    <a:schemeClr val="bg1"/>
                  </a:solidFill>
                </a:endParaRPr>
              </a:p>
              <a:p>
                <a:pPr algn="l"/>
                <a:r>
                  <a:rPr lang="en-CA" sz="2000" dirty="0" smtClean="0">
                    <a:solidFill>
                      <a:schemeClr val="bg1"/>
                    </a:solidFill>
                  </a:rPr>
                  <a:t>For </a:t>
                </a:r>
                <a14:m>
                  <m:oMath xmlns:m="http://schemas.openxmlformats.org/officeDocument/2006/math">
                    <m:sSub>
                      <m:sSubPr>
                        <m:ctrlPr>
                          <a:rPr lang="en-CA" sz="2000" i="1">
                            <a:solidFill>
                              <a:schemeClr val="bg1"/>
                            </a:solidFill>
                            <a:latin typeface="Cambria Math"/>
                          </a:rPr>
                        </m:ctrlPr>
                      </m:sSubPr>
                      <m:e>
                        <m:r>
                          <a:rPr lang="en-CA" sz="2000" i="1">
                            <a:solidFill>
                              <a:schemeClr val="bg1"/>
                            </a:solidFill>
                            <a:latin typeface="Cambria Math"/>
                          </a:rPr>
                          <m:t>𝑚</m:t>
                        </m:r>
                      </m:e>
                      <m:sub>
                        <m:r>
                          <a:rPr lang="en-CA" sz="2000" b="0" i="1" smtClean="0">
                            <a:solidFill>
                              <a:schemeClr val="bg1"/>
                            </a:solidFill>
                            <a:latin typeface="Cambria Math"/>
                          </a:rPr>
                          <m:t>2</m:t>
                        </m:r>
                      </m:sub>
                    </m:sSub>
                    <m:r>
                      <a:rPr lang="en-CA" sz="2000" b="0" i="1" smtClean="0">
                        <a:solidFill>
                          <a:schemeClr val="bg1"/>
                        </a:solidFill>
                        <a:latin typeface="Cambria Math"/>
                      </a:rPr>
                      <m:t>;       </m:t>
                    </m:r>
                    <m:acc>
                      <m:accPr>
                        <m:chr m:val="⃑"/>
                        <m:ctrlPr>
                          <a:rPr lang="en-CA" sz="2000" i="1">
                            <a:solidFill>
                              <a:schemeClr val="bg1"/>
                            </a:solidFill>
                            <a:latin typeface="Cambria Math"/>
                          </a:rPr>
                        </m:ctrlPr>
                      </m:accPr>
                      <m:e>
                        <m:r>
                          <a:rPr lang="en-CA" sz="2000" i="1">
                            <a:solidFill>
                              <a:schemeClr val="bg1"/>
                            </a:solidFill>
                            <a:latin typeface="Cambria Math"/>
                          </a:rPr>
                          <m:t>𝑎</m:t>
                        </m:r>
                      </m:e>
                    </m:acc>
                    <m:r>
                      <a:rPr lang="en-CA" sz="2000" i="1">
                        <a:solidFill>
                          <a:schemeClr val="bg1"/>
                        </a:solidFill>
                        <a:latin typeface="Cambria Math"/>
                      </a:rPr>
                      <m:t>=2.</m:t>
                    </m:r>
                    <m:r>
                      <a:rPr lang="en-CA" sz="2000" b="0" i="1" smtClean="0">
                        <a:solidFill>
                          <a:schemeClr val="bg1"/>
                        </a:solidFill>
                        <a:latin typeface="Cambria Math"/>
                      </a:rPr>
                      <m:t>48</m:t>
                    </m:r>
                    <m:r>
                      <a:rPr lang="en-CA" sz="2000" i="1">
                        <a:solidFill>
                          <a:schemeClr val="bg1"/>
                        </a:solidFill>
                        <a:latin typeface="Cambria Math"/>
                      </a:rPr>
                      <m:t> </m:t>
                    </m:r>
                    <m:r>
                      <a:rPr lang="en-CA" sz="2000" i="1">
                        <a:solidFill>
                          <a:schemeClr val="bg1"/>
                        </a:solidFill>
                        <a:latin typeface="Cambria Math"/>
                      </a:rPr>
                      <m:t>𝑚</m:t>
                    </m:r>
                    <m:r>
                      <a:rPr lang="en-CA" sz="2000" i="1">
                        <a:solidFill>
                          <a:schemeClr val="bg1"/>
                        </a:solidFill>
                        <a:latin typeface="Cambria Math"/>
                      </a:rPr>
                      <m:t>/</m:t>
                    </m:r>
                    <m:sSup>
                      <m:sSupPr>
                        <m:ctrlPr>
                          <a:rPr lang="en-CA" sz="2000" i="1">
                            <a:solidFill>
                              <a:schemeClr val="bg1"/>
                            </a:solidFill>
                            <a:latin typeface="Cambria Math"/>
                          </a:rPr>
                        </m:ctrlPr>
                      </m:sSupPr>
                      <m:e>
                        <m:r>
                          <a:rPr lang="en-CA" sz="2000" i="1">
                            <a:solidFill>
                              <a:schemeClr val="bg1"/>
                            </a:solidFill>
                            <a:latin typeface="Cambria Math"/>
                          </a:rPr>
                          <m:t>𝑠</m:t>
                        </m:r>
                      </m:e>
                      <m:sup>
                        <m:r>
                          <a:rPr lang="en-CA" sz="2000" i="1">
                            <a:solidFill>
                              <a:schemeClr val="bg1"/>
                            </a:solidFill>
                            <a:latin typeface="Cambria Math"/>
                          </a:rPr>
                          <m:t>2</m:t>
                        </m:r>
                      </m:sup>
                    </m:sSup>
                  </m:oMath>
                </a14:m>
                <a:r>
                  <a:rPr lang="en-CA" sz="2000" dirty="0">
                    <a:solidFill>
                      <a:schemeClr val="bg1"/>
                    </a:solidFill>
                  </a:rPr>
                  <a:t> </a:t>
                </a:r>
                <a:r>
                  <a:rPr lang="en-CA" sz="2000" dirty="0" smtClean="0">
                    <a:solidFill>
                      <a:schemeClr val="bg1"/>
                    </a:solidFill>
                  </a:rPr>
                  <a:t>[</a:t>
                </a:r>
                <a:r>
                  <a:rPr lang="en-CA" sz="2000" dirty="0">
                    <a:solidFill>
                      <a:schemeClr val="bg1"/>
                    </a:solidFill>
                  </a:rPr>
                  <a:t>F</a:t>
                </a:r>
                <a:r>
                  <a:rPr lang="en-CA" sz="2000" dirty="0" smtClean="0">
                    <a:solidFill>
                      <a:schemeClr val="bg1"/>
                    </a:solidFill>
                  </a:rPr>
                  <a:t>]</a:t>
                </a:r>
                <a:endParaRPr lang="en-CA" sz="2000" dirty="0">
                  <a:solidFill>
                    <a:schemeClr val="bg1"/>
                  </a:solidFill>
                </a:endParaRPr>
              </a:p>
              <a:p>
                <a:pPr algn="l"/>
                <a:endParaRPr lang="en-CA" sz="2000" dirty="0" smtClean="0">
                  <a:solidFill>
                    <a:schemeClr val="bg1"/>
                  </a:solidFill>
                  <a:latin typeface="+mj-lt"/>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854735" y="685800"/>
                <a:ext cx="7086600" cy="2286000"/>
              </a:xfrm>
              <a:blipFill rotWithShape="1">
                <a:blip r:embed="rId2"/>
                <a:stretch>
                  <a:fillRect l="-2150" t="-1867" b="-126133"/>
                </a:stretch>
              </a:blipFill>
            </p:spPr>
            <p:txBody>
              <a:bodyPr/>
              <a:lstStyle/>
              <a:p>
                <a:r>
                  <a:rPr lang="en-CA">
                    <a:noFill/>
                  </a:rPr>
                  <a:t> </a:t>
                </a:r>
              </a:p>
            </p:txBody>
          </p:sp>
        </mc:Fallback>
      </mc:AlternateContent>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solidFill>
              </a:rPr>
              <a:pPr/>
              <a:t>16</a:t>
            </a:fld>
            <a:endParaRPr lang="en-US">
              <a:solidFill>
                <a:prstClr val="black"/>
              </a:solidFill>
            </a:endParaRPr>
          </a:p>
        </p:txBody>
      </p:sp>
      <mc:AlternateContent xmlns:mc="http://schemas.openxmlformats.org/markup-compatibility/2006" xmlns:a14="http://schemas.microsoft.com/office/drawing/2010/main">
        <mc:Choice Requires="a14">
          <p:sp>
            <p:nvSpPr>
              <p:cNvPr id="6" name="Rectangle 5"/>
              <p:cNvSpPr/>
              <p:nvPr/>
            </p:nvSpPr>
            <p:spPr>
              <a:xfrm>
                <a:off x="7696200" y="3198699"/>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CA" i="1" smtClean="0">
                              <a:solidFill>
                                <a:prstClr val="white"/>
                              </a:solidFill>
                              <a:latin typeface="Cambria Math"/>
                            </a:rPr>
                          </m:ctrlPr>
                        </m:sSubPr>
                        <m:e>
                          <m:r>
                            <a:rPr lang="en-CA" b="0" i="1" smtClean="0">
                              <a:solidFill>
                                <a:prstClr val="white"/>
                              </a:solidFill>
                              <a:latin typeface="Cambria Math"/>
                            </a:rPr>
                            <m:t>𝑚</m:t>
                          </m:r>
                        </m:e>
                        <m:sub>
                          <m:r>
                            <a:rPr lang="en-CA" b="0" i="1" smtClean="0">
                              <a:solidFill>
                                <a:prstClr val="white"/>
                              </a:solidFill>
                              <a:latin typeface="Cambria Math"/>
                            </a:rPr>
                            <m:t>1</m:t>
                          </m:r>
                        </m:sub>
                      </m:sSub>
                    </m:oMath>
                  </m:oMathPara>
                </a14:m>
                <a:endParaRPr lang="en-CA" dirty="0">
                  <a:solidFill>
                    <a:prstClr val="white"/>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7696200" y="3198699"/>
                <a:ext cx="533400" cy="381000"/>
              </a:xfrm>
              <a:prstGeom prst="rect">
                <a:avLst/>
              </a:prstGeom>
              <a:blipFill rotWithShape="1">
                <a:blip r:embed="rId3"/>
                <a:stretch>
                  <a:fillRect/>
                </a:stretch>
              </a:blipFill>
            </p:spPr>
            <p:txBody>
              <a:bodyPr/>
              <a:lstStyle/>
              <a:p>
                <a:r>
                  <a:rPr lang="en-CA">
                    <a:noFill/>
                  </a:rPr>
                  <a:t> </a:t>
                </a:r>
              </a:p>
            </p:txBody>
          </p:sp>
        </mc:Fallback>
      </mc:AlternateContent>
      <p:cxnSp>
        <p:nvCxnSpPr>
          <p:cNvPr id="7" name="Straight Arrow Connector 6"/>
          <p:cNvCxnSpPr/>
          <p:nvPr/>
        </p:nvCxnSpPr>
        <p:spPr>
          <a:xfrm>
            <a:off x="7952837" y="3580678"/>
            <a:ext cx="6470" cy="4589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7716150" y="4154864"/>
                <a:ext cx="486313" cy="3931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i="1" dirty="0" smtClean="0">
                              <a:solidFill>
                                <a:prstClr val="black"/>
                              </a:solidFill>
                              <a:latin typeface="Cambria Math"/>
                            </a:rPr>
                          </m:ctrlPr>
                        </m:sSubPr>
                        <m:e>
                          <m:r>
                            <a:rPr lang="en-CA" b="0" i="1" dirty="0" smtClean="0">
                              <a:solidFill>
                                <a:prstClr val="black"/>
                              </a:solidFill>
                              <a:latin typeface="Cambria Math"/>
                            </a:rPr>
                            <m:t>𝐹</m:t>
                          </m:r>
                        </m:e>
                        <m:sub>
                          <m:sSub>
                            <m:sSubPr>
                              <m:ctrlPr>
                                <a:rPr lang="en-CA" i="1" dirty="0" smtClean="0">
                                  <a:solidFill>
                                    <a:prstClr val="black"/>
                                  </a:solidFill>
                                  <a:latin typeface="Cambria Math"/>
                                </a:rPr>
                              </m:ctrlPr>
                            </m:sSubPr>
                            <m:e>
                              <m:r>
                                <a:rPr lang="en-CA" b="0" i="1" dirty="0" smtClean="0">
                                  <a:solidFill>
                                    <a:prstClr val="black"/>
                                  </a:solidFill>
                                  <a:latin typeface="Cambria Math"/>
                                </a:rPr>
                                <m:t>𝑔</m:t>
                              </m:r>
                            </m:e>
                            <m:sub>
                              <m:r>
                                <a:rPr lang="en-CA" b="0" i="1" dirty="0" smtClean="0">
                                  <a:solidFill>
                                    <a:prstClr val="black"/>
                                  </a:solidFill>
                                  <a:latin typeface="Cambria Math"/>
                                </a:rPr>
                                <m:t>1</m:t>
                              </m:r>
                            </m:sub>
                          </m:sSub>
                        </m:sub>
                      </m:sSub>
                    </m:oMath>
                  </m:oMathPara>
                </a14:m>
                <a:endParaRPr lang="en-CA" dirty="0">
                  <a:solidFill>
                    <a:prstClr val="black"/>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7716150" y="4154864"/>
                <a:ext cx="486313" cy="393121"/>
              </a:xfrm>
              <a:prstGeom prst="rect">
                <a:avLst/>
              </a:prstGeom>
              <a:blipFill rotWithShape="1">
                <a:blip r:embed="rId4"/>
                <a:stretch>
                  <a:fillRect b="-6250"/>
                </a:stretch>
              </a:blipFill>
            </p:spPr>
            <p:txBody>
              <a:bodyPr/>
              <a:lstStyle/>
              <a:p>
                <a:r>
                  <a:rPr lang="en-CA">
                    <a:noFill/>
                  </a:rPr>
                  <a:t> </a:t>
                </a:r>
              </a:p>
            </p:txBody>
          </p:sp>
        </mc:Fallback>
      </mc:AlternateContent>
      <p:cxnSp>
        <p:nvCxnSpPr>
          <p:cNvPr id="9" name="Straight Arrow Connector 8"/>
          <p:cNvCxnSpPr/>
          <p:nvPr/>
        </p:nvCxnSpPr>
        <p:spPr>
          <a:xfrm flipV="1">
            <a:off x="7962900" y="2632648"/>
            <a:ext cx="0" cy="5660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743287" y="2209800"/>
            <a:ext cx="419100" cy="369332"/>
          </a:xfrm>
          <a:prstGeom prst="rect">
            <a:avLst/>
          </a:prstGeom>
          <a:noFill/>
        </p:spPr>
        <p:txBody>
          <a:bodyPr wrap="square" rtlCol="0">
            <a:spAutoFit/>
          </a:bodyPr>
          <a:lstStyle/>
          <a:p>
            <a:r>
              <a:rPr lang="en-CA" dirty="0" smtClean="0">
                <a:solidFill>
                  <a:prstClr val="black"/>
                </a:solidFill>
              </a:rPr>
              <a:t>T</a:t>
            </a:r>
            <a:endParaRPr lang="en-CA" dirty="0">
              <a:solidFill>
                <a:prstClr val="black"/>
              </a:solidFill>
            </a:endParaRPr>
          </a:p>
        </p:txBody>
      </p:sp>
      <p:sp>
        <p:nvSpPr>
          <p:cNvPr id="11" name="TextBox 10"/>
          <p:cNvSpPr txBox="1"/>
          <p:nvPr/>
        </p:nvSpPr>
        <p:spPr>
          <a:xfrm rot="16200000">
            <a:off x="8151690" y="3204532"/>
            <a:ext cx="973727" cy="369332"/>
          </a:xfrm>
          <a:prstGeom prst="rect">
            <a:avLst/>
          </a:prstGeom>
          <a:noFill/>
        </p:spPr>
        <p:txBody>
          <a:bodyPr wrap="square" rtlCol="0">
            <a:spAutoFit/>
          </a:bodyPr>
          <a:lstStyle/>
          <a:p>
            <a:r>
              <a:rPr lang="en-CA" dirty="0" smtClean="0">
                <a:solidFill>
                  <a:prstClr val="black"/>
                </a:solidFill>
              </a:rPr>
              <a:t>motion</a:t>
            </a:r>
            <a:endParaRPr lang="en-CA" dirty="0">
              <a:solidFill>
                <a:prstClr val="black"/>
              </a:solidFill>
            </a:endParaRPr>
          </a:p>
        </p:txBody>
      </p:sp>
      <p:cxnSp>
        <p:nvCxnSpPr>
          <p:cNvPr id="12" name="Straight Arrow Connector 11"/>
          <p:cNvCxnSpPr/>
          <p:nvPr/>
        </p:nvCxnSpPr>
        <p:spPr>
          <a:xfrm>
            <a:off x="8382000" y="2721397"/>
            <a:ext cx="0" cy="148006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334000" y="2223052"/>
            <a:ext cx="1981200" cy="2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217488" y="2211494"/>
            <a:ext cx="0" cy="53497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6004704" y="2758025"/>
                <a:ext cx="513018" cy="404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i="1" smtClean="0">
                              <a:solidFill>
                                <a:prstClr val="black"/>
                              </a:solidFill>
                              <a:latin typeface="Cambria Math"/>
                            </a:rPr>
                          </m:ctrlPr>
                        </m:sSubPr>
                        <m:e>
                          <m:r>
                            <a:rPr lang="en-CA" i="1" smtClean="0">
                              <a:solidFill>
                                <a:prstClr val="black"/>
                              </a:solidFill>
                              <a:latin typeface="Cambria Math"/>
                            </a:rPr>
                            <m:t>𝐹</m:t>
                          </m:r>
                        </m:e>
                        <m:sub>
                          <m:sSub>
                            <m:sSubPr>
                              <m:ctrlPr>
                                <a:rPr lang="en-CA" i="1" smtClean="0">
                                  <a:solidFill>
                                    <a:prstClr val="black"/>
                                  </a:solidFill>
                                  <a:latin typeface="Cambria Math"/>
                                </a:rPr>
                              </m:ctrlPr>
                            </m:sSubPr>
                            <m:e>
                              <m:r>
                                <a:rPr lang="en-CA" b="0" i="1" smtClean="0">
                                  <a:solidFill>
                                    <a:prstClr val="black"/>
                                  </a:solidFill>
                                  <a:latin typeface="Cambria Math"/>
                                </a:rPr>
                                <m:t>𝑔</m:t>
                              </m:r>
                            </m:e>
                            <m:sub>
                              <m:r>
                                <a:rPr lang="en-CA" b="0" i="1" smtClean="0">
                                  <a:solidFill>
                                    <a:prstClr val="black"/>
                                  </a:solidFill>
                                  <a:latin typeface="Cambria Math"/>
                                </a:rPr>
                                <m:t>2</m:t>
                              </m:r>
                            </m:sub>
                          </m:sSub>
                        </m:sub>
                      </m:sSub>
                    </m:oMath>
                  </m:oMathPara>
                </a14:m>
                <a:endParaRPr lang="en-CA" dirty="0">
                  <a:solidFill>
                    <a:prstClr val="black"/>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6004704" y="2758025"/>
                <a:ext cx="513018" cy="404213"/>
              </a:xfrm>
              <a:prstGeom prst="rect">
                <a:avLst/>
              </a:prstGeom>
              <a:blipFill rotWithShape="1">
                <a:blip r:embed="rId5"/>
                <a:stretch>
                  <a:fillRect b="-1493"/>
                </a:stretch>
              </a:blipFill>
            </p:spPr>
            <p:txBody>
              <a:bodyPr/>
              <a:lstStyle/>
              <a:p>
                <a:r>
                  <a:rPr lang="en-CA">
                    <a:noFill/>
                  </a:rPr>
                  <a:t> </a:t>
                </a:r>
              </a:p>
            </p:txBody>
          </p:sp>
        </mc:Fallback>
      </mc:AlternateContent>
      <p:cxnSp>
        <p:nvCxnSpPr>
          <p:cNvPr id="17" name="Straight Arrow Connector 16"/>
          <p:cNvCxnSpPr/>
          <p:nvPr/>
        </p:nvCxnSpPr>
        <p:spPr>
          <a:xfrm flipV="1">
            <a:off x="6216409" y="1306945"/>
            <a:ext cx="1079" cy="412184"/>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5005478" y="1485223"/>
                <a:ext cx="533399" cy="404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solidFill>
                                <a:prstClr val="black"/>
                              </a:solidFill>
                              <a:latin typeface="Cambria Math"/>
                            </a:rPr>
                          </m:ctrlPr>
                        </m:sSubPr>
                        <m:e>
                          <m:r>
                            <a:rPr lang="en-CA" b="0" i="1" smtClean="0">
                              <a:solidFill>
                                <a:prstClr val="black"/>
                              </a:solidFill>
                              <a:latin typeface="Cambria Math"/>
                            </a:rPr>
                            <m:t>𝐹</m:t>
                          </m:r>
                        </m:e>
                        <m:sub>
                          <m:sSub>
                            <m:sSubPr>
                              <m:ctrlPr>
                                <a:rPr lang="en-CA" b="0" i="1" smtClean="0">
                                  <a:solidFill>
                                    <a:prstClr val="black"/>
                                  </a:solidFill>
                                  <a:latin typeface="Cambria Math"/>
                                </a:rPr>
                              </m:ctrlPr>
                            </m:sSubPr>
                            <m:e>
                              <m:r>
                                <a:rPr lang="en-CA" b="0" i="1" smtClean="0">
                                  <a:solidFill>
                                    <a:prstClr val="black"/>
                                  </a:solidFill>
                                  <a:latin typeface="Cambria Math"/>
                                </a:rPr>
                                <m:t>𝑓</m:t>
                              </m:r>
                            </m:e>
                            <m:sub>
                              <m:r>
                                <a:rPr lang="en-CA" b="0" i="1" smtClean="0">
                                  <a:solidFill>
                                    <a:prstClr val="black"/>
                                  </a:solidFill>
                                  <a:latin typeface="Cambria Math"/>
                                </a:rPr>
                                <m:t>2</m:t>
                              </m:r>
                            </m:sub>
                          </m:sSub>
                        </m:sub>
                      </m:sSub>
                    </m:oMath>
                  </m:oMathPara>
                </a14:m>
                <a:endParaRPr lang="en-CA" dirty="0">
                  <a:solidFill>
                    <a:prstClr val="black"/>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5005478" y="1485223"/>
                <a:ext cx="533399" cy="404213"/>
              </a:xfrm>
              <a:prstGeom prst="rect">
                <a:avLst/>
              </a:prstGeom>
              <a:blipFill rotWithShape="1">
                <a:blip r:embed="rId6"/>
                <a:stretch>
                  <a:fillRect b="-6061"/>
                </a:stretch>
              </a:blipFill>
            </p:spPr>
            <p:txBody>
              <a:bodyPr/>
              <a:lstStyle/>
              <a:p>
                <a:r>
                  <a:rPr lang="en-CA">
                    <a:noFill/>
                  </a:rPr>
                  <a:t> </a:t>
                </a:r>
              </a:p>
            </p:txBody>
          </p:sp>
        </mc:Fallback>
      </mc:AlternateContent>
      <p:cxnSp>
        <p:nvCxnSpPr>
          <p:cNvPr id="19" name="Straight Arrow Connector 18"/>
          <p:cNvCxnSpPr>
            <a:stCxn id="25" idx="1"/>
          </p:cNvCxnSpPr>
          <p:nvPr/>
        </p:nvCxnSpPr>
        <p:spPr>
          <a:xfrm flipH="1">
            <a:off x="5221552" y="1994536"/>
            <a:ext cx="571500" cy="516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10400" y="1600200"/>
            <a:ext cx="304800" cy="369332"/>
          </a:xfrm>
          <a:prstGeom prst="rect">
            <a:avLst/>
          </a:prstGeom>
          <a:noFill/>
        </p:spPr>
        <p:txBody>
          <a:bodyPr wrap="square" rtlCol="0">
            <a:spAutoFit/>
          </a:bodyPr>
          <a:lstStyle/>
          <a:p>
            <a:r>
              <a:rPr lang="en-CA" dirty="0" smtClean="0">
                <a:solidFill>
                  <a:schemeClr val="bg1"/>
                </a:solidFill>
              </a:rPr>
              <a:t>T</a:t>
            </a:r>
            <a:endParaRPr lang="en-CA" dirty="0">
              <a:solidFill>
                <a:schemeClr val="bg1"/>
              </a:solidFill>
            </a:endParaRPr>
          </a:p>
        </p:txBody>
      </p:sp>
      <p:cxnSp>
        <p:nvCxnSpPr>
          <p:cNvPr id="21" name="Straight Arrow Connector 20"/>
          <p:cNvCxnSpPr/>
          <p:nvPr/>
        </p:nvCxnSpPr>
        <p:spPr>
          <a:xfrm>
            <a:off x="5221552" y="1055132"/>
            <a:ext cx="1903148"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6663600" y="1954995"/>
            <a:ext cx="651600" cy="1139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5638800" y="1119787"/>
                <a:ext cx="609600" cy="404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i="1" smtClean="0">
                              <a:solidFill>
                                <a:prstClr val="black"/>
                              </a:solidFill>
                              <a:latin typeface="Cambria Math"/>
                            </a:rPr>
                          </m:ctrlPr>
                        </m:sSubPr>
                        <m:e>
                          <m:r>
                            <a:rPr lang="en-CA" i="1" smtClean="0">
                              <a:solidFill>
                                <a:prstClr val="black"/>
                              </a:solidFill>
                              <a:latin typeface="Cambria Math"/>
                            </a:rPr>
                            <m:t>𝐹</m:t>
                          </m:r>
                        </m:e>
                        <m:sub>
                          <m:sSub>
                            <m:sSubPr>
                              <m:ctrlPr>
                                <a:rPr lang="en-CA" i="1" smtClean="0">
                                  <a:solidFill>
                                    <a:prstClr val="black"/>
                                  </a:solidFill>
                                  <a:latin typeface="Cambria Math"/>
                                </a:rPr>
                              </m:ctrlPr>
                            </m:sSubPr>
                            <m:e>
                              <m:r>
                                <a:rPr lang="en-CA" b="0" i="1" smtClean="0">
                                  <a:solidFill>
                                    <a:prstClr val="black"/>
                                  </a:solidFill>
                                  <a:latin typeface="Cambria Math"/>
                                </a:rPr>
                                <m:t>𝑁</m:t>
                              </m:r>
                            </m:e>
                            <m:sub>
                              <m:r>
                                <a:rPr lang="en-CA" b="0" i="1" smtClean="0">
                                  <a:solidFill>
                                    <a:prstClr val="black"/>
                                  </a:solidFill>
                                  <a:latin typeface="Cambria Math"/>
                                </a:rPr>
                                <m:t>2</m:t>
                              </m:r>
                            </m:sub>
                          </m:sSub>
                        </m:sub>
                      </m:sSub>
                    </m:oMath>
                  </m:oMathPara>
                </a14:m>
                <a:endParaRPr lang="en-CA" dirty="0">
                  <a:solidFill>
                    <a:prstClr val="black"/>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5638800" y="1119787"/>
                <a:ext cx="609600" cy="404213"/>
              </a:xfrm>
              <a:prstGeom prst="rect">
                <a:avLst/>
              </a:prstGeom>
              <a:blipFill rotWithShape="1">
                <a:blip r:embed="rId7"/>
                <a:stretch>
                  <a:fillRect/>
                </a:stretch>
              </a:blipFill>
            </p:spPr>
            <p:txBody>
              <a:bodyPr/>
              <a:lstStyle/>
              <a:p>
                <a:r>
                  <a:rPr lang="en-CA">
                    <a:noFill/>
                  </a:rPr>
                  <a:t> </a:t>
                </a:r>
              </a:p>
            </p:txBody>
          </p:sp>
        </mc:Fallback>
      </mc:AlternateContent>
      <p:sp>
        <p:nvSpPr>
          <p:cNvPr id="24" name="TextBox 23"/>
          <p:cNvSpPr txBox="1"/>
          <p:nvPr/>
        </p:nvSpPr>
        <p:spPr>
          <a:xfrm>
            <a:off x="5650842" y="685800"/>
            <a:ext cx="913733" cy="369332"/>
          </a:xfrm>
          <a:prstGeom prst="rect">
            <a:avLst/>
          </a:prstGeom>
          <a:noFill/>
        </p:spPr>
        <p:txBody>
          <a:bodyPr wrap="square" rtlCol="0">
            <a:spAutoFit/>
          </a:bodyPr>
          <a:lstStyle/>
          <a:p>
            <a:r>
              <a:rPr lang="en-CA" dirty="0" smtClean="0">
                <a:solidFill>
                  <a:schemeClr val="bg1"/>
                </a:solidFill>
                <a:latin typeface="+mj-lt"/>
              </a:rPr>
              <a:t>motion</a:t>
            </a:r>
            <a:endParaRPr lang="en-CA" dirty="0">
              <a:solidFill>
                <a:schemeClr val="bg1"/>
              </a:solidFill>
              <a:latin typeface="+mj-lt"/>
            </a:endParaRPr>
          </a:p>
        </p:txBody>
      </p:sp>
      <mc:AlternateContent xmlns:mc="http://schemas.openxmlformats.org/markup-compatibility/2006" xmlns:a14="http://schemas.microsoft.com/office/drawing/2010/main">
        <mc:Choice Requires="a14">
          <p:sp>
            <p:nvSpPr>
              <p:cNvPr id="25" name="Rectangle 24"/>
              <p:cNvSpPr/>
              <p:nvPr/>
            </p:nvSpPr>
            <p:spPr>
              <a:xfrm>
                <a:off x="5793052" y="1763979"/>
                <a:ext cx="841074" cy="461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CA" i="1" smtClean="0">
                              <a:solidFill>
                                <a:prstClr val="white"/>
                              </a:solidFill>
                              <a:latin typeface="Cambria Math"/>
                            </a:rPr>
                          </m:ctrlPr>
                        </m:sSubPr>
                        <m:e>
                          <m:r>
                            <a:rPr lang="en-CA" b="0" i="1" smtClean="0">
                              <a:solidFill>
                                <a:prstClr val="white"/>
                              </a:solidFill>
                              <a:latin typeface="Cambria Math"/>
                            </a:rPr>
                            <m:t>𝑚</m:t>
                          </m:r>
                        </m:e>
                        <m:sub>
                          <m:r>
                            <a:rPr lang="en-CA" b="0" i="1" smtClean="0">
                              <a:solidFill>
                                <a:prstClr val="white"/>
                              </a:solidFill>
                              <a:latin typeface="Cambria Math"/>
                            </a:rPr>
                            <m:t>2</m:t>
                          </m:r>
                        </m:sub>
                      </m:sSub>
                    </m:oMath>
                  </m:oMathPara>
                </a14:m>
                <a:endParaRPr lang="en-CA" dirty="0">
                  <a:solidFill>
                    <a:prstClr val="white"/>
                  </a:solidFill>
                </a:endParaRPr>
              </a:p>
            </p:txBody>
          </p:sp>
        </mc:Choice>
        <mc:Fallback xmlns="">
          <p:sp>
            <p:nvSpPr>
              <p:cNvPr id="25" name="Rectangle 24"/>
              <p:cNvSpPr>
                <a:spLocks noRot="1" noChangeAspect="1" noMove="1" noResize="1" noEditPoints="1" noAdjustHandles="1" noChangeArrowheads="1" noChangeShapeType="1" noTextEdit="1"/>
              </p:cNvSpPr>
              <p:nvPr/>
            </p:nvSpPr>
            <p:spPr>
              <a:xfrm>
                <a:off x="5793052" y="1763979"/>
                <a:ext cx="841074" cy="461113"/>
              </a:xfrm>
              <a:prstGeom prst="rect">
                <a:avLst/>
              </a:prstGeom>
              <a:blipFill rotWithShape="1">
                <a:blip r:embed="rId8"/>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17759866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914400"/>
            <a:ext cx="7086600" cy="2286000"/>
          </a:xfrm>
        </p:spPr>
        <p:txBody>
          <a:bodyPr>
            <a:noAutofit/>
          </a:bodyPr>
          <a:lstStyle/>
          <a:p>
            <a:pPr marL="355600" lvl="0" indent="-355600" algn="l"/>
            <a:r>
              <a:rPr lang="en-CA" sz="2000" dirty="0" smtClean="0">
                <a:solidFill>
                  <a:schemeClr val="bg1"/>
                </a:solidFill>
                <a:latin typeface="+mj-lt"/>
              </a:rPr>
              <a:t>(b) </a:t>
            </a:r>
            <a:r>
              <a:rPr lang="en-CA" sz="2000" dirty="0">
                <a:solidFill>
                  <a:schemeClr val="bg1"/>
                </a:solidFill>
                <a:latin typeface="+mj-lt"/>
              </a:rPr>
              <a:t>Calculate the magnitude of the tension in </a:t>
            </a:r>
            <a:r>
              <a:rPr lang="en-CA" sz="2000" dirty="0" smtClean="0">
                <a:solidFill>
                  <a:schemeClr val="bg1"/>
                </a:solidFill>
                <a:latin typeface="+mj-lt"/>
              </a:rPr>
              <a:t>the string</a:t>
            </a:r>
            <a:r>
              <a:rPr lang="en-CA" sz="2000" dirty="0">
                <a:solidFill>
                  <a:schemeClr val="bg1"/>
                </a:solidFill>
                <a:latin typeface="+mj-lt"/>
              </a:rPr>
              <a:t>.</a:t>
            </a:r>
            <a:endParaRPr lang="en-CA" sz="2000" dirty="0" smtClean="0">
              <a:solidFill>
                <a:schemeClr val="bg1"/>
              </a:solidFill>
              <a:latin typeface="+mj-lt"/>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solidFill>
              </a:rPr>
              <a:pPr/>
              <a:t>17</a:t>
            </a:fld>
            <a:endParaRPr lang="en-US">
              <a:solidFill>
                <a:prstClr val="black"/>
              </a:solidFill>
            </a:endParaRPr>
          </a:p>
        </p:txBody>
      </p:sp>
      <mc:AlternateContent xmlns:mc="http://schemas.openxmlformats.org/markup-compatibility/2006" xmlns:a14="http://schemas.microsoft.com/office/drawing/2010/main">
        <mc:Choice Requires="a14">
          <p:sp>
            <p:nvSpPr>
              <p:cNvPr id="5" name="Rectangle 4"/>
              <p:cNvSpPr/>
              <p:nvPr/>
            </p:nvSpPr>
            <p:spPr>
              <a:xfrm>
                <a:off x="990600" y="1437736"/>
                <a:ext cx="6477000" cy="707886"/>
              </a:xfrm>
              <a:prstGeom prst="rect">
                <a:avLst/>
              </a:prstGeom>
            </p:spPr>
            <p:txBody>
              <a:bodyPr wrap="square">
                <a:spAutoFit/>
              </a:bodyPr>
              <a:lstStyle/>
              <a:p>
                <a:pPr lvl="0"/>
                <a:r>
                  <a:rPr lang="en-CA" sz="2000" dirty="0">
                    <a:solidFill>
                      <a:schemeClr val="bg1"/>
                    </a:solidFill>
                    <a:latin typeface="+mj-lt"/>
                  </a:rPr>
                  <a:t>To calculate the tension, you need to work only on one mass </a:t>
                </a:r>
                <a14:m>
                  <m:oMath xmlns:m="http://schemas.openxmlformats.org/officeDocument/2006/math">
                    <m:sSub>
                      <m:sSubPr>
                        <m:ctrlPr>
                          <a:rPr lang="en-CA" sz="2000" i="1">
                            <a:solidFill>
                              <a:schemeClr val="bg1"/>
                            </a:solidFill>
                            <a:latin typeface="Cambria Math"/>
                          </a:rPr>
                        </m:ctrlPr>
                      </m:sSubPr>
                      <m:e>
                        <m:r>
                          <a:rPr lang="en-CA" sz="2000">
                            <a:solidFill>
                              <a:schemeClr val="bg1"/>
                            </a:solidFill>
                            <a:latin typeface="Cambria Math"/>
                          </a:rPr>
                          <m:t>𝑚</m:t>
                        </m:r>
                      </m:e>
                      <m:sub>
                        <m:r>
                          <a:rPr lang="en-CA" sz="2000">
                            <a:solidFill>
                              <a:schemeClr val="bg1"/>
                            </a:solidFill>
                            <a:latin typeface="Cambria Math"/>
                          </a:rPr>
                          <m:t>1</m:t>
                        </m:r>
                      </m:sub>
                    </m:sSub>
                    <m:r>
                      <a:rPr lang="en-CA" sz="2000">
                        <a:solidFill>
                          <a:schemeClr val="bg1"/>
                        </a:solidFill>
                        <a:latin typeface="Cambria Math"/>
                      </a:rPr>
                      <m:t>𝑜𝑟</m:t>
                    </m:r>
                    <m:r>
                      <a:rPr lang="en-CA" sz="2000">
                        <a:solidFill>
                          <a:schemeClr val="bg1"/>
                        </a:solidFill>
                        <a:latin typeface="Cambria Math"/>
                      </a:rPr>
                      <m:t> </m:t>
                    </m:r>
                    <m:sSub>
                      <m:sSubPr>
                        <m:ctrlPr>
                          <a:rPr lang="en-CA" sz="2000" i="1">
                            <a:solidFill>
                              <a:schemeClr val="bg1"/>
                            </a:solidFill>
                            <a:latin typeface="Cambria Math"/>
                          </a:rPr>
                        </m:ctrlPr>
                      </m:sSubPr>
                      <m:e>
                        <m:r>
                          <a:rPr lang="en-CA" sz="2000">
                            <a:solidFill>
                              <a:schemeClr val="bg1"/>
                            </a:solidFill>
                            <a:latin typeface="Cambria Math"/>
                          </a:rPr>
                          <m:t>𝑚</m:t>
                        </m:r>
                      </m:e>
                      <m:sub>
                        <m:r>
                          <a:rPr lang="en-CA" sz="2000">
                            <a:solidFill>
                              <a:schemeClr val="bg1"/>
                            </a:solidFill>
                            <a:latin typeface="Cambria Math"/>
                          </a:rPr>
                          <m:t>2</m:t>
                        </m:r>
                      </m:sub>
                    </m:sSub>
                  </m:oMath>
                </a14:m>
                <a:r>
                  <a:rPr lang="en-CA" sz="2000" dirty="0">
                    <a:solidFill>
                      <a:schemeClr val="bg1"/>
                    </a:solidFill>
                    <a:latin typeface="+mj-lt"/>
                  </a:rPr>
                  <a:t>to let the </a:t>
                </a:r>
                <a:r>
                  <a:rPr lang="en-CA" sz="2000" dirty="0" smtClean="0">
                    <a:solidFill>
                      <a:schemeClr val="bg1"/>
                    </a:solidFill>
                    <a:latin typeface="+mj-lt"/>
                  </a:rPr>
                  <a:t>tension </a:t>
                </a:r>
                <a:r>
                  <a:rPr lang="en-CA" sz="2000" dirty="0">
                    <a:solidFill>
                      <a:schemeClr val="bg1"/>
                    </a:solidFill>
                    <a:latin typeface="+mj-lt"/>
                  </a:rPr>
                  <a:t>appear in your calculations. </a:t>
                </a:r>
              </a:p>
            </p:txBody>
          </p:sp>
        </mc:Choice>
        <mc:Fallback xmlns="">
          <p:sp>
            <p:nvSpPr>
              <p:cNvPr id="5" name="Rectangle 4"/>
              <p:cNvSpPr>
                <a:spLocks noRot="1" noChangeAspect="1" noMove="1" noResize="1" noEditPoints="1" noAdjustHandles="1" noChangeArrowheads="1" noChangeShapeType="1" noTextEdit="1"/>
              </p:cNvSpPr>
              <p:nvPr/>
            </p:nvSpPr>
            <p:spPr>
              <a:xfrm>
                <a:off x="990600" y="1437736"/>
                <a:ext cx="6477000" cy="707886"/>
              </a:xfrm>
              <a:prstGeom prst="rect">
                <a:avLst/>
              </a:prstGeom>
              <a:blipFill rotWithShape="1">
                <a:blip r:embed="rId2"/>
                <a:stretch>
                  <a:fillRect l="-1036" t="-4310" r="-659" b="-1465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7620000" y="1827099"/>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CA" i="1" smtClean="0">
                              <a:solidFill>
                                <a:prstClr val="white"/>
                              </a:solidFill>
                              <a:latin typeface="Cambria Math"/>
                            </a:rPr>
                          </m:ctrlPr>
                        </m:sSubPr>
                        <m:e>
                          <m:r>
                            <a:rPr lang="en-CA" b="0" i="1" smtClean="0">
                              <a:solidFill>
                                <a:prstClr val="white"/>
                              </a:solidFill>
                              <a:latin typeface="Cambria Math"/>
                            </a:rPr>
                            <m:t>𝑚</m:t>
                          </m:r>
                        </m:e>
                        <m:sub>
                          <m:r>
                            <a:rPr lang="en-CA" b="0" i="1" smtClean="0">
                              <a:solidFill>
                                <a:prstClr val="white"/>
                              </a:solidFill>
                              <a:latin typeface="Cambria Math"/>
                            </a:rPr>
                            <m:t>1</m:t>
                          </m:r>
                        </m:sub>
                      </m:sSub>
                    </m:oMath>
                  </m:oMathPara>
                </a14:m>
                <a:endParaRPr lang="en-CA" dirty="0">
                  <a:solidFill>
                    <a:prstClr val="white"/>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7620000" y="1827099"/>
                <a:ext cx="533400" cy="381000"/>
              </a:xfrm>
              <a:prstGeom prst="rect">
                <a:avLst/>
              </a:prstGeom>
              <a:blipFill rotWithShape="1">
                <a:blip r:embed="rId3"/>
                <a:stretch>
                  <a:fillRect/>
                </a:stretch>
              </a:blipFill>
            </p:spPr>
            <p:txBody>
              <a:bodyPr/>
              <a:lstStyle/>
              <a:p>
                <a:r>
                  <a:rPr lang="en-CA">
                    <a:noFill/>
                  </a:rPr>
                  <a:t> </a:t>
                </a:r>
              </a:p>
            </p:txBody>
          </p:sp>
        </mc:Fallback>
      </mc:AlternateContent>
      <p:cxnSp>
        <p:nvCxnSpPr>
          <p:cNvPr id="7" name="Straight Arrow Connector 6"/>
          <p:cNvCxnSpPr/>
          <p:nvPr/>
        </p:nvCxnSpPr>
        <p:spPr>
          <a:xfrm>
            <a:off x="7876637" y="2209078"/>
            <a:ext cx="6470" cy="4589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7639950" y="2783264"/>
                <a:ext cx="486313" cy="3931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i="1" dirty="0" smtClean="0">
                              <a:solidFill>
                                <a:prstClr val="black"/>
                              </a:solidFill>
                              <a:latin typeface="Cambria Math"/>
                            </a:rPr>
                          </m:ctrlPr>
                        </m:sSubPr>
                        <m:e>
                          <m:r>
                            <a:rPr lang="en-CA" b="0" i="1" dirty="0" smtClean="0">
                              <a:solidFill>
                                <a:prstClr val="black"/>
                              </a:solidFill>
                              <a:latin typeface="Cambria Math"/>
                            </a:rPr>
                            <m:t>𝐹</m:t>
                          </m:r>
                        </m:e>
                        <m:sub>
                          <m:sSub>
                            <m:sSubPr>
                              <m:ctrlPr>
                                <a:rPr lang="en-CA" i="1" dirty="0" smtClean="0">
                                  <a:solidFill>
                                    <a:prstClr val="black"/>
                                  </a:solidFill>
                                  <a:latin typeface="Cambria Math"/>
                                </a:rPr>
                              </m:ctrlPr>
                            </m:sSubPr>
                            <m:e>
                              <m:r>
                                <a:rPr lang="en-CA" b="0" i="1" dirty="0" smtClean="0">
                                  <a:solidFill>
                                    <a:prstClr val="black"/>
                                  </a:solidFill>
                                  <a:latin typeface="Cambria Math"/>
                                </a:rPr>
                                <m:t>𝑔</m:t>
                              </m:r>
                            </m:e>
                            <m:sub>
                              <m:r>
                                <a:rPr lang="en-CA" b="0" i="1" dirty="0" smtClean="0">
                                  <a:solidFill>
                                    <a:prstClr val="black"/>
                                  </a:solidFill>
                                  <a:latin typeface="Cambria Math"/>
                                </a:rPr>
                                <m:t>1</m:t>
                              </m:r>
                            </m:sub>
                          </m:sSub>
                        </m:sub>
                      </m:sSub>
                    </m:oMath>
                  </m:oMathPara>
                </a14:m>
                <a:endParaRPr lang="en-CA" dirty="0">
                  <a:solidFill>
                    <a:prstClr val="black"/>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7639950" y="2783264"/>
                <a:ext cx="486313" cy="393121"/>
              </a:xfrm>
              <a:prstGeom prst="rect">
                <a:avLst/>
              </a:prstGeom>
              <a:blipFill rotWithShape="1">
                <a:blip r:embed="rId4"/>
                <a:stretch>
                  <a:fillRect b="-6250"/>
                </a:stretch>
              </a:blipFill>
            </p:spPr>
            <p:txBody>
              <a:bodyPr/>
              <a:lstStyle/>
              <a:p>
                <a:r>
                  <a:rPr lang="en-CA">
                    <a:noFill/>
                  </a:rPr>
                  <a:t> </a:t>
                </a:r>
              </a:p>
            </p:txBody>
          </p:sp>
        </mc:Fallback>
      </mc:AlternateContent>
      <p:cxnSp>
        <p:nvCxnSpPr>
          <p:cNvPr id="9" name="Straight Arrow Connector 8"/>
          <p:cNvCxnSpPr/>
          <p:nvPr/>
        </p:nvCxnSpPr>
        <p:spPr>
          <a:xfrm flipV="1">
            <a:off x="7886700" y="1261048"/>
            <a:ext cx="0" cy="5660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667087" y="838200"/>
            <a:ext cx="419100" cy="369332"/>
          </a:xfrm>
          <a:prstGeom prst="rect">
            <a:avLst/>
          </a:prstGeom>
          <a:noFill/>
        </p:spPr>
        <p:txBody>
          <a:bodyPr wrap="square" rtlCol="0">
            <a:spAutoFit/>
          </a:bodyPr>
          <a:lstStyle/>
          <a:p>
            <a:r>
              <a:rPr lang="en-CA" dirty="0" smtClean="0">
                <a:solidFill>
                  <a:prstClr val="black"/>
                </a:solidFill>
              </a:rPr>
              <a:t>T</a:t>
            </a:r>
            <a:endParaRPr lang="en-CA" dirty="0">
              <a:solidFill>
                <a:prstClr val="black"/>
              </a:solidFill>
            </a:endParaRPr>
          </a:p>
        </p:txBody>
      </p:sp>
      <p:sp>
        <p:nvSpPr>
          <p:cNvPr id="11" name="TextBox 10"/>
          <p:cNvSpPr txBox="1"/>
          <p:nvPr/>
        </p:nvSpPr>
        <p:spPr>
          <a:xfrm rot="16200000">
            <a:off x="8075490" y="1832932"/>
            <a:ext cx="973727" cy="369332"/>
          </a:xfrm>
          <a:prstGeom prst="rect">
            <a:avLst/>
          </a:prstGeom>
          <a:noFill/>
        </p:spPr>
        <p:txBody>
          <a:bodyPr wrap="square" rtlCol="0">
            <a:spAutoFit/>
          </a:bodyPr>
          <a:lstStyle/>
          <a:p>
            <a:r>
              <a:rPr lang="en-CA" dirty="0" smtClean="0">
                <a:solidFill>
                  <a:prstClr val="black"/>
                </a:solidFill>
              </a:rPr>
              <a:t>motion</a:t>
            </a:r>
            <a:endParaRPr lang="en-CA" dirty="0">
              <a:solidFill>
                <a:prstClr val="black"/>
              </a:solidFill>
            </a:endParaRPr>
          </a:p>
        </p:txBody>
      </p:sp>
      <p:cxnSp>
        <p:nvCxnSpPr>
          <p:cNvPr id="12" name="Straight Arrow Connector 11"/>
          <p:cNvCxnSpPr/>
          <p:nvPr/>
        </p:nvCxnSpPr>
        <p:spPr>
          <a:xfrm>
            <a:off x="8305800" y="1349797"/>
            <a:ext cx="0" cy="148006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Rectangle 12"/>
              <p:cNvSpPr/>
              <p:nvPr/>
            </p:nvSpPr>
            <p:spPr>
              <a:xfrm>
                <a:off x="990600" y="2248582"/>
                <a:ext cx="4572000" cy="3558667"/>
              </a:xfrm>
              <a:prstGeom prst="rect">
                <a:avLst/>
              </a:prstGeom>
            </p:spPr>
            <p:txBody>
              <a:bodyPr>
                <a:spAutoFit/>
              </a:bodyPr>
              <a:lstStyle/>
              <a:p>
                <a:r>
                  <a:rPr lang="en-CA" sz="2000" dirty="0" smtClean="0">
                    <a:solidFill>
                      <a:schemeClr val="bg1"/>
                    </a:solidFill>
                  </a:rPr>
                  <a:t>For </a:t>
                </a:r>
                <a14:m>
                  <m:oMath xmlns:m="http://schemas.openxmlformats.org/officeDocument/2006/math">
                    <m:sSub>
                      <m:sSubPr>
                        <m:ctrlPr>
                          <a:rPr lang="en-CA" sz="2000" i="1" smtClean="0">
                            <a:solidFill>
                              <a:schemeClr val="bg1"/>
                            </a:solidFill>
                            <a:latin typeface="Cambria Math"/>
                          </a:rPr>
                        </m:ctrlPr>
                      </m:sSubPr>
                      <m:e>
                        <m:r>
                          <a:rPr lang="en-CA" sz="2000" b="0" i="1" smtClean="0">
                            <a:solidFill>
                              <a:schemeClr val="bg1"/>
                            </a:solidFill>
                            <a:latin typeface="Cambria Math"/>
                          </a:rPr>
                          <m:t>𝑚</m:t>
                        </m:r>
                      </m:e>
                      <m:sub>
                        <m:r>
                          <a:rPr lang="en-CA" sz="2000" b="0" i="1" smtClean="0">
                            <a:solidFill>
                              <a:schemeClr val="bg1"/>
                            </a:solidFill>
                            <a:latin typeface="Cambria Math"/>
                          </a:rPr>
                          <m:t>1</m:t>
                        </m:r>
                      </m:sub>
                    </m:sSub>
                    <m:r>
                      <a:rPr lang="en-CA" sz="2000" b="0" i="1" smtClean="0">
                        <a:solidFill>
                          <a:schemeClr val="bg1"/>
                        </a:solidFill>
                        <a:latin typeface="Cambria Math"/>
                      </a:rPr>
                      <m:t>:</m:t>
                    </m:r>
                  </m:oMath>
                </a14:m>
                <a:endParaRPr lang="en-CA" sz="2000" dirty="0" smtClean="0">
                  <a:solidFill>
                    <a:schemeClr val="bg1"/>
                  </a:solidFill>
                </a:endParaRPr>
              </a:p>
              <a:p>
                <a:endParaRPr lang="en-CA" sz="2000" i="1" dirty="0" smtClean="0">
                  <a:solidFill>
                    <a:schemeClr val="bg1"/>
                  </a:solidFill>
                  <a:latin typeface="Cambria Math"/>
                </a:endParaRPr>
              </a:p>
              <a:p>
                <a:pPr/>
                <a14:m>
                  <m:oMathPara xmlns:m="http://schemas.openxmlformats.org/officeDocument/2006/math">
                    <m:oMathParaPr>
                      <m:jc m:val="left"/>
                    </m:oMathParaPr>
                    <m:oMath xmlns:m="http://schemas.openxmlformats.org/officeDocument/2006/math">
                      <m:sSub>
                        <m:sSubPr>
                          <m:ctrlPr>
                            <a:rPr lang="en-CA" sz="2000" i="1">
                              <a:solidFill>
                                <a:schemeClr val="bg1"/>
                              </a:solidFill>
                              <a:latin typeface="Cambria Math"/>
                            </a:rPr>
                          </m:ctrlPr>
                        </m:sSubPr>
                        <m:e>
                          <m:r>
                            <a:rPr lang="en-CA" sz="2000" i="1">
                              <a:solidFill>
                                <a:schemeClr val="bg1"/>
                              </a:solidFill>
                              <a:latin typeface="Cambria Math"/>
                            </a:rPr>
                            <m:t>𝐹</m:t>
                          </m:r>
                        </m:e>
                        <m:sub>
                          <m:sSub>
                            <m:sSubPr>
                              <m:ctrlPr>
                                <a:rPr lang="en-CA" sz="2000" i="1">
                                  <a:solidFill>
                                    <a:schemeClr val="bg1"/>
                                  </a:solidFill>
                                  <a:latin typeface="Cambria Math"/>
                                </a:rPr>
                              </m:ctrlPr>
                            </m:sSubPr>
                            <m:e>
                              <m:r>
                                <a:rPr lang="en-CA" sz="2000" b="0" i="1" smtClean="0">
                                  <a:solidFill>
                                    <a:schemeClr val="bg1"/>
                                  </a:solidFill>
                                  <a:latin typeface="Cambria Math"/>
                                </a:rPr>
                                <m:t>𝑛𝑒𝑡</m:t>
                              </m:r>
                            </m:e>
                            <m:sub>
                              <m:r>
                                <a:rPr lang="en-CA" sz="2000" b="0" i="1" smtClean="0">
                                  <a:solidFill>
                                    <a:schemeClr val="bg1"/>
                                  </a:solidFill>
                                  <a:latin typeface="Cambria Math"/>
                                </a:rPr>
                                <m:t>𝑚</m:t>
                              </m:r>
                            </m:sub>
                          </m:sSub>
                        </m:sub>
                      </m:sSub>
                      <m:r>
                        <a:rPr lang="en-CA" sz="2000" i="1">
                          <a:solidFill>
                            <a:schemeClr val="bg1"/>
                          </a:solidFill>
                          <a:latin typeface="Cambria Math"/>
                        </a:rPr>
                        <m:t>=</m:t>
                      </m:r>
                      <m:sSub>
                        <m:sSubPr>
                          <m:ctrlPr>
                            <a:rPr lang="en-CA" sz="2000" i="1" dirty="0">
                              <a:solidFill>
                                <a:schemeClr val="bg1"/>
                              </a:solidFill>
                              <a:latin typeface="Cambria Math"/>
                            </a:rPr>
                          </m:ctrlPr>
                        </m:sSubPr>
                        <m:e>
                          <m:r>
                            <a:rPr lang="en-CA" sz="2000" i="1" dirty="0">
                              <a:solidFill>
                                <a:schemeClr val="bg1"/>
                              </a:solidFill>
                              <a:latin typeface="Cambria Math"/>
                            </a:rPr>
                            <m:t>𝑚</m:t>
                          </m:r>
                        </m:e>
                        <m:sub>
                          <m:r>
                            <a:rPr lang="en-CA" sz="2000" i="1" dirty="0">
                              <a:solidFill>
                                <a:schemeClr val="bg1"/>
                              </a:solidFill>
                              <a:latin typeface="Cambria Math"/>
                            </a:rPr>
                            <m:t>1</m:t>
                          </m:r>
                        </m:sub>
                      </m:sSub>
                      <m:r>
                        <a:rPr lang="en-CA" sz="2000" i="1">
                          <a:solidFill>
                            <a:schemeClr val="bg1"/>
                          </a:solidFill>
                          <a:latin typeface="Cambria Math"/>
                        </a:rPr>
                        <m:t>𝑎</m:t>
                      </m:r>
                    </m:oMath>
                  </m:oMathPara>
                </a14:m>
                <a:endParaRPr lang="en-CA" sz="2000" dirty="0">
                  <a:solidFill>
                    <a:schemeClr val="bg1"/>
                  </a:solidFill>
                </a:endParaRPr>
              </a:p>
              <a:p>
                <a:endParaRPr lang="en-CA" sz="800" i="1" dirty="0">
                  <a:solidFill>
                    <a:schemeClr val="bg1"/>
                  </a:solidFill>
                  <a:latin typeface="Cambria Math"/>
                </a:endParaRPr>
              </a:p>
              <a:p>
                <a:pPr/>
                <a14:m>
                  <m:oMathPara xmlns:m="http://schemas.openxmlformats.org/officeDocument/2006/math">
                    <m:oMathParaPr>
                      <m:jc m:val="left"/>
                    </m:oMathParaPr>
                    <m:oMath xmlns:m="http://schemas.openxmlformats.org/officeDocument/2006/math">
                      <m:sSub>
                        <m:sSubPr>
                          <m:ctrlPr>
                            <a:rPr lang="en-CA" sz="2000" i="1" smtClean="0">
                              <a:solidFill>
                                <a:schemeClr val="bg1"/>
                              </a:solidFill>
                              <a:latin typeface="Cambria Math"/>
                            </a:rPr>
                          </m:ctrlPr>
                        </m:sSubPr>
                        <m:e>
                          <m:r>
                            <a:rPr lang="en-CA" sz="2000" b="0" i="1" smtClean="0">
                              <a:solidFill>
                                <a:schemeClr val="bg1"/>
                              </a:solidFill>
                              <a:latin typeface="Cambria Math"/>
                            </a:rPr>
                            <m:t>𝐹</m:t>
                          </m:r>
                        </m:e>
                        <m:sub>
                          <m:sSub>
                            <m:sSubPr>
                              <m:ctrlPr>
                                <a:rPr lang="en-CA" sz="2000" i="1" smtClean="0">
                                  <a:solidFill>
                                    <a:schemeClr val="bg1"/>
                                  </a:solidFill>
                                  <a:latin typeface="Cambria Math"/>
                                </a:rPr>
                              </m:ctrlPr>
                            </m:sSubPr>
                            <m:e>
                              <m:r>
                                <a:rPr lang="en-CA" sz="2000" b="0" i="1" smtClean="0">
                                  <a:solidFill>
                                    <a:schemeClr val="bg1"/>
                                  </a:solidFill>
                                  <a:latin typeface="Cambria Math"/>
                                </a:rPr>
                                <m:t>𝑔</m:t>
                              </m:r>
                            </m:e>
                            <m:sub>
                              <m:r>
                                <a:rPr lang="en-CA" sz="2000" b="0" i="1" smtClean="0">
                                  <a:solidFill>
                                    <a:schemeClr val="bg1"/>
                                  </a:solidFill>
                                  <a:latin typeface="Cambria Math"/>
                                </a:rPr>
                                <m:t>1</m:t>
                              </m:r>
                            </m:sub>
                          </m:sSub>
                        </m:sub>
                      </m:sSub>
                      <m:r>
                        <a:rPr lang="en-CA" sz="2000" b="0" i="1" smtClean="0">
                          <a:solidFill>
                            <a:schemeClr val="bg1"/>
                          </a:solidFill>
                          <a:latin typeface="Cambria Math"/>
                        </a:rPr>
                        <m:t>−</m:t>
                      </m:r>
                      <m:r>
                        <a:rPr lang="en-CA" sz="2000" b="0" i="1" smtClean="0">
                          <a:solidFill>
                            <a:schemeClr val="bg1"/>
                          </a:solidFill>
                          <a:latin typeface="Cambria Math"/>
                        </a:rPr>
                        <m:t>𝑇</m:t>
                      </m:r>
                      <m:r>
                        <a:rPr lang="en-CA" sz="2000" i="1">
                          <a:solidFill>
                            <a:schemeClr val="bg1"/>
                          </a:solidFill>
                          <a:latin typeface="Cambria Math"/>
                        </a:rPr>
                        <m:t>=</m:t>
                      </m:r>
                      <m:sSub>
                        <m:sSubPr>
                          <m:ctrlPr>
                            <a:rPr lang="en-CA" sz="2000" i="1" dirty="0">
                              <a:solidFill>
                                <a:schemeClr val="bg1"/>
                              </a:solidFill>
                              <a:latin typeface="Cambria Math"/>
                            </a:rPr>
                          </m:ctrlPr>
                        </m:sSubPr>
                        <m:e>
                          <m:r>
                            <a:rPr lang="en-CA" sz="2000" i="1" dirty="0">
                              <a:solidFill>
                                <a:schemeClr val="bg1"/>
                              </a:solidFill>
                              <a:latin typeface="Cambria Math"/>
                            </a:rPr>
                            <m:t>𝑚</m:t>
                          </m:r>
                        </m:e>
                        <m:sub>
                          <m:r>
                            <a:rPr lang="en-CA" sz="2000" i="1" dirty="0">
                              <a:solidFill>
                                <a:schemeClr val="bg1"/>
                              </a:solidFill>
                              <a:latin typeface="Cambria Math"/>
                            </a:rPr>
                            <m:t>1</m:t>
                          </m:r>
                        </m:sub>
                      </m:sSub>
                      <m:r>
                        <a:rPr lang="en-CA" sz="2000" i="1">
                          <a:solidFill>
                            <a:schemeClr val="bg1"/>
                          </a:solidFill>
                          <a:latin typeface="Cambria Math"/>
                        </a:rPr>
                        <m:t>𝑎</m:t>
                      </m:r>
                    </m:oMath>
                  </m:oMathPara>
                </a14:m>
                <a:endParaRPr lang="en-CA" sz="2000" dirty="0">
                  <a:solidFill>
                    <a:schemeClr val="bg1"/>
                  </a:solidFill>
                </a:endParaRPr>
              </a:p>
              <a:p>
                <a:endParaRPr lang="en-CA" sz="800" i="1" dirty="0">
                  <a:solidFill>
                    <a:schemeClr val="bg1"/>
                  </a:solidFill>
                  <a:latin typeface="Cambria Math"/>
                </a:endParaRPr>
              </a:p>
              <a:p>
                <a:pPr/>
                <a14:m>
                  <m:oMathPara xmlns:m="http://schemas.openxmlformats.org/officeDocument/2006/math">
                    <m:oMathParaPr>
                      <m:jc m:val="left"/>
                    </m:oMathParaPr>
                    <m:oMath xmlns:m="http://schemas.openxmlformats.org/officeDocument/2006/math">
                      <m:r>
                        <a:rPr lang="en-CA" sz="2000" b="0" i="1" smtClean="0">
                          <a:solidFill>
                            <a:schemeClr val="bg1"/>
                          </a:solidFill>
                          <a:latin typeface="Cambria Math"/>
                        </a:rPr>
                        <m:t>𝑇</m:t>
                      </m:r>
                      <m:r>
                        <a:rPr lang="en-CA" sz="2000" b="0" i="1" smtClean="0">
                          <a:solidFill>
                            <a:schemeClr val="bg1"/>
                          </a:solidFill>
                          <a:latin typeface="Cambria Math"/>
                        </a:rPr>
                        <m:t> =</m:t>
                      </m:r>
                      <m:sSub>
                        <m:sSubPr>
                          <m:ctrlPr>
                            <a:rPr lang="en-CA" sz="2000" i="1" smtClean="0">
                              <a:solidFill>
                                <a:schemeClr val="bg1"/>
                              </a:solidFill>
                              <a:latin typeface="Cambria Math"/>
                            </a:rPr>
                          </m:ctrlPr>
                        </m:sSubPr>
                        <m:e>
                          <m:r>
                            <a:rPr lang="en-CA" sz="2000" b="0" i="1" smtClean="0">
                              <a:solidFill>
                                <a:schemeClr val="bg1"/>
                              </a:solidFill>
                              <a:latin typeface="Cambria Math"/>
                            </a:rPr>
                            <m:t>𝐹</m:t>
                          </m:r>
                        </m:e>
                        <m:sub>
                          <m:sSub>
                            <m:sSubPr>
                              <m:ctrlPr>
                                <a:rPr lang="en-CA" sz="2000" i="1" smtClean="0">
                                  <a:solidFill>
                                    <a:schemeClr val="bg1"/>
                                  </a:solidFill>
                                  <a:latin typeface="Cambria Math"/>
                                </a:rPr>
                              </m:ctrlPr>
                            </m:sSubPr>
                            <m:e>
                              <m:r>
                                <a:rPr lang="en-CA" sz="2000" b="0" i="1" smtClean="0">
                                  <a:solidFill>
                                    <a:schemeClr val="bg1"/>
                                  </a:solidFill>
                                  <a:latin typeface="Cambria Math"/>
                                </a:rPr>
                                <m:t>𝑔</m:t>
                              </m:r>
                            </m:e>
                            <m:sub>
                              <m:r>
                                <a:rPr lang="en-CA" sz="2000" b="0" i="1" smtClean="0">
                                  <a:solidFill>
                                    <a:schemeClr val="bg1"/>
                                  </a:solidFill>
                                  <a:latin typeface="Cambria Math"/>
                                </a:rPr>
                                <m:t>1</m:t>
                              </m:r>
                            </m:sub>
                          </m:sSub>
                        </m:sub>
                      </m:sSub>
                      <m:r>
                        <a:rPr lang="en-CA" sz="2000" b="0" i="1" smtClean="0">
                          <a:solidFill>
                            <a:schemeClr val="bg1"/>
                          </a:solidFill>
                          <a:latin typeface="Cambria Math"/>
                        </a:rPr>
                        <m:t>− </m:t>
                      </m:r>
                      <m:sSub>
                        <m:sSubPr>
                          <m:ctrlPr>
                            <a:rPr lang="en-CA" sz="2000" i="1" dirty="0">
                              <a:solidFill>
                                <a:schemeClr val="bg1"/>
                              </a:solidFill>
                              <a:latin typeface="Cambria Math"/>
                            </a:rPr>
                          </m:ctrlPr>
                        </m:sSubPr>
                        <m:e>
                          <m:r>
                            <a:rPr lang="en-CA" sz="2000" i="1" dirty="0">
                              <a:solidFill>
                                <a:schemeClr val="bg1"/>
                              </a:solidFill>
                              <a:latin typeface="Cambria Math"/>
                            </a:rPr>
                            <m:t>𝑚</m:t>
                          </m:r>
                        </m:e>
                        <m:sub>
                          <m:r>
                            <a:rPr lang="en-CA" sz="2000" i="1" dirty="0">
                              <a:solidFill>
                                <a:schemeClr val="bg1"/>
                              </a:solidFill>
                              <a:latin typeface="Cambria Math"/>
                            </a:rPr>
                            <m:t>1</m:t>
                          </m:r>
                        </m:sub>
                      </m:sSub>
                      <m:r>
                        <a:rPr lang="en-CA" sz="2000" i="1">
                          <a:solidFill>
                            <a:schemeClr val="bg1"/>
                          </a:solidFill>
                          <a:latin typeface="Cambria Math"/>
                        </a:rPr>
                        <m:t>𝑎</m:t>
                      </m:r>
                    </m:oMath>
                  </m:oMathPara>
                </a14:m>
                <a:endParaRPr lang="en-CA" sz="2000" dirty="0" smtClean="0">
                  <a:solidFill>
                    <a:schemeClr val="bg1"/>
                  </a:solidFill>
                </a:endParaRPr>
              </a:p>
              <a:p>
                <a:endParaRPr lang="en-CA" sz="800" i="1" dirty="0" smtClean="0">
                  <a:solidFill>
                    <a:schemeClr val="bg1"/>
                  </a:solidFill>
                  <a:latin typeface="Cambria Math"/>
                </a:endParaRPr>
              </a:p>
              <a:p>
                <a:pPr/>
                <a14:m>
                  <m:oMathPara xmlns:m="http://schemas.openxmlformats.org/officeDocument/2006/math">
                    <m:oMathParaPr>
                      <m:jc m:val="left"/>
                    </m:oMathParaPr>
                    <m:oMath xmlns:m="http://schemas.openxmlformats.org/officeDocument/2006/math">
                      <m:r>
                        <a:rPr lang="en-CA" sz="2000" i="1">
                          <a:solidFill>
                            <a:schemeClr val="bg1"/>
                          </a:solidFill>
                          <a:latin typeface="Cambria Math"/>
                        </a:rPr>
                        <m:t>𝑇</m:t>
                      </m:r>
                      <m:r>
                        <a:rPr lang="en-CA" sz="2000" i="1">
                          <a:solidFill>
                            <a:schemeClr val="bg1"/>
                          </a:solidFill>
                          <a:latin typeface="Cambria Math"/>
                        </a:rPr>
                        <m:t> =</m:t>
                      </m:r>
                      <m:sSub>
                        <m:sSubPr>
                          <m:ctrlPr>
                            <a:rPr lang="en-CA" sz="2000" i="1">
                              <a:solidFill>
                                <a:schemeClr val="bg1"/>
                              </a:solidFill>
                              <a:latin typeface="Cambria Math"/>
                            </a:rPr>
                          </m:ctrlPr>
                        </m:sSubPr>
                        <m:e>
                          <m:r>
                            <a:rPr lang="en-CA" sz="2000" b="0" i="1" smtClean="0">
                              <a:solidFill>
                                <a:schemeClr val="bg1"/>
                              </a:solidFill>
                              <a:latin typeface="Cambria Math"/>
                            </a:rPr>
                            <m:t>𝑚</m:t>
                          </m:r>
                        </m:e>
                        <m:sub>
                          <m:r>
                            <a:rPr lang="en-CA" sz="2000" b="0" i="1" smtClean="0">
                              <a:solidFill>
                                <a:schemeClr val="bg1"/>
                              </a:solidFill>
                              <a:latin typeface="Cambria Math"/>
                            </a:rPr>
                            <m:t>1</m:t>
                          </m:r>
                        </m:sub>
                      </m:sSub>
                      <m:r>
                        <a:rPr lang="en-CA" sz="2000" b="0" i="1" smtClean="0">
                          <a:solidFill>
                            <a:schemeClr val="bg1"/>
                          </a:solidFill>
                          <a:latin typeface="Cambria Math"/>
                        </a:rPr>
                        <m:t>𝑔</m:t>
                      </m:r>
                      <m:r>
                        <a:rPr lang="en-CA" sz="2000" b="0" i="1" smtClean="0">
                          <a:solidFill>
                            <a:schemeClr val="bg1"/>
                          </a:solidFill>
                          <a:latin typeface="Cambria Math"/>
                        </a:rPr>
                        <m:t>− </m:t>
                      </m:r>
                      <m:sSub>
                        <m:sSubPr>
                          <m:ctrlPr>
                            <a:rPr lang="en-CA" sz="2000" i="1" dirty="0">
                              <a:solidFill>
                                <a:schemeClr val="bg1"/>
                              </a:solidFill>
                              <a:latin typeface="Cambria Math"/>
                            </a:rPr>
                          </m:ctrlPr>
                        </m:sSubPr>
                        <m:e>
                          <m:r>
                            <a:rPr lang="en-CA" sz="2000" i="1" dirty="0">
                              <a:solidFill>
                                <a:schemeClr val="bg1"/>
                              </a:solidFill>
                              <a:latin typeface="Cambria Math"/>
                            </a:rPr>
                            <m:t>𝑚</m:t>
                          </m:r>
                        </m:e>
                        <m:sub>
                          <m:r>
                            <a:rPr lang="en-CA" sz="2000" i="1" dirty="0">
                              <a:solidFill>
                                <a:schemeClr val="bg1"/>
                              </a:solidFill>
                              <a:latin typeface="Cambria Math"/>
                            </a:rPr>
                            <m:t>1</m:t>
                          </m:r>
                        </m:sub>
                      </m:sSub>
                      <m:r>
                        <a:rPr lang="en-CA" sz="2000" i="1">
                          <a:solidFill>
                            <a:schemeClr val="bg1"/>
                          </a:solidFill>
                          <a:latin typeface="Cambria Math"/>
                        </a:rPr>
                        <m:t>𝑎</m:t>
                      </m:r>
                    </m:oMath>
                  </m:oMathPara>
                </a14:m>
                <a:endParaRPr lang="en-CA" sz="2000" dirty="0" smtClean="0">
                  <a:solidFill>
                    <a:schemeClr val="bg1"/>
                  </a:solidFill>
                </a:endParaRPr>
              </a:p>
              <a:p>
                <a:endParaRPr lang="en-CA" sz="800" dirty="0">
                  <a:solidFill>
                    <a:schemeClr val="bg1"/>
                  </a:solidFill>
                </a:endParaRPr>
              </a:p>
              <a:p>
                <a:pPr/>
                <a14:m>
                  <m:oMathPara xmlns:m="http://schemas.openxmlformats.org/officeDocument/2006/math">
                    <m:oMathParaPr>
                      <m:jc m:val="left"/>
                    </m:oMathParaPr>
                    <m:oMath xmlns:m="http://schemas.openxmlformats.org/officeDocument/2006/math">
                      <m:r>
                        <a:rPr lang="en-CA" sz="2000" b="0" i="1" smtClean="0">
                          <a:solidFill>
                            <a:schemeClr val="bg1"/>
                          </a:solidFill>
                          <a:latin typeface="Cambria Math"/>
                        </a:rPr>
                        <m:t>𝑇</m:t>
                      </m:r>
                      <m:r>
                        <a:rPr lang="en-CA" sz="2000" b="0" i="1" smtClean="0">
                          <a:solidFill>
                            <a:schemeClr val="bg1"/>
                          </a:solidFill>
                          <a:latin typeface="Cambria Math"/>
                        </a:rPr>
                        <m:t>=0.2×9.81−0.2×2.48</m:t>
                      </m:r>
                    </m:oMath>
                  </m:oMathPara>
                </a14:m>
                <a:endParaRPr lang="en-CA" sz="2000" b="0" dirty="0" smtClean="0">
                  <a:solidFill>
                    <a:schemeClr val="bg1"/>
                  </a:solidFill>
                  <a:ea typeface="Cambria Math"/>
                </a:endParaRPr>
              </a:p>
              <a:p>
                <a:endParaRPr lang="en-CA" sz="800" dirty="0" smtClean="0">
                  <a:solidFill>
                    <a:schemeClr val="bg1"/>
                  </a:solidFill>
                </a:endParaRPr>
              </a:p>
              <a:p>
                <a:pPr/>
                <a14:m>
                  <m:oMathPara xmlns:m="http://schemas.openxmlformats.org/officeDocument/2006/math">
                    <m:oMathParaPr>
                      <m:jc m:val="left"/>
                    </m:oMathParaPr>
                    <m:oMath xmlns:m="http://schemas.openxmlformats.org/officeDocument/2006/math">
                      <m:r>
                        <a:rPr lang="en-CA" sz="2000" b="0" i="1" smtClean="0">
                          <a:solidFill>
                            <a:schemeClr val="bg1"/>
                          </a:solidFill>
                          <a:latin typeface="Cambria Math"/>
                        </a:rPr>
                        <m:t>𝑇</m:t>
                      </m:r>
                      <m:r>
                        <a:rPr lang="en-CA" sz="2000" b="0" i="1" smtClean="0">
                          <a:solidFill>
                            <a:schemeClr val="bg1"/>
                          </a:solidFill>
                          <a:latin typeface="Cambria Math"/>
                        </a:rPr>
                        <m:t>=1.47 </m:t>
                      </m:r>
                      <m:r>
                        <a:rPr lang="en-CA" sz="2000" b="0" i="1" smtClean="0">
                          <a:solidFill>
                            <a:schemeClr val="bg1"/>
                          </a:solidFill>
                          <a:latin typeface="Cambria Math"/>
                        </a:rPr>
                        <m:t>𝑁</m:t>
                      </m:r>
                    </m:oMath>
                  </m:oMathPara>
                </a14:m>
                <a:endParaRPr lang="en-CA" sz="2000" dirty="0">
                  <a:solidFill>
                    <a:schemeClr val="bg1"/>
                  </a:solidFill>
                </a:endParaRPr>
              </a:p>
              <a:p>
                <a:endParaRPr lang="en-CA" sz="2000" dirty="0">
                  <a:solidFill>
                    <a:schemeClr val="bg1"/>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990600" y="2248582"/>
                <a:ext cx="4572000" cy="3558667"/>
              </a:xfrm>
              <a:prstGeom prst="rect">
                <a:avLst/>
              </a:prstGeom>
              <a:blipFill rotWithShape="1">
                <a:blip r:embed="rId5"/>
                <a:stretch>
                  <a:fillRect l="-1467" t="-856"/>
                </a:stretch>
              </a:blipFill>
            </p:spPr>
            <p:txBody>
              <a:bodyPr/>
              <a:lstStyle/>
              <a:p>
                <a:r>
                  <a:rPr lang="en-CA">
                    <a:noFill/>
                  </a:rPr>
                  <a:t> </a:t>
                </a:r>
              </a:p>
            </p:txBody>
          </p:sp>
        </mc:Fallback>
      </mc:AlternateContent>
    </p:spTree>
    <p:extLst>
      <p:ext uri="{BB962C8B-B14F-4D97-AF65-F5344CB8AC3E}">
        <p14:creationId xmlns:p14="http://schemas.microsoft.com/office/powerpoint/2010/main" val="3929693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solidFill>
              </a:rPr>
              <a:pPr/>
              <a:t>18</a:t>
            </a:fld>
            <a:endParaRPr lang="en-US">
              <a:solidFill>
                <a:prstClr val="black"/>
              </a:solidFill>
            </a:endParaRPr>
          </a:p>
        </p:txBody>
      </p:sp>
      <p:sp>
        <p:nvSpPr>
          <p:cNvPr id="4" name="TextBox 3"/>
          <p:cNvSpPr txBox="1"/>
          <p:nvPr/>
        </p:nvSpPr>
        <p:spPr>
          <a:xfrm>
            <a:off x="1061640" y="5334000"/>
            <a:ext cx="6858000" cy="369332"/>
          </a:xfrm>
          <a:prstGeom prst="rect">
            <a:avLst/>
          </a:prstGeom>
          <a:noFill/>
        </p:spPr>
        <p:txBody>
          <a:bodyPr wrap="square" rtlCol="0">
            <a:spAutoFit/>
          </a:bodyPr>
          <a:lstStyle/>
          <a:p>
            <a:r>
              <a:rPr lang="en-CA" dirty="0" smtClean="0">
                <a:solidFill>
                  <a:srgbClr val="FF0000"/>
                </a:solidFill>
              </a:rPr>
              <a:t>Practice questions on Pages 174, 175, 177, 178 of the textbook </a:t>
            </a:r>
            <a:endParaRPr lang="en-CA" dirty="0">
              <a:solidFill>
                <a:srgbClr val="FF0000"/>
              </a:solidFill>
            </a:endParaRPr>
          </a:p>
        </p:txBody>
      </p:sp>
      <mc:AlternateContent xmlns:mc="http://schemas.openxmlformats.org/markup-compatibility/2006" xmlns:a14="http://schemas.microsoft.com/office/drawing/2010/main">
        <mc:Choice Requires="a14">
          <p:sp>
            <p:nvSpPr>
              <p:cNvPr id="13" name="Rectangle 12"/>
              <p:cNvSpPr/>
              <p:nvPr/>
            </p:nvSpPr>
            <p:spPr>
              <a:xfrm>
                <a:off x="1003540" y="762000"/>
                <a:ext cx="4572000" cy="3558667"/>
              </a:xfrm>
              <a:prstGeom prst="rect">
                <a:avLst/>
              </a:prstGeom>
            </p:spPr>
            <p:txBody>
              <a:bodyPr>
                <a:spAutoFit/>
              </a:bodyPr>
              <a:lstStyle/>
              <a:p>
                <a:r>
                  <a:rPr lang="en-CA" sz="2000" dirty="0" smtClean="0">
                    <a:solidFill>
                      <a:schemeClr val="bg1"/>
                    </a:solidFill>
                  </a:rPr>
                  <a:t>For </a:t>
                </a:r>
                <a14:m>
                  <m:oMath xmlns:m="http://schemas.openxmlformats.org/officeDocument/2006/math">
                    <m:sSub>
                      <m:sSubPr>
                        <m:ctrlPr>
                          <a:rPr lang="en-CA" sz="2000" i="1" smtClean="0">
                            <a:solidFill>
                              <a:schemeClr val="bg1"/>
                            </a:solidFill>
                            <a:latin typeface="Cambria Math"/>
                          </a:rPr>
                        </m:ctrlPr>
                      </m:sSubPr>
                      <m:e>
                        <m:r>
                          <a:rPr lang="en-CA" sz="2000" b="0" i="1" smtClean="0">
                            <a:solidFill>
                              <a:schemeClr val="bg1"/>
                            </a:solidFill>
                            <a:latin typeface="Cambria Math"/>
                          </a:rPr>
                          <m:t>𝑚</m:t>
                        </m:r>
                      </m:e>
                      <m:sub>
                        <m:r>
                          <a:rPr lang="en-CA" sz="2000" b="0" i="1" smtClean="0">
                            <a:solidFill>
                              <a:schemeClr val="bg1"/>
                            </a:solidFill>
                            <a:latin typeface="Cambria Math"/>
                          </a:rPr>
                          <m:t>2</m:t>
                        </m:r>
                      </m:sub>
                    </m:sSub>
                    <m:r>
                      <a:rPr lang="en-CA" sz="2000" b="0" i="1" smtClean="0">
                        <a:solidFill>
                          <a:schemeClr val="bg1"/>
                        </a:solidFill>
                        <a:latin typeface="Cambria Math"/>
                      </a:rPr>
                      <m:t>:</m:t>
                    </m:r>
                  </m:oMath>
                </a14:m>
                <a:endParaRPr lang="en-CA" sz="2000" dirty="0" smtClean="0">
                  <a:solidFill>
                    <a:schemeClr val="bg1"/>
                  </a:solidFill>
                </a:endParaRPr>
              </a:p>
              <a:p>
                <a:endParaRPr lang="en-CA" sz="2000" i="1" dirty="0" smtClean="0">
                  <a:solidFill>
                    <a:schemeClr val="bg1"/>
                  </a:solidFill>
                  <a:latin typeface="Cambria Math"/>
                </a:endParaRPr>
              </a:p>
              <a:p>
                <a:pPr/>
                <a14:m>
                  <m:oMathPara xmlns:m="http://schemas.openxmlformats.org/officeDocument/2006/math">
                    <m:oMathParaPr>
                      <m:jc m:val="left"/>
                    </m:oMathParaPr>
                    <m:oMath xmlns:m="http://schemas.openxmlformats.org/officeDocument/2006/math">
                      <m:sSub>
                        <m:sSubPr>
                          <m:ctrlPr>
                            <a:rPr lang="en-CA" sz="2000" i="1">
                              <a:solidFill>
                                <a:schemeClr val="bg1"/>
                              </a:solidFill>
                              <a:latin typeface="Cambria Math"/>
                            </a:rPr>
                          </m:ctrlPr>
                        </m:sSubPr>
                        <m:e>
                          <m:r>
                            <a:rPr lang="en-CA" sz="2000" i="1">
                              <a:solidFill>
                                <a:schemeClr val="bg1"/>
                              </a:solidFill>
                              <a:latin typeface="Cambria Math"/>
                            </a:rPr>
                            <m:t>𝐹</m:t>
                          </m:r>
                        </m:e>
                        <m:sub>
                          <m:sSub>
                            <m:sSubPr>
                              <m:ctrlPr>
                                <a:rPr lang="en-CA" sz="2000" i="1">
                                  <a:solidFill>
                                    <a:schemeClr val="bg1"/>
                                  </a:solidFill>
                                  <a:latin typeface="Cambria Math"/>
                                </a:rPr>
                              </m:ctrlPr>
                            </m:sSubPr>
                            <m:e>
                              <m:r>
                                <a:rPr lang="en-CA" sz="2000" b="0" i="1" smtClean="0">
                                  <a:solidFill>
                                    <a:schemeClr val="bg1"/>
                                  </a:solidFill>
                                  <a:latin typeface="Cambria Math"/>
                                </a:rPr>
                                <m:t>𝑛𝑒𝑡</m:t>
                              </m:r>
                            </m:e>
                            <m:sub>
                              <m:r>
                                <a:rPr lang="en-CA" sz="2000" b="0" i="1" smtClean="0">
                                  <a:solidFill>
                                    <a:schemeClr val="bg1"/>
                                  </a:solidFill>
                                  <a:latin typeface="Cambria Math"/>
                                </a:rPr>
                                <m:t>𝑚</m:t>
                              </m:r>
                            </m:sub>
                          </m:sSub>
                        </m:sub>
                      </m:sSub>
                      <m:r>
                        <a:rPr lang="en-CA" sz="2000" i="1">
                          <a:solidFill>
                            <a:schemeClr val="bg1"/>
                          </a:solidFill>
                          <a:latin typeface="Cambria Math"/>
                        </a:rPr>
                        <m:t>=</m:t>
                      </m:r>
                      <m:sSub>
                        <m:sSubPr>
                          <m:ctrlPr>
                            <a:rPr lang="en-CA" sz="2000" i="1" dirty="0">
                              <a:solidFill>
                                <a:schemeClr val="bg1"/>
                              </a:solidFill>
                              <a:latin typeface="Cambria Math"/>
                            </a:rPr>
                          </m:ctrlPr>
                        </m:sSubPr>
                        <m:e>
                          <m:r>
                            <a:rPr lang="en-CA" sz="2000" i="1" dirty="0">
                              <a:solidFill>
                                <a:schemeClr val="bg1"/>
                              </a:solidFill>
                              <a:latin typeface="Cambria Math"/>
                            </a:rPr>
                            <m:t>𝑚</m:t>
                          </m:r>
                        </m:e>
                        <m:sub>
                          <m:r>
                            <a:rPr lang="en-CA" sz="2000" b="0" i="1" dirty="0" smtClean="0">
                              <a:solidFill>
                                <a:schemeClr val="bg1"/>
                              </a:solidFill>
                              <a:latin typeface="Cambria Math"/>
                            </a:rPr>
                            <m:t>2</m:t>
                          </m:r>
                        </m:sub>
                      </m:sSub>
                      <m:r>
                        <a:rPr lang="en-CA" sz="2000" i="1">
                          <a:solidFill>
                            <a:schemeClr val="bg1"/>
                          </a:solidFill>
                          <a:latin typeface="Cambria Math"/>
                        </a:rPr>
                        <m:t>𝑎</m:t>
                      </m:r>
                    </m:oMath>
                  </m:oMathPara>
                </a14:m>
                <a:endParaRPr lang="en-CA" sz="2000" dirty="0">
                  <a:solidFill>
                    <a:schemeClr val="bg1"/>
                  </a:solidFill>
                </a:endParaRPr>
              </a:p>
              <a:p>
                <a:endParaRPr lang="en-CA" sz="800" i="1" dirty="0">
                  <a:solidFill>
                    <a:schemeClr val="bg1"/>
                  </a:solidFill>
                  <a:latin typeface="Cambria Math"/>
                </a:endParaRPr>
              </a:p>
              <a:p>
                <a:pPr/>
                <a14:m>
                  <m:oMathPara xmlns:m="http://schemas.openxmlformats.org/officeDocument/2006/math">
                    <m:oMathParaPr>
                      <m:jc m:val="left"/>
                    </m:oMathParaPr>
                    <m:oMath xmlns:m="http://schemas.openxmlformats.org/officeDocument/2006/math">
                      <m:r>
                        <a:rPr lang="en-CA" sz="2000" b="0" i="1" smtClean="0">
                          <a:solidFill>
                            <a:schemeClr val="bg1"/>
                          </a:solidFill>
                          <a:latin typeface="Cambria Math"/>
                        </a:rPr>
                        <m:t>𝑇</m:t>
                      </m:r>
                      <m:r>
                        <a:rPr lang="en-CA" sz="2000" b="0" i="1" smtClean="0">
                          <a:solidFill>
                            <a:schemeClr val="bg1"/>
                          </a:solidFill>
                          <a:latin typeface="Cambria Math"/>
                        </a:rPr>
                        <m:t> − </m:t>
                      </m:r>
                      <m:sSub>
                        <m:sSubPr>
                          <m:ctrlPr>
                            <a:rPr lang="en-CA" sz="2000" i="1" smtClean="0">
                              <a:solidFill>
                                <a:schemeClr val="bg1"/>
                              </a:solidFill>
                              <a:latin typeface="Cambria Math"/>
                            </a:rPr>
                          </m:ctrlPr>
                        </m:sSubPr>
                        <m:e>
                          <m:r>
                            <a:rPr lang="en-CA" sz="2000" b="0" i="1" smtClean="0">
                              <a:solidFill>
                                <a:schemeClr val="bg1"/>
                              </a:solidFill>
                              <a:latin typeface="Cambria Math"/>
                            </a:rPr>
                            <m:t>𝐹</m:t>
                          </m:r>
                        </m:e>
                        <m:sub>
                          <m:sSub>
                            <m:sSubPr>
                              <m:ctrlPr>
                                <a:rPr lang="en-CA" sz="2000" i="1" smtClean="0">
                                  <a:solidFill>
                                    <a:schemeClr val="bg1"/>
                                  </a:solidFill>
                                  <a:latin typeface="Cambria Math"/>
                                </a:rPr>
                              </m:ctrlPr>
                            </m:sSubPr>
                            <m:e>
                              <m:r>
                                <a:rPr lang="en-CA" sz="2000" b="0" i="1" smtClean="0">
                                  <a:solidFill>
                                    <a:schemeClr val="bg1"/>
                                  </a:solidFill>
                                  <a:latin typeface="Cambria Math"/>
                                </a:rPr>
                                <m:t>𝑓</m:t>
                              </m:r>
                            </m:e>
                            <m:sub>
                              <m:r>
                                <a:rPr lang="en-CA" sz="2000" b="0" i="1" smtClean="0">
                                  <a:solidFill>
                                    <a:schemeClr val="bg1"/>
                                  </a:solidFill>
                                  <a:latin typeface="Cambria Math"/>
                                </a:rPr>
                                <m:t>2</m:t>
                              </m:r>
                            </m:sub>
                          </m:sSub>
                        </m:sub>
                      </m:sSub>
                      <m:r>
                        <a:rPr lang="en-CA" sz="2000" i="1">
                          <a:solidFill>
                            <a:schemeClr val="bg1"/>
                          </a:solidFill>
                          <a:latin typeface="Cambria Math"/>
                        </a:rPr>
                        <m:t>=</m:t>
                      </m:r>
                      <m:sSub>
                        <m:sSubPr>
                          <m:ctrlPr>
                            <a:rPr lang="en-CA" sz="2000" i="1" dirty="0">
                              <a:solidFill>
                                <a:schemeClr val="bg1"/>
                              </a:solidFill>
                              <a:latin typeface="Cambria Math"/>
                            </a:rPr>
                          </m:ctrlPr>
                        </m:sSubPr>
                        <m:e>
                          <m:r>
                            <a:rPr lang="en-CA" sz="2000" i="1" dirty="0">
                              <a:solidFill>
                                <a:schemeClr val="bg1"/>
                              </a:solidFill>
                              <a:latin typeface="Cambria Math"/>
                            </a:rPr>
                            <m:t>𝑚</m:t>
                          </m:r>
                        </m:e>
                        <m:sub>
                          <m:r>
                            <a:rPr lang="en-CA" sz="2000" b="0" i="1" dirty="0" smtClean="0">
                              <a:solidFill>
                                <a:schemeClr val="bg1"/>
                              </a:solidFill>
                              <a:latin typeface="Cambria Math"/>
                            </a:rPr>
                            <m:t>2</m:t>
                          </m:r>
                        </m:sub>
                      </m:sSub>
                      <m:r>
                        <a:rPr lang="en-CA" sz="2000" i="1">
                          <a:solidFill>
                            <a:schemeClr val="bg1"/>
                          </a:solidFill>
                          <a:latin typeface="Cambria Math"/>
                        </a:rPr>
                        <m:t>𝑎</m:t>
                      </m:r>
                    </m:oMath>
                  </m:oMathPara>
                </a14:m>
                <a:endParaRPr lang="en-CA" sz="2000" dirty="0">
                  <a:solidFill>
                    <a:schemeClr val="bg1"/>
                  </a:solidFill>
                </a:endParaRPr>
              </a:p>
              <a:p>
                <a:endParaRPr lang="en-CA" sz="800" i="1" dirty="0">
                  <a:solidFill>
                    <a:schemeClr val="bg1"/>
                  </a:solidFill>
                  <a:latin typeface="Cambria Math"/>
                </a:endParaRPr>
              </a:p>
              <a:p>
                <a:pPr/>
                <a14:m>
                  <m:oMathPara xmlns:m="http://schemas.openxmlformats.org/officeDocument/2006/math">
                    <m:oMathParaPr>
                      <m:jc m:val="left"/>
                    </m:oMathParaPr>
                    <m:oMath xmlns:m="http://schemas.openxmlformats.org/officeDocument/2006/math">
                      <m:r>
                        <a:rPr lang="en-CA" sz="2000" b="0" i="1" smtClean="0">
                          <a:solidFill>
                            <a:schemeClr val="bg1"/>
                          </a:solidFill>
                          <a:latin typeface="Cambria Math"/>
                        </a:rPr>
                        <m:t>𝑇</m:t>
                      </m:r>
                      <m:r>
                        <a:rPr lang="en-CA" sz="2000" b="0" i="1" smtClean="0">
                          <a:solidFill>
                            <a:schemeClr val="bg1"/>
                          </a:solidFill>
                          <a:latin typeface="Cambria Math"/>
                        </a:rPr>
                        <m:t> =</m:t>
                      </m:r>
                      <m:sSub>
                        <m:sSubPr>
                          <m:ctrlPr>
                            <a:rPr lang="en-CA" sz="2000" i="1" smtClean="0">
                              <a:solidFill>
                                <a:schemeClr val="bg1"/>
                              </a:solidFill>
                              <a:latin typeface="Cambria Math"/>
                            </a:rPr>
                          </m:ctrlPr>
                        </m:sSubPr>
                        <m:e>
                          <m:r>
                            <a:rPr lang="en-CA" sz="2000" b="0" i="1" smtClean="0">
                              <a:solidFill>
                                <a:schemeClr val="bg1"/>
                              </a:solidFill>
                              <a:latin typeface="Cambria Math"/>
                            </a:rPr>
                            <m:t>𝐹</m:t>
                          </m:r>
                        </m:e>
                        <m:sub>
                          <m:sSub>
                            <m:sSubPr>
                              <m:ctrlPr>
                                <a:rPr lang="en-CA" sz="2000" i="1" smtClean="0">
                                  <a:solidFill>
                                    <a:schemeClr val="bg1"/>
                                  </a:solidFill>
                                  <a:latin typeface="Cambria Math"/>
                                </a:rPr>
                              </m:ctrlPr>
                            </m:sSubPr>
                            <m:e>
                              <m:r>
                                <a:rPr lang="en-CA" sz="2000" b="0" i="1" smtClean="0">
                                  <a:solidFill>
                                    <a:schemeClr val="bg1"/>
                                  </a:solidFill>
                                  <a:latin typeface="Cambria Math"/>
                                </a:rPr>
                                <m:t>𝑓</m:t>
                              </m:r>
                            </m:e>
                            <m:sub>
                              <m:r>
                                <a:rPr lang="en-CA" sz="2000" b="0" i="1" smtClean="0">
                                  <a:solidFill>
                                    <a:schemeClr val="bg1"/>
                                  </a:solidFill>
                                  <a:latin typeface="Cambria Math"/>
                                </a:rPr>
                                <m:t>2</m:t>
                              </m:r>
                            </m:sub>
                          </m:sSub>
                        </m:sub>
                      </m:sSub>
                      <m:r>
                        <a:rPr lang="en-CA" sz="2000" b="0" i="1" smtClean="0">
                          <a:solidFill>
                            <a:schemeClr val="bg1"/>
                          </a:solidFill>
                          <a:latin typeface="Cambria Math"/>
                        </a:rPr>
                        <m:t>+ </m:t>
                      </m:r>
                      <m:sSub>
                        <m:sSubPr>
                          <m:ctrlPr>
                            <a:rPr lang="en-CA" sz="2000" i="1" dirty="0">
                              <a:solidFill>
                                <a:schemeClr val="bg1"/>
                              </a:solidFill>
                              <a:latin typeface="Cambria Math"/>
                            </a:rPr>
                          </m:ctrlPr>
                        </m:sSubPr>
                        <m:e>
                          <m:r>
                            <a:rPr lang="en-CA" sz="2000" i="1" dirty="0">
                              <a:solidFill>
                                <a:schemeClr val="bg1"/>
                              </a:solidFill>
                              <a:latin typeface="Cambria Math"/>
                            </a:rPr>
                            <m:t>𝑚</m:t>
                          </m:r>
                        </m:e>
                        <m:sub>
                          <m:r>
                            <a:rPr lang="en-CA" sz="2000" b="0" i="1" dirty="0" smtClean="0">
                              <a:solidFill>
                                <a:schemeClr val="bg1"/>
                              </a:solidFill>
                              <a:latin typeface="Cambria Math"/>
                            </a:rPr>
                            <m:t>2</m:t>
                          </m:r>
                        </m:sub>
                      </m:sSub>
                      <m:r>
                        <a:rPr lang="en-CA" sz="2000" i="1">
                          <a:solidFill>
                            <a:schemeClr val="bg1"/>
                          </a:solidFill>
                          <a:latin typeface="Cambria Math"/>
                        </a:rPr>
                        <m:t>𝑎</m:t>
                      </m:r>
                    </m:oMath>
                  </m:oMathPara>
                </a14:m>
                <a:endParaRPr lang="en-CA" sz="2000" dirty="0" smtClean="0">
                  <a:solidFill>
                    <a:schemeClr val="bg1"/>
                  </a:solidFill>
                </a:endParaRPr>
              </a:p>
              <a:p>
                <a:endParaRPr lang="en-CA" sz="800" i="1" dirty="0" smtClean="0">
                  <a:solidFill>
                    <a:schemeClr val="bg1"/>
                  </a:solidFill>
                  <a:latin typeface="Cambria Math"/>
                </a:endParaRPr>
              </a:p>
              <a:p>
                <a:pPr/>
                <a14:m>
                  <m:oMathPara xmlns:m="http://schemas.openxmlformats.org/officeDocument/2006/math">
                    <m:oMathParaPr>
                      <m:jc m:val="left"/>
                    </m:oMathParaPr>
                    <m:oMath xmlns:m="http://schemas.openxmlformats.org/officeDocument/2006/math">
                      <m:r>
                        <a:rPr lang="en-CA" sz="2000" i="1">
                          <a:solidFill>
                            <a:schemeClr val="bg1"/>
                          </a:solidFill>
                          <a:latin typeface="Cambria Math"/>
                        </a:rPr>
                        <m:t>𝑇</m:t>
                      </m:r>
                      <m:r>
                        <a:rPr lang="en-CA" sz="2000" i="1">
                          <a:solidFill>
                            <a:schemeClr val="bg1"/>
                          </a:solidFill>
                          <a:latin typeface="Cambria Math"/>
                        </a:rPr>
                        <m:t> =</m:t>
                      </m:r>
                      <m:sSub>
                        <m:sSubPr>
                          <m:ctrlPr>
                            <a:rPr lang="en-CA" sz="2000" i="1">
                              <a:solidFill>
                                <a:schemeClr val="bg1"/>
                              </a:solidFill>
                              <a:latin typeface="Cambria Math"/>
                            </a:rPr>
                          </m:ctrlPr>
                        </m:sSubPr>
                        <m:e>
                          <m:sSub>
                            <m:sSubPr>
                              <m:ctrlPr>
                                <a:rPr lang="en-CA" sz="2000" i="1" smtClean="0">
                                  <a:solidFill>
                                    <a:schemeClr val="bg1"/>
                                  </a:solidFill>
                                  <a:latin typeface="Cambria Math"/>
                                </a:rPr>
                              </m:ctrlPr>
                            </m:sSubPr>
                            <m:e>
                              <m:r>
                                <a:rPr lang="en-CA" sz="2000" i="1" smtClean="0">
                                  <a:solidFill>
                                    <a:schemeClr val="bg1"/>
                                  </a:solidFill>
                                  <a:latin typeface="Cambria Math"/>
                                  <a:ea typeface="Cambria Math"/>
                                </a:rPr>
                                <m:t>𝜇</m:t>
                              </m:r>
                            </m:e>
                            <m:sub>
                              <m:r>
                                <a:rPr lang="en-CA" sz="2000" b="0" i="1" smtClean="0">
                                  <a:solidFill>
                                    <a:schemeClr val="bg1"/>
                                  </a:solidFill>
                                  <a:latin typeface="Cambria Math"/>
                                </a:rPr>
                                <m:t>𝑘</m:t>
                              </m:r>
                            </m:sub>
                          </m:sSub>
                          <m:r>
                            <a:rPr lang="en-CA" sz="2000" b="0" i="1" smtClean="0">
                              <a:solidFill>
                                <a:schemeClr val="bg1"/>
                              </a:solidFill>
                              <a:latin typeface="Cambria Math"/>
                            </a:rPr>
                            <m:t>𝑚</m:t>
                          </m:r>
                        </m:e>
                        <m:sub>
                          <m:r>
                            <a:rPr lang="en-CA" sz="2000" b="0" i="1" smtClean="0">
                              <a:solidFill>
                                <a:schemeClr val="bg1"/>
                              </a:solidFill>
                              <a:latin typeface="Cambria Math"/>
                            </a:rPr>
                            <m:t>2</m:t>
                          </m:r>
                        </m:sub>
                      </m:sSub>
                      <m:r>
                        <a:rPr lang="en-CA" sz="2000" b="0" i="1" smtClean="0">
                          <a:solidFill>
                            <a:schemeClr val="bg1"/>
                          </a:solidFill>
                          <a:latin typeface="Cambria Math"/>
                        </a:rPr>
                        <m:t>𝑔</m:t>
                      </m:r>
                      <m:r>
                        <a:rPr lang="en-CA" sz="2000" i="1">
                          <a:solidFill>
                            <a:schemeClr val="bg1"/>
                          </a:solidFill>
                          <a:latin typeface="Cambria Math"/>
                        </a:rPr>
                        <m:t>+ </m:t>
                      </m:r>
                      <m:sSub>
                        <m:sSubPr>
                          <m:ctrlPr>
                            <a:rPr lang="en-CA" sz="2000" i="1" dirty="0">
                              <a:solidFill>
                                <a:schemeClr val="bg1"/>
                              </a:solidFill>
                              <a:latin typeface="Cambria Math"/>
                            </a:rPr>
                          </m:ctrlPr>
                        </m:sSubPr>
                        <m:e>
                          <m:r>
                            <a:rPr lang="en-CA" sz="2000" i="1" dirty="0">
                              <a:solidFill>
                                <a:schemeClr val="bg1"/>
                              </a:solidFill>
                              <a:latin typeface="Cambria Math"/>
                            </a:rPr>
                            <m:t>𝑚</m:t>
                          </m:r>
                        </m:e>
                        <m:sub>
                          <m:r>
                            <a:rPr lang="en-CA" sz="2000" b="0" i="1" dirty="0" smtClean="0">
                              <a:solidFill>
                                <a:schemeClr val="bg1"/>
                              </a:solidFill>
                              <a:latin typeface="Cambria Math"/>
                            </a:rPr>
                            <m:t>2</m:t>
                          </m:r>
                        </m:sub>
                      </m:sSub>
                      <m:r>
                        <a:rPr lang="en-CA" sz="2000" i="1">
                          <a:solidFill>
                            <a:schemeClr val="bg1"/>
                          </a:solidFill>
                          <a:latin typeface="Cambria Math"/>
                        </a:rPr>
                        <m:t>𝑎</m:t>
                      </m:r>
                    </m:oMath>
                  </m:oMathPara>
                </a14:m>
                <a:endParaRPr lang="en-CA" sz="2000" dirty="0" smtClean="0">
                  <a:solidFill>
                    <a:schemeClr val="bg1"/>
                  </a:solidFill>
                </a:endParaRPr>
              </a:p>
              <a:p>
                <a:endParaRPr lang="en-CA" sz="800" dirty="0">
                  <a:solidFill>
                    <a:schemeClr val="bg1"/>
                  </a:solidFill>
                </a:endParaRPr>
              </a:p>
              <a:p>
                <a:pPr/>
                <a14:m>
                  <m:oMathPara xmlns:m="http://schemas.openxmlformats.org/officeDocument/2006/math">
                    <m:oMathParaPr>
                      <m:jc m:val="left"/>
                    </m:oMathParaPr>
                    <m:oMath xmlns:m="http://schemas.openxmlformats.org/officeDocument/2006/math">
                      <m:r>
                        <a:rPr lang="en-CA" sz="2000" b="0" i="1" smtClean="0">
                          <a:solidFill>
                            <a:schemeClr val="bg1"/>
                          </a:solidFill>
                          <a:latin typeface="Cambria Math"/>
                        </a:rPr>
                        <m:t>𝑇</m:t>
                      </m:r>
                      <m:r>
                        <a:rPr lang="en-CA" sz="2000" b="0" i="1" smtClean="0">
                          <a:solidFill>
                            <a:schemeClr val="bg1"/>
                          </a:solidFill>
                          <a:latin typeface="Cambria Math"/>
                        </a:rPr>
                        <m:t>=0.12×0.4×9.81+0.4×2.</m:t>
                      </m:r>
                      <m:r>
                        <a:rPr lang="en-CA" sz="2000" b="0" i="1" smtClean="0">
                          <a:solidFill>
                            <a:schemeClr val="bg1"/>
                          </a:solidFill>
                          <a:latin typeface="Cambria Math"/>
                          <a:ea typeface="Cambria Math"/>
                        </a:rPr>
                        <m:t>48</m:t>
                      </m:r>
                    </m:oMath>
                  </m:oMathPara>
                </a14:m>
                <a:endParaRPr lang="en-CA" sz="2000" b="0" dirty="0" smtClean="0">
                  <a:solidFill>
                    <a:schemeClr val="bg1"/>
                  </a:solidFill>
                  <a:ea typeface="Cambria Math"/>
                </a:endParaRPr>
              </a:p>
              <a:p>
                <a:endParaRPr lang="en-CA" sz="800" dirty="0" smtClean="0">
                  <a:solidFill>
                    <a:schemeClr val="bg1"/>
                  </a:solidFill>
                </a:endParaRPr>
              </a:p>
              <a:p>
                <a:pPr/>
                <a14:m>
                  <m:oMathPara xmlns:m="http://schemas.openxmlformats.org/officeDocument/2006/math">
                    <m:oMathParaPr>
                      <m:jc m:val="left"/>
                    </m:oMathParaPr>
                    <m:oMath xmlns:m="http://schemas.openxmlformats.org/officeDocument/2006/math">
                      <m:r>
                        <a:rPr lang="en-CA" sz="2000" b="0" i="1" smtClean="0">
                          <a:solidFill>
                            <a:schemeClr val="bg1"/>
                          </a:solidFill>
                          <a:latin typeface="Cambria Math"/>
                        </a:rPr>
                        <m:t>𝑇</m:t>
                      </m:r>
                      <m:r>
                        <a:rPr lang="en-CA" sz="2000" b="0" i="1" smtClean="0">
                          <a:solidFill>
                            <a:schemeClr val="bg1"/>
                          </a:solidFill>
                          <a:latin typeface="Cambria Math"/>
                        </a:rPr>
                        <m:t>=1.46 </m:t>
                      </m:r>
                      <m:r>
                        <a:rPr lang="en-CA" sz="2000" b="0" i="1" smtClean="0">
                          <a:solidFill>
                            <a:schemeClr val="bg1"/>
                          </a:solidFill>
                          <a:latin typeface="Cambria Math"/>
                        </a:rPr>
                        <m:t>𝑁</m:t>
                      </m:r>
                    </m:oMath>
                  </m:oMathPara>
                </a14:m>
                <a:endParaRPr lang="en-CA" sz="2000" dirty="0">
                  <a:solidFill>
                    <a:schemeClr val="bg1"/>
                  </a:solidFill>
                </a:endParaRPr>
              </a:p>
              <a:p>
                <a:endParaRPr lang="en-CA" sz="2000" dirty="0">
                  <a:solidFill>
                    <a:schemeClr val="bg1"/>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1003540" y="762000"/>
                <a:ext cx="4572000" cy="3558667"/>
              </a:xfrm>
              <a:prstGeom prst="rect">
                <a:avLst/>
              </a:prstGeom>
              <a:blipFill rotWithShape="1">
                <a:blip r:embed="rId2"/>
                <a:stretch>
                  <a:fillRect l="-1467" t="-856"/>
                </a:stretch>
              </a:blipFill>
            </p:spPr>
            <p:txBody>
              <a:bodyPr/>
              <a:lstStyle/>
              <a:p>
                <a:r>
                  <a:rPr lang="en-CA">
                    <a:noFill/>
                  </a:rPr>
                  <a:t> </a:t>
                </a:r>
              </a:p>
            </p:txBody>
          </p:sp>
        </mc:Fallback>
      </mc:AlternateContent>
      <p:cxnSp>
        <p:nvCxnSpPr>
          <p:cNvPr id="14" name="Straight Connector 13"/>
          <p:cNvCxnSpPr/>
          <p:nvPr/>
        </p:nvCxnSpPr>
        <p:spPr>
          <a:xfrm>
            <a:off x="6653122" y="2223052"/>
            <a:ext cx="1981200" cy="2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536610" y="2211494"/>
            <a:ext cx="0" cy="53497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7323826" y="2758025"/>
                <a:ext cx="513018" cy="404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i="1" smtClean="0">
                              <a:solidFill>
                                <a:prstClr val="black"/>
                              </a:solidFill>
                              <a:latin typeface="Cambria Math"/>
                            </a:rPr>
                          </m:ctrlPr>
                        </m:sSubPr>
                        <m:e>
                          <m:r>
                            <a:rPr lang="en-CA" i="1" smtClean="0">
                              <a:solidFill>
                                <a:prstClr val="black"/>
                              </a:solidFill>
                              <a:latin typeface="Cambria Math"/>
                            </a:rPr>
                            <m:t>𝐹</m:t>
                          </m:r>
                        </m:e>
                        <m:sub>
                          <m:sSub>
                            <m:sSubPr>
                              <m:ctrlPr>
                                <a:rPr lang="en-CA" i="1" smtClean="0">
                                  <a:solidFill>
                                    <a:prstClr val="black"/>
                                  </a:solidFill>
                                  <a:latin typeface="Cambria Math"/>
                                </a:rPr>
                              </m:ctrlPr>
                            </m:sSubPr>
                            <m:e>
                              <m:r>
                                <a:rPr lang="en-CA" b="0" i="1" smtClean="0">
                                  <a:solidFill>
                                    <a:prstClr val="black"/>
                                  </a:solidFill>
                                  <a:latin typeface="Cambria Math"/>
                                </a:rPr>
                                <m:t>𝑔</m:t>
                              </m:r>
                            </m:e>
                            <m:sub>
                              <m:r>
                                <a:rPr lang="en-CA" b="0" i="1" smtClean="0">
                                  <a:solidFill>
                                    <a:prstClr val="black"/>
                                  </a:solidFill>
                                  <a:latin typeface="Cambria Math"/>
                                </a:rPr>
                                <m:t>2</m:t>
                              </m:r>
                            </m:sub>
                          </m:sSub>
                        </m:sub>
                      </m:sSub>
                    </m:oMath>
                  </m:oMathPara>
                </a14:m>
                <a:endParaRPr lang="en-CA" dirty="0">
                  <a:solidFill>
                    <a:prstClr val="black"/>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7323826" y="2758025"/>
                <a:ext cx="513018" cy="404213"/>
              </a:xfrm>
              <a:prstGeom prst="rect">
                <a:avLst/>
              </a:prstGeom>
              <a:blipFill rotWithShape="1">
                <a:blip r:embed="rId3"/>
                <a:stretch>
                  <a:fillRect b="-1493"/>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6324600" y="1485223"/>
                <a:ext cx="533399" cy="404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solidFill>
                                <a:prstClr val="black"/>
                              </a:solidFill>
                              <a:latin typeface="Cambria Math"/>
                            </a:rPr>
                          </m:ctrlPr>
                        </m:sSubPr>
                        <m:e>
                          <m:r>
                            <a:rPr lang="en-CA" b="0" i="1" smtClean="0">
                              <a:solidFill>
                                <a:prstClr val="black"/>
                              </a:solidFill>
                              <a:latin typeface="Cambria Math"/>
                            </a:rPr>
                            <m:t>𝐹</m:t>
                          </m:r>
                        </m:e>
                        <m:sub>
                          <m:sSub>
                            <m:sSubPr>
                              <m:ctrlPr>
                                <a:rPr lang="en-CA" b="0" i="1" smtClean="0">
                                  <a:solidFill>
                                    <a:prstClr val="black"/>
                                  </a:solidFill>
                                  <a:latin typeface="Cambria Math"/>
                                </a:rPr>
                              </m:ctrlPr>
                            </m:sSubPr>
                            <m:e>
                              <m:r>
                                <a:rPr lang="en-CA" b="0" i="1" smtClean="0">
                                  <a:solidFill>
                                    <a:prstClr val="black"/>
                                  </a:solidFill>
                                  <a:latin typeface="Cambria Math"/>
                                </a:rPr>
                                <m:t>𝑓</m:t>
                              </m:r>
                            </m:e>
                            <m:sub>
                              <m:r>
                                <a:rPr lang="en-CA" b="0" i="1" smtClean="0">
                                  <a:solidFill>
                                    <a:prstClr val="black"/>
                                  </a:solidFill>
                                  <a:latin typeface="Cambria Math"/>
                                </a:rPr>
                                <m:t>2</m:t>
                              </m:r>
                            </m:sub>
                          </m:sSub>
                        </m:sub>
                      </m:sSub>
                    </m:oMath>
                  </m:oMathPara>
                </a14:m>
                <a:endParaRPr lang="en-CA" dirty="0">
                  <a:solidFill>
                    <a:prstClr val="black"/>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6324600" y="1485223"/>
                <a:ext cx="533399" cy="404213"/>
              </a:xfrm>
              <a:prstGeom prst="rect">
                <a:avLst/>
              </a:prstGeom>
              <a:blipFill rotWithShape="1">
                <a:blip r:embed="rId4"/>
                <a:stretch>
                  <a:fillRect b="-6061"/>
                </a:stretch>
              </a:blipFill>
            </p:spPr>
            <p:txBody>
              <a:bodyPr/>
              <a:lstStyle/>
              <a:p>
                <a:r>
                  <a:rPr lang="en-CA">
                    <a:noFill/>
                  </a:rPr>
                  <a:t> </a:t>
                </a:r>
              </a:p>
            </p:txBody>
          </p:sp>
        </mc:Fallback>
      </mc:AlternateContent>
      <p:cxnSp>
        <p:nvCxnSpPr>
          <p:cNvPr id="18" name="Straight Arrow Connector 17"/>
          <p:cNvCxnSpPr>
            <a:stCxn id="24" idx="1"/>
          </p:cNvCxnSpPr>
          <p:nvPr/>
        </p:nvCxnSpPr>
        <p:spPr>
          <a:xfrm flipH="1">
            <a:off x="6540674" y="1994536"/>
            <a:ext cx="571500" cy="516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329522" y="1600200"/>
            <a:ext cx="304800" cy="369332"/>
          </a:xfrm>
          <a:prstGeom prst="rect">
            <a:avLst/>
          </a:prstGeom>
          <a:noFill/>
        </p:spPr>
        <p:txBody>
          <a:bodyPr wrap="square" rtlCol="0">
            <a:spAutoFit/>
          </a:bodyPr>
          <a:lstStyle/>
          <a:p>
            <a:r>
              <a:rPr lang="en-CA" dirty="0" smtClean="0">
                <a:solidFill>
                  <a:schemeClr val="bg1"/>
                </a:solidFill>
              </a:rPr>
              <a:t>T</a:t>
            </a:r>
            <a:endParaRPr lang="en-CA" dirty="0">
              <a:solidFill>
                <a:schemeClr val="bg1"/>
              </a:solidFill>
            </a:endParaRPr>
          </a:p>
        </p:txBody>
      </p:sp>
      <p:cxnSp>
        <p:nvCxnSpPr>
          <p:cNvPr id="20" name="Straight Arrow Connector 19"/>
          <p:cNvCxnSpPr/>
          <p:nvPr/>
        </p:nvCxnSpPr>
        <p:spPr>
          <a:xfrm>
            <a:off x="6540674" y="1055132"/>
            <a:ext cx="1903148"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7982722" y="1954995"/>
            <a:ext cx="651600" cy="1139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p:cNvSpPr txBox="1"/>
              <p:nvPr/>
            </p:nvSpPr>
            <p:spPr>
              <a:xfrm>
                <a:off x="6957922" y="1119787"/>
                <a:ext cx="609600" cy="404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i="1" smtClean="0">
                              <a:solidFill>
                                <a:prstClr val="black"/>
                              </a:solidFill>
                              <a:latin typeface="Cambria Math"/>
                            </a:rPr>
                          </m:ctrlPr>
                        </m:sSubPr>
                        <m:e>
                          <m:r>
                            <a:rPr lang="en-CA" i="1" smtClean="0">
                              <a:solidFill>
                                <a:prstClr val="black"/>
                              </a:solidFill>
                              <a:latin typeface="Cambria Math"/>
                            </a:rPr>
                            <m:t>𝐹</m:t>
                          </m:r>
                        </m:e>
                        <m:sub>
                          <m:sSub>
                            <m:sSubPr>
                              <m:ctrlPr>
                                <a:rPr lang="en-CA" i="1" smtClean="0">
                                  <a:solidFill>
                                    <a:prstClr val="black"/>
                                  </a:solidFill>
                                  <a:latin typeface="Cambria Math"/>
                                </a:rPr>
                              </m:ctrlPr>
                            </m:sSubPr>
                            <m:e>
                              <m:r>
                                <a:rPr lang="en-CA" b="0" i="1" smtClean="0">
                                  <a:solidFill>
                                    <a:prstClr val="black"/>
                                  </a:solidFill>
                                  <a:latin typeface="Cambria Math"/>
                                </a:rPr>
                                <m:t>𝑁</m:t>
                              </m:r>
                            </m:e>
                            <m:sub>
                              <m:r>
                                <a:rPr lang="en-CA" b="0" i="1" smtClean="0">
                                  <a:solidFill>
                                    <a:prstClr val="black"/>
                                  </a:solidFill>
                                  <a:latin typeface="Cambria Math"/>
                                </a:rPr>
                                <m:t>2</m:t>
                              </m:r>
                            </m:sub>
                          </m:sSub>
                        </m:sub>
                      </m:sSub>
                    </m:oMath>
                  </m:oMathPara>
                </a14:m>
                <a:endParaRPr lang="en-CA" dirty="0">
                  <a:solidFill>
                    <a:prstClr val="black"/>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6957922" y="1119787"/>
                <a:ext cx="609600" cy="404213"/>
              </a:xfrm>
              <a:prstGeom prst="rect">
                <a:avLst/>
              </a:prstGeom>
              <a:blipFill rotWithShape="1">
                <a:blip r:embed="rId5"/>
                <a:stretch>
                  <a:fillRect/>
                </a:stretch>
              </a:blipFill>
            </p:spPr>
            <p:txBody>
              <a:bodyPr/>
              <a:lstStyle/>
              <a:p>
                <a:r>
                  <a:rPr lang="en-CA">
                    <a:noFill/>
                  </a:rPr>
                  <a:t> </a:t>
                </a:r>
              </a:p>
            </p:txBody>
          </p:sp>
        </mc:Fallback>
      </mc:AlternateContent>
      <p:sp>
        <p:nvSpPr>
          <p:cNvPr id="23" name="TextBox 22"/>
          <p:cNvSpPr txBox="1"/>
          <p:nvPr/>
        </p:nvSpPr>
        <p:spPr>
          <a:xfrm>
            <a:off x="6969964" y="685800"/>
            <a:ext cx="913733" cy="369332"/>
          </a:xfrm>
          <a:prstGeom prst="rect">
            <a:avLst/>
          </a:prstGeom>
          <a:noFill/>
        </p:spPr>
        <p:txBody>
          <a:bodyPr wrap="square" rtlCol="0">
            <a:spAutoFit/>
          </a:bodyPr>
          <a:lstStyle/>
          <a:p>
            <a:r>
              <a:rPr lang="en-CA" dirty="0" smtClean="0">
                <a:solidFill>
                  <a:schemeClr val="bg1"/>
                </a:solidFill>
                <a:latin typeface="+mj-lt"/>
              </a:rPr>
              <a:t>motion</a:t>
            </a:r>
            <a:endParaRPr lang="en-CA" dirty="0">
              <a:solidFill>
                <a:schemeClr val="bg1"/>
              </a:solidFill>
              <a:latin typeface="+mj-lt"/>
            </a:endParaRPr>
          </a:p>
        </p:txBody>
      </p:sp>
      <mc:AlternateContent xmlns:mc="http://schemas.openxmlformats.org/markup-compatibility/2006" xmlns:a14="http://schemas.microsoft.com/office/drawing/2010/main">
        <mc:Choice Requires="a14">
          <p:sp>
            <p:nvSpPr>
              <p:cNvPr id="24" name="Rectangle 23"/>
              <p:cNvSpPr/>
              <p:nvPr/>
            </p:nvSpPr>
            <p:spPr>
              <a:xfrm>
                <a:off x="7112174" y="1763979"/>
                <a:ext cx="841074" cy="461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CA" i="1" smtClean="0">
                              <a:solidFill>
                                <a:prstClr val="white"/>
                              </a:solidFill>
                              <a:latin typeface="Cambria Math"/>
                            </a:rPr>
                          </m:ctrlPr>
                        </m:sSubPr>
                        <m:e>
                          <m:r>
                            <a:rPr lang="en-CA" b="0" i="1" smtClean="0">
                              <a:solidFill>
                                <a:prstClr val="white"/>
                              </a:solidFill>
                              <a:latin typeface="Cambria Math"/>
                            </a:rPr>
                            <m:t>𝑚</m:t>
                          </m:r>
                        </m:e>
                        <m:sub>
                          <m:r>
                            <a:rPr lang="en-CA" b="0" i="1" smtClean="0">
                              <a:solidFill>
                                <a:prstClr val="white"/>
                              </a:solidFill>
                              <a:latin typeface="Cambria Math"/>
                            </a:rPr>
                            <m:t>2</m:t>
                          </m:r>
                        </m:sub>
                      </m:sSub>
                    </m:oMath>
                  </m:oMathPara>
                </a14:m>
                <a:endParaRPr lang="en-CA" dirty="0">
                  <a:solidFill>
                    <a:prstClr val="white"/>
                  </a:solidFill>
                </a:endParaRPr>
              </a:p>
            </p:txBody>
          </p:sp>
        </mc:Choice>
        <mc:Fallback xmlns="">
          <p:sp>
            <p:nvSpPr>
              <p:cNvPr id="24" name="Rectangle 23"/>
              <p:cNvSpPr>
                <a:spLocks noRot="1" noChangeAspect="1" noMove="1" noResize="1" noEditPoints="1" noAdjustHandles="1" noChangeArrowheads="1" noChangeShapeType="1" noTextEdit="1"/>
              </p:cNvSpPr>
              <p:nvPr/>
            </p:nvSpPr>
            <p:spPr>
              <a:xfrm>
                <a:off x="7112174" y="1763979"/>
                <a:ext cx="841074" cy="461113"/>
              </a:xfrm>
              <a:prstGeom prst="rect">
                <a:avLst/>
              </a:prstGeom>
              <a:blipFill rotWithShape="1">
                <a:blip r:embed="rId6"/>
                <a:stretch>
                  <a:fillRect/>
                </a:stretch>
              </a:blipFill>
            </p:spPr>
            <p:txBody>
              <a:bodyPr/>
              <a:lstStyle/>
              <a:p>
                <a:r>
                  <a:rPr lang="en-CA">
                    <a:noFill/>
                  </a:rPr>
                  <a:t> </a:t>
                </a:r>
              </a:p>
            </p:txBody>
          </p:sp>
        </mc:Fallback>
      </mc:AlternateContent>
      <p:cxnSp>
        <p:nvCxnSpPr>
          <p:cNvPr id="26" name="Straight Arrow Connector 25"/>
          <p:cNvCxnSpPr/>
          <p:nvPr/>
        </p:nvCxnSpPr>
        <p:spPr>
          <a:xfrm flipV="1">
            <a:off x="7531632" y="1317908"/>
            <a:ext cx="1079" cy="412184"/>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6362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120975"/>
            <a:ext cx="3024000" cy="230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solidFill>
              </a:rPr>
              <a:pPr/>
              <a:t>19</a:t>
            </a:fld>
            <a:endParaRPr lang="en-US">
              <a:solidFill>
                <a:prstClr val="black"/>
              </a:solidFill>
            </a:endParaRPr>
          </a:p>
        </p:txBody>
      </p:sp>
      <p:sp>
        <p:nvSpPr>
          <p:cNvPr id="5" name="Rectangle 4"/>
          <p:cNvSpPr/>
          <p:nvPr/>
        </p:nvSpPr>
        <p:spPr>
          <a:xfrm>
            <a:off x="838200" y="739761"/>
            <a:ext cx="5334000" cy="2062103"/>
          </a:xfrm>
          <a:prstGeom prst="rect">
            <a:avLst/>
          </a:prstGeom>
        </p:spPr>
        <p:txBody>
          <a:bodyPr wrap="square">
            <a:spAutoFit/>
          </a:bodyPr>
          <a:lstStyle/>
          <a:p>
            <a:pPr marR="45720">
              <a:spcBef>
                <a:spcPct val="20000"/>
              </a:spcBef>
              <a:buClr>
                <a:srgbClr val="0BD0D9"/>
              </a:buClr>
              <a:buSzPct val="95000"/>
            </a:pPr>
            <a:r>
              <a:rPr lang="en-CA" sz="2000" dirty="0">
                <a:solidFill>
                  <a:prstClr val="black"/>
                </a:solidFill>
                <a:latin typeface="Calibri"/>
                <a:cs typeface="Calibri" pitchFamily="34" charset="0"/>
              </a:rPr>
              <a:t>Example:</a:t>
            </a:r>
          </a:p>
          <a:p>
            <a:pPr marR="45720">
              <a:spcBef>
                <a:spcPct val="20000"/>
              </a:spcBef>
              <a:buClr>
                <a:srgbClr val="0BD0D9"/>
              </a:buClr>
              <a:buSzPct val="95000"/>
            </a:pPr>
            <a:r>
              <a:rPr lang="en-CA" sz="2000" dirty="0">
                <a:solidFill>
                  <a:prstClr val="black"/>
                </a:solidFill>
                <a:latin typeface="Calibri"/>
              </a:rPr>
              <a:t>An Atwood machine is made of two </a:t>
            </a:r>
            <a:r>
              <a:rPr lang="en-CA" sz="2000" dirty="0" smtClean="0">
                <a:solidFill>
                  <a:prstClr val="black"/>
                </a:solidFill>
                <a:latin typeface="Calibri"/>
              </a:rPr>
              <a:t>objects connected </a:t>
            </a:r>
            <a:r>
              <a:rPr lang="en-CA" sz="2000" dirty="0">
                <a:solidFill>
                  <a:prstClr val="black"/>
                </a:solidFill>
                <a:latin typeface="Calibri"/>
              </a:rPr>
              <a:t>by a rope that runs over a pulley</a:t>
            </a:r>
            <a:r>
              <a:rPr lang="en-CA" sz="2000" dirty="0" smtClean="0">
                <a:solidFill>
                  <a:prstClr val="black"/>
                </a:solidFill>
                <a:latin typeface="Calibri"/>
              </a:rPr>
              <a:t>. The </a:t>
            </a:r>
            <a:r>
              <a:rPr lang="en-CA" sz="2000" dirty="0">
                <a:solidFill>
                  <a:prstClr val="black"/>
                </a:solidFill>
                <a:latin typeface="Calibri"/>
              </a:rPr>
              <a:t>object on the left (m</a:t>
            </a:r>
            <a:r>
              <a:rPr lang="en-CA" sz="2000" baseline="-25000" dirty="0">
                <a:solidFill>
                  <a:prstClr val="black"/>
                </a:solidFill>
                <a:latin typeface="Calibri"/>
              </a:rPr>
              <a:t>1</a:t>
            </a:r>
            <a:r>
              <a:rPr lang="en-CA" sz="2000" dirty="0">
                <a:solidFill>
                  <a:prstClr val="black"/>
                </a:solidFill>
                <a:latin typeface="Calibri"/>
              </a:rPr>
              <a:t>) has a mass </a:t>
            </a:r>
            <a:r>
              <a:rPr lang="en-CA" sz="2000" dirty="0" smtClean="0">
                <a:solidFill>
                  <a:prstClr val="black"/>
                </a:solidFill>
                <a:latin typeface="Calibri"/>
              </a:rPr>
              <a:t>of 8.5 </a:t>
            </a:r>
            <a:r>
              <a:rPr lang="en-CA" sz="2000" dirty="0">
                <a:solidFill>
                  <a:prstClr val="black"/>
                </a:solidFill>
                <a:latin typeface="Calibri"/>
              </a:rPr>
              <a:t>kg and the object on the right (m</a:t>
            </a:r>
            <a:r>
              <a:rPr lang="en-CA" sz="2000" baseline="-25000" dirty="0">
                <a:solidFill>
                  <a:prstClr val="black"/>
                </a:solidFill>
                <a:latin typeface="Calibri"/>
              </a:rPr>
              <a:t>2</a:t>
            </a:r>
            <a:r>
              <a:rPr lang="en-CA" sz="2000" dirty="0" smtClean="0">
                <a:solidFill>
                  <a:prstClr val="black"/>
                </a:solidFill>
                <a:latin typeface="Calibri"/>
              </a:rPr>
              <a:t>) has </a:t>
            </a:r>
            <a:r>
              <a:rPr lang="en-CA" sz="2000" dirty="0">
                <a:solidFill>
                  <a:prstClr val="black"/>
                </a:solidFill>
                <a:latin typeface="Calibri"/>
              </a:rPr>
              <a:t>a mass of 17 kg.</a:t>
            </a:r>
          </a:p>
          <a:p>
            <a:pPr marR="45720">
              <a:spcBef>
                <a:spcPct val="20000"/>
              </a:spcBef>
              <a:buClr>
                <a:srgbClr val="0BD0D9"/>
              </a:buClr>
              <a:buSzPct val="95000"/>
            </a:pPr>
            <a:r>
              <a:rPr lang="en-CA" sz="2000" dirty="0">
                <a:solidFill>
                  <a:prstClr val="black"/>
                </a:solidFill>
                <a:latin typeface="Calibri"/>
              </a:rPr>
              <a:t>(a) What is the acceleration of the masses</a:t>
            </a:r>
            <a:r>
              <a:rPr lang="en-CA" sz="2000" dirty="0" smtClean="0">
                <a:solidFill>
                  <a:prstClr val="black"/>
                </a:solidFill>
                <a:latin typeface="Calibri"/>
              </a:rPr>
              <a:t>?</a:t>
            </a:r>
            <a:endParaRPr lang="en-CA" sz="2000" dirty="0">
              <a:solidFill>
                <a:prstClr val="black"/>
              </a:solidFill>
              <a:latin typeface="Calibri"/>
            </a:endParaRPr>
          </a:p>
        </p:txBody>
      </p:sp>
    </p:spTree>
    <p:extLst>
      <p:ext uri="{BB962C8B-B14F-4D97-AF65-F5344CB8AC3E}">
        <p14:creationId xmlns:p14="http://schemas.microsoft.com/office/powerpoint/2010/main" val="21112635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633" t="28109" r="54829"/>
          <a:stretch/>
        </p:blipFill>
        <p:spPr bwMode="auto">
          <a:xfrm>
            <a:off x="6150724" y="973347"/>
            <a:ext cx="1043796" cy="2684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762000" y="751300"/>
                <a:ext cx="4876801" cy="2743200"/>
              </a:xfrm>
            </p:spPr>
            <p:txBody>
              <a:bodyPr>
                <a:noAutofit/>
              </a:bodyPr>
              <a:lstStyle/>
              <a:p>
                <a:pPr algn="l"/>
                <a:r>
                  <a:rPr lang="en-CA" sz="2400" dirty="0" smtClean="0">
                    <a:solidFill>
                      <a:schemeClr val="tx2">
                        <a:lumMod val="25000"/>
                      </a:schemeClr>
                    </a:solidFill>
                    <a:latin typeface="+mj-lt"/>
                  </a:rPr>
                  <a:t>Measuring your weight by a scale:</a:t>
                </a:r>
              </a:p>
              <a:p>
                <a:pPr algn="l"/>
                <a:endParaRPr lang="en-CA" sz="1000" dirty="0" smtClean="0">
                  <a:solidFill>
                    <a:schemeClr val="bg1"/>
                  </a:solidFill>
                  <a:latin typeface="+mj-lt"/>
                  <a:cs typeface="Calibri" pitchFamily="34" charset="0"/>
                </a:endParaRPr>
              </a:p>
              <a:p>
                <a:pPr algn="l"/>
                <a:endParaRPr lang="en-CA" sz="1000" dirty="0">
                  <a:solidFill>
                    <a:schemeClr val="bg1"/>
                  </a:solidFill>
                  <a:latin typeface="+mj-lt"/>
                  <a:cs typeface="Calibri" pitchFamily="34" charset="0"/>
                </a:endParaRPr>
              </a:p>
              <a:p>
                <a:pPr algn="l"/>
                <a:r>
                  <a:rPr lang="en-CA" sz="2000" dirty="0" smtClean="0">
                    <a:solidFill>
                      <a:schemeClr val="bg1"/>
                    </a:solidFill>
                    <a:latin typeface="+mj-lt"/>
                    <a:cs typeface="Calibri" pitchFamily="34" charset="0"/>
                  </a:rPr>
                  <a:t>When your are standing </a:t>
                </a:r>
                <a:r>
                  <a:rPr lang="en-CA" sz="2000" dirty="0">
                    <a:solidFill>
                      <a:schemeClr val="bg1"/>
                    </a:solidFill>
                    <a:latin typeface="+mj-lt"/>
                    <a:cs typeface="Calibri" pitchFamily="34" charset="0"/>
                  </a:rPr>
                  <a:t>on a bathroom </a:t>
                </a:r>
                <a:r>
                  <a:rPr lang="en-CA" sz="2000" dirty="0" smtClean="0">
                    <a:solidFill>
                      <a:schemeClr val="bg1"/>
                    </a:solidFill>
                    <a:latin typeface="+mj-lt"/>
                    <a:cs typeface="Calibri" pitchFamily="34" charset="0"/>
                  </a:rPr>
                  <a:t>scale,  </a:t>
                </a:r>
              </a:p>
              <a:p>
                <a:pPr algn="l"/>
                <a:r>
                  <a:rPr lang="en-CA" sz="2000" dirty="0" smtClean="0">
                    <a:solidFill>
                      <a:schemeClr val="bg1"/>
                    </a:solidFill>
                    <a:latin typeface="+mj-lt"/>
                    <a:cs typeface="Calibri" pitchFamily="34" charset="0"/>
                  </a:rPr>
                  <a:t>your weight (gravitational force) is pushing the scale down and the scale reacts by providing  the normal force up. </a:t>
                </a:r>
              </a:p>
              <a:p>
                <a:pPr algn="l"/>
                <a:endParaRPr lang="en-CA" sz="800" dirty="0">
                  <a:solidFill>
                    <a:schemeClr val="bg1"/>
                  </a:solidFill>
                  <a:latin typeface="+mj-lt"/>
                  <a:cs typeface="Calibri" pitchFamily="34" charset="0"/>
                </a:endParaRPr>
              </a:p>
              <a:p>
                <a:pPr algn="l"/>
                <a:r>
                  <a:rPr lang="en-CA" sz="2000" dirty="0" smtClean="0">
                    <a:solidFill>
                      <a:schemeClr val="bg1"/>
                    </a:solidFill>
                    <a:latin typeface="+mj-lt"/>
                    <a:cs typeface="Calibri" pitchFamily="34" charset="0"/>
                  </a:rPr>
                  <a:t>The scale measure the provided normal force.</a:t>
                </a:r>
              </a:p>
              <a:p>
                <a:pPr algn="l"/>
                <a:endParaRPr lang="en-CA" sz="800" dirty="0">
                  <a:solidFill>
                    <a:schemeClr val="bg1"/>
                  </a:solidFill>
                  <a:latin typeface="+mj-lt"/>
                  <a:cs typeface="Calibri" pitchFamily="34" charset="0"/>
                </a:endParaRPr>
              </a:p>
              <a:p>
                <a:pPr algn="l"/>
                <a:r>
                  <a:rPr lang="en-CA" sz="2000" dirty="0" smtClean="0">
                    <a:solidFill>
                      <a:schemeClr val="bg1"/>
                    </a:solidFill>
                    <a:latin typeface="+mj-lt"/>
                    <a:cs typeface="Calibri" pitchFamily="34" charset="0"/>
                  </a:rPr>
                  <a:t>The normal force is measured in (N), but the reading on the scale is in (kg) showing your mass not your weight.</a:t>
                </a:r>
              </a:p>
              <a:p>
                <a:pPr algn="l"/>
                <a:endParaRPr lang="en-CA" sz="800" dirty="0" smtClean="0">
                  <a:solidFill>
                    <a:schemeClr val="bg1"/>
                  </a:solidFill>
                  <a:latin typeface="+mj-lt"/>
                  <a:cs typeface="Calibri" pitchFamily="34" charset="0"/>
                </a:endParaRPr>
              </a:p>
              <a:p>
                <a:pPr algn="l"/>
                <a:r>
                  <a:rPr lang="en-CA" sz="2000" dirty="0" smtClean="0">
                    <a:solidFill>
                      <a:schemeClr val="bg1"/>
                    </a:solidFill>
                    <a:latin typeface="+mj-lt"/>
                    <a:cs typeface="Calibri" pitchFamily="34" charset="0"/>
                  </a:rPr>
                  <a:t>This is done by dividing the </a:t>
                </a:r>
                <a14:m>
                  <m:oMath xmlns:m="http://schemas.openxmlformats.org/officeDocument/2006/math">
                    <m:sSub>
                      <m:sSubPr>
                        <m:ctrlPr>
                          <a:rPr lang="en-CA" sz="2000" i="1" smtClean="0">
                            <a:solidFill>
                              <a:schemeClr val="bg1"/>
                            </a:solidFill>
                            <a:latin typeface="Cambria Math"/>
                            <a:cs typeface="Calibri" pitchFamily="34" charset="0"/>
                          </a:rPr>
                        </m:ctrlPr>
                      </m:sSubPr>
                      <m:e>
                        <m:r>
                          <a:rPr lang="en-CA" sz="2000" b="0" i="1" smtClean="0">
                            <a:solidFill>
                              <a:schemeClr val="bg1"/>
                            </a:solidFill>
                            <a:latin typeface="Cambria Math"/>
                            <a:cs typeface="Calibri" pitchFamily="34" charset="0"/>
                          </a:rPr>
                          <m:t>𝐹</m:t>
                        </m:r>
                      </m:e>
                      <m:sub>
                        <m:r>
                          <a:rPr lang="en-CA" sz="2000" b="0" i="1" smtClean="0">
                            <a:solidFill>
                              <a:schemeClr val="bg1"/>
                            </a:solidFill>
                            <a:latin typeface="Cambria Math"/>
                            <a:cs typeface="Calibri" pitchFamily="34" charset="0"/>
                          </a:rPr>
                          <m:t>𝑁</m:t>
                        </m:r>
                      </m:sub>
                    </m:sSub>
                  </m:oMath>
                </a14:m>
                <a:r>
                  <a:rPr lang="en-CA" sz="2000" dirty="0" smtClean="0">
                    <a:solidFill>
                      <a:schemeClr val="bg1"/>
                    </a:solidFill>
                    <a:latin typeface="+mj-lt"/>
                    <a:cs typeface="Calibri" pitchFamily="34" charset="0"/>
                  </a:rPr>
                  <a:t> by </a:t>
                </a:r>
                <a14:m>
                  <m:oMath xmlns:m="http://schemas.openxmlformats.org/officeDocument/2006/math">
                    <m:r>
                      <a:rPr lang="en-CA" sz="2000" b="0" i="1" smtClean="0">
                        <a:solidFill>
                          <a:schemeClr val="bg1"/>
                        </a:solidFill>
                        <a:latin typeface="Cambria Math"/>
                        <a:cs typeface="Calibri" pitchFamily="34" charset="0"/>
                      </a:rPr>
                      <m:t>𝑔</m:t>
                    </m:r>
                  </m:oMath>
                </a14:m>
                <a:r>
                  <a:rPr lang="en-CA" sz="2000" dirty="0" smtClean="0">
                    <a:solidFill>
                      <a:schemeClr val="bg1"/>
                    </a:solidFill>
                    <a:latin typeface="+mj-lt"/>
                    <a:cs typeface="Calibri" pitchFamily="34" charset="0"/>
                  </a:rPr>
                  <a:t> to show your mass in kg.</a:t>
                </a:r>
              </a:p>
              <a:p>
                <a:pPr algn="l"/>
                <a:endParaRPr lang="en-CA" sz="800" dirty="0" smtClean="0">
                  <a:solidFill>
                    <a:schemeClr val="bg1"/>
                  </a:solidFill>
                  <a:latin typeface="+mj-lt"/>
                  <a:cs typeface="Calibri" pitchFamily="34" charset="0"/>
                </a:endParaRPr>
              </a:p>
              <a:p>
                <a:pPr algn="l"/>
                <a:endParaRPr lang="en-CA" sz="2000" b="0" dirty="0" smtClean="0">
                  <a:solidFill>
                    <a:schemeClr val="bg1"/>
                  </a:solidFill>
                </a:endParaRPr>
              </a:p>
              <a:p>
                <a:pPr algn="l"/>
                <a:endParaRPr lang="en-CA" sz="2000" dirty="0">
                  <a:solidFill>
                    <a:schemeClr val="bg1"/>
                  </a:solidFill>
                </a:endParaRPr>
              </a:p>
              <a:p>
                <a:pPr lvl="0" algn="l"/>
                <a:endParaRPr lang="en-CA" sz="2000" dirty="0" smtClean="0">
                  <a:solidFill>
                    <a:schemeClr val="bg1"/>
                  </a:solidFill>
                </a:endParaRPr>
              </a:p>
              <a:p>
                <a:pPr algn="l"/>
                <a:endParaRPr lang="en-CA" sz="2000" b="0" dirty="0" smtClean="0">
                  <a:solidFill>
                    <a:schemeClr val="bg1"/>
                  </a:solidFill>
                </a:endParaRPr>
              </a:p>
              <a:p>
                <a:pPr marL="457200" indent="-457200" algn="l">
                  <a:buFont typeface="Wingdings 2"/>
                  <a:buAutoNum type="alphaLcParenR"/>
                </a:pPr>
                <a:endParaRPr lang="en-CA" sz="2000" dirty="0">
                  <a:solidFill>
                    <a:schemeClr val="bg1"/>
                  </a:solidFill>
                </a:endParaRPr>
              </a:p>
              <a:p>
                <a:pPr marL="457200" indent="-457200" algn="l">
                  <a:buAutoNum type="alphaLcParenR"/>
                </a:pPr>
                <a:endParaRPr lang="en-CA" sz="2000" dirty="0" smtClean="0">
                  <a:solidFill>
                    <a:schemeClr val="bg1"/>
                  </a:solidFill>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762000" y="751300"/>
                <a:ext cx="4876801" cy="2743200"/>
              </a:xfrm>
              <a:blipFill rotWithShape="1">
                <a:blip r:embed="rId3"/>
                <a:stretch>
                  <a:fillRect l="-3750" t="-1778" r="-2625" b="-72222"/>
                </a:stretch>
              </a:blipFill>
            </p:spPr>
            <p:txBody>
              <a:bodyPr/>
              <a:lstStyle/>
              <a:p>
                <a:r>
                  <a:rPr lang="en-CA">
                    <a:noFill/>
                  </a:rPr>
                  <a:t> </a:t>
                </a:r>
              </a:p>
            </p:txBody>
          </p:sp>
        </mc:Fallback>
      </mc:AlternateContent>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solidFill>
              </a:rPr>
              <a:pPr/>
              <a:t>2</a:t>
            </a:fld>
            <a:endParaRPr lang="en-US">
              <a:solidFill>
                <a:prstClr val="black"/>
              </a:solidFill>
            </a:endParaRPr>
          </a:p>
        </p:txBody>
      </p:sp>
      <p:pic>
        <p:nvPicPr>
          <p:cNvPr id="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55634" t="42632"/>
          <a:stretch/>
        </p:blipFill>
        <p:spPr bwMode="auto">
          <a:xfrm>
            <a:off x="7194520" y="1513784"/>
            <a:ext cx="1568480" cy="2143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Connector 8"/>
          <p:cNvCxnSpPr/>
          <p:nvPr/>
        </p:nvCxnSpPr>
        <p:spPr>
          <a:xfrm>
            <a:off x="6629400" y="4974364"/>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858000" y="4572000"/>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prstClr val="white"/>
                </a:solidFill>
              </a:rPr>
              <a:t>m</a:t>
            </a:r>
            <a:endParaRPr lang="en-CA" dirty="0">
              <a:solidFill>
                <a:prstClr val="white"/>
              </a:solidFill>
            </a:endParaRPr>
          </a:p>
        </p:txBody>
      </p:sp>
      <p:cxnSp>
        <p:nvCxnSpPr>
          <p:cNvPr id="11" name="Straight Arrow Connector 10"/>
          <p:cNvCxnSpPr/>
          <p:nvPr/>
        </p:nvCxnSpPr>
        <p:spPr>
          <a:xfrm>
            <a:off x="7239000" y="4974364"/>
            <a:ext cx="0" cy="5882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7124700" y="5627898"/>
                <a:ext cx="304800" cy="39190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CA" i="1" smtClean="0">
                              <a:solidFill>
                                <a:prstClr val="black"/>
                              </a:solidFill>
                              <a:latin typeface="Cambria Math"/>
                            </a:rPr>
                          </m:ctrlPr>
                        </m:sSubPr>
                        <m:e>
                          <m:r>
                            <a:rPr lang="en-CA" i="1" smtClean="0">
                              <a:solidFill>
                                <a:prstClr val="black"/>
                              </a:solidFill>
                              <a:latin typeface="Cambria Math"/>
                            </a:rPr>
                            <m:t>𝐹</m:t>
                          </m:r>
                        </m:e>
                        <m:sub>
                          <m:r>
                            <a:rPr lang="en-CA" i="1" smtClean="0">
                              <a:solidFill>
                                <a:prstClr val="black"/>
                              </a:solidFill>
                              <a:latin typeface="Cambria Math"/>
                            </a:rPr>
                            <m:t>𝑔</m:t>
                          </m:r>
                        </m:sub>
                      </m:sSub>
                    </m:oMath>
                  </m:oMathPara>
                </a14:m>
                <a:endParaRPr lang="en-CA" dirty="0">
                  <a:solidFill>
                    <a:prstClr val="black"/>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7124700" y="5627898"/>
                <a:ext cx="304800" cy="391902"/>
              </a:xfrm>
              <a:prstGeom prst="rect">
                <a:avLst/>
              </a:prstGeom>
              <a:blipFill rotWithShape="1">
                <a:blip r:embed="rId5"/>
                <a:stretch>
                  <a:fillRect r="-14000" b="-4615"/>
                </a:stretch>
              </a:blipFill>
            </p:spPr>
            <p:txBody>
              <a:bodyPr/>
              <a:lstStyle/>
              <a:p>
                <a:r>
                  <a:rPr lang="en-CA">
                    <a:noFill/>
                  </a:rPr>
                  <a:t> </a:t>
                </a:r>
              </a:p>
            </p:txBody>
          </p:sp>
        </mc:Fallback>
      </mc:AlternateContent>
      <p:cxnSp>
        <p:nvCxnSpPr>
          <p:cNvPr id="13" name="Straight Arrow Connector 12"/>
          <p:cNvCxnSpPr/>
          <p:nvPr/>
        </p:nvCxnSpPr>
        <p:spPr>
          <a:xfrm flipV="1">
            <a:off x="7226300" y="3920264"/>
            <a:ext cx="0" cy="6731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p:cNvSpPr txBox="1"/>
              <p:nvPr/>
            </p:nvSpPr>
            <p:spPr>
              <a:xfrm>
                <a:off x="7010400" y="3472934"/>
                <a:ext cx="609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i="1" smtClean="0">
                              <a:solidFill>
                                <a:prstClr val="black"/>
                              </a:solidFill>
                              <a:latin typeface="Cambria Math"/>
                            </a:rPr>
                          </m:ctrlPr>
                        </m:sSubPr>
                        <m:e>
                          <m:r>
                            <a:rPr lang="en-CA" i="1" smtClean="0">
                              <a:solidFill>
                                <a:prstClr val="black"/>
                              </a:solidFill>
                              <a:latin typeface="Cambria Math"/>
                            </a:rPr>
                            <m:t>𝐹</m:t>
                          </m:r>
                        </m:e>
                        <m:sub>
                          <m:r>
                            <a:rPr lang="en-CA" i="1" smtClean="0">
                              <a:solidFill>
                                <a:prstClr val="black"/>
                              </a:solidFill>
                              <a:latin typeface="Cambria Math"/>
                            </a:rPr>
                            <m:t>𝑁</m:t>
                          </m:r>
                        </m:sub>
                      </m:sSub>
                    </m:oMath>
                  </m:oMathPara>
                </a14:m>
                <a:endParaRPr lang="en-CA" dirty="0">
                  <a:solidFill>
                    <a:prstClr val="black"/>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7010400" y="3472934"/>
                <a:ext cx="609600" cy="369332"/>
              </a:xfrm>
              <a:prstGeom prst="rect">
                <a:avLst/>
              </a:prstGeom>
              <a:blipFill rotWithShape="1">
                <a:blip r:embed="rId6"/>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102139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120975"/>
            <a:ext cx="3024000" cy="230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solidFill>
              </a:rPr>
              <a:pPr/>
              <a:t>20</a:t>
            </a:fld>
            <a:endParaRPr lang="en-US">
              <a:solidFill>
                <a:prstClr val="black"/>
              </a:solidFill>
            </a:endParaRPr>
          </a:p>
        </p:txBody>
      </p:sp>
      <p:sp>
        <p:nvSpPr>
          <p:cNvPr id="5" name="Rectangle 4"/>
          <p:cNvSpPr/>
          <p:nvPr/>
        </p:nvSpPr>
        <p:spPr>
          <a:xfrm>
            <a:off x="838200" y="739761"/>
            <a:ext cx="5334000" cy="400110"/>
          </a:xfrm>
          <a:prstGeom prst="rect">
            <a:avLst/>
          </a:prstGeom>
        </p:spPr>
        <p:txBody>
          <a:bodyPr wrap="square">
            <a:spAutoFit/>
          </a:bodyPr>
          <a:lstStyle/>
          <a:p>
            <a:pPr marR="45720">
              <a:spcBef>
                <a:spcPct val="20000"/>
              </a:spcBef>
              <a:buClr>
                <a:srgbClr val="0BD0D9"/>
              </a:buClr>
              <a:buSzPct val="95000"/>
            </a:pPr>
            <a:r>
              <a:rPr lang="en-CA" sz="2000" dirty="0" smtClean="0">
                <a:solidFill>
                  <a:prstClr val="black"/>
                </a:solidFill>
                <a:latin typeface="Calibri"/>
              </a:rPr>
              <a:t>(</a:t>
            </a:r>
            <a:r>
              <a:rPr lang="en-CA" sz="2000" dirty="0">
                <a:solidFill>
                  <a:prstClr val="black"/>
                </a:solidFill>
                <a:latin typeface="Calibri"/>
              </a:rPr>
              <a:t>b) What is the tension in the rope?</a:t>
            </a:r>
          </a:p>
        </p:txBody>
      </p:sp>
    </p:spTree>
    <p:extLst>
      <p:ext uri="{BB962C8B-B14F-4D97-AF65-F5344CB8AC3E}">
        <p14:creationId xmlns:p14="http://schemas.microsoft.com/office/powerpoint/2010/main" val="253505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solidFill>
              </a:rPr>
              <a:pPr/>
              <a:t>21</a:t>
            </a:fld>
            <a:endParaRPr lang="en-US">
              <a:solidFill>
                <a:prstClr val="black"/>
              </a:solidFill>
            </a:endParaRPr>
          </a:p>
        </p:txBody>
      </p:sp>
      <p:sp>
        <p:nvSpPr>
          <p:cNvPr id="5" name="Rectangle 4"/>
          <p:cNvSpPr/>
          <p:nvPr/>
        </p:nvSpPr>
        <p:spPr>
          <a:xfrm>
            <a:off x="838200" y="739761"/>
            <a:ext cx="5562600" cy="1692771"/>
          </a:xfrm>
          <a:prstGeom prst="rect">
            <a:avLst/>
          </a:prstGeom>
        </p:spPr>
        <p:txBody>
          <a:bodyPr wrap="square">
            <a:spAutoFit/>
          </a:bodyPr>
          <a:lstStyle/>
          <a:p>
            <a:pPr marR="45720">
              <a:spcBef>
                <a:spcPct val="20000"/>
              </a:spcBef>
              <a:buClr>
                <a:srgbClr val="0BD0D9"/>
              </a:buClr>
              <a:buSzPct val="95000"/>
            </a:pPr>
            <a:r>
              <a:rPr lang="en-CA" sz="2000" dirty="0">
                <a:solidFill>
                  <a:prstClr val="black"/>
                </a:solidFill>
                <a:latin typeface="Calibri"/>
                <a:cs typeface="Calibri" pitchFamily="34" charset="0"/>
              </a:rPr>
              <a:t>Example:</a:t>
            </a:r>
          </a:p>
          <a:p>
            <a:pPr marR="45720">
              <a:spcBef>
                <a:spcPct val="20000"/>
              </a:spcBef>
              <a:buClr>
                <a:srgbClr val="0BD0D9"/>
              </a:buClr>
              <a:buSzPct val="95000"/>
            </a:pPr>
            <a:r>
              <a:rPr lang="en-CA" sz="2000" dirty="0">
                <a:solidFill>
                  <a:prstClr val="black"/>
                </a:solidFill>
                <a:latin typeface="Calibri"/>
              </a:rPr>
              <a:t>Two objects are hung from strings </a:t>
            </a:r>
            <a:r>
              <a:rPr lang="en-CA" sz="2000" dirty="0" smtClean="0">
                <a:solidFill>
                  <a:prstClr val="black"/>
                </a:solidFill>
                <a:latin typeface="Calibri"/>
              </a:rPr>
              <a:t>in the given Figure. The top object </a:t>
            </a:r>
            <a:r>
              <a:rPr lang="en-CA" sz="2000" dirty="0">
                <a:solidFill>
                  <a:prstClr val="black"/>
                </a:solidFill>
                <a:latin typeface="Calibri"/>
              </a:rPr>
              <a:t>(m</a:t>
            </a:r>
            <a:r>
              <a:rPr lang="en-CA" sz="2000" baseline="-25000" dirty="0">
                <a:solidFill>
                  <a:prstClr val="black"/>
                </a:solidFill>
                <a:latin typeface="Calibri"/>
              </a:rPr>
              <a:t>1</a:t>
            </a:r>
            <a:r>
              <a:rPr lang="en-CA" sz="2000" dirty="0">
                <a:solidFill>
                  <a:prstClr val="black"/>
                </a:solidFill>
                <a:latin typeface="Calibri"/>
              </a:rPr>
              <a:t>) </a:t>
            </a:r>
            <a:r>
              <a:rPr lang="en-CA" sz="2000" dirty="0" smtClean="0">
                <a:solidFill>
                  <a:prstClr val="black"/>
                </a:solidFill>
                <a:latin typeface="Calibri"/>
              </a:rPr>
              <a:t>is 12 </a:t>
            </a:r>
            <a:r>
              <a:rPr lang="en-CA" sz="2000" dirty="0">
                <a:solidFill>
                  <a:prstClr val="black"/>
                </a:solidFill>
                <a:latin typeface="Calibri"/>
              </a:rPr>
              <a:t>kg and the bottom </a:t>
            </a:r>
            <a:r>
              <a:rPr lang="en-CA" sz="2000" dirty="0" smtClean="0">
                <a:solidFill>
                  <a:prstClr val="black"/>
                </a:solidFill>
                <a:latin typeface="Calibri"/>
              </a:rPr>
              <a:t>object (</a:t>
            </a:r>
            <a:r>
              <a:rPr lang="en-CA" sz="2000" dirty="0">
                <a:solidFill>
                  <a:prstClr val="black"/>
                </a:solidFill>
                <a:latin typeface="Calibri"/>
              </a:rPr>
              <a:t>m</a:t>
            </a:r>
            <a:r>
              <a:rPr lang="en-CA" sz="2000" baseline="-25000" dirty="0">
                <a:solidFill>
                  <a:prstClr val="black"/>
                </a:solidFill>
                <a:latin typeface="Calibri"/>
              </a:rPr>
              <a:t>2</a:t>
            </a:r>
            <a:r>
              <a:rPr lang="en-CA" sz="2000" dirty="0">
                <a:solidFill>
                  <a:prstClr val="black"/>
                </a:solidFill>
                <a:latin typeface="Calibri"/>
              </a:rPr>
              <a:t>) </a:t>
            </a:r>
            <a:r>
              <a:rPr lang="en-CA" sz="2000" dirty="0" smtClean="0">
                <a:solidFill>
                  <a:prstClr val="black"/>
                </a:solidFill>
                <a:latin typeface="Calibri"/>
              </a:rPr>
              <a:t>is 18 </a:t>
            </a:r>
            <a:r>
              <a:rPr lang="en-CA" sz="2000" dirty="0">
                <a:solidFill>
                  <a:prstClr val="black"/>
                </a:solidFill>
                <a:latin typeface="Calibri"/>
              </a:rPr>
              <a:t>kg. </a:t>
            </a:r>
            <a:r>
              <a:rPr lang="en-CA" sz="2000" dirty="0" smtClean="0">
                <a:solidFill>
                  <a:prstClr val="black"/>
                </a:solidFill>
                <a:latin typeface="Calibri"/>
              </a:rPr>
              <a:t>Calculate </a:t>
            </a:r>
            <a:r>
              <a:rPr lang="en-CA" sz="2000" dirty="0">
                <a:solidFill>
                  <a:prstClr val="black"/>
                </a:solidFill>
                <a:latin typeface="Calibri"/>
              </a:rPr>
              <a:t>the tension in each string</a:t>
            </a:r>
            <a:r>
              <a:rPr lang="en-CA" sz="2000" dirty="0" smtClean="0">
                <a:solidFill>
                  <a:prstClr val="black"/>
                </a:solidFill>
                <a:latin typeface="Calibri"/>
              </a:rPr>
              <a:t>.</a:t>
            </a:r>
            <a:endParaRPr lang="en-CA" sz="2000" dirty="0">
              <a:solidFill>
                <a:prstClr val="black"/>
              </a:solidFill>
              <a:latin typeface="Calibri"/>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946371"/>
            <a:ext cx="2664000" cy="300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84627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solidFill>
              </a:rPr>
              <a:pPr/>
              <a:t>22</a:t>
            </a:fld>
            <a:endParaRPr lang="en-US">
              <a:solidFill>
                <a:prstClr val="black"/>
              </a:solidFill>
            </a:endParaRPr>
          </a:p>
        </p:txBody>
      </p:sp>
      <p:sp>
        <p:nvSpPr>
          <p:cNvPr id="5" name="Rectangle 4"/>
          <p:cNvSpPr/>
          <p:nvPr/>
        </p:nvSpPr>
        <p:spPr>
          <a:xfrm>
            <a:off x="838200" y="739761"/>
            <a:ext cx="6553200" cy="2554545"/>
          </a:xfrm>
          <a:prstGeom prst="rect">
            <a:avLst/>
          </a:prstGeom>
        </p:spPr>
        <p:txBody>
          <a:bodyPr wrap="square">
            <a:spAutoFit/>
          </a:bodyPr>
          <a:lstStyle/>
          <a:p>
            <a:pPr marR="45720">
              <a:spcBef>
                <a:spcPct val="20000"/>
              </a:spcBef>
              <a:buClr>
                <a:srgbClr val="0BD0D9"/>
              </a:buClr>
              <a:buSzPct val="95000"/>
            </a:pPr>
            <a:r>
              <a:rPr lang="en-CA" sz="2000" dirty="0">
                <a:solidFill>
                  <a:prstClr val="black"/>
                </a:solidFill>
                <a:latin typeface="Calibri"/>
                <a:cs typeface="Calibri" pitchFamily="34" charset="0"/>
              </a:rPr>
              <a:t>Example:</a:t>
            </a:r>
          </a:p>
          <a:p>
            <a:pPr marR="45720">
              <a:spcBef>
                <a:spcPct val="20000"/>
              </a:spcBef>
              <a:buClr>
                <a:srgbClr val="0BD0D9"/>
              </a:buClr>
              <a:buSzPct val="95000"/>
            </a:pPr>
            <a:r>
              <a:rPr lang="en-CA" sz="2000" dirty="0" smtClean="0">
                <a:solidFill>
                  <a:prstClr val="black"/>
                </a:solidFill>
                <a:latin typeface="Calibri"/>
              </a:rPr>
              <a:t>A mass of 5 kg is hung </a:t>
            </a:r>
            <a:r>
              <a:rPr lang="en-CA" sz="2000" dirty="0">
                <a:solidFill>
                  <a:prstClr val="black"/>
                </a:solidFill>
                <a:latin typeface="Calibri"/>
              </a:rPr>
              <a:t>from strings </a:t>
            </a:r>
            <a:r>
              <a:rPr lang="en-CA" sz="2000" dirty="0" smtClean="0">
                <a:solidFill>
                  <a:prstClr val="black"/>
                </a:solidFill>
                <a:latin typeface="Calibri"/>
              </a:rPr>
              <a:t>to the ceiling as it is in the given figure. Calculate </a:t>
            </a:r>
            <a:r>
              <a:rPr lang="en-CA" sz="2000" dirty="0">
                <a:solidFill>
                  <a:prstClr val="black"/>
                </a:solidFill>
                <a:latin typeface="Calibri"/>
              </a:rPr>
              <a:t>the tension in each string</a:t>
            </a:r>
            <a:r>
              <a:rPr lang="en-CA" sz="2000" dirty="0" smtClean="0">
                <a:solidFill>
                  <a:prstClr val="black"/>
                </a:solidFill>
                <a:latin typeface="Calibri"/>
              </a:rPr>
              <a:t>.</a:t>
            </a:r>
          </a:p>
          <a:p>
            <a:pPr marR="45720">
              <a:spcBef>
                <a:spcPct val="20000"/>
              </a:spcBef>
              <a:buClr>
                <a:srgbClr val="0BD0D9"/>
              </a:buClr>
              <a:buSzPct val="95000"/>
            </a:pPr>
            <a:endParaRPr lang="en-CA" sz="2000" dirty="0">
              <a:solidFill>
                <a:prstClr val="black"/>
              </a:solidFill>
              <a:latin typeface="Calibri"/>
            </a:endParaRPr>
          </a:p>
          <a:p>
            <a:pPr marR="45720">
              <a:spcBef>
                <a:spcPct val="20000"/>
              </a:spcBef>
              <a:buClr>
                <a:srgbClr val="0BD0D9"/>
              </a:buClr>
              <a:buSzPct val="95000"/>
            </a:pPr>
            <a:r>
              <a:rPr lang="en-CA" sz="2000" dirty="0" smtClean="0">
                <a:solidFill>
                  <a:prstClr val="black"/>
                </a:solidFill>
                <a:latin typeface="Calibri"/>
              </a:rPr>
              <a:t>Using Components:</a:t>
            </a:r>
          </a:p>
          <a:p>
            <a:pPr marR="45720">
              <a:spcBef>
                <a:spcPct val="20000"/>
              </a:spcBef>
              <a:buClr>
                <a:srgbClr val="0BD0D9"/>
              </a:buClr>
              <a:buSzPct val="95000"/>
            </a:pPr>
            <a:endParaRPr lang="en-CA" sz="2000" dirty="0">
              <a:solidFill>
                <a:prstClr val="black"/>
              </a:solidFill>
              <a:latin typeface="Calibri"/>
            </a:endParaRPr>
          </a:p>
          <a:p>
            <a:pPr marR="45720">
              <a:spcBef>
                <a:spcPct val="20000"/>
              </a:spcBef>
              <a:buClr>
                <a:srgbClr val="0BD0D9"/>
              </a:buClr>
              <a:buSzPct val="95000"/>
            </a:pPr>
            <a:r>
              <a:rPr lang="en-CA" sz="2000" dirty="0" smtClean="0">
                <a:solidFill>
                  <a:prstClr val="black"/>
                </a:solidFill>
                <a:latin typeface="Calibri"/>
              </a:rPr>
              <a:t>Using Trigonometry:</a:t>
            </a:r>
            <a:endParaRPr lang="en-CA" sz="2000" dirty="0">
              <a:solidFill>
                <a:prstClr val="black"/>
              </a:solidFill>
              <a:latin typeface="Calibri"/>
            </a:endParaRPr>
          </a:p>
        </p:txBody>
      </p:sp>
      <p:sp>
        <p:nvSpPr>
          <p:cNvPr id="3" name="Rectangle 2"/>
          <p:cNvSpPr/>
          <p:nvPr/>
        </p:nvSpPr>
        <p:spPr>
          <a:xfrm>
            <a:off x="5699078" y="4038600"/>
            <a:ext cx="762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prstClr val="white"/>
                </a:solidFill>
              </a:rPr>
              <a:t>5 kg</a:t>
            </a:r>
            <a:endParaRPr lang="en-CA" dirty="0">
              <a:solidFill>
                <a:prstClr val="white"/>
              </a:solidFill>
            </a:endParaRPr>
          </a:p>
        </p:txBody>
      </p:sp>
      <p:cxnSp>
        <p:nvCxnSpPr>
          <p:cNvPr id="6" name="Straight Connector 5"/>
          <p:cNvCxnSpPr/>
          <p:nvPr/>
        </p:nvCxnSpPr>
        <p:spPr>
          <a:xfrm>
            <a:off x="4038600" y="2756848"/>
            <a:ext cx="426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749422" y="2757986"/>
            <a:ext cx="137160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3" idx="0"/>
          </p:cNvCxnSpPr>
          <p:nvPr/>
        </p:nvCxnSpPr>
        <p:spPr>
          <a:xfrm flipV="1">
            <a:off x="6080078" y="2743200"/>
            <a:ext cx="1828800" cy="12954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4708478" y="3378390"/>
                <a:ext cx="685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i="1" smtClean="0">
                              <a:solidFill>
                                <a:prstClr val="black"/>
                              </a:solidFill>
                              <a:latin typeface="Cambria Math"/>
                            </a:rPr>
                          </m:ctrlPr>
                        </m:sSubPr>
                        <m:e>
                          <m:r>
                            <a:rPr lang="en-CA" b="0" i="1" smtClean="0">
                              <a:solidFill>
                                <a:prstClr val="black"/>
                              </a:solidFill>
                              <a:latin typeface="Cambria Math"/>
                            </a:rPr>
                            <m:t>𝑇</m:t>
                          </m:r>
                        </m:e>
                        <m:sub>
                          <m:r>
                            <a:rPr lang="en-CA" b="0" i="1" smtClean="0">
                              <a:solidFill>
                                <a:prstClr val="black"/>
                              </a:solidFill>
                              <a:latin typeface="Cambria Math"/>
                            </a:rPr>
                            <m:t>1</m:t>
                          </m:r>
                        </m:sub>
                      </m:sSub>
                    </m:oMath>
                  </m:oMathPara>
                </a14:m>
                <a:endParaRPr lang="en-CA" dirty="0">
                  <a:solidFill>
                    <a:prstClr val="black"/>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4708478" y="3378390"/>
                <a:ext cx="685800" cy="369332"/>
              </a:xfrm>
              <a:prstGeom prst="rect">
                <a:avLst/>
              </a:prstGeom>
              <a:blipFill rotWithShape="1">
                <a:blip r:embed="rId2"/>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902678" y="2785646"/>
                <a:ext cx="6858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sz="1600" i="1" smtClean="0">
                          <a:solidFill>
                            <a:prstClr val="black"/>
                          </a:solidFill>
                          <a:latin typeface="Cambria Math"/>
                        </a:rPr>
                        <m:t>60</m:t>
                      </m:r>
                      <m:r>
                        <a:rPr lang="en-CA" sz="1600" i="1" smtClean="0">
                          <a:solidFill>
                            <a:prstClr val="black"/>
                          </a:solidFill>
                          <a:latin typeface="Cambria Math"/>
                          <a:ea typeface="Cambria Math"/>
                        </a:rPr>
                        <m:t>°</m:t>
                      </m:r>
                    </m:oMath>
                  </m:oMathPara>
                </a14:m>
                <a:endParaRPr lang="en-CA" sz="1600" dirty="0">
                  <a:solidFill>
                    <a:prstClr val="black"/>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4902678" y="2785646"/>
                <a:ext cx="685800" cy="338554"/>
              </a:xfrm>
              <a:prstGeom prst="rect">
                <a:avLst/>
              </a:prstGeom>
              <a:blipFill rotWithShape="1">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7010400" y="2798381"/>
                <a:ext cx="6858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sz="1600" i="1" smtClean="0">
                          <a:solidFill>
                            <a:prstClr val="black"/>
                          </a:solidFill>
                          <a:latin typeface="Cambria Math"/>
                        </a:rPr>
                        <m:t>40</m:t>
                      </m:r>
                      <m:r>
                        <a:rPr lang="en-CA" sz="1600" i="1" smtClean="0">
                          <a:solidFill>
                            <a:prstClr val="black"/>
                          </a:solidFill>
                          <a:latin typeface="Cambria Math"/>
                          <a:ea typeface="Cambria Math"/>
                        </a:rPr>
                        <m:t>°</m:t>
                      </m:r>
                    </m:oMath>
                  </m:oMathPara>
                </a14:m>
                <a:endParaRPr lang="en-CA" sz="1600" dirty="0">
                  <a:solidFill>
                    <a:prstClr val="black"/>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7010400" y="2798381"/>
                <a:ext cx="685800" cy="338554"/>
              </a:xfrm>
              <a:prstGeom prst="rect">
                <a:avLst/>
              </a:prstGeom>
              <a:blipFill rotWithShape="1">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7048500" y="3530790"/>
                <a:ext cx="685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i="1" smtClean="0">
                              <a:solidFill>
                                <a:prstClr val="black"/>
                              </a:solidFill>
                              <a:latin typeface="Cambria Math"/>
                            </a:rPr>
                          </m:ctrlPr>
                        </m:sSubPr>
                        <m:e>
                          <m:r>
                            <a:rPr lang="en-CA" b="0" i="1" smtClean="0">
                              <a:solidFill>
                                <a:prstClr val="black"/>
                              </a:solidFill>
                              <a:latin typeface="Cambria Math"/>
                            </a:rPr>
                            <m:t>𝑇</m:t>
                          </m:r>
                        </m:e>
                        <m:sub>
                          <m:r>
                            <a:rPr lang="en-CA" b="0" i="1" smtClean="0">
                              <a:solidFill>
                                <a:prstClr val="black"/>
                              </a:solidFill>
                              <a:latin typeface="Cambria Math"/>
                            </a:rPr>
                            <m:t>2</m:t>
                          </m:r>
                        </m:sub>
                      </m:sSub>
                    </m:oMath>
                  </m:oMathPara>
                </a14:m>
                <a:endParaRPr lang="en-CA" dirty="0">
                  <a:solidFill>
                    <a:prstClr val="black"/>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7048500" y="3530790"/>
                <a:ext cx="685800" cy="369332"/>
              </a:xfrm>
              <a:prstGeom prst="rect">
                <a:avLst/>
              </a:prstGeom>
              <a:blipFill rotWithShape="1">
                <a:blip r:embed="rId6"/>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29521721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solidFill>
              </a:rPr>
              <a:pPr/>
              <a:t>23</a:t>
            </a:fld>
            <a:endParaRPr lang="en-US">
              <a:solidFill>
                <a:prstClr val="black"/>
              </a:solidFill>
            </a:endParaRPr>
          </a:p>
        </p:txBody>
      </p:sp>
      <p:sp>
        <p:nvSpPr>
          <p:cNvPr id="5" name="Rectangle 4"/>
          <p:cNvSpPr/>
          <p:nvPr/>
        </p:nvSpPr>
        <p:spPr>
          <a:xfrm>
            <a:off x="838200" y="739761"/>
            <a:ext cx="5105400" cy="1754326"/>
          </a:xfrm>
          <a:prstGeom prst="rect">
            <a:avLst/>
          </a:prstGeom>
        </p:spPr>
        <p:txBody>
          <a:bodyPr wrap="square">
            <a:spAutoFit/>
          </a:bodyPr>
          <a:lstStyle/>
          <a:p>
            <a:pPr marR="45720">
              <a:spcBef>
                <a:spcPct val="20000"/>
              </a:spcBef>
              <a:buClr>
                <a:srgbClr val="0BD0D9"/>
              </a:buClr>
              <a:buSzPct val="95000"/>
            </a:pPr>
            <a:r>
              <a:rPr lang="en-CA" sz="2000" dirty="0">
                <a:solidFill>
                  <a:prstClr val="black"/>
                </a:solidFill>
                <a:latin typeface="Calibri"/>
                <a:cs typeface="Calibri" pitchFamily="34" charset="0"/>
              </a:rPr>
              <a:t>Example:</a:t>
            </a:r>
          </a:p>
          <a:p>
            <a:pPr marR="45720">
              <a:spcBef>
                <a:spcPct val="20000"/>
              </a:spcBef>
              <a:buClr>
                <a:srgbClr val="0BD0D9"/>
              </a:buClr>
              <a:buSzPct val="95000"/>
            </a:pPr>
            <a:r>
              <a:rPr lang="en-CA" sz="2000" dirty="0" smtClean="0">
                <a:solidFill>
                  <a:prstClr val="black"/>
                </a:solidFill>
                <a:latin typeface="Calibri"/>
              </a:rPr>
              <a:t>A mass of 8 kg is hung from strings to the ceiling as it is in the given figure. Calculate the tension in each string.</a:t>
            </a:r>
          </a:p>
          <a:p>
            <a:pPr marR="45720">
              <a:spcBef>
                <a:spcPct val="20000"/>
              </a:spcBef>
              <a:buClr>
                <a:srgbClr val="0BD0D9"/>
              </a:buClr>
              <a:buSzPct val="95000"/>
            </a:pPr>
            <a:endParaRPr lang="en-CA" sz="2000" dirty="0" smtClean="0">
              <a:solidFill>
                <a:prstClr val="black"/>
              </a:solidFill>
              <a:latin typeface="Calibri"/>
            </a:endParaRPr>
          </a:p>
        </p:txBody>
      </p:sp>
      <p:pic>
        <p:nvPicPr>
          <p:cNvPr id="6" name="Picture 5"/>
          <p:cNvPicPr preferRelativeResize="0">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838200"/>
            <a:ext cx="3060000" cy="2858688"/>
          </a:xfrm>
          <a:prstGeom prst="rect">
            <a:avLst/>
          </a:prstGeom>
          <a:noFill/>
          <a:ln>
            <a:noFill/>
          </a:ln>
        </p:spPr>
      </p:pic>
    </p:spTree>
    <p:extLst>
      <p:ext uri="{BB962C8B-B14F-4D97-AF65-F5344CB8AC3E}">
        <p14:creationId xmlns:p14="http://schemas.microsoft.com/office/powerpoint/2010/main" val="41212619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solidFill>
                  <a:srgbClr val="04617B">
                    <a:shade val="90000"/>
                  </a:srgbClr>
                </a:solidFill>
              </a:rPr>
              <a:pPr/>
              <a:t>24</a:t>
            </a:fld>
            <a:endParaRPr lang="en-US">
              <a:solidFill>
                <a:srgbClr val="04617B">
                  <a:shade val="90000"/>
                </a:srgbClr>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914400"/>
            <a:ext cx="2162175"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990600" y="1066800"/>
            <a:ext cx="4572000" cy="1323439"/>
          </a:xfrm>
          <a:prstGeom prst="rect">
            <a:avLst/>
          </a:prstGeom>
        </p:spPr>
        <p:txBody>
          <a:bodyPr>
            <a:spAutoFit/>
          </a:bodyPr>
          <a:lstStyle/>
          <a:p>
            <a:r>
              <a:rPr lang="en-CA" sz="2000" dirty="0">
                <a:solidFill>
                  <a:prstClr val="black"/>
                </a:solidFill>
                <a:latin typeface="+mj-lt"/>
              </a:rPr>
              <a:t>The tread on tires is </a:t>
            </a:r>
            <a:r>
              <a:rPr lang="en-CA" sz="2000" dirty="0" smtClean="0">
                <a:solidFill>
                  <a:prstClr val="black"/>
                </a:solidFill>
                <a:latin typeface="+mj-lt"/>
              </a:rPr>
              <a:t>designed to </a:t>
            </a:r>
            <a:r>
              <a:rPr lang="en-CA" sz="2000" dirty="0">
                <a:solidFill>
                  <a:prstClr val="black"/>
                </a:solidFill>
                <a:latin typeface="+mj-lt"/>
              </a:rPr>
              <a:t>work under various road conditions.</a:t>
            </a:r>
          </a:p>
          <a:p>
            <a:r>
              <a:rPr lang="en-CA" sz="2000" dirty="0">
                <a:solidFill>
                  <a:prstClr val="black"/>
                </a:solidFill>
                <a:latin typeface="+mj-lt"/>
              </a:rPr>
              <a:t>Beneath the rubber tread are layers that</a:t>
            </a:r>
          </a:p>
          <a:p>
            <a:r>
              <a:rPr lang="en-CA" sz="2000" dirty="0">
                <a:solidFill>
                  <a:prstClr val="black"/>
                </a:solidFill>
                <a:latin typeface="+mj-lt"/>
              </a:rPr>
              <a:t>provide added safety and strength.</a:t>
            </a: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599" y="3395482"/>
            <a:ext cx="2619375"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1066799" y="3423789"/>
            <a:ext cx="4572000" cy="1323439"/>
          </a:xfrm>
          <a:prstGeom prst="rect">
            <a:avLst/>
          </a:prstGeom>
        </p:spPr>
        <p:txBody>
          <a:bodyPr>
            <a:spAutoFit/>
          </a:bodyPr>
          <a:lstStyle/>
          <a:p>
            <a:r>
              <a:rPr lang="en-CA" sz="2000" dirty="0">
                <a:solidFill>
                  <a:prstClr val="black"/>
                </a:solidFill>
                <a:latin typeface="+mj-lt"/>
              </a:rPr>
              <a:t>The piston pushes the brake</a:t>
            </a:r>
          </a:p>
          <a:p>
            <a:r>
              <a:rPr lang="en-CA" sz="2000" dirty="0">
                <a:solidFill>
                  <a:prstClr val="black"/>
                </a:solidFill>
                <a:latin typeface="+mj-lt"/>
              </a:rPr>
              <a:t>pads against the rotor, creating a force</a:t>
            </a:r>
          </a:p>
          <a:p>
            <a:r>
              <a:rPr lang="en-CA" sz="2000" dirty="0">
                <a:solidFill>
                  <a:prstClr val="black"/>
                </a:solidFill>
                <a:latin typeface="+mj-lt"/>
              </a:rPr>
              <a:t>of friction. The friction slows down the</a:t>
            </a:r>
          </a:p>
          <a:p>
            <a:r>
              <a:rPr lang="en-CA" sz="2000" dirty="0">
                <a:solidFill>
                  <a:prstClr val="black"/>
                </a:solidFill>
                <a:latin typeface="+mj-lt"/>
              </a:rPr>
              <a:t>wheel.</a:t>
            </a:r>
          </a:p>
        </p:txBody>
      </p:sp>
      <p:sp>
        <p:nvSpPr>
          <p:cNvPr id="2" name="TextBox 1"/>
          <p:cNvSpPr txBox="1"/>
          <p:nvPr/>
        </p:nvSpPr>
        <p:spPr>
          <a:xfrm>
            <a:off x="533400" y="4953000"/>
            <a:ext cx="6172200" cy="1477328"/>
          </a:xfrm>
          <a:prstGeom prst="rect">
            <a:avLst/>
          </a:prstGeom>
          <a:noFill/>
          <a:ln w="25400">
            <a:solidFill>
              <a:srgbClr val="FF0000"/>
            </a:solidFill>
          </a:ln>
        </p:spPr>
        <p:txBody>
          <a:bodyPr wrap="square" rtlCol="0">
            <a:spAutoFit/>
          </a:bodyPr>
          <a:lstStyle/>
          <a:p>
            <a:r>
              <a:rPr lang="en-CA" dirty="0" smtClean="0">
                <a:solidFill>
                  <a:srgbClr val="FF0000"/>
                </a:solidFill>
              </a:rPr>
              <a:t>Questions # 32, 33, 34,37, 38, 41, 42, 46, 48, 49 of the package on pages 182-183  </a:t>
            </a:r>
          </a:p>
          <a:p>
            <a:r>
              <a:rPr lang="en-CA" dirty="0" smtClean="0">
                <a:solidFill>
                  <a:srgbClr val="FF0000"/>
                </a:solidFill>
              </a:rPr>
              <a:t>Questions # 1,2 on Page 144, </a:t>
            </a:r>
          </a:p>
          <a:p>
            <a:r>
              <a:rPr lang="en-CA" dirty="0">
                <a:solidFill>
                  <a:srgbClr val="FF0000"/>
                </a:solidFill>
              </a:rPr>
              <a:t>	 </a:t>
            </a:r>
            <a:r>
              <a:rPr lang="en-CA" dirty="0" smtClean="0">
                <a:solidFill>
                  <a:srgbClr val="FF0000"/>
                </a:solidFill>
              </a:rPr>
              <a:t>  # 1, 2 on page 146, and </a:t>
            </a:r>
          </a:p>
          <a:p>
            <a:r>
              <a:rPr lang="en-CA" dirty="0">
                <a:solidFill>
                  <a:srgbClr val="FF0000"/>
                </a:solidFill>
              </a:rPr>
              <a:t>	 </a:t>
            </a:r>
            <a:r>
              <a:rPr lang="en-CA" dirty="0" smtClean="0">
                <a:solidFill>
                  <a:srgbClr val="FF0000"/>
                </a:solidFill>
              </a:rPr>
              <a:t>  # 1-8 on page 147 of the textbook</a:t>
            </a:r>
          </a:p>
        </p:txBody>
      </p:sp>
    </p:spTree>
    <p:extLst>
      <p:ext uri="{BB962C8B-B14F-4D97-AF65-F5344CB8AC3E}">
        <p14:creationId xmlns:p14="http://schemas.microsoft.com/office/powerpoint/2010/main" val="8222987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405" t="6276"/>
          <a:stretch/>
        </p:blipFill>
        <p:spPr bwMode="auto">
          <a:xfrm>
            <a:off x="5867400" y="754026"/>
            <a:ext cx="2988000" cy="3095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838200" y="533400"/>
                <a:ext cx="4942936" cy="2743200"/>
              </a:xfrm>
            </p:spPr>
            <p:txBody>
              <a:bodyPr>
                <a:noAutofit/>
              </a:bodyPr>
              <a:lstStyle/>
              <a:p>
                <a:pPr algn="l"/>
                <a:r>
                  <a:rPr lang="en-CA" sz="2000" dirty="0" smtClean="0">
                    <a:solidFill>
                      <a:schemeClr val="bg1"/>
                    </a:solidFill>
                    <a:latin typeface="+mj-lt"/>
                  </a:rPr>
                  <a:t>Example:</a:t>
                </a:r>
              </a:p>
              <a:p>
                <a:pPr algn="l"/>
                <a:endParaRPr lang="en-CA" sz="800" dirty="0">
                  <a:solidFill>
                    <a:schemeClr val="bg1"/>
                  </a:solidFill>
                  <a:latin typeface="+mj-lt"/>
                  <a:cs typeface="Calibri" pitchFamily="34" charset="0"/>
                </a:endParaRPr>
              </a:p>
              <a:p>
                <a:pPr algn="l"/>
                <a:r>
                  <a:rPr lang="en-CA" sz="2000" dirty="0">
                    <a:solidFill>
                      <a:schemeClr val="bg1"/>
                    </a:solidFill>
                    <a:latin typeface="+mj-lt"/>
                    <a:cs typeface="Calibri" pitchFamily="34" charset="0"/>
                  </a:rPr>
                  <a:t>A 50 kg person is standing on a bathroom scale inside an elevator.</a:t>
                </a:r>
              </a:p>
              <a:p>
                <a:pPr algn="l"/>
                <a:r>
                  <a:rPr lang="en-CA" sz="2000" dirty="0" smtClean="0">
                    <a:solidFill>
                      <a:schemeClr val="bg1"/>
                    </a:solidFill>
                    <a:latin typeface="+mj-lt"/>
                    <a:cs typeface="Calibri" pitchFamily="34" charset="0"/>
                  </a:rPr>
                  <a:t>Use </a:t>
                </a:r>
                <a:r>
                  <a:rPr lang="en-CA" sz="2000" dirty="0">
                    <a:solidFill>
                      <a:schemeClr val="bg1"/>
                    </a:solidFill>
                    <a:latin typeface="+mj-lt"/>
                    <a:cs typeface="Calibri" pitchFamily="34" charset="0"/>
                  </a:rPr>
                  <a:t>a FBD to help </a:t>
                </a:r>
                <a:r>
                  <a:rPr lang="en-CA" sz="2000" dirty="0" smtClean="0">
                    <a:solidFill>
                      <a:schemeClr val="bg1"/>
                    </a:solidFill>
                    <a:latin typeface="+mj-lt"/>
                    <a:cs typeface="Calibri" pitchFamily="34" charset="0"/>
                  </a:rPr>
                  <a:t>finding </a:t>
                </a:r>
                <a:r>
                  <a:rPr lang="en-CA" sz="2000" dirty="0">
                    <a:solidFill>
                      <a:schemeClr val="bg1"/>
                    </a:solidFill>
                    <a:latin typeface="+mj-lt"/>
                    <a:cs typeface="Calibri" pitchFamily="34" charset="0"/>
                  </a:rPr>
                  <a:t>the </a:t>
                </a:r>
                <a:r>
                  <a:rPr lang="en-CA" sz="2000" dirty="0" smtClean="0">
                    <a:solidFill>
                      <a:schemeClr val="bg1"/>
                    </a:solidFill>
                    <a:latin typeface="+mj-lt"/>
                    <a:cs typeface="Calibri" pitchFamily="34" charset="0"/>
                  </a:rPr>
                  <a:t>reading on </a:t>
                </a:r>
                <a:r>
                  <a:rPr lang="en-CA" sz="2000" dirty="0">
                    <a:solidFill>
                      <a:schemeClr val="bg1"/>
                    </a:solidFill>
                    <a:latin typeface="+mj-lt"/>
                    <a:cs typeface="Calibri" pitchFamily="34" charset="0"/>
                  </a:rPr>
                  <a:t>the scale </a:t>
                </a:r>
                <a:r>
                  <a:rPr lang="en-CA" sz="2000" dirty="0" smtClean="0">
                    <a:solidFill>
                      <a:schemeClr val="bg1"/>
                    </a:solidFill>
                    <a:latin typeface="+mj-lt"/>
                    <a:cs typeface="Calibri" pitchFamily="34" charset="0"/>
                  </a:rPr>
                  <a:t>when:</a:t>
                </a:r>
                <a:endParaRPr lang="en-CA" sz="2000" dirty="0">
                  <a:solidFill>
                    <a:schemeClr val="bg1"/>
                  </a:solidFill>
                  <a:latin typeface="+mj-lt"/>
                  <a:cs typeface="Calibri" pitchFamily="34" charset="0"/>
                </a:endParaRPr>
              </a:p>
              <a:p>
                <a:pPr marL="361950" indent="-276225" algn="l">
                  <a:buClrTx/>
                  <a:buFont typeface="+mj-lt"/>
                  <a:buAutoNum type="alphaLcParenR"/>
                </a:pPr>
                <a:r>
                  <a:rPr lang="en-CA" sz="2000" dirty="0" smtClean="0">
                    <a:solidFill>
                      <a:srgbClr val="FF0000"/>
                    </a:solidFill>
                    <a:latin typeface="+mj-lt"/>
                    <a:cs typeface="Calibri" pitchFamily="34" charset="0"/>
                  </a:rPr>
                  <a:t>The elevator is at rest</a:t>
                </a:r>
                <a:r>
                  <a:rPr lang="en-CA" sz="2000" dirty="0">
                    <a:solidFill>
                      <a:srgbClr val="FF0000"/>
                    </a:solidFill>
                    <a:latin typeface="+mj-lt"/>
                    <a:cs typeface="Calibri" pitchFamily="34" charset="0"/>
                  </a:rPr>
                  <a:t> </a:t>
                </a:r>
                <a:r>
                  <a:rPr lang="en-CA" sz="2000" dirty="0" smtClean="0">
                    <a:solidFill>
                      <a:srgbClr val="FF0000"/>
                    </a:solidFill>
                    <a:latin typeface="+mj-lt"/>
                    <a:cs typeface="Calibri" pitchFamily="34" charset="0"/>
                  </a:rPr>
                  <a:t>/ </a:t>
                </a:r>
                <a:r>
                  <a:rPr lang="en-CA" sz="2000" dirty="0" smtClean="0">
                    <a:solidFill>
                      <a:srgbClr val="FF0000"/>
                    </a:solidFill>
                    <a:latin typeface="+mj-lt"/>
                  </a:rPr>
                  <a:t>moving with a constant </a:t>
                </a:r>
                <a:r>
                  <a:rPr lang="en-CA" sz="2000" dirty="0">
                    <a:solidFill>
                      <a:srgbClr val="FF0000"/>
                    </a:solidFill>
                    <a:latin typeface="+mj-lt"/>
                  </a:rPr>
                  <a:t>speed</a:t>
                </a:r>
                <a:r>
                  <a:rPr lang="en-CA" sz="2000" dirty="0" smtClean="0">
                    <a:solidFill>
                      <a:srgbClr val="FF0000"/>
                    </a:solidFill>
                    <a:latin typeface="+mj-lt"/>
                  </a:rPr>
                  <a:t>.</a:t>
                </a:r>
              </a:p>
              <a:p>
                <a:pPr marL="85725" algn="l">
                  <a:buClrTx/>
                </a:pPr>
                <a:endParaRPr lang="en-CA" sz="800" dirty="0" smtClean="0">
                  <a:solidFill>
                    <a:schemeClr val="bg1"/>
                  </a:solidFill>
                </a:endParaRPr>
              </a:p>
              <a:p>
                <a:pPr algn="l"/>
                <a14:m>
                  <m:oMathPara xmlns:m="http://schemas.openxmlformats.org/officeDocument/2006/math">
                    <m:oMathParaPr>
                      <m:jc m:val="left"/>
                    </m:oMathParaPr>
                    <m:oMath xmlns:m="http://schemas.openxmlformats.org/officeDocument/2006/math">
                      <m:sSub>
                        <m:sSubPr>
                          <m:ctrlPr>
                            <a:rPr lang="en-CA" sz="2000" i="1" smtClean="0">
                              <a:solidFill>
                                <a:schemeClr val="bg1"/>
                              </a:solidFill>
                              <a:latin typeface="Cambria Math"/>
                            </a:rPr>
                          </m:ctrlPr>
                        </m:sSubPr>
                        <m:e>
                          <m:r>
                            <a:rPr lang="en-CA" sz="2000" b="0" i="1" smtClean="0">
                              <a:solidFill>
                                <a:schemeClr val="bg1"/>
                              </a:solidFill>
                              <a:latin typeface="Cambria Math"/>
                            </a:rPr>
                            <m:t>𝐹</m:t>
                          </m:r>
                        </m:e>
                        <m:sub>
                          <m:sSub>
                            <m:sSubPr>
                              <m:ctrlPr>
                                <a:rPr lang="en-CA" sz="2000" i="1" smtClean="0">
                                  <a:solidFill>
                                    <a:schemeClr val="bg1"/>
                                  </a:solidFill>
                                  <a:latin typeface="Cambria Math"/>
                                </a:rPr>
                              </m:ctrlPr>
                            </m:sSubPr>
                            <m:e>
                              <m:r>
                                <a:rPr lang="en-CA" sz="2000" b="0" i="1" smtClean="0">
                                  <a:solidFill>
                                    <a:schemeClr val="bg1"/>
                                  </a:solidFill>
                                  <a:latin typeface="Cambria Math"/>
                                </a:rPr>
                                <m:t>𝑛𝑒𝑡</m:t>
                              </m:r>
                            </m:e>
                            <m:sub>
                              <m:r>
                                <a:rPr lang="en-CA" sz="2000" b="0" i="1" smtClean="0">
                                  <a:solidFill>
                                    <a:schemeClr val="bg1"/>
                                  </a:solidFill>
                                  <a:latin typeface="Cambria Math"/>
                                </a:rPr>
                                <m:t>𝑦</m:t>
                              </m:r>
                            </m:sub>
                          </m:sSub>
                        </m:sub>
                      </m:sSub>
                      <m:r>
                        <a:rPr lang="en-CA" sz="2000" b="0" i="1" smtClean="0">
                          <a:solidFill>
                            <a:schemeClr val="bg1"/>
                          </a:solidFill>
                          <a:latin typeface="Cambria Math"/>
                        </a:rPr>
                        <m:t>=0</m:t>
                      </m:r>
                    </m:oMath>
                  </m:oMathPara>
                </a14:m>
                <a:endParaRPr lang="en-CA" sz="2000" b="0" dirty="0" smtClean="0">
                  <a:solidFill>
                    <a:schemeClr val="bg1"/>
                  </a:solidFill>
                </a:endParaRPr>
              </a:p>
              <a:p>
                <a:pPr lvl="0" algn="l"/>
                <a14:m>
                  <m:oMathPara xmlns:m="http://schemas.openxmlformats.org/officeDocument/2006/math">
                    <m:oMathParaPr>
                      <m:jc m:val="left"/>
                    </m:oMathParaPr>
                    <m:oMath xmlns:m="http://schemas.openxmlformats.org/officeDocument/2006/math">
                      <m:sSub>
                        <m:sSubPr>
                          <m:ctrlPr>
                            <a:rPr lang="en-CA" sz="2000" i="1">
                              <a:solidFill>
                                <a:schemeClr val="bg1"/>
                              </a:solidFill>
                              <a:latin typeface="Cambria Math"/>
                            </a:rPr>
                          </m:ctrlPr>
                        </m:sSubPr>
                        <m:e>
                          <m:sSub>
                            <m:sSubPr>
                              <m:ctrlPr>
                                <a:rPr lang="en-CA" sz="2000" i="1">
                                  <a:solidFill>
                                    <a:schemeClr val="bg1"/>
                                  </a:solidFill>
                                  <a:latin typeface="Cambria Math"/>
                                </a:rPr>
                              </m:ctrlPr>
                            </m:sSubPr>
                            <m:e>
                              <m:r>
                                <a:rPr lang="en-CA" sz="2000" i="1">
                                  <a:solidFill>
                                    <a:schemeClr val="bg1"/>
                                  </a:solidFill>
                                  <a:latin typeface="Cambria Math"/>
                                </a:rPr>
                                <m:t>𝐹</m:t>
                              </m:r>
                            </m:e>
                            <m:sub>
                              <m:r>
                                <a:rPr lang="en-CA" sz="2000" b="0" i="1" smtClean="0">
                                  <a:solidFill>
                                    <a:schemeClr val="bg1"/>
                                  </a:solidFill>
                                  <a:latin typeface="Cambria Math"/>
                                </a:rPr>
                                <m:t>𝑁</m:t>
                              </m:r>
                            </m:sub>
                          </m:sSub>
                          <m:r>
                            <a:rPr lang="en-CA" sz="2000" i="1">
                              <a:solidFill>
                                <a:schemeClr val="bg1"/>
                              </a:solidFill>
                              <a:latin typeface="Cambria Math"/>
                            </a:rPr>
                            <m:t>−</m:t>
                          </m:r>
                          <m:r>
                            <a:rPr lang="en-CA" sz="2000" i="1">
                              <a:solidFill>
                                <a:schemeClr val="bg1"/>
                              </a:solidFill>
                              <a:latin typeface="Cambria Math"/>
                            </a:rPr>
                            <m:t>𝐹</m:t>
                          </m:r>
                        </m:e>
                        <m:sub>
                          <m:r>
                            <a:rPr lang="en-CA" sz="2000" b="0" i="1" smtClean="0">
                              <a:solidFill>
                                <a:schemeClr val="bg1"/>
                              </a:solidFill>
                              <a:latin typeface="Cambria Math"/>
                            </a:rPr>
                            <m:t>𝑔</m:t>
                          </m:r>
                        </m:sub>
                      </m:sSub>
                      <m:r>
                        <a:rPr lang="en-CA" sz="2000" i="1">
                          <a:solidFill>
                            <a:schemeClr val="bg1"/>
                          </a:solidFill>
                          <a:latin typeface="Cambria Math"/>
                        </a:rPr>
                        <m:t>=0</m:t>
                      </m:r>
                    </m:oMath>
                  </m:oMathPara>
                </a14:m>
                <a:endParaRPr lang="en-CA" sz="2000" dirty="0" smtClean="0">
                  <a:solidFill>
                    <a:schemeClr val="bg1"/>
                  </a:solidFill>
                </a:endParaRPr>
              </a:p>
              <a:p>
                <a:pPr algn="l"/>
                <a14:m>
                  <m:oMathPara xmlns:m="http://schemas.openxmlformats.org/officeDocument/2006/math">
                    <m:oMathParaPr>
                      <m:jc m:val="left"/>
                    </m:oMathParaPr>
                    <m:oMath xmlns:m="http://schemas.openxmlformats.org/officeDocument/2006/math">
                      <m:sSub>
                        <m:sSubPr>
                          <m:ctrlPr>
                            <a:rPr lang="en-CA" sz="2000" b="0" i="1" smtClean="0">
                              <a:solidFill>
                                <a:schemeClr val="bg1"/>
                              </a:solidFill>
                              <a:latin typeface="Cambria Math"/>
                            </a:rPr>
                          </m:ctrlPr>
                        </m:sSubPr>
                        <m:e>
                          <m:r>
                            <a:rPr lang="en-CA" sz="2000" b="0" i="1" smtClean="0">
                              <a:solidFill>
                                <a:schemeClr val="bg1"/>
                              </a:solidFill>
                              <a:latin typeface="Cambria Math"/>
                            </a:rPr>
                            <m:t>𝐹</m:t>
                          </m:r>
                        </m:e>
                        <m:sub>
                          <m:r>
                            <a:rPr lang="en-CA" sz="2000" b="0" i="1" smtClean="0">
                              <a:solidFill>
                                <a:schemeClr val="bg1"/>
                              </a:solidFill>
                              <a:latin typeface="Cambria Math"/>
                            </a:rPr>
                            <m:t>𝑁</m:t>
                          </m:r>
                        </m:sub>
                      </m:sSub>
                      <m:r>
                        <a:rPr lang="en-CA" sz="2000" b="0" i="1" smtClean="0">
                          <a:solidFill>
                            <a:schemeClr val="bg1"/>
                          </a:solidFill>
                          <a:latin typeface="Cambria Math"/>
                        </a:rPr>
                        <m:t>=</m:t>
                      </m:r>
                      <m:r>
                        <a:rPr lang="en-CA" sz="2000" b="0" i="1" smtClean="0">
                          <a:solidFill>
                            <a:schemeClr val="bg1"/>
                          </a:solidFill>
                          <a:latin typeface="Cambria Math"/>
                        </a:rPr>
                        <m:t>𝑚𝑔</m:t>
                      </m:r>
                    </m:oMath>
                  </m:oMathPara>
                </a14:m>
                <a:endParaRPr lang="en-CA" sz="2000" b="0" dirty="0" smtClean="0">
                  <a:solidFill>
                    <a:schemeClr val="bg1"/>
                  </a:solidFill>
                </a:endParaRPr>
              </a:p>
              <a:p>
                <a:pPr algn="l"/>
                <a:r>
                  <a:rPr lang="en-CA" sz="2000" b="0" dirty="0" smtClean="0">
                    <a:solidFill>
                      <a:schemeClr val="bg1"/>
                    </a:solidFill>
                  </a:rPr>
                  <a:t> </a:t>
                </a:r>
                <a14:m>
                  <m:oMath xmlns:m="http://schemas.openxmlformats.org/officeDocument/2006/math">
                    <m:r>
                      <a:rPr lang="en-CA" sz="2000" b="0" i="0" smtClean="0">
                        <a:solidFill>
                          <a:schemeClr val="bg1"/>
                        </a:solidFill>
                        <a:latin typeface="Cambria Math"/>
                      </a:rPr>
                      <m:t>     </m:t>
                    </m:r>
                    <m:r>
                      <a:rPr lang="en-CA" sz="2000" b="0" i="1" smtClean="0">
                        <a:solidFill>
                          <a:schemeClr val="bg1"/>
                        </a:solidFill>
                        <a:latin typeface="Cambria Math"/>
                      </a:rPr>
                      <m:t>=</m:t>
                    </m:r>
                    <m:d>
                      <m:dPr>
                        <m:ctrlPr>
                          <a:rPr lang="en-CA" sz="2000" b="0" i="1" smtClean="0">
                            <a:solidFill>
                              <a:schemeClr val="bg1"/>
                            </a:solidFill>
                            <a:latin typeface="Cambria Math"/>
                          </a:rPr>
                        </m:ctrlPr>
                      </m:dPr>
                      <m:e>
                        <m:r>
                          <a:rPr lang="en-CA" sz="2000" b="0" i="1" smtClean="0">
                            <a:solidFill>
                              <a:schemeClr val="bg1"/>
                            </a:solidFill>
                            <a:latin typeface="Cambria Math"/>
                          </a:rPr>
                          <m:t>50 </m:t>
                        </m:r>
                        <m:r>
                          <a:rPr lang="en-CA" sz="2000" b="0" i="1" smtClean="0">
                            <a:solidFill>
                              <a:schemeClr val="bg1"/>
                            </a:solidFill>
                            <a:latin typeface="Cambria Math"/>
                          </a:rPr>
                          <m:t>𝑘𝑔</m:t>
                        </m:r>
                      </m:e>
                    </m:d>
                    <m:r>
                      <a:rPr lang="en-CA" sz="2000" b="0" i="1" smtClean="0">
                        <a:solidFill>
                          <a:schemeClr val="bg1"/>
                        </a:solidFill>
                        <a:latin typeface="Cambria Math"/>
                        <a:ea typeface="Cambria Math"/>
                      </a:rPr>
                      <m:t>×9.81 </m:t>
                    </m:r>
                    <m:r>
                      <a:rPr lang="en-CA" sz="2000" b="0" i="1" smtClean="0">
                        <a:solidFill>
                          <a:schemeClr val="bg1"/>
                        </a:solidFill>
                        <a:latin typeface="Cambria Math"/>
                        <a:ea typeface="Cambria Math"/>
                      </a:rPr>
                      <m:t>𝑚</m:t>
                    </m:r>
                    <m:r>
                      <a:rPr lang="en-CA" sz="2000" b="0" i="1" smtClean="0">
                        <a:solidFill>
                          <a:schemeClr val="bg1"/>
                        </a:solidFill>
                        <a:latin typeface="Cambria Math"/>
                        <a:ea typeface="Cambria Math"/>
                      </a:rPr>
                      <m:t>/</m:t>
                    </m:r>
                    <m:sSup>
                      <m:sSupPr>
                        <m:ctrlPr>
                          <a:rPr lang="en-CA" sz="2000" b="0" i="1" smtClean="0">
                            <a:solidFill>
                              <a:schemeClr val="bg1"/>
                            </a:solidFill>
                            <a:latin typeface="Cambria Math"/>
                            <a:ea typeface="Cambria Math"/>
                          </a:rPr>
                        </m:ctrlPr>
                      </m:sSupPr>
                      <m:e>
                        <m:r>
                          <a:rPr lang="en-CA" sz="2000" b="0" i="1" smtClean="0">
                            <a:solidFill>
                              <a:schemeClr val="bg1"/>
                            </a:solidFill>
                            <a:latin typeface="Cambria Math"/>
                            <a:ea typeface="Cambria Math"/>
                          </a:rPr>
                          <m:t>𝑠</m:t>
                        </m:r>
                      </m:e>
                      <m:sup>
                        <m:r>
                          <a:rPr lang="en-CA" sz="2000" b="0" i="1" smtClean="0">
                            <a:solidFill>
                              <a:schemeClr val="bg1"/>
                            </a:solidFill>
                            <a:latin typeface="Cambria Math"/>
                            <a:ea typeface="Cambria Math"/>
                          </a:rPr>
                          <m:t>2</m:t>
                        </m:r>
                      </m:sup>
                    </m:sSup>
                  </m:oMath>
                </a14:m>
                <a:endParaRPr lang="en-CA" sz="2000" b="0" dirty="0" smtClean="0">
                  <a:solidFill>
                    <a:schemeClr val="bg1"/>
                  </a:solidFill>
                </a:endParaRPr>
              </a:p>
              <a:p>
                <a:pPr algn="l"/>
                <a14:m>
                  <m:oMathPara xmlns:m="http://schemas.openxmlformats.org/officeDocument/2006/math">
                    <m:oMathParaPr>
                      <m:jc m:val="left"/>
                    </m:oMathParaPr>
                    <m:oMath xmlns:m="http://schemas.openxmlformats.org/officeDocument/2006/math">
                      <m:sSub>
                        <m:sSubPr>
                          <m:ctrlPr>
                            <a:rPr lang="en-CA" sz="2000" i="1">
                              <a:solidFill>
                                <a:schemeClr val="bg1"/>
                              </a:solidFill>
                              <a:latin typeface="Cambria Math"/>
                            </a:rPr>
                          </m:ctrlPr>
                        </m:sSubPr>
                        <m:e>
                          <m:r>
                            <a:rPr lang="en-CA" sz="2000" i="1">
                              <a:solidFill>
                                <a:schemeClr val="bg1"/>
                              </a:solidFill>
                              <a:latin typeface="Cambria Math"/>
                            </a:rPr>
                            <m:t>𝐹</m:t>
                          </m:r>
                        </m:e>
                        <m:sub>
                          <m:r>
                            <a:rPr lang="en-CA" sz="2000" i="1">
                              <a:solidFill>
                                <a:schemeClr val="bg1"/>
                              </a:solidFill>
                              <a:latin typeface="Cambria Math"/>
                            </a:rPr>
                            <m:t>𝑁</m:t>
                          </m:r>
                        </m:sub>
                      </m:sSub>
                      <m:r>
                        <a:rPr lang="en-CA" sz="2000" b="0" i="1" smtClean="0">
                          <a:solidFill>
                            <a:schemeClr val="bg1"/>
                          </a:solidFill>
                          <a:latin typeface="Cambria Math"/>
                        </a:rPr>
                        <m:t>=490.5 </m:t>
                      </m:r>
                      <m:r>
                        <a:rPr lang="en-CA" sz="2000" b="0" i="1" smtClean="0">
                          <a:solidFill>
                            <a:schemeClr val="bg1"/>
                          </a:solidFill>
                          <a:latin typeface="Cambria Math"/>
                        </a:rPr>
                        <m:t>𝑁</m:t>
                      </m:r>
                    </m:oMath>
                  </m:oMathPara>
                </a14:m>
                <a:endParaRPr lang="en-CA" sz="2000" b="0" dirty="0" smtClean="0">
                  <a:solidFill>
                    <a:schemeClr val="bg1"/>
                  </a:solidFill>
                </a:endParaRPr>
              </a:p>
              <a:p>
                <a:pPr algn="l"/>
                <a:endParaRPr lang="en-CA" sz="2000" b="0" dirty="0" smtClean="0">
                  <a:solidFill>
                    <a:schemeClr val="bg1"/>
                  </a:solidFill>
                </a:endParaRPr>
              </a:p>
              <a:p>
                <a:pPr algn="l"/>
                <a:endParaRPr lang="en-CA" sz="2000" dirty="0">
                  <a:solidFill>
                    <a:schemeClr val="bg1"/>
                  </a:solidFill>
                </a:endParaRPr>
              </a:p>
              <a:p>
                <a:pPr lvl="0" algn="l"/>
                <a:endParaRPr lang="en-CA" sz="2000" dirty="0">
                  <a:solidFill>
                    <a:schemeClr val="bg1"/>
                  </a:solidFill>
                </a:endParaRPr>
              </a:p>
              <a:p>
                <a:pPr algn="l"/>
                <a:endParaRPr lang="en-CA" sz="2000" b="0" dirty="0" smtClean="0">
                  <a:solidFill>
                    <a:schemeClr val="bg1"/>
                  </a:solidFill>
                </a:endParaRPr>
              </a:p>
              <a:p>
                <a:pPr marL="457200" indent="-457200" algn="l">
                  <a:buFont typeface="Wingdings 2"/>
                  <a:buAutoNum type="alphaLcParenR"/>
                </a:pPr>
                <a:endParaRPr lang="en-CA" sz="2000" dirty="0">
                  <a:solidFill>
                    <a:schemeClr val="bg1"/>
                  </a:solidFill>
                </a:endParaRPr>
              </a:p>
              <a:p>
                <a:pPr marL="457200" indent="-457200" algn="l">
                  <a:buAutoNum type="alphaLcParenR"/>
                </a:pPr>
                <a:endParaRPr lang="en-CA" sz="2000" dirty="0" smtClean="0">
                  <a:solidFill>
                    <a:schemeClr val="bg1"/>
                  </a:solidFill>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838200" y="533400"/>
                <a:ext cx="4942936" cy="2743200"/>
              </a:xfrm>
              <a:blipFill rotWithShape="1">
                <a:blip r:embed="rId3"/>
                <a:stretch>
                  <a:fillRect l="-3210" t="-1111" r="-2099" b="-59333"/>
                </a:stretch>
              </a:blipFill>
            </p:spPr>
            <p:txBody>
              <a:bodyPr/>
              <a:lstStyle/>
              <a:p>
                <a:r>
                  <a:rPr lang="en-CA">
                    <a:noFill/>
                  </a:rPr>
                  <a:t> </a:t>
                </a:r>
              </a:p>
            </p:txBody>
          </p:sp>
        </mc:Fallback>
      </mc:AlternateContent>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solidFill>
              </a:rPr>
              <a:pPr/>
              <a:t>3</a:t>
            </a:fld>
            <a:endParaRPr lang="en-US">
              <a:solidFill>
                <a:prstClr val="black"/>
              </a:solidFill>
            </a:endParaRPr>
          </a:p>
        </p:txBody>
      </p:sp>
      <p:cxnSp>
        <p:nvCxnSpPr>
          <p:cNvPr id="5" name="Straight Connector 4"/>
          <p:cNvCxnSpPr/>
          <p:nvPr/>
        </p:nvCxnSpPr>
        <p:spPr>
          <a:xfrm>
            <a:off x="5791200" y="5002002"/>
            <a:ext cx="25146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6553200" y="4621002"/>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prstClr val="white"/>
                </a:solidFill>
              </a:rPr>
              <a:t>50 kg</a:t>
            </a:r>
            <a:endParaRPr lang="en-CA" dirty="0">
              <a:solidFill>
                <a:prstClr val="white"/>
              </a:solidFill>
            </a:endParaRPr>
          </a:p>
        </p:txBody>
      </p:sp>
      <p:cxnSp>
        <p:nvCxnSpPr>
          <p:cNvPr id="7" name="Straight Arrow Connector 6"/>
          <p:cNvCxnSpPr/>
          <p:nvPr/>
        </p:nvCxnSpPr>
        <p:spPr>
          <a:xfrm>
            <a:off x="6972300" y="5002002"/>
            <a:ext cx="0" cy="5605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6629400" y="5660770"/>
                <a:ext cx="1066800" cy="391902"/>
              </a:xfrm>
              <a:prstGeom prst="rect">
                <a:avLst/>
              </a:prstGeom>
              <a:noFill/>
            </p:spPr>
            <p:txBody>
              <a:bodyPr wrap="square" rtlCol="0">
                <a:spAutoFit/>
              </a:bodyPr>
              <a:lstStyle/>
              <a:p>
                <a14:m>
                  <m:oMath xmlns:m="http://schemas.openxmlformats.org/officeDocument/2006/math">
                    <m:sSub>
                      <m:sSubPr>
                        <m:ctrlPr>
                          <a:rPr lang="en-CA" i="1" smtClean="0">
                            <a:solidFill>
                              <a:prstClr val="black"/>
                            </a:solidFill>
                            <a:latin typeface="Cambria Math"/>
                          </a:rPr>
                        </m:ctrlPr>
                      </m:sSubPr>
                      <m:e>
                        <m:r>
                          <a:rPr lang="en-CA" i="1" smtClean="0">
                            <a:solidFill>
                              <a:prstClr val="black"/>
                            </a:solidFill>
                            <a:latin typeface="Cambria Math"/>
                          </a:rPr>
                          <m:t>𝐹</m:t>
                        </m:r>
                      </m:e>
                      <m:sub>
                        <m:r>
                          <a:rPr lang="en-CA" i="1" smtClean="0">
                            <a:solidFill>
                              <a:prstClr val="black"/>
                            </a:solidFill>
                            <a:latin typeface="Cambria Math"/>
                          </a:rPr>
                          <m:t>𝑔</m:t>
                        </m:r>
                      </m:sub>
                    </m:sSub>
                  </m:oMath>
                </a14:m>
                <a:r>
                  <a:rPr lang="en-CA" dirty="0" smtClean="0">
                    <a:solidFill>
                      <a:prstClr val="black"/>
                    </a:solidFill>
                  </a:rPr>
                  <a:t>=mg</a:t>
                </a:r>
                <a:endParaRPr lang="en-CA" dirty="0">
                  <a:solidFill>
                    <a:prstClr val="black"/>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629400" y="5660770"/>
                <a:ext cx="1066800" cy="391902"/>
              </a:xfrm>
              <a:prstGeom prst="rect">
                <a:avLst/>
              </a:prstGeom>
              <a:blipFill rotWithShape="1">
                <a:blip r:embed="rId4"/>
                <a:stretch>
                  <a:fillRect t="-6250" b="-20313"/>
                </a:stretch>
              </a:blipFill>
            </p:spPr>
            <p:txBody>
              <a:bodyPr/>
              <a:lstStyle/>
              <a:p>
                <a:r>
                  <a:rPr lang="en-CA">
                    <a:noFill/>
                  </a:rPr>
                  <a:t> </a:t>
                </a:r>
              </a:p>
            </p:txBody>
          </p:sp>
        </mc:Fallback>
      </mc:AlternateContent>
      <p:cxnSp>
        <p:nvCxnSpPr>
          <p:cNvPr id="9" name="Straight Arrow Connector 8"/>
          <p:cNvCxnSpPr/>
          <p:nvPr/>
        </p:nvCxnSpPr>
        <p:spPr>
          <a:xfrm flipV="1">
            <a:off x="6921500" y="4103132"/>
            <a:ext cx="0" cy="5178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6553200" y="3732362"/>
                <a:ext cx="609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i="1" smtClean="0">
                              <a:solidFill>
                                <a:prstClr val="black"/>
                              </a:solidFill>
                              <a:latin typeface="Cambria Math"/>
                            </a:rPr>
                          </m:ctrlPr>
                        </m:sSubPr>
                        <m:e>
                          <m:r>
                            <a:rPr lang="en-CA" i="1" smtClean="0">
                              <a:solidFill>
                                <a:prstClr val="black"/>
                              </a:solidFill>
                              <a:latin typeface="Cambria Math"/>
                            </a:rPr>
                            <m:t>𝐹</m:t>
                          </m:r>
                        </m:e>
                        <m:sub>
                          <m:r>
                            <a:rPr lang="en-CA" i="1" smtClean="0">
                              <a:solidFill>
                                <a:prstClr val="black"/>
                              </a:solidFill>
                              <a:latin typeface="Cambria Math"/>
                            </a:rPr>
                            <m:t>𝑁</m:t>
                          </m:r>
                        </m:sub>
                      </m:sSub>
                    </m:oMath>
                  </m:oMathPara>
                </a14:m>
                <a:endParaRPr lang="en-CA" dirty="0">
                  <a:solidFill>
                    <a:prstClr val="black"/>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6553200" y="3732362"/>
                <a:ext cx="609600" cy="369332"/>
              </a:xfrm>
              <a:prstGeom prst="rect">
                <a:avLst/>
              </a:prstGeom>
              <a:blipFill rotWithShape="1">
                <a:blip r:embed="rId5"/>
                <a:stretch>
                  <a:fillRect/>
                </a:stretch>
              </a:blipFill>
            </p:spPr>
            <p:txBody>
              <a:bodyPr/>
              <a:lstStyle/>
              <a:p>
                <a:r>
                  <a:rPr lang="en-CA">
                    <a:noFill/>
                  </a:rPr>
                  <a:t> </a:t>
                </a:r>
              </a:p>
            </p:txBody>
          </p:sp>
        </mc:Fallback>
      </mc:AlternateContent>
      <p:sp>
        <p:nvSpPr>
          <p:cNvPr id="11" name="TextBox 10"/>
          <p:cNvSpPr txBox="1"/>
          <p:nvPr/>
        </p:nvSpPr>
        <p:spPr>
          <a:xfrm>
            <a:off x="609600" y="4933391"/>
            <a:ext cx="4743175" cy="923330"/>
          </a:xfrm>
          <a:prstGeom prst="rect">
            <a:avLst/>
          </a:prstGeom>
          <a:noFill/>
        </p:spPr>
        <p:txBody>
          <a:bodyPr wrap="square" rtlCol="0">
            <a:spAutoFit/>
          </a:bodyPr>
          <a:lstStyle/>
          <a:p>
            <a:r>
              <a:rPr lang="en-CA" dirty="0" smtClean="0">
                <a:solidFill>
                  <a:schemeClr val="bg1"/>
                </a:solidFill>
                <a:latin typeface="+mj-lt"/>
              </a:rPr>
              <a:t>When the elevator is stationary or moving with constant velocity, you feel normal and the scale shows your actual mass. </a:t>
            </a:r>
            <a:endParaRPr lang="en-CA" dirty="0">
              <a:solidFill>
                <a:schemeClr val="bg1"/>
              </a:solidFill>
              <a:latin typeface="+mj-lt"/>
            </a:endParaRPr>
          </a:p>
        </p:txBody>
      </p:sp>
    </p:spTree>
    <p:extLst>
      <p:ext uri="{BB962C8B-B14F-4D97-AF65-F5344CB8AC3E}">
        <p14:creationId xmlns:p14="http://schemas.microsoft.com/office/powerpoint/2010/main" val="404186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746020" y="695630"/>
                <a:ext cx="4283180" cy="2400617"/>
              </a:xfrm>
            </p:spPr>
            <p:txBody>
              <a:bodyPr>
                <a:noAutofit/>
              </a:bodyPr>
              <a:lstStyle/>
              <a:p>
                <a:pPr marL="449263" indent="-363538" algn="l">
                  <a:buClrTx/>
                  <a:buFont typeface="+mj-lt"/>
                  <a:buAutoNum type="alphaLcParenR" startAt="2"/>
                </a:pPr>
                <a:endParaRPr lang="en-CA" sz="2000" dirty="0" smtClean="0">
                  <a:solidFill>
                    <a:srgbClr val="FF0000"/>
                  </a:solidFill>
                  <a:latin typeface="+mj-lt"/>
                </a:endParaRPr>
              </a:p>
              <a:p>
                <a:pPr marL="449263" indent="-363538" algn="l">
                  <a:buClrTx/>
                  <a:buFont typeface="+mj-lt"/>
                  <a:buAutoNum type="alphaLcParenR" startAt="2"/>
                </a:pPr>
                <a:r>
                  <a:rPr lang="en-CA" sz="2000" dirty="0" smtClean="0">
                    <a:solidFill>
                      <a:srgbClr val="FF0000"/>
                    </a:solidFill>
                    <a:latin typeface="+mj-lt"/>
                  </a:rPr>
                  <a:t>The elevator is </a:t>
                </a:r>
                <a:r>
                  <a:rPr lang="en-CA" sz="2000" dirty="0">
                    <a:solidFill>
                      <a:srgbClr val="FF0000"/>
                    </a:solidFill>
                    <a:latin typeface="+mj-lt"/>
                  </a:rPr>
                  <a:t>accelerating up </a:t>
                </a:r>
                <a:r>
                  <a:rPr lang="en-CA" sz="2000" dirty="0" smtClean="0">
                    <a:solidFill>
                      <a:srgbClr val="FF0000"/>
                    </a:solidFill>
                    <a:latin typeface="+mj-lt"/>
                  </a:rPr>
                  <a:t>with a constant acceleration of 2.2 </a:t>
                </a:r>
                <a:r>
                  <a:rPr lang="en-CA" sz="2000" dirty="0">
                    <a:solidFill>
                      <a:srgbClr val="FF0000"/>
                    </a:solidFill>
                    <a:latin typeface="+mj-lt"/>
                  </a:rPr>
                  <a:t>m/s</a:t>
                </a:r>
                <a:r>
                  <a:rPr lang="en-CA" sz="2000" baseline="30000" dirty="0">
                    <a:solidFill>
                      <a:srgbClr val="FF0000"/>
                    </a:solidFill>
                    <a:latin typeface="+mj-lt"/>
                  </a:rPr>
                  <a:t>2</a:t>
                </a:r>
                <a:r>
                  <a:rPr lang="en-CA" sz="2000" dirty="0" smtClean="0">
                    <a:solidFill>
                      <a:srgbClr val="FF0000"/>
                    </a:solidFill>
                    <a:latin typeface="+mj-lt"/>
                  </a:rPr>
                  <a:t>.</a:t>
                </a:r>
              </a:p>
              <a:p>
                <a:pPr algn="l"/>
                <a:endParaRPr lang="en-CA" sz="800" dirty="0" smtClean="0">
                  <a:solidFill>
                    <a:schemeClr val="bg1"/>
                  </a:solidFill>
                </a:endParaRPr>
              </a:p>
              <a:p>
                <a:pPr algn="l"/>
                <a14:m>
                  <m:oMathPara xmlns:m="http://schemas.openxmlformats.org/officeDocument/2006/math">
                    <m:oMathParaPr>
                      <m:jc m:val="left"/>
                    </m:oMathParaPr>
                    <m:oMath xmlns:m="http://schemas.openxmlformats.org/officeDocument/2006/math">
                      <m:acc>
                        <m:accPr>
                          <m:chr m:val="⃑"/>
                          <m:ctrlPr>
                            <a:rPr lang="en-CA" sz="2000" i="1">
                              <a:solidFill>
                                <a:schemeClr val="bg1"/>
                              </a:solidFill>
                              <a:latin typeface="Cambria Math"/>
                              <a:cs typeface="Calibri" pitchFamily="34" charset="0"/>
                            </a:rPr>
                          </m:ctrlPr>
                        </m:accPr>
                        <m:e>
                          <m:sSub>
                            <m:sSubPr>
                              <m:ctrlPr>
                                <a:rPr lang="en-CA" sz="2000" i="1">
                                  <a:solidFill>
                                    <a:schemeClr val="bg1"/>
                                  </a:solidFill>
                                  <a:latin typeface="Cambria Math"/>
                                  <a:cs typeface="Calibri" pitchFamily="34" charset="0"/>
                                </a:rPr>
                              </m:ctrlPr>
                            </m:sSubPr>
                            <m:e>
                              <m:r>
                                <a:rPr lang="en-CA" sz="2000" i="1">
                                  <a:solidFill>
                                    <a:schemeClr val="bg1"/>
                                  </a:solidFill>
                                  <a:latin typeface="Cambria Math"/>
                                  <a:cs typeface="Calibri" pitchFamily="34" charset="0"/>
                                </a:rPr>
                                <m:t>𝐹</m:t>
                              </m:r>
                            </m:e>
                            <m:sub>
                              <m:sSub>
                                <m:sSubPr>
                                  <m:ctrlPr>
                                    <a:rPr lang="en-CA" sz="2000" i="1">
                                      <a:solidFill>
                                        <a:schemeClr val="bg1"/>
                                      </a:solidFill>
                                      <a:latin typeface="Cambria Math"/>
                                      <a:cs typeface="Calibri" pitchFamily="34" charset="0"/>
                                    </a:rPr>
                                  </m:ctrlPr>
                                </m:sSubPr>
                                <m:e>
                                  <m:r>
                                    <a:rPr lang="en-CA" sz="2000" i="1">
                                      <a:solidFill>
                                        <a:schemeClr val="bg1"/>
                                      </a:solidFill>
                                      <a:latin typeface="Cambria Math"/>
                                      <a:cs typeface="Calibri" pitchFamily="34" charset="0"/>
                                    </a:rPr>
                                    <m:t>𝑛𝑒𝑡</m:t>
                                  </m:r>
                                </m:e>
                                <m:sub>
                                  <m:r>
                                    <a:rPr lang="en-CA" sz="2000" b="0" i="1" smtClean="0">
                                      <a:solidFill>
                                        <a:schemeClr val="bg1"/>
                                      </a:solidFill>
                                      <a:latin typeface="Cambria Math"/>
                                      <a:cs typeface="Calibri" pitchFamily="34" charset="0"/>
                                    </a:rPr>
                                    <m:t>𝑦</m:t>
                                  </m:r>
                                </m:sub>
                              </m:sSub>
                            </m:sub>
                          </m:sSub>
                        </m:e>
                      </m:acc>
                      <m:r>
                        <a:rPr lang="en-CA" sz="2000" i="1">
                          <a:solidFill>
                            <a:schemeClr val="bg1"/>
                          </a:solidFill>
                          <a:latin typeface="Cambria Math"/>
                          <a:cs typeface="Calibri" pitchFamily="34" charset="0"/>
                        </a:rPr>
                        <m:t>=</m:t>
                      </m:r>
                      <m:r>
                        <a:rPr lang="en-CA" sz="2000" i="1">
                          <a:solidFill>
                            <a:schemeClr val="bg1"/>
                          </a:solidFill>
                          <a:latin typeface="Cambria Math"/>
                          <a:cs typeface="Calibri" pitchFamily="34" charset="0"/>
                        </a:rPr>
                        <m:t>𝑚</m:t>
                      </m:r>
                      <m:r>
                        <a:rPr lang="en-CA" sz="2000" i="1">
                          <a:solidFill>
                            <a:schemeClr val="bg1"/>
                          </a:solidFill>
                          <a:latin typeface="Cambria Math"/>
                          <a:ea typeface="Cambria Math"/>
                          <a:cs typeface="Calibri" pitchFamily="34" charset="0"/>
                        </a:rPr>
                        <m:t>×</m:t>
                      </m:r>
                      <m:acc>
                        <m:accPr>
                          <m:chr m:val="⃑"/>
                          <m:ctrlPr>
                            <a:rPr lang="en-CA" sz="2000" i="1">
                              <a:solidFill>
                                <a:schemeClr val="bg1"/>
                              </a:solidFill>
                              <a:latin typeface="Cambria Math"/>
                              <a:ea typeface="Cambria Math"/>
                              <a:cs typeface="Calibri" pitchFamily="34" charset="0"/>
                            </a:rPr>
                          </m:ctrlPr>
                        </m:accPr>
                        <m:e>
                          <m:r>
                            <a:rPr lang="en-CA" sz="2000" b="0" i="1" smtClean="0">
                              <a:solidFill>
                                <a:schemeClr val="bg1"/>
                              </a:solidFill>
                              <a:latin typeface="Cambria Math"/>
                              <a:ea typeface="Cambria Math"/>
                              <a:cs typeface="Calibri" pitchFamily="34" charset="0"/>
                            </a:rPr>
                            <m:t>𝑎</m:t>
                          </m:r>
                        </m:e>
                      </m:acc>
                    </m:oMath>
                  </m:oMathPara>
                </a14:m>
                <a:endParaRPr lang="en-CA" sz="2000" dirty="0">
                  <a:solidFill>
                    <a:schemeClr val="bg1"/>
                  </a:solidFill>
                </a:endParaRPr>
              </a:p>
              <a:p>
                <a:pPr algn="l"/>
                <a:endParaRPr lang="en-CA" sz="800" i="1" dirty="0" smtClean="0">
                  <a:solidFill>
                    <a:schemeClr val="bg1"/>
                  </a:solidFill>
                  <a:latin typeface="Cambria Math"/>
                </a:endParaRPr>
              </a:p>
              <a:p>
                <a:pPr algn="l"/>
                <a14:m>
                  <m:oMathPara xmlns:m="http://schemas.openxmlformats.org/officeDocument/2006/math">
                    <m:oMathParaPr>
                      <m:jc m:val="left"/>
                    </m:oMathParaPr>
                    <m:oMath xmlns:m="http://schemas.openxmlformats.org/officeDocument/2006/math">
                      <m:sSub>
                        <m:sSubPr>
                          <m:ctrlPr>
                            <a:rPr lang="en-CA" sz="2000" i="1">
                              <a:solidFill>
                                <a:schemeClr val="bg1"/>
                              </a:solidFill>
                              <a:latin typeface="Cambria Math"/>
                            </a:rPr>
                          </m:ctrlPr>
                        </m:sSubPr>
                        <m:e>
                          <m:sSub>
                            <m:sSubPr>
                              <m:ctrlPr>
                                <a:rPr lang="en-CA" sz="2000" i="1">
                                  <a:solidFill>
                                    <a:schemeClr val="bg1"/>
                                  </a:solidFill>
                                  <a:latin typeface="Cambria Math"/>
                                </a:rPr>
                              </m:ctrlPr>
                            </m:sSubPr>
                            <m:e>
                              <m:r>
                                <a:rPr lang="en-CA" sz="2000" i="1">
                                  <a:solidFill>
                                    <a:schemeClr val="bg1"/>
                                  </a:solidFill>
                                  <a:latin typeface="Cambria Math"/>
                                </a:rPr>
                                <m:t>𝐹</m:t>
                              </m:r>
                            </m:e>
                            <m:sub>
                              <m:r>
                                <a:rPr lang="en-CA" sz="2000" i="1">
                                  <a:solidFill>
                                    <a:schemeClr val="bg1"/>
                                  </a:solidFill>
                                  <a:latin typeface="Cambria Math"/>
                                </a:rPr>
                                <m:t>𝑁</m:t>
                              </m:r>
                            </m:sub>
                          </m:sSub>
                          <m:r>
                            <a:rPr lang="en-CA" sz="2000" i="1">
                              <a:solidFill>
                                <a:schemeClr val="bg1"/>
                              </a:solidFill>
                              <a:latin typeface="Cambria Math"/>
                            </a:rPr>
                            <m:t>−</m:t>
                          </m:r>
                          <m:r>
                            <a:rPr lang="en-CA" sz="2000" i="1">
                              <a:solidFill>
                                <a:schemeClr val="bg1"/>
                              </a:solidFill>
                              <a:latin typeface="Cambria Math"/>
                            </a:rPr>
                            <m:t>𝐹</m:t>
                          </m:r>
                        </m:e>
                        <m:sub>
                          <m:r>
                            <a:rPr lang="en-CA" sz="2000" i="1">
                              <a:solidFill>
                                <a:schemeClr val="bg1"/>
                              </a:solidFill>
                              <a:latin typeface="Cambria Math"/>
                            </a:rPr>
                            <m:t>𝑔</m:t>
                          </m:r>
                        </m:sub>
                      </m:sSub>
                      <m:r>
                        <a:rPr lang="en-CA" sz="2000" b="0" i="1" smtClean="0">
                          <a:solidFill>
                            <a:schemeClr val="bg1"/>
                          </a:solidFill>
                          <a:latin typeface="Cambria Math"/>
                        </a:rPr>
                        <m:t>=</m:t>
                      </m:r>
                      <m:r>
                        <a:rPr lang="en-CA" sz="2000" i="1">
                          <a:solidFill>
                            <a:schemeClr val="bg1"/>
                          </a:solidFill>
                          <a:latin typeface="Cambria Math"/>
                          <a:cs typeface="Calibri" pitchFamily="34" charset="0"/>
                        </a:rPr>
                        <m:t>𝑚</m:t>
                      </m:r>
                      <m:r>
                        <a:rPr lang="en-CA" sz="2000" i="1">
                          <a:solidFill>
                            <a:schemeClr val="bg1"/>
                          </a:solidFill>
                          <a:latin typeface="Cambria Math"/>
                          <a:ea typeface="Cambria Math"/>
                          <a:cs typeface="Calibri" pitchFamily="34" charset="0"/>
                        </a:rPr>
                        <m:t>×</m:t>
                      </m:r>
                      <m:acc>
                        <m:accPr>
                          <m:chr m:val="⃑"/>
                          <m:ctrlPr>
                            <a:rPr lang="en-CA" sz="2000" i="1">
                              <a:solidFill>
                                <a:schemeClr val="bg1"/>
                              </a:solidFill>
                              <a:latin typeface="Cambria Math"/>
                              <a:ea typeface="Cambria Math"/>
                              <a:cs typeface="Calibri" pitchFamily="34" charset="0"/>
                            </a:rPr>
                          </m:ctrlPr>
                        </m:accPr>
                        <m:e>
                          <m:r>
                            <a:rPr lang="en-CA" sz="2000" i="1">
                              <a:solidFill>
                                <a:schemeClr val="bg1"/>
                              </a:solidFill>
                              <a:latin typeface="Cambria Math"/>
                              <a:ea typeface="Cambria Math"/>
                              <a:cs typeface="Calibri" pitchFamily="34" charset="0"/>
                            </a:rPr>
                            <m:t>𝑎</m:t>
                          </m:r>
                        </m:e>
                      </m:acc>
                    </m:oMath>
                  </m:oMathPara>
                </a14:m>
                <a:endParaRPr lang="en-CA" sz="2000" dirty="0" smtClean="0">
                  <a:solidFill>
                    <a:schemeClr val="bg1"/>
                  </a:solidFill>
                </a:endParaRPr>
              </a:p>
              <a:p>
                <a:pPr algn="l"/>
                <a:endParaRPr lang="en-CA" sz="800" dirty="0" smtClean="0">
                  <a:solidFill>
                    <a:schemeClr val="bg1"/>
                  </a:solidFill>
                </a:endParaRPr>
              </a:p>
              <a:p>
                <a:pPr algn="l"/>
                <a14:m>
                  <m:oMathPara xmlns:m="http://schemas.openxmlformats.org/officeDocument/2006/math">
                    <m:oMathParaPr>
                      <m:jc m:val="left"/>
                    </m:oMathParaPr>
                    <m:oMath xmlns:m="http://schemas.openxmlformats.org/officeDocument/2006/math">
                      <m:sSub>
                        <m:sSubPr>
                          <m:ctrlPr>
                            <a:rPr lang="en-CA" sz="2000" i="1">
                              <a:solidFill>
                                <a:schemeClr val="bg1"/>
                              </a:solidFill>
                              <a:latin typeface="Cambria Math"/>
                            </a:rPr>
                          </m:ctrlPr>
                        </m:sSubPr>
                        <m:e>
                          <m:r>
                            <a:rPr lang="en-CA" sz="2000" i="1">
                              <a:solidFill>
                                <a:schemeClr val="bg1"/>
                              </a:solidFill>
                              <a:latin typeface="Cambria Math"/>
                            </a:rPr>
                            <m:t>𝐹</m:t>
                          </m:r>
                        </m:e>
                        <m:sub>
                          <m:r>
                            <a:rPr lang="en-CA" sz="2000" i="1">
                              <a:solidFill>
                                <a:schemeClr val="bg1"/>
                              </a:solidFill>
                              <a:latin typeface="Cambria Math"/>
                            </a:rPr>
                            <m:t>𝑁</m:t>
                          </m:r>
                        </m:sub>
                      </m:sSub>
                      <m:r>
                        <a:rPr lang="en-CA" sz="2000" i="1">
                          <a:solidFill>
                            <a:schemeClr val="bg1"/>
                          </a:solidFill>
                          <a:latin typeface="Cambria Math"/>
                        </a:rPr>
                        <m:t>=</m:t>
                      </m:r>
                      <m:sSub>
                        <m:sSubPr>
                          <m:ctrlPr>
                            <a:rPr lang="en-CA" sz="2000" i="1">
                              <a:solidFill>
                                <a:schemeClr val="bg1"/>
                              </a:solidFill>
                              <a:latin typeface="Cambria Math"/>
                            </a:rPr>
                          </m:ctrlPr>
                        </m:sSubPr>
                        <m:e>
                          <m:r>
                            <a:rPr lang="en-CA" sz="2000" i="1">
                              <a:solidFill>
                                <a:schemeClr val="bg1"/>
                              </a:solidFill>
                              <a:latin typeface="Cambria Math"/>
                            </a:rPr>
                            <m:t>𝐹</m:t>
                          </m:r>
                        </m:e>
                        <m:sub>
                          <m:r>
                            <a:rPr lang="en-CA" sz="2000" i="1">
                              <a:solidFill>
                                <a:schemeClr val="bg1"/>
                              </a:solidFill>
                              <a:latin typeface="Cambria Math"/>
                            </a:rPr>
                            <m:t>𝑔</m:t>
                          </m:r>
                        </m:sub>
                      </m:sSub>
                      <m:r>
                        <a:rPr lang="en-CA" sz="2000" b="0" i="1" smtClean="0">
                          <a:solidFill>
                            <a:schemeClr val="bg1"/>
                          </a:solidFill>
                          <a:latin typeface="Cambria Math"/>
                        </a:rPr>
                        <m:t>+ </m:t>
                      </m:r>
                      <m:r>
                        <a:rPr lang="en-CA" sz="2000" i="1">
                          <a:solidFill>
                            <a:schemeClr val="bg1"/>
                          </a:solidFill>
                          <a:latin typeface="Cambria Math"/>
                          <a:cs typeface="Calibri" pitchFamily="34" charset="0"/>
                        </a:rPr>
                        <m:t>𝑚</m:t>
                      </m:r>
                      <m:r>
                        <a:rPr lang="en-CA" sz="2000" i="1">
                          <a:solidFill>
                            <a:schemeClr val="bg1"/>
                          </a:solidFill>
                          <a:latin typeface="Cambria Math"/>
                          <a:ea typeface="Cambria Math"/>
                          <a:cs typeface="Calibri" pitchFamily="34" charset="0"/>
                        </a:rPr>
                        <m:t>×</m:t>
                      </m:r>
                      <m:acc>
                        <m:accPr>
                          <m:chr m:val="⃑"/>
                          <m:ctrlPr>
                            <a:rPr lang="en-CA" sz="2000" i="1">
                              <a:solidFill>
                                <a:schemeClr val="bg1"/>
                              </a:solidFill>
                              <a:latin typeface="Cambria Math"/>
                              <a:ea typeface="Cambria Math"/>
                              <a:cs typeface="Calibri" pitchFamily="34" charset="0"/>
                            </a:rPr>
                          </m:ctrlPr>
                        </m:accPr>
                        <m:e>
                          <m:r>
                            <a:rPr lang="en-CA" sz="2000" i="1">
                              <a:solidFill>
                                <a:schemeClr val="bg1"/>
                              </a:solidFill>
                              <a:latin typeface="Cambria Math"/>
                              <a:ea typeface="Cambria Math"/>
                              <a:cs typeface="Calibri" pitchFamily="34" charset="0"/>
                            </a:rPr>
                            <m:t>𝑎</m:t>
                          </m:r>
                        </m:e>
                      </m:acc>
                    </m:oMath>
                  </m:oMathPara>
                </a14:m>
                <a:endParaRPr lang="en-CA" sz="2000" dirty="0" smtClean="0">
                  <a:solidFill>
                    <a:schemeClr val="bg1"/>
                  </a:solidFill>
                </a:endParaRPr>
              </a:p>
              <a:p>
                <a:pPr algn="l"/>
                <a:endParaRPr lang="en-CA" sz="800" i="1" dirty="0" smtClean="0">
                  <a:solidFill>
                    <a:schemeClr val="bg1"/>
                  </a:solidFill>
                  <a:latin typeface="Cambria Math"/>
                </a:endParaRPr>
              </a:p>
              <a:p>
                <a:pPr algn="l"/>
                <a14:m>
                  <m:oMathPara xmlns:m="http://schemas.openxmlformats.org/officeDocument/2006/math">
                    <m:oMathParaPr>
                      <m:jc m:val="left"/>
                    </m:oMathParaPr>
                    <m:oMath xmlns:m="http://schemas.openxmlformats.org/officeDocument/2006/math">
                      <m:sSub>
                        <m:sSubPr>
                          <m:ctrlPr>
                            <a:rPr lang="en-CA" sz="2000" i="1">
                              <a:solidFill>
                                <a:schemeClr val="bg1"/>
                              </a:solidFill>
                              <a:latin typeface="Cambria Math"/>
                            </a:rPr>
                          </m:ctrlPr>
                        </m:sSubPr>
                        <m:e>
                          <m:r>
                            <a:rPr lang="en-CA" sz="2000" i="1">
                              <a:solidFill>
                                <a:schemeClr val="bg1"/>
                              </a:solidFill>
                              <a:latin typeface="Cambria Math"/>
                            </a:rPr>
                            <m:t>𝐹</m:t>
                          </m:r>
                        </m:e>
                        <m:sub>
                          <m:r>
                            <a:rPr lang="en-CA" sz="2000" i="1">
                              <a:solidFill>
                                <a:schemeClr val="bg1"/>
                              </a:solidFill>
                              <a:latin typeface="Cambria Math"/>
                            </a:rPr>
                            <m:t>𝑁</m:t>
                          </m:r>
                        </m:sub>
                      </m:sSub>
                      <m:r>
                        <a:rPr lang="en-CA" sz="2000" i="1">
                          <a:solidFill>
                            <a:schemeClr val="bg1"/>
                          </a:solidFill>
                          <a:latin typeface="Cambria Math"/>
                        </a:rPr>
                        <m:t>=</m:t>
                      </m:r>
                      <m:r>
                        <a:rPr lang="en-CA" sz="2000" i="1">
                          <a:solidFill>
                            <a:schemeClr val="bg1"/>
                          </a:solidFill>
                          <a:latin typeface="Cambria Math"/>
                          <a:ea typeface="Cambria Math"/>
                          <a:cs typeface="Calibri" pitchFamily="34" charset="0"/>
                        </a:rPr>
                        <m:t>𝑚𝑔</m:t>
                      </m:r>
                      <m:r>
                        <a:rPr lang="en-CA" sz="2000" b="0" i="1" smtClean="0">
                          <a:solidFill>
                            <a:schemeClr val="bg1"/>
                          </a:solidFill>
                          <a:latin typeface="Cambria Math"/>
                          <a:ea typeface="Cambria Math"/>
                          <a:cs typeface="Calibri" pitchFamily="34" charset="0"/>
                        </a:rPr>
                        <m:t>+ </m:t>
                      </m:r>
                      <m:r>
                        <a:rPr lang="en-CA" sz="2000" i="1">
                          <a:solidFill>
                            <a:schemeClr val="bg1"/>
                          </a:solidFill>
                          <a:latin typeface="Cambria Math"/>
                          <a:cs typeface="Calibri" pitchFamily="34" charset="0"/>
                        </a:rPr>
                        <m:t>𝑚</m:t>
                      </m:r>
                      <m:r>
                        <a:rPr lang="en-CA" sz="2000" i="1">
                          <a:solidFill>
                            <a:schemeClr val="bg1"/>
                          </a:solidFill>
                          <a:latin typeface="Cambria Math"/>
                          <a:ea typeface="Cambria Math"/>
                          <a:cs typeface="Calibri" pitchFamily="34" charset="0"/>
                        </a:rPr>
                        <m:t>×</m:t>
                      </m:r>
                      <m:acc>
                        <m:accPr>
                          <m:chr m:val="⃑"/>
                          <m:ctrlPr>
                            <a:rPr lang="en-CA" sz="2000" i="1">
                              <a:solidFill>
                                <a:schemeClr val="bg1"/>
                              </a:solidFill>
                              <a:latin typeface="Cambria Math"/>
                              <a:ea typeface="Cambria Math"/>
                              <a:cs typeface="Calibri" pitchFamily="34" charset="0"/>
                            </a:rPr>
                          </m:ctrlPr>
                        </m:accPr>
                        <m:e>
                          <m:r>
                            <a:rPr lang="en-CA" sz="2000" i="1">
                              <a:solidFill>
                                <a:schemeClr val="bg1"/>
                              </a:solidFill>
                              <a:latin typeface="Cambria Math"/>
                              <a:ea typeface="Cambria Math"/>
                              <a:cs typeface="Calibri" pitchFamily="34" charset="0"/>
                            </a:rPr>
                            <m:t>𝑎</m:t>
                          </m:r>
                        </m:e>
                      </m:acc>
                    </m:oMath>
                  </m:oMathPara>
                </a14:m>
                <a:endParaRPr lang="en-CA" sz="2000" dirty="0" smtClean="0">
                  <a:solidFill>
                    <a:schemeClr val="bg1"/>
                  </a:solidFill>
                </a:endParaRPr>
              </a:p>
              <a:p>
                <a:pPr algn="l"/>
                <a:endParaRPr lang="en-CA" sz="800" dirty="0" smtClean="0">
                  <a:solidFill>
                    <a:schemeClr val="bg1"/>
                  </a:solidFill>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746020" y="695630"/>
                <a:ext cx="4283180" cy="2400617"/>
              </a:xfrm>
              <a:blipFill rotWithShape="1">
                <a:blip r:embed="rId2"/>
                <a:stretch>
                  <a:fillRect l="-1991" r="-853" b="-27157"/>
                </a:stretch>
              </a:blipFill>
            </p:spPr>
            <p:txBody>
              <a:bodyPr/>
              <a:lstStyle/>
              <a:p>
                <a:r>
                  <a:rPr lang="en-CA">
                    <a:noFill/>
                  </a:rPr>
                  <a:t> </a:t>
                </a:r>
              </a:p>
            </p:txBody>
          </p:sp>
        </mc:Fallback>
      </mc:AlternateContent>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solidFill>
              </a:rPr>
              <a:pPr/>
              <a:t>4</a:t>
            </a:fld>
            <a:endParaRPr lang="en-US">
              <a:solidFill>
                <a:prstClr val="black"/>
              </a:solidFill>
            </a:endParaRPr>
          </a:p>
        </p:txBody>
      </p:sp>
      <p:cxnSp>
        <p:nvCxnSpPr>
          <p:cNvPr id="14" name="Straight Connector 13"/>
          <p:cNvCxnSpPr/>
          <p:nvPr/>
        </p:nvCxnSpPr>
        <p:spPr>
          <a:xfrm>
            <a:off x="6096000" y="4974364"/>
            <a:ext cx="1854919"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553200" y="4593364"/>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prstClr val="white"/>
                </a:solidFill>
              </a:rPr>
              <a:t>50 kg</a:t>
            </a:r>
            <a:endParaRPr lang="en-CA" dirty="0">
              <a:solidFill>
                <a:prstClr val="white"/>
              </a:solidFill>
            </a:endParaRPr>
          </a:p>
        </p:txBody>
      </p:sp>
      <p:cxnSp>
        <p:nvCxnSpPr>
          <p:cNvPr id="18" name="Straight Arrow Connector 17"/>
          <p:cNvCxnSpPr/>
          <p:nvPr/>
        </p:nvCxnSpPr>
        <p:spPr>
          <a:xfrm>
            <a:off x="6972300" y="4974364"/>
            <a:ext cx="0" cy="6535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p:cNvSpPr txBox="1"/>
              <p:nvPr/>
            </p:nvSpPr>
            <p:spPr>
              <a:xfrm>
                <a:off x="6884119" y="5745480"/>
                <a:ext cx="1066800" cy="391902"/>
              </a:xfrm>
              <a:prstGeom prst="rect">
                <a:avLst/>
              </a:prstGeom>
              <a:noFill/>
            </p:spPr>
            <p:txBody>
              <a:bodyPr wrap="square" rtlCol="0">
                <a:spAutoFit/>
              </a:bodyPr>
              <a:lstStyle/>
              <a:p>
                <a14:m>
                  <m:oMath xmlns:m="http://schemas.openxmlformats.org/officeDocument/2006/math">
                    <m:sSub>
                      <m:sSubPr>
                        <m:ctrlPr>
                          <a:rPr lang="en-CA" i="1" smtClean="0">
                            <a:solidFill>
                              <a:prstClr val="black"/>
                            </a:solidFill>
                            <a:latin typeface="Cambria Math"/>
                          </a:rPr>
                        </m:ctrlPr>
                      </m:sSubPr>
                      <m:e>
                        <m:r>
                          <a:rPr lang="en-CA" i="1" smtClean="0">
                            <a:solidFill>
                              <a:prstClr val="black"/>
                            </a:solidFill>
                            <a:latin typeface="Cambria Math"/>
                          </a:rPr>
                          <m:t>𝐹</m:t>
                        </m:r>
                      </m:e>
                      <m:sub>
                        <m:r>
                          <a:rPr lang="en-CA" i="1" smtClean="0">
                            <a:solidFill>
                              <a:prstClr val="black"/>
                            </a:solidFill>
                            <a:latin typeface="Cambria Math"/>
                          </a:rPr>
                          <m:t>𝑔</m:t>
                        </m:r>
                      </m:sub>
                    </m:sSub>
                  </m:oMath>
                </a14:m>
                <a:r>
                  <a:rPr lang="en-CA" dirty="0" smtClean="0">
                    <a:solidFill>
                      <a:prstClr val="black"/>
                    </a:solidFill>
                  </a:rPr>
                  <a:t>=mg</a:t>
                </a:r>
                <a:endParaRPr lang="en-CA" dirty="0">
                  <a:solidFill>
                    <a:prstClr val="black"/>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6884119" y="5745480"/>
                <a:ext cx="1066800" cy="391902"/>
              </a:xfrm>
              <a:prstGeom prst="rect">
                <a:avLst/>
              </a:prstGeom>
              <a:blipFill rotWithShape="1">
                <a:blip r:embed="rId3"/>
                <a:stretch>
                  <a:fillRect t="-6250" b="-18750"/>
                </a:stretch>
              </a:blipFill>
            </p:spPr>
            <p:txBody>
              <a:bodyPr/>
              <a:lstStyle/>
              <a:p>
                <a:r>
                  <a:rPr lang="en-CA">
                    <a:noFill/>
                  </a:rPr>
                  <a:t> </a:t>
                </a:r>
              </a:p>
            </p:txBody>
          </p:sp>
        </mc:Fallback>
      </mc:AlternateContent>
      <p:cxnSp>
        <p:nvCxnSpPr>
          <p:cNvPr id="21" name="Straight Arrow Connector 20"/>
          <p:cNvCxnSpPr/>
          <p:nvPr/>
        </p:nvCxnSpPr>
        <p:spPr>
          <a:xfrm flipV="1">
            <a:off x="6921500" y="4027315"/>
            <a:ext cx="0" cy="5660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6667500" y="3680665"/>
                <a:ext cx="609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i="1" smtClean="0">
                              <a:solidFill>
                                <a:prstClr val="black"/>
                              </a:solidFill>
                              <a:latin typeface="Cambria Math"/>
                            </a:rPr>
                          </m:ctrlPr>
                        </m:sSubPr>
                        <m:e>
                          <m:r>
                            <a:rPr lang="en-CA" i="1" smtClean="0">
                              <a:solidFill>
                                <a:prstClr val="black"/>
                              </a:solidFill>
                              <a:latin typeface="Cambria Math"/>
                            </a:rPr>
                            <m:t>𝐹</m:t>
                          </m:r>
                        </m:e>
                        <m:sub>
                          <m:r>
                            <a:rPr lang="en-CA" i="1" smtClean="0">
                              <a:solidFill>
                                <a:prstClr val="black"/>
                              </a:solidFill>
                              <a:latin typeface="Cambria Math"/>
                            </a:rPr>
                            <m:t>𝑁</m:t>
                          </m:r>
                        </m:sub>
                      </m:sSub>
                    </m:oMath>
                  </m:oMathPara>
                </a14:m>
                <a:endParaRPr lang="en-CA" dirty="0">
                  <a:solidFill>
                    <a:prstClr val="black"/>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6667500" y="3680665"/>
                <a:ext cx="609600" cy="369332"/>
              </a:xfrm>
              <a:prstGeom prst="rect">
                <a:avLst/>
              </a:prstGeom>
              <a:blipFill rotWithShape="1">
                <a:blip r:embed="rId4"/>
                <a:stretch>
                  <a:fillRect/>
                </a:stretch>
              </a:blipFill>
            </p:spPr>
            <p:txBody>
              <a:bodyPr/>
              <a:lstStyle/>
              <a:p>
                <a:r>
                  <a:rPr lang="en-CA">
                    <a:noFill/>
                  </a:rPr>
                  <a:t> </a:t>
                </a:r>
              </a:p>
            </p:txBody>
          </p:sp>
        </mc:Fallback>
      </mc:AlternateContent>
      <p:cxnSp>
        <p:nvCxnSpPr>
          <p:cNvPr id="5" name="Straight Arrow Connector 4"/>
          <p:cNvCxnSpPr/>
          <p:nvPr/>
        </p:nvCxnSpPr>
        <p:spPr>
          <a:xfrm flipV="1">
            <a:off x="5943600" y="4027315"/>
            <a:ext cx="0" cy="179653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p:cNvSpPr txBox="1"/>
              <p:nvPr/>
            </p:nvSpPr>
            <p:spPr>
              <a:xfrm rot="16200000">
                <a:off x="4921366" y="4801614"/>
                <a:ext cx="167513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CA" i="1" smtClean="0">
                              <a:solidFill>
                                <a:prstClr val="black"/>
                              </a:solidFill>
                              <a:latin typeface="Cambria Math"/>
                            </a:rPr>
                          </m:ctrlPr>
                        </m:accPr>
                        <m:e>
                          <m:r>
                            <a:rPr lang="en-CA" b="0" i="1" smtClean="0">
                              <a:solidFill>
                                <a:prstClr val="black"/>
                              </a:solidFill>
                              <a:latin typeface="Cambria Math"/>
                            </a:rPr>
                            <m:t>𝑎</m:t>
                          </m:r>
                        </m:e>
                      </m:acc>
                      <m:r>
                        <a:rPr lang="en-CA" b="0" i="1" smtClean="0">
                          <a:solidFill>
                            <a:prstClr val="black"/>
                          </a:solidFill>
                          <a:latin typeface="Cambria Math"/>
                        </a:rPr>
                        <m:t>=2.2 </m:t>
                      </m:r>
                      <m:r>
                        <a:rPr lang="en-CA" b="0" i="1" smtClean="0">
                          <a:solidFill>
                            <a:prstClr val="black"/>
                          </a:solidFill>
                          <a:latin typeface="Cambria Math"/>
                        </a:rPr>
                        <m:t>𝑚</m:t>
                      </m:r>
                      <m:r>
                        <a:rPr lang="en-CA" b="0" i="1" smtClean="0">
                          <a:solidFill>
                            <a:prstClr val="black"/>
                          </a:solidFill>
                          <a:latin typeface="Cambria Math"/>
                        </a:rPr>
                        <m:t>/</m:t>
                      </m:r>
                      <m:sSup>
                        <m:sSupPr>
                          <m:ctrlPr>
                            <a:rPr lang="en-CA" b="0" i="1" smtClean="0">
                              <a:solidFill>
                                <a:prstClr val="black"/>
                              </a:solidFill>
                              <a:latin typeface="Cambria Math"/>
                            </a:rPr>
                          </m:ctrlPr>
                        </m:sSupPr>
                        <m:e>
                          <m:r>
                            <a:rPr lang="en-CA" b="0" i="1" smtClean="0">
                              <a:solidFill>
                                <a:prstClr val="black"/>
                              </a:solidFill>
                              <a:latin typeface="Cambria Math"/>
                            </a:rPr>
                            <m:t>𝑠</m:t>
                          </m:r>
                        </m:e>
                        <m:sup>
                          <m:r>
                            <a:rPr lang="en-CA" b="0" i="1" smtClean="0">
                              <a:solidFill>
                                <a:prstClr val="black"/>
                              </a:solidFill>
                              <a:latin typeface="Cambria Math"/>
                            </a:rPr>
                            <m:t>2</m:t>
                          </m:r>
                        </m:sup>
                      </m:sSup>
                    </m:oMath>
                  </m:oMathPara>
                </a14:m>
                <a:endParaRPr lang="en-CA" dirty="0">
                  <a:solidFill>
                    <a:prstClr val="black"/>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rot="16200000">
                <a:off x="4921366" y="4801614"/>
                <a:ext cx="1675137" cy="369332"/>
              </a:xfrm>
              <a:prstGeom prst="rect">
                <a:avLst/>
              </a:prstGeom>
              <a:blipFill rotWithShape="1">
                <a:blip r:embed="rId5"/>
                <a:stretch>
                  <a:fillRect l="-6557" r="-11475"/>
                </a:stretch>
              </a:blipFill>
            </p:spPr>
            <p:txBody>
              <a:bodyPr/>
              <a:lstStyle/>
              <a:p>
                <a:r>
                  <a:rPr lang="en-CA">
                    <a:noFill/>
                  </a:rPr>
                  <a:t> </a:t>
                </a:r>
              </a:p>
            </p:txBody>
          </p:sp>
        </mc:Fallback>
      </mc:AlternateContent>
      <p:pic>
        <p:nvPicPr>
          <p:cNvPr id="12"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4405" t="6276" r="3753"/>
          <a:stretch/>
        </p:blipFill>
        <p:spPr bwMode="auto">
          <a:xfrm>
            <a:off x="5678174" y="546186"/>
            <a:ext cx="2952000" cy="3182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 name="Straight Arrow Connector 15"/>
          <p:cNvCxnSpPr/>
          <p:nvPr/>
        </p:nvCxnSpPr>
        <p:spPr>
          <a:xfrm flipV="1">
            <a:off x="5461240" y="1295400"/>
            <a:ext cx="0" cy="179653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rot="16200000">
                <a:off x="4430214" y="2074012"/>
                <a:ext cx="167513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CA" i="1" smtClean="0">
                              <a:solidFill>
                                <a:prstClr val="black"/>
                              </a:solidFill>
                              <a:latin typeface="Cambria Math"/>
                            </a:rPr>
                          </m:ctrlPr>
                        </m:accPr>
                        <m:e>
                          <m:r>
                            <a:rPr lang="en-CA" b="0" i="1" smtClean="0">
                              <a:solidFill>
                                <a:prstClr val="black"/>
                              </a:solidFill>
                              <a:latin typeface="Cambria Math"/>
                            </a:rPr>
                            <m:t>𝑎</m:t>
                          </m:r>
                        </m:e>
                      </m:acc>
                      <m:r>
                        <a:rPr lang="en-CA" b="0" i="1" smtClean="0">
                          <a:solidFill>
                            <a:prstClr val="black"/>
                          </a:solidFill>
                          <a:latin typeface="Cambria Math"/>
                        </a:rPr>
                        <m:t>=2.2 </m:t>
                      </m:r>
                      <m:r>
                        <a:rPr lang="en-CA" b="0" i="1" smtClean="0">
                          <a:solidFill>
                            <a:prstClr val="black"/>
                          </a:solidFill>
                          <a:latin typeface="Cambria Math"/>
                        </a:rPr>
                        <m:t>𝑚</m:t>
                      </m:r>
                      <m:r>
                        <a:rPr lang="en-CA" b="0" i="1" smtClean="0">
                          <a:solidFill>
                            <a:prstClr val="black"/>
                          </a:solidFill>
                          <a:latin typeface="Cambria Math"/>
                        </a:rPr>
                        <m:t>/</m:t>
                      </m:r>
                      <m:sSup>
                        <m:sSupPr>
                          <m:ctrlPr>
                            <a:rPr lang="en-CA" b="0" i="1" smtClean="0">
                              <a:solidFill>
                                <a:prstClr val="black"/>
                              </a:solidFill>
                              <a:latin typeface="Cambria Math"/>
                            </a:rPr>
                          </m:ctrlPr>
                        </m:sSupPr>
                        <m:e>
                          <m:r>
                            <a:rPr lang="en-CA" b="0" i="1" smtClean="0">
                              <a:solidFill>
                                <a:prstClr val="black"/>
                              </a:solidFill>
                              <a:latin typeface="Cambria Math"/>
                            </a:rPr>
                            <m:t>𝑠</m:t>
                          </m:r>
                        </m:e>
                        <m:sup>
                          <m:r>
                            <a:rPr lang="en-CA" b="0" i="1" smtClean="0">
                              <a:solidFill>
                                <a:prstClr val="black"/>
                              </a:solidFill>
                              <a:latin typeface="Cambria Math"/>
                            </a:rPr>
                            <m:t>2</m:t>
                          </m:r>
                        </m:sup>
                      </m:sSup>
                    </m:oMath>
                  </m:oMathPara>
                </a14:m>
                <a:endParaRPr lang="en-CA" dirty="0">
                  <a:solidFill>
                    <a:prstClr val="black"/>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rot="16200000">
                <a:off x="4430214" y="2074012"/>
                <a:ext cx="1675137" cy="369332"/>
              </a:xfrm>
              <a:prstGeom prst="rect">
                <a:avLst/>
              </a:prstGeom>
              <a:blipFill rotWithShape="1">
                <a:blip r:embed="rId7"/>
                <a:stretch>
                  <a:fillRect l="-6667" r="-13333"/>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633487" y="3719078"/>
                <a:ext cx="4927841" cy="87716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CA" i="1" smtClean="0">
                              <a:solidFill>
                                <a:schemeClr val="bg1"/>
                              </a:solidFill>
                              <a:latin typeface="Cambria Math"/>
                            </a:rPr>
                          </m:ctrlPr>
                        </m:sSubPr>
                        <m:e>
                          <m:r>
                            <a:rPr lang="en-CA" i="1">
                              <a:solidFill>
                                <a:schemeClr val="bg1"/>
                              </a:solidFill>
                              <a:latin typeface="Cambria Math"/>
                            </a:rPr>
                            <m:t>𝐹</m:t>
                          </m:r>
                        </m:e>
                        <m:sub>
                          <m:r>
                            <a:rPr lang="en-CA" i="1">
                              <a:solidFill>
                                <a:schemeClr val="bg1"/>
                              </a:solidFill>
                              <a:latin typeface="Cambria Math"/>
                            </a:rPr>
                            <m:t>𝑁</m:t>
                          </m:r>
                        </m:sub>
                      </m:sSub>
                      <m:r>
                        <a:rPr lang="en-CA" i="1">
                          <a:solidFill>
                            <a:schemeClr val="bg1"/>
                          </a:solidFill>
                          <a:latin typeface="Cambria Math"/>
                        </a:rPr>
                        <m:t>=</m:t>
                      </m:r>
                      <m:d>
                        <m:dPr>
                          <m:ctrlPr>
                            <a:rPr lang="en-CA" i="1">
                              <a:solidFill>
                                <a:schemeClr val="bg1"/>
                              </a:solidFill>
                              <a:latin typeface="Cambria Math"/>
                            </a:rPr>
                          </m:ctrlPr>
                        </m:dPr>
                        <m:e>
                          <m:r>
                            <a:rPr lang="en-CA" i="1">
                              <a:solidFill>
                                <a:schemeClr val="bg1"/>
                              </a:solidFill>
                              <a:latin typeface="Cambria Math"/>
                            </a:rPr>
                            <m:t>50 </m:t>
                          </m:r>
                          <m:r>
                            <a:rPr lang="en-CA" i="1">
                              <a:solidFill>
                                <a:schemeClr val="bg1"/>
                              </a:solidFill>
                              <a:latin typeface="Cambria Math"/>
                            </a:rPr>
                            <m:t>𝑘𝑔</m:t>
                          </m:r>
                        </m:e>
                      </m:d>
                      <m:r>
                        <a:rPr lang="en-CA" i="1">
                          <a:solidFill>
                            <a:schemeClr val="bg1"/>
                          </a:solidFill>
                          <a:latin typeface="Cambria Math"/>
                          <a:ea typeface="Cambria Math"/>
                        </a:rPr>
                        <m:t>×9.81 </m:t>
                      </m:r>
                      <m:r>
                        <a:rPr lang="en-CA" i="1">
                          <a:solidFill>
                            <a:schemeClr val="bg1"/>
                          </a:solidFill>
                          <a:latin typeface="Cambria Math"/>
                          <a:ea typeface="Cambria Math"/>
                        </a:rPr>
                        <m:t>𝑚</m:t>
                      </m:r>
                      <m:r>
                        <a:rPr lang="en-CA" i="1">
                          <a:solidFill>
                            <a:schemeClr val="bg1"/>
                          </a:solidFill>
                          <a:latin typeface="Cambria Math"/>
                          <a:ea typeface="Cambria Math"/>
                        </a:rPr>
                        <m:t>/</m:t>
                      </m:r>
                      <m:sSup>
                        <m:sSupPr>
                          <m:ctrlPr>
                            <a:rPr lang="en-CA" i="1">
                              <a:solidFill>
                                <a:schemeClr val="bg1"/>
                              </a:solidFill>
                              <a:latin typeface="Cambria Math"/>
                              <a:ea typeface="Cambria Math"/>
                            </a:rPr>
                          </m:ctrlPr>
                        </m:sSupPr>
                        <m:e>
                          <m:r>
                            <a:rPr lang="en-CA" i="1">
                              <a:solidFill>
                                <a:schemeClr val="bg1"/>
                              </a:solidFill>
                              <a:latin typeface="Cambria Math"/>
                              <a:ea typeface="Cambria Math"/>
                            </a:rPr>
                            <m:t>𝑠</m:t>
                          </m:r>
                        </m:e>
                        <m:sup>
                          <m:r>
                            <a:rPr lang="en-CA" i="1">
                              <a:solidFill>
                                <a:schemeClr val="bg1"/>
                              </a:solidFill>
                              <a:latin typeface="Cambria Math"/>
                              <a:ea typeface="Cambria Math"/>
                            </a:rPr>
                            <m:t>2</m:t>
                          </m:r>
                        </m:sup>
                      </m:sSup>
                      <m:r>
                        <a:rPr lang="en-CA" b="0" i="1" smtClean="0">
                          <a:solidFill>
                            <a:schemeClr val="bg1"/>
                          </a:solidFill>
                          <a:latin typeface="Cambria Math"/>
                        </a:rPr>
                        <m:t>+</m:t>
                      </m:r>
                      <m:r>
                        <a:rPr lang="en-CA" i="1" smtClean="0">
                          <a:solidFill>
                            <a:schemeClr val="bg1"/>
                          </a:solidFill>
                          <a:latin typeface="Cambria Math"/>
                        </a:rPr>
                        <m:t> </m:t>
                      </m:r>
                      <m:r>
                        <a:rPr lang="en-CA" i="1">
                          <a:solidFill>
                            <a:schemeClr val="bg1"/>
                          </a:solidFill>
                          <a:latin typeface="Cambria Math"/>
                        </a:rPr>
                        <m:t>50 </m:t>
                      </m:r>
                      <m:r>
                        <a:rPr lang="en-CA" i="1">
                          <a:solidFill>
                            <a:schemeClr val="bg1"/>
                          </a:solidFill>
                          <a:latin typeface="Cambria Math"/>
                        </a:rPr>
                        <m:t>𝑘𝑔</m:t>
                      </m:r>
                      <m:r>
                        <a:rPr lang="en-CA" i="1">
                          <a:solidFill>
                            <a:schemeClr val="bg1"/>
                          </a:solidFill>
                          <a:latin typeface="Cambria Math"/>
                          <a:ea typeface="Cambria Math"/>
                        </a:rPr>
                        <m:t>×2.2 </m:t>
                      </m:r>
                      <m:r>
                        <a:rPr lang="en-CA" i="1">
                          <a:solidFill>
                            <a:schemeClr val="bg1"/>
                          </a:solidFill>
                          <a:latin typeface="Cambria Math"/>
                          <a:ea typeface="Cambria Math"/>
                        </a:rPr>
                        <m:t>𝑚</m:t>
                      </m:r>
                      <m:r>
                        <a:rPr lang="en-CA" i="1">
                          <a:solidFill>
                            <a:schemeClr val="bg1"/>
                          </a:solidFill>
                          <a:latin typeface="Cambria Math"/>
                          <a:ea typeface="Cambria Math"/>
                        </a:rPr>
                        <m:t>/</m:t>
                      </m:r>
                      <m:sSup>
                        <m:sSupPr>
                          <m:ctrlPr>
                            <a:rPr lang="en-CA" i="1">
                              <a:solidFill>
                                <a:schemeClr val="bg1"/>
                              </a:solidFill>
                              <a:latin typeface="Cambria Math"/>
                              <a:ea typeface="Cambria Math"/>
                            </a:rPr>
                          </m:ctrlPr>
                        </m:sSupPr>
                        <m:e>
                          <m:r>
                            <a:rPr lang="en-CA" i="1">
                              <a:solidFill>
                                <a:schemeClr val="bg1"/>
                              </a:solidFill>
                              <a:latin typeface="Cambria Math"/>
                              <a:ea typeface="Cambria Math"/>
                            </a:rPr>
                            <m:t>𝑠</m:t>
                          </m:r>
                        </m:e>
                        <m:sup>
                          <m:r>
                            <a:rPr lang="en-CA" i="1">
                              <a:solidFill>
                                <a:schemeClr val="bg1"/>
                              </a:solidFill>
                              <a:latin typeface="Cambria Math"/>
                              <a:ea typeface="Cambria Math"/>
                            </a:rPr>
                            <m:t>2</m:t>
                          </m:r>
                        </m:sup>
                      </m:sSup>
                    </m:oMath>
                  </m:oMathPara>
                </a14:m>
                <a:endParaRPr lang="en-CA" dirty="0">
                  <a:solidFill>
                    <a:schemeClr val="bg1"/>
                  </a:solidFill>
                </a:endParaRPr>
              </a:p>
              <a:p>
                <a:endParaRPr lang="en-CA" sz="700" dirty="0">
                  <a:solidFill>
                    <a:schemeClr val="bg1"/>
                  </a:solidFill>
                </a:endParaRPr>
              </a:p>
              <a:p>
                <a:endParaRPr lang="en-CA" sz="800" i="1" dirty="0" smtClean="0">
                  <a:solidFill>
                    <a:schemeClr val="bg1"/>
                  </a:solidFill>
                  <a:latin typeface="Cambria Math"/>
                </a:endParaRPr>
              </a:p>
              <a:p>
                <a:r>
                  <a:rPr lang="en-CA" dirty="0" smtClean="0">
                    <a:solidFill>
                      <a:schemeClr val="bg1"/>
                    </a:solidFill>
                  </a:rPr>
                  <a:t> </a:t>
                </a:r>
                <a14:m>
                  <m:oMath xmlns:m="http://schemas.openxmlformats.org/officeDocument/2006/math">
                    <m:sSub>
                      <m:sSubPr>
                        <m:ctrlPr>
                          <a:rPr lang="en-CA" i="1">
                            <a:solidFill>
                              <a:schemeClr val="bg1"/>
                            </a:solidFill>
                            <a:latin typeface="Cambria Math"/>
                          </a:rPr>
                        </m:ctrlPr>
                      </m:sSubPr>
                      <m:e>
                        <m:r>
                          <a:rPr lang="en-CA" i="1">
                            <a:solidFill>
                              <a:schemeClr val="bg1"/>
                            </a:solidFill>
                            <a:latin typeface="Cambria Math"/>
                          </a:rPr>
                          <m:t>𝐹</m:t>
                        </m:r>
                      </m:e>
                      <m:sub>
                        <m:r>
                          <a:rPr lang="en-CA" i="1">
                            <a:solidFill>
                              <a:schemeClr val="bg1"/>
                            </a:solidFill>
                            <a:latin typeface="Cambria Math"/>
                          </a:rPr>
                          <m:t>𝑁</m:t>
                        </m:r>
                      </m:sub>
                    </m:sSub>
                    <m:r>
                      <a:rPr lang="en-CA" i="1">
                        <a:solidFill>
                          <a:schemeClr val="bg1"/>
                        </a:solidFill>
                        <a:latin typeface="Cambria Math"/>
                      </a:rPr>
                      <m:t>=600 </m:t>
                    </m:r>
                    <m:r>
                      <a:rPr lang="en-CA" i="1">
                        <a:solidFill>
                          <a:schemeClr val="bg1"/>
                        </a:solidFill>
                        <a:latin typeface="Cambria Math"/>
                      </a:rPr>
                      <m:t>𝑁</m:t>
                    </m:r>
                  </m:oMath>
                </a14:m>
                <a:endParaRPr lang="en-CA" dirty="0"/>
              </a:p>
            </p:txBody>
          </p:sp>
        </mc:Choice>
        <mc:Fallback xmlns="">
          <p:sp>
            <p:nvSpPr>
              <p:cNvPr id="11" name="Rectangle 10"/>
              <p:cNvSpPr>
                <a:spLocks noRot="1" noChangeAspect="1" noMove="1" noResize="1" noEditPoints="1" noAdjustHandles="1" noChangeArrowheads="1" noChangeShapeType="1" noTextEdit="1"/>
              </p:cNvSpPr>
              <p:nvPr/>
            </p:nvSpPr>
            <p:spPr>
              <a:xfrm>
                <a:off x="633487" y="3719078"/>
                <a:ext cx="4927841" cy="877163"/>
              </a:xfrm>
              <a:prstGeom prst="rect">
                <a:avLst/>
              </a:prstGeom>
              <a:blipFill rotWithShape="1">
                <a:blip r:embed="rId8"/>
                <a:stretch>
                  <a:fillRect/>
                </a:stretch>
              </a:blipFill>
            </p:spPr>
            <p:txBody>
              <a:bodyPr/>
              <a:lstStyle/>
              <a:p>
                <a:r>
                  <a:rPr lang="en-CA">
                    <a:noFill/>
                  </a:rPr>
                  <a:t> </a:t>
                </a:r>
              </a:p>
            </p:txBody>
          </p:sp>
        </mc:Fallback>
      </mc:AlternateContent>
      <p:sp>
        <p:nvSpPr>
          <p:cNvPr id="20" name="TextBox 19"/>
          <p:cNvSpPr txBox="1"/>
          <p:nvPr/>
        </p:nvSpPr>
        <p:spPr>
          <a:xfrm>
            <a:off x="611921" y="4722135"/>
            <a:ext cx="4502272" cy="923330"/>
          </a:xfrm>
          <a:prstGeom prst="rect">
            <a:avLst/>
          </a:prstGeom>
          <a:noFill/>
        </p:spPr>
        <p:txBody>
          <a:bodyPr wrap="square" rtlCol="0">
            <a:spAutoFit/>
          </a:bodyPr>
          <a:lstStyle/>
          <a:p>
            <a:r>
              <a:rPr lang="en-CA" dirty="0" smtClean="0">
                <a:solidFill>
                  <a:schemeClr val="bg1"/>
                </a:solidFill>
                <a:latin typeface="+mj-lt"/>
              </a:rPr>
              <a:t>When the elevator is accelerating up, you feel as your are heavier and the scale shows a higher reading than the actual mass. </a:t>
            </a:r>
            <a:endParaRPr lang="en-CA" dirty="0">
              <a:solidFill>
                <a:schemeClr val="bg1"/>
              </a:solidFill>
              <a:latin typeface="+mj-lt"/>
            </a:endParaRPr>
          </a:p>
        </p:txBody>
      </p:sp>
    </p:spTree>
    <p:extLst>
      <p:ext uri="{BB962C8B-B14F-4D97-AF65-F5344CB8AC3E}">
        <p14:creationId xmlns:p14="http://schemas.microsoft.com/office/powerpoint/2010/main" val="465788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p:bldP spid="24" grpId="0"/>
      <p:bldP spid="13" grpId="0"/>
      <p:bldP spid="11"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699836" y="644609"/>
                <a:ext cx="4594968" cy="2400617"/>
              </a:xfrm>
            </p:spPr>
            <p:txBody>
              <a:bodyPr>
                <a:noAutofit/>
              </a:bodyPr>
              <a:lstStyle/>
              <a:p>
                <a:pPr marL="542925" indent="-457200" algn="l">
                  <a:buClrTx/>
                  <a:buFont typeface="+mj-lt"/>
                  <a:buAutoNum type="alphaLcParenR" startAt="3"/>
                </a:pPr>
                <a:r>
                  <a:rPr lang="en-CA" sz="2000" dirty="0" smtClean="0">
                    <a:solidFill>
                      <a:srgbClr val="FF0000"/>
                    </a:solidFill>
                    <a:latin typeface="+mj-lt"/>
                  </a:rPr>
                  <a:t>The elevator is accelerating down with a constant acceleration of 3.0 </a:t>
                </a:r>
                <a:r>
                  <a:rPr lang="en-CA" sz="2000" dirty="0">
                    <a:solidFill>
                      <a:srgbClr val="FF0000"/>
                    </a:solidFill>
                    <a:latin typeface="+mj-lt"/>
                  </a:rPr>
                  <a:t>m/s</a:t>
                </a:r>
                <a:r>
                  <a:rPr lang="en-CA" sz="2000" baseline="30000" dirty="0">
                    <a:solidFill>
                      <a:srgbClr val="FF0000"/>
                    </a:solidFill>
                    <a:latin typeface="+mj-lt"/>
                  </a:rPr>
                  <a:t>2</a:t>
                </a:r>
              </a:p>
              <a:p>
                <a:pPr algn="l"/>
                <a:endParaRPr lang="en-CA" sz="800" dirty="0" smtClean="0">
                  <a:solidFill>
                    <a:schemeClr val="bg1"/>
                  </a:solidFill>
                </a:endParaRPr>
              </a:p>
              <a:p>
                <a:pPr algn="l"/>
                <a14:m>
                  <m:oMathPara xmlns:m="http://schemas.openxmlformats.org/officeDocument/2006/math">
                    <m:oMathParaPr>
                      <m:jc m:val="left"/>
                    </m:oMathParaPr>
                    <m:oMath xmlns:m="http://schemas.openxmlformats.org/officeDocument/2006/math">
                      <m:acc>
                        <m:accPr>
                          <m:chr m:val="⃑"/>
                          <m:ctrlPr>
                            <a:rPr lang="en-CA" sz="2000" i="1">
                              <a:solidFill>
                                <a:schemeClr val="bg1"/>
                              </a:solidFill>
                              <a:latin typeface="Cambria Math"/>
                              <a:cs typeface="Calibri" pitchFamily="34" charset="0"/>
                            </a:rPr>
                          </m:ctrlPr>
                        </m:accPr>
                        <m:e>
                          <m:sSub>
                            <m:sSubPr>
                              <m:ctrlPr>
                                <a:rPr lang="en-CA" sz="2000" i="1">
                                  <a:solidFill>
                                    <a:schemeClr val="bg1"/>
                                  </a:solidFill>
                                  <a:latin typeface="Cambria Math"/>
                                  <a:cs typeface="Calibri" pitchFamily="34" charset="0"/>
                                </a:rPr>
                              </m:ctrlPr>
                            </m:sSubPr>
                            <m:e>
                              <m:r>
                                <a:rPr lang="en-CA" sz="2000" i="1">
                                  <a:solidFill>
                                    <a:schemeClr val="bg1"/>
                                  </a:solidFill>
                                  <a:latin typeface="Cambria Math"/>
                                  <a:cs typeface="Calibri" pitchFamily="34" charset="0"/>
                                </a:rPr>
                                <m:t>𝐹</m:t>
                              </m:r>
                            </m:e>
                            <m:sub>
                              <m:sSub>
                                <m:sSubPr>
                                  <m:ctrlPr>
                                    <a:rPr lang="en-CA" sz="2000" i="1">
                                      <a:solidFill>
                                        <a:schemeClr val="bg1"/>
                                      </a:solidFill>
                                      <a:latin typeface="Cambria Math"/>
                                      <a:cs typeface="Calibri" pitchFamily="34" charset="0"/>
                                    </a:rPr>
                                  </m:ctrlPr>
                                </m:sSubPr>
                                <m:e>
                                  <m:r>
                                    <a:rPr lang="en-CA" sz="2000" i="1">
                                      <a:solidFill>
                                        <a:schemeClr val="bg1"/>
                                      </a:solidFill>
                                      <a:latin typeface="Cambria Math"/>
                                      <a:cs typeface="Calibri" pitchFamily="34" charset="0"/>
                                    </a:rPr>
                                    <m:t>𝑛𝑒𝑡</m:t>
                                  </m:r>
                                </m:e>
                                <m:sub>
                                  <m:r>
                                    <a:rPr lang="en-CA" sz="2000" b="0" i="1" smtClean="0">
                                      <a:solidFill>
                                        <a:schemeClr val="bg1"/>
                                      </a:solidFill>
                                      <a:latin typeface="Cambria Math"/>
                                      <a:cs typeface="Calibri" pitchFamily="34" charset="0"/>
                                    </a:rPr>
                                    <m:t>𝑦</m:t>
                                  </m:r>
                                </m:sub>
                              </m:sSub>
                            </m:sub>
                          </m:sSub>
                        </m:e>
                      </m:acc>
                      <m:r>
                        <a:rPr lang="en-CA" sz="2000" i="1">
                          <a:solidFill>
                            <a:schemeClr val="bg1"/>
                          </a:solidFill>
                          <a:latin typeface="Cambria Math"/>
                          <a:cs typeface="Calibri" pitchFamily="34" charset="0"/>
                        </a:rPr>
                        <m:t>=</m:t>
                      </m:r>
                      <m:r>
                        <a:rPr lang="en-CA" sz="2000" i="1">
                          <a:solidFill>
                            <a:schemeClr val="bg1"/>
                          </a:solidFill>
                          <a:latin typeface="Cambria Math"/>
                          <a:cs typeface="Calibri" pitchFamily="34" charset="0"/>
                        </a:rPr>
                        <m:t>𝑚</m:t>
                      </m:r>
                      <m:r>
                        <a:rPr lang="en-CA" sz="2000" i="1">
                          <a:solidFill>
                            <a:schemeClr val="bg1"/>
                          </a:solidFill>
                          <a:latin typeface="Cambria Math"/>
                          <a:ea typeface="Cambria Math"/>
                          <a:cs typeface="Calibri" pitchFamily="34" charset="0"/>
                        </a:rPr>
                        <m:t>×</m:t>
                      </m:r>
                      <m:acc>
                        <m:accPr>
                          <m:chr m:val="⃑"/>
                          <m:ctrlPr>
                            <a:rPr lang="en-CA" sz="2000" i="1">
                              <a:solidFill>
                                <a:schemeClr val="bg1"/>
                              </a:solidFill>
                              <a:latin typeface="Cambria Math"/>
                              <a:ea typeface="Cambria Math"/>
                              <a:cs typeface="Calibri" pitchFamily="34" charset="0"/>
                            </a:rPr>
                          </m:ctrlPr>
                        </m:accPr>
                        <m:e>
                          <m:r>
                            <a:rPr lang="en-CA" sz="2000" b="0" i="1" smtClean="0">
                              <a:solidFill>
                                <a:schemeClr val="bg1"/>
                              </a:solidFill>
                              <a:latin typeface="Cambria Math"/>
                              <a:ea typeface="Cambria Math"/>
                              <a:cs typeface="Calibri" pitchFamily="34" charset="0"/>
                            </a:rPr>
                            <m:t>𝑎</m:t>
                          </m:r>
                        </m:e>
                      </m:acc>
                    </m:oMath>
                  </m:oMathPara>
                </a14:m>
                <a:endParaRPr lang="en-CA" sz="2000" dirty="0">
                  <a:solidFill>
                    <a:schemeClr val="bg1"/>
                  </a:solidFill>
                </a:endParaRPr>
              </a:p>
              <a:p>
                <a:pPr algn="l"/>
                <a:endParaRPr lang="en-CA" sz="800" i="1" dirty="0" smtClean="0">
                  <a:solidFill>
                    <a:schemeClr val="bg1"/>
                  </a:solidFill>
                  <a:latin typeface="Cambria Math"/>
                </a:endParaRPr>
              </a:p>
              <a:p>
                <a:pPr algn="l"/>
                <a14:m>
                  <m:oMathPara xmlns:m="http://schemas.openxmlformats.org/officeDocument/2006/math">
                    <m:oMathParaPr>
                      <m:jc m:val="left"/>
                    </m:oMathParaPr>
                    <m:oMath xmlns:m="http://schemas.openxmlformats.org/officeDocument/2006/math">
                      <m:sSub>
                        <m:sSubPr>
                          <m:ctrlPr>
                            <a:rPr lang="en-CA" sz="2000" i="1">
                              <a:solidFill>
                                <a:schemeClr val="bg1"/>
                              </a:solidFill>
                              <a:latin typeface="Cambria Math"/>
                            </a:rPr>
                          </m:ctrlPr>
                        </m:sSubPr>
                        <m:e>
                          <m:sSub>
                            <m:sSubPr>
                              <m:ctrlPr>
                                <a:rPr lang="en-CA" sz="2000" i="1">
                                  <a:solidFill>
                                    <a:schemeClr val="bg1"/>
                                  </a:solidFill>
                                  <a:latin typeface="Cambria Math"/>
                                </a:rPr>
                              </m:ctrlPr>
                            </m:sSubPr>
                            <m:e>
                              <m:r>
                                <a:rPr lang="en-CA" sz="2000" i="1">
                                  <a:solidFill>
                                    <a:schemeClr val="bg1"/>
                                  </a:solidFill>
                                  <a:latin typeface="Cambria Math"/>
                                </a:rPr>
                                <m:t>𝐹</m:t>
                              </m:r>
                            </m:e>
                            <m:sub>
                              <m:r>
                                <a:rPr lang="en-CA" sz="2000" b="0" i="1" smtClean="0">
                                  <a:solidFill>
                                    <a:schemeClr val="bg1"/>
                                  </a:solidFill>
                                  <a:latin typeface="Cambria Math"/>
                                </a:rPr>
                                <m:t>𝑔</m:t>
                              </m:r>
                            </m:sub>
                          </m:sSub>
                          <m:r>
                            <a:rPr lang="en-CA" sz="2000" i="1">
                              <a:solidFill>
                                <a:schemeClr val="bg1"/>
                              </a:solidFill>
                              <a:latin typeface="Cambria Math"/>
                            </a:rPr>
                            <m:t>−</m:t>
                          </m:r>
                          <m:r>
                            <a:rPr lang="en-CA" sz="2000" i="1">
                              <a:solidFill>
                                <a:schemeClr val="bg1"/>
                              </a:solidFill>
                              <a:latin typeface="Cambria Math"/>
                            </a:rPr>
                            <m:t>𝐹</m:t>
                          </m:r>
                        </m:e>
                        <m:sub>
                          <m:r>
                            <a:rPr lang="en-CA" sz="2000" b="0" i="1" smtClean="0">
                              <a:solidFill>
                                <a:schemeClr val="bg1"/>
                              </a:solidFill>
                              <a:latin typeface="Cambria Math"/>
                            </a:rPr>
                            <m:t>𝑁</m:t>
                          </m:r>
                        </m:sub>
                      </m:sSub>
                      <m:r>
                        <a:rPr lang="en-CA" sz="2000" b="0" i="1" smtClean="0">
                          <a:solidFill>
                            <a:schemeClr val="bg1"/>
                          </a:solidFill>
                          <a:latin typeface="Cambria Math"/>
                        </a:rPr>
                        <m:t>=</m:t>
                      </m:r>
                      <m:r>
                        <a:rPr lang="en-CA" sz="2000" i="1">
                          <a:solidFill>
                            <a:schemeClr val="bg1"/>
                          </a:solidFill>
                          <a:latin typeface="Cambria Math"/>
                          <a:cs typeface="Calibri" pitchFamily="34" charset="0"/>
                        </a:rPr>
                        <m:t>𝑚</m:t>
                      </m:r>
                      <m:r>
                        <a:rPr lang="en-CA" sz="2000" i="1">
                          <a:solidFill>
                            <a:schemeClr val="bg1"/>
                          </a:solidFill>
                          <a:latin typeface="Cambria Math"/>
                          <a:ea typeface="Cambria Math"/>
                          <a:cs typeface="Calibri" pitchFamily="34" charset="0"/>
                        </a:rPr>
                        <m:t>×</m:t>
                      </m:r>
                      <m:acc>
                        <m:accPr>
                          <m:chr m:val="⃑"/>
                          <m:ctrlPr>
                            <a:rPr lang="en-CA" sz="2000" i="1">
                              <a:solidFill>
                                <a:schemeClr val="bg1"/>
                              </a:solidFill>
                              <a:latin typeface="Cambria Math"/>
                              <a:ea typeface="Cambria Math"/>
                              <a:cs typeface="Calibri" pitchFamily="34" charset="0"/>
                            </a:rPr>
                          </m:ctrlPr>
                        </m:accPr>
                        <m:e>
                          <m:r>
                            <a:rPr lang="en-CA" sz="2000" i="1">
                              <a:solidFill>
                                <a:schemeClr val="bg1"/>
                              </a:solidFill>
                              <a:latin typeface="Cambria Math"/>
                              <a:ea typeface="Cambria Math"/>
                              <a:cs typeface="Calibri" pitchFamily="34" charset="0"/>
                            </a:rPr>
                            <m:t>𝑎</m:t>
                          </m:r>
                        </m:e>
                      </m:acc>
                    </m:oMath>
                  </m:oMathPara>
                </a14:m>
                <a:endParaRPr lang="en-CA" sz="2000" dirty="0" smtClean="0">
                  <a:solidFill>
                    <a:schemeClr val="bg1"/>
                  </a:solidFill>
                </a:endParaRPr>
              </a:p>
              <a:p>
                <a:pPr algn="l"/>
                <a:endParaRPr lang="en-CA" sz="800" dirty="0" smtClean="0">
                  <a:solidFill>
                    <a:schemeClr val="bg1"/>
                  </a:solidFill>
                </a:endParaRPr>
              </a:p>
              <a:p>
                <a:pPr algn="l"/>
                <a14:m>
                  <m:oMathPara xmlns:m="http://schemas.openxmlformats.org/officeDocument/2006/math">
                    <m:oMathParaPr>
                      <m:jc m:val="left"/>
                    </m:oMathParaPr>
                    <m:oMath xmlns:m="http://schemas.openxmlformats.org/officeDocument/2006/math">
                      <m:sSub>
                        <m:sSubPr>
                          <m:ctrlPr>
                            <a:rPr lang="en-CA" sz="2000" i="1">
                              <a:solidFill>
                                <a:schemeClr val="bg1"/>
                              </a:solidFill>
                              <a:latin typeface="Cambria Math"/>
                            </a:rPr>
                          </m:ctrlPr>
                        </m:sSubPr>
                        <m:e>
                          <m:r>
                            <a:rPr lang="en-CA" sz="2000" i="1">
                              <a:solidFill>
                                <a:schemeClr val="bg1"/>
                              </a:solidFill>
                              <a:latin typeface="Cambria Math"/>
                            </a:rPr>
                            <m:t>𝐹</m:t>
                          </m:r>
                        </m:e>
                        <m:sub>
                          <m:r>
                            <a:rPr lang="en-CA" sz="2000" i="1">
                              <a:solidFill>
                                <a:schemeClr val="bg1"/>
                              </a:solidFill>
                              <a:latin typeface="Cambria Math"/>
                            </a:rPr>
                            <m:t>𝑁</m:t>
                          </m:r>
                        </m:sub>
                      </m:sSub>
                      <m:r>
                        <a:rPr lang="en-CA" sz="2000" i="1">
                          <a:solidFill>
                            <a:schemeClr val="bg1"/>
                          </a:solidFill>
                          <a:latin typeface="Cambria Math"/>
                        </a:rPr>
                        <m:t>=</m:t>
                      </m:r>
                      <m:sSub>
                        <m:sSubPr>
                          <m:ctrlPr>
                            <a:rPr lang="en-CA" sz="2000" i="1">
                              <a:solidFill>
                                <a:schemeClr val="bg1"/>
                              </a:solidFill>
                              <a:latin typeface="Cambria Math"/>
                            </a:rPr>
                          </m:ctrlPr>
                        </m:sSubPr>
                        <m:e>
                          <m:r>
                            <a:rPr lang="en-CA" sz="2000" i="1">
                              <a:solidFill>
                                <a:schemeClr val="bg1"/>
                              </a:solidFill>
                              <a:latin typeface="Cambria Math"/>
                            </a:rPr>
                            <m:t>𝐹</m:t>
                          </m:r>
                        </m:e>
                        <m:sub>
                          <m:r>
                            <a:rPr lang="en-CA" sz="2000" i="1">
                              <a:solidFill>
                                <a:schemeClr val="bg1"/>
                              </a:solidFill>
                              <a:latin typeface="Cambria Math"/>
                            </a:rPr>
                            <m:t>𝑔</m:t>
                          </m:r>
                        </m:sub>
                      </m:sSub>
                      <m:r>
                        <a:rPr lang="en-CA" sz="2000" b="0" i="1" smtClean="0">
                          <a:solidFill>
                            <a:schemeClr val="bg1"/>
                          </a:solidFill>
                          <a:latin typeface="Cambria Math"/>
                        </a:rPr>
                        <m:t> −</m:t>
                      </m:r>
                      <m:r>
                        <a:rPr lang="en-CA" sz="2000" i="1">
                          <a:solidFill>
                            <a:schemeClr val="bg1"/>
                          </a:solidFill>
                          <a:latin typeface="Cambria Math"/>
                          <a:cs typeface="Calibri" pitchFamily="34" charset="0"/>
                        </a:rPr>
                        <m:t>𝑚</m:t>
                      </m:r>
                      <m:r>
                        <a:rPr lang="en-CA" sz="2000" i="1">
                          <a:solidFill>
                            <a:schemeClr val="bg1"/>
                          </a:solidFill>
                          <a:latin typeface="Cambria Math"/>
                          <a:ea typeface="Cambria Math"/>
                          <a:cs typeface="Calibri" pitchFamily="34" charset="0"/>
                        </a:rPr>
                        <m:t>×</m:t>
                      </m:r>
                      <m:acc>
                        <m:accPr>
                          <m:chr m:val="⃑"/>
                          <m:ctrlPr>
                            <a:rPr lang="en-CA" sz="2000" i="1">
                              <a:solidFill>
                                <a:schemeClr val="bg1"/>
                              </a:solidFill>
                              <a:latin typeface="Cambria Math"/>
                              <a:ea typeface="Cambria Math"/>
                              <a:cs typeface="Calibri" pitchFamily="34" charset="0"/>
                            </a:rPr>
                          </m:ctrlPr>
                        </m:accPr>
                        <m:e>
                          <m:r>
                            <a:rPr lang="en-CA" sz="2000" i="1">
                              <a:solidFill>
                                <a:schemeClr val="bg1"/>
                              </a:solidFill>
                              <a:latin typeface="Cambria Math"/>
                              <a:ea typeface="Cambria Math"/>
                              <a:cs typeface="Calibri" pitchFamily="34" charset="0"/>
                            </a:rPr>
                            <m:t>𝑎</m:t>
                          </m:r>
                        </m:e>
                      </m:acc>
                    </m:oMath>
                  </m:oMathPara>
                </a14:m>
                <a:endParaRPr lang="en-CA" sz="2000" dirty="0" smtClean="0">
                  <a:solidFill>
                    <a:schemeClr val="bg1"/>
                  </a:solidFill>
                </a:endParaRPr>
              </a:p>
              <a:p>
                <a:pPr algn="l"/>
                <a:endParaRPr lang="en-CA" sz="800" i="1" dirty="0" smtClean="0">
                  <a:solidFill>
                    <a:schemeClr val="bg1"/>
                  </a:solidFill>
                  <a:latin typeface="Cambria Math"/>
                </a:endParaRPr>
              </a:p>
              <a:p>
                <a:pPr algn="l"/>
                <a14:m>
                  <m:oMathPara xmlns:m="http://schemas.openxmlformats.org/officeDocument/2006/math">
                    <m:oMathParaPr>
                      <m:jc m:val="left"/>
                    </m:oMathParaPr>
                    <m:oMath xmlns:m="http://schemas.openxmlformats.org/officeDocument/2006/math">
                      <m:sSub>
                        <m:sSubPr>
                          <m:ctrlPr>
                            <a:rPr lang="en-CA" sz="2000" i="1">
                              <a:solidFill>
                                <a:schemeClr val="bg1"/>
                              </a:solidFill>
                              <a:latin typeface="Cambria Math"/>
                            </a:rPr>
                          </m:ctrlPr>
                        </m:sSubPr>
                        <m:e>
                          <m:r>
                            <a:rPr lang="en-CA" sz="2000" i="1">
                              <a:solidFill>
                                <a:schemeClr val="bg1"/>
                              </a:solidFill>
                              <a:latin typeface="Cambria Math"/>
                            </a:rPr>
                            <m:t>𝐹</m:t>
                          </m:r>
                        </m:e>
                        <m:sub>
                          <m:r>
                            <a:rPr lang="en-CA" sz="2000" i="1">
                              <a:solidFill>
                                <a:schemeClr val="bg1"/>
                              </a:solidFill>
                              <a:latin typeface="Cambria Math"/>
                            </a:rPr>
                            <m:t>𝑁</m:t>
                          </m:r>
                        </m:sub>
                      </m:sSub>
                      <m:r>
                        <a:rPr lang="en-CA" sz="2000" i="1">
                          <a:solidFill>
                            <a:schemeClr val="bg1"/>
                          </a:solidFill>
                          <a:latin typeface="Cambria Math"/>
                        </a:rPr>
                        <m:t>=</m:t>
                      </m:r>
                      <m:r>
                        <a:rPr lang="en-CA" sz="2000" i="1">
                          <a:solidFill>
                            <a:schemeClr val="bg1"/>
                          </a:solidFill>
                          <a:latin typeface="Cambria Math"/>
                          <a:ea typeface="Cambria Math"/>
                          <a:cs typeface="Calibri" pitchFamily="34" charset="0"/>
                        </a:rPr>
                        <m:t>𝑚𝑔</m:t>
                      </m:r>
                      <m:r>
                        <a:rPr lang="en-CA" sz="2000" b="0" i="1" smtClean="0">
                          <a:solidFill>
                            <a:schemeClr val="bg1"/>
                          </a:solidFill>
                          <a:latin typeface="Cambria Math"/>
                          <a:ea typeface="Cambria Math"/>
                          <a:cs typeface="Calibri" pitchFamily="34" charset="0"/>
                        </a:rPr>
                        <m:t> −</m:t>
                      </m:r>
                      <m:r>
                        <a:rPr lang="en-CA" sz="2000" i="1">
                          <a:solidFill>
                            <a:schemeClr val="bg1"/>
                          </a:solidFill>
                          <a:latin typeface="Cambria Math"/>
                          <a:cs typeface="Calibri" pitchFamily="34" charset="0"/>
                        </a:rPr>
                        <m:t>𝑚</m:t>
                      </m:r>
                      <m:r>
                        <a:rPr lang="en-CA" sz="2000" i="1">
                          <a:solidFill>
                            <a:schemeClr val="bg1"/>
                          </a:solidFill>
                          <a:latin typeface="Cambria Math"/>
                          <a:ea typeface="Cambria Math"/>
                          <a:cs typeface="Calibri" pitchFamily="34" charset="0"/>
                        </a:rPr>
                        <m:t>×</m:t>
                      </m:r>
                      <m:acc>
                        <m:accPr>
                          <m:chr m:val="⃑"/>
                          <m:ctrlPr>
                            <a:rPr lang="en-CA" sz="2000" i="1">
                              <a:solidFill>
                                <a:schemeClr val="bg1"/>
                              </a:solidFill>
                              <a:latin typeface="Cambria Math"/>
                              <a:ea typeface="Cambria Math"/>
                              <a:cs typeface="Calibri" pitchFamily="34" charset="0"/>
                            </a:rPr>
                          </m:ctrlPr>
                        </m:accPr>
                        <m:e>
                          <m:r>
                            <a:rPr lang="en-CA" sz="2000" i="1">
                              <a:solidFill>
                                <a:schemeClr val="bg1"/>
                              </a:solidFill>
                              <a:latin typeface="Cambria Math"/>
                              <a:ea typeface="Cambria Math"/>
                              <a:cs typeface="Calibri" pitchFamily="34" charset="0"/>
                            </a:rPr>
                            <m:t>𝑎</m:t>
                          </m:r>
                        </m:e>
                      </m:acc>
                    </m:oMath>
                  </m:oMathPara>
                </a14:m>
                <a:endParaRPr lang="en-CA" sz="2000" dirty="0" smtClean="0">
                  <a:solidFill>
                    <a:schemeClr val="bg1"/>
                  </a:solidFill>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699836" y="644609"/>
                <a:ext cx="4594968" cy="2400617"/>
              </a:xfrm>
              <a:blipFill rotWithShape="1">
                <a:blip r:embed="rId2"/>
                <a:stretch>
                  <a:fillRect l="-1989" t="-1269" r="-2653" b="-11929"/>
                </a:stretch>
              </a:blipFill>
            </p:spPr>
            <p:txBody>
              <a:bodyPr/>
              <a:lstStyle/>
              <a:p>
                <a:r>
                  <a:rPr lang="en-CA">
                    <a:noFill/>
                  </a:rPr>
                  <a:t> </a:t>
                </a:r>
              </a:p>
            </p:txBody>
          </p:sp>
        </mc:Fallback>
      </mc:AlternateContent>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solidFill>
              </a:rPr>
              <a:pPr/>
              <a:t>5</a:t>
            </a:fld>
            <a:endParaRPr lang="en-US">
              <a:solidFill>
                <a:prstClr val="black"/>
              </a:solidFill>
            </a:endParaRPr>
          </a:p>
        </p:txBody>
      </p:sp>
      <p:cxnSp>
        <p:nvCxnSpPr>
          <p:cNvPr id="14" name="Straight Connector 13"/>
          <p:cNvCxnSpPr/>
          <p:nvPr/>
        </p:nvCxnSpPr>
        <p:spPr>
          <a:xfrm>
            <a:off x="6096000" y="4974364"/>
            <a:ext cx="1854919"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553200" y="4593364"/>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prstClr val="white"/>
                </a:solidFill>
              </a:rPr>
              <a:t>50 kg</a:t>
            </a:r>
            <a:endParaRPr lang="en-CA" dirty="0">
              <a:solidFill>
                <a:prstClr val="white"/>
              </a:solidFill>
            </a:endParaRPr>
          </a:p>
        </p:txBody>
      </p:sp>
      <p:cxnSp>
        <p:nvCxnSpPr>
          <p:cNvPr id="18" name="Straight Arrow Connector 17"/>
          <p:cNvCxnSpPr/>
          <p:nvPr/>
        </p:nvCxnSpPr>
        <p:spPr>
          <a:xfrm>
            <a:off x="6972300" y="4974364"/>
            <a:ext cx="0" cy="6535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p:cNvSpPr txBox="1"/>
              <p:nvPr/>
            </p:nvSpPr>
            <p:spPr>
              <a:xfrm>
                <a:off x="6884119" y="5745480"/>
                <a:ext cx="1066800" cy="391902"/>
              </a:xfrm>
              <a:prstGeom prst="rect">
                <a:avLst/>
              </a:prstGeom>
              <a:noFill/>
            </p:spPr>
            <p:txBody>
              <a:bodyPr wrap="square" rtlCol="0">
                <a:spAutoFit/>
              </a:bodyPr>
              <a:lstStyle/>
              <a:p>
                <a14:m>
                  <m:oMath xmlns:m="http://schemas.openxmlformats.org/officeDocument/2006/math">
                    <m:sSub>
                      <m:sSubPr>
                        <m:ctrlPr>
                          <a:rPr lang="en-CA" i="1" smtClean="0">
                            <a:solidFill>
                              <a:prstClr val="black"/>
                            </a:solidFill>
                            <a:latin typeface="Cambria Math"/>
                          </a:rPr>
                        </m:ctrlPr>
                      </m:sSubPr>
                      <m:e>
                        <m:r>
                          <a:rPr lang="en-CA" i="1" smtClean="0">
                            <a:solidFill>
                              <a:prstClr val="black"/>
                            </a:solidFill>
                            <a:latin typeface="Cambria Math"/>
                          </a:rPr>
                          <m:t>𝐹</m:t>
                        </m:r>
                      </m:e>
                      <m:sub>
                        <m:r>
                          <a:rPr lang="en-CA" i="1" smtClean="0">
                            <a:solidFill>
                              <a:prstClr val="black"/>
                            </a:solidFill>
                            <a:latin typeface="Cambria Math"/>
                          </a:rPr>
                          <m:t>𝑔</m:t>
                        </m:r>
                      </m:sub>
                    </m:sSub>
                  </m:oMath>
                </a14:m>
                <a:r>
                  <a:rPr lang="en-CA" dirty="0" smtClean="0">
                    <a:solidFill>
                      <a:prstClr val="black"/>
                    </a:solidFill>
                  </a:rPr>
                  <a:t>=mg</a:t>
                </a:r>
                <a:endParaRPr lang="en-CA" dirty="0">
                  <a:solidFill>
                    <a:prstClr val="black"/>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6884119" y="5745480"/>
                <a:ext cx="1066800" cy="391902"/>
              </a:xfrm>
              <a:prstGeom prst="rect">
                <a:avLst/>
              </a:prstGeom>
              <a:blipFill rotWithShape="1">
                <a:blip r:embed="rId3"/>
                <a:stretch>
                  <a:fillRect t="-6250" b="-18750"/>
                </a:stretch>
              </a:blipFill>
            </p:spPr>
            <p:txBody>
              <a:bodyPr/>
              <a:lstStyle/>
              <a:p>
                <a:r>
                  <a:rPr lang="en-CA">
                    <a:noFill/>
                  </a:rPr>
                  <a:t> </a:t>
                </a:r>
              </a:p>
            </p:txBody>
          </p:sp>
        </mc:Fallback>
      </mc:AlternateContent>
      <p:cxnSp>
        <p:nvCxnSpPr>
          <p:cNvPr id="21" name="Straight Arrow Connector 20"/>
          <p:cNvCxnSpPr/>
          <p:nvPr/>
        </p:nvCxnSpPr>
        <p:spPr>
          <a:xfrm flipV="1">
            <a:off x="6921500" y="4027315"/>
            <a:ext cx="0" cy="5660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6667500" y="3680665"/>
                <a:ext cx="609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i="1" smtClean="0">
                              <a:solidFill>
                                <a:prstClr val="black"/>
                              </a:solidFill>
                              <a:latin typeface="Cambria Math"/>
                            </a:rPr>
                          </m:ctrlPr>
                        </m:sSubPr>
                        <m:e>
                          <m:r>
                            <a:rPr lang="en-CA" i="1" smtClean="0">
                              <a:solidFill>
                                <a:prstClr val="black"/>
                              </a:solidFill>
                              <a:latin typeface="Cambria Math"/>
                            </a:rPr>
                            <m:t>𝐹</m:t>
                          </m:r>
                        </m:e>
                        <m:sub>
                          <m:r>
                            <a:rPr lang="en-CA" i="1" smtClean="0">
                              <a:solidFill>
                                <a:prstClr val="black"/>
                              </a:solidFill>
                              <a:latin typeface="Cambria Math"/>
                            </a:rPr>
                            <m:t>𝑁</m:t>
                          </m:r>
                        </m:sub>
                      </m:sSub>
                    </m:oMath>
                  </m:oMathPara>
                </a14:m>
                <a:endParaRPr lang="en-CA" dirty="0">
                  <a:solidFill>
                    <a:prstClr val="black"/>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6667500" y="3680665"/>
                <a:ext cx="609600" cy="369332"/>
              </a:xfrm>
              <a:prstGeom prst="rect">
                <a:avLst/>
              </a:prstGeom>
              <a:blipFill rotWithShape="1">
                <a:blip r:embed="rId4"/>
                <a:stretch>
                  <a:fillRect/>
                </a:stretch>
              </a:blipFill>
            </p:spPr>
            <p:txBody>
              <a:bodyPr/>
              <a:lstStyle/>
              <a:p>
                <a:r>
                  <a:rPr lang="en-CA">
                    <a:noFill/>
                  </a:rPr>
                  <a:t> </a:t>
                </a:r>
              </a:p>
            </p:txBody>
          </p:sp>
        </mc:Fallback>
      </mc:AlternateContent>
      <p:pic>
        <p:nvPicPr>
          <p:cNvPr id="12"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4405" t="6276" r="3753"/>
          <a:stretch/>
        </p:blipFill>
        <p:spPr bwMode="auto">
          <a:xfrm>
            <a:off x="5807450" y="546186"/>
            <a:ext cx="2952000" cy="3182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1" name="Rectangle 10"/>
              <p:cNvSpPr/>
              <p:nvPr/>
            </p:nvSpPr>
            <p:spPr>
              <a:xfrm>
                <a:off x="628807" y="3505200"/>
                <a:ext cx="4927841" cy="877163"/>
              </a:xfrm>
              <a:prstGeom prst="rect">
                <a:avLst/>
              </a:prstGeom>
            </p:spPr>
            <p:txBody>
              <a:bodyPr wrap="square">
                <a:spAutoFit/>
              </a:bodyPr>
              <a:lstStyle/>
              <a:p>
                <a14:m>
                  <m:oMath xmlns:m="http://schemas.openxmlformats.org/officeDocument/2006/math">
                    <m:sSub>
                      <m:sSubPr>
                        <m:ctrlPr>
                          <a:rPr lang="en-CA" i="1" smtClean="0">
                            <a:solidFill>
                              <a:schemeClr val="bg1"/>
                            </a:solidFill>
                            <a:latin typeface="Cambria Math"/>
                          </a:rPr>
                        </m:ctrlPr>
                      </m:sSubPr>
                      <m:e>
                        <m:r>
                          <a:rPr lang="en-CA" i="1">
                            <a:solidFill>
                              <a:schemeClr val="bg1"/>
                            </a:solidFill>
                            <a:latin typeface="Cambria Math"/>
                          </a:rPr>
                          <m:t>𝐹</m:t>
                        </m:r>
                      </m:e>
                      <m:sub>
                        <m:r>
                          <a:rPr lang="en-CA" i="1">
                            <a:solidFill>
                              <a:schemeClr val="bg1"/>
                            </a:solidFill>
                            <a:latin typeface="Cambria Math"/>
                          </a:rPr>
                          <m:t>𝑁</m:t>
                        </m:r>
                      </m:sub>
                    </m:sSub>
                    <m:r>
                      <a:rPr lang="en-CA" i="1">
                        <a:solidFill>
                          <a:schemeClr val="bg1"/>
                        </a:solidFill>
                        <a:latin typeface="Cambria Math"/>
                      </a:rPr>
                      <m:t>= </m:t>
                    </m:r>
                    <m:d>
                      <m:dPr>
                        <m:ctrlPr>
                          <a:rPr lang="en-CA" i="1">
                            <a:solidFill>
                              <a:schemeClr val="bg1"/>
                            </a:solidFill>
                            <a:latin typeface="Cambria Math"/>
                          </a:rPr>
                        </m:ctrlPr>
                      </m:dPr>
                      <m:e>
                        <m:r>
                          <a:rPr lang="en-CA" i="1">
                            <a:solidFill>
                              <a:schemeClr val="bg1"/>
                            </a:solidFill>
                            <a:latin typeface="Cambria Math"/>
                          </a:rPr>
                          <m:t>50 </m:t>
                        </m:r>
                        <m:r>
                          <a:rPr lang="en-CA" i="1">
                            <a:solidFill>
                              <a:schemeClr val="bg1"/>
                            </a:solidFill>
                            <a:latin typeface="Cambria Math"/>
                          </a:rPr>
                          <m:t>𝑘𝑔</m:t>
                        </m:r>
                      </m:e>
                    </m:d>
                    <m:r>
                      <a:rPr lang="en-CA" i="1">
                        <a:solidFill>
                          <a:schemeClr val="bg1"/>
                        </a:solidFill>
                        <a:latin typeface="Cambria Math"/>
                        <a:ea typeface="Cambria Math"/>
                      </a:rPr>
                      <m:t>×9.81 </m:t>
                    </m:r>
                    <m:r>
                      <a:rPr lang="en-CA" i="1">
                        <a:solidFill>
                          <a:schemeClr val="bg1"/>
                        </a:solidFill>
                        <a:latin typeface="Cambria Math"/>
                        <a:ea typeface="Cambria Math"/>
                      </a:rPr>
                      <m:t>𝑚</m:t>
                    </m:r>
                    <m:r>
                      <a:rPr lang="en-CA" i="1">
                        <a:solidFill>
                          <a:schemeClr val="bg1"/>
                        </a:solidFill>
                        <a:latin typeface="Cambria Math"/>
                        <a:ea typeface="Cambria Math"/>
                      </a:rPr>
                      <m:t>/</m:t>
                    </m:r>
                    <m:sSup>
                      <m:sSupPr>
                        <m:ctrlPr>
                          <a:rPr lang="en-CA" i="1">
                            <a:solidFill>
                              <a:schemeClr val="bg1"/>
                            </a:solidFill>
                            <a:latin typeface="Cambria Math"/>
                            <a:ea typeface="Cambria Math"/>
                          </a:rPr>
                        </m:ctrlPr>
                      </m:sSupPr>
                      <m:e>
                        <m:r>
                          <a:rPr lang="en-CA" i="1">
                            <a:solidFill>
                              <a:schemeClr val="bg1"/>
                            </a:solidFill>
                            <a:latin typeface="Cambria Math"/>
                            <a:ea typeface="Cambria Math"/>
                          </a:rPr>
                          <m:t>𝑠</m:t>
                        </m:r>
                      </m:e>
                      <m:sup>
                        <m:r>
                          <a:rPr lang="en-CA" i="1">
                            <a:solidFill>
                              <a:schemeClr val="bg1"/>
                            </a:solidFill>
                            <a:latin typeface="Cambria Math"/>
                            <a:ea typeface="Cambria Math"/>
                          </a:rPr>
                          <m:t>2</m:t>
                        </m:r>
                      </m:sup>
                    </m:sSup>
                  </m:oMath>
                </a14:m>
                <a:r>
                  <a:rPr lang="en-CA" dirty="0" smtClean="0">
                    <a:solidFill>
                      <a:schemeClr val="bg1"/>
                    </a:solidFill>
                  </a:rPr>
                  <a:t> </a:t>
                </a:r>
                <a14:m>
                  <m:oMath xmlns:m="http://schemas.openxmlformats.org/officeDocument/2006/math">
                    <m:r>
                      <a:rPr lang="en-CA" b="0" i="1" dirty="0" smtClean="0">
                        <a:solidFill>
                          <a:schemeClr val="bg1"/>
                        </a:solidFill>
                        <a:latin typeface="Cambria Math"/>
                      </a:rPr>
                      <m:t>−</m:t>
                    </m:r>
                    <m:r>
                      <a:rPr lang="en-CA" i="1">
                        <a:solidFill>
                          <a:schemeClr val="bg1"/>
                        </a:solidFill>
                        <a:latin typeface="Cambria Math"/>
                      </a:rPr>
                      <m:t>50 </m:t>
                    </m:r>
                    <m:r>
                      <a:rPr lang="en-CA" i="1">
                        <a:solidFill>
                          <a:schemeClr val="bg1"/>
                        </a:solidFill>
                        <a:latin typeface="Cambria Math"/>
                      </a:rPr>
                      <m:t>𝑘𝑔</m:t>
                    </m:r>
                    <m:r>
                      <a:rPr lang="en-CA" i="1">
                        <a:solidFill>
                          <a:schemeClr val="bg1"/>
                        </a:solidFill>
                        <a:latin typeface="Cambria Math"/>
                        <a:ea typeface="Cambria Math"/>
                      </a:rPr>
                      <m:t>×3.0  </m:t>
                    </m:r>
                    <m:r>
                      <a:rPr lang="en-CA" i="1">
                        <a:solidFill>
                          <a:schemeClr val="bg1"/>
                        </a:solidFill>
                        <a:latin typeface="Cambria Math"/>
                        <a:ea typeface="Cambria Math"/>
                      </a:rPr>
                      <m:t>𝑚</m:t>
                    </m:r>
                    <m:r>
                      <a:rPr lang="en-CA" i="1">
                        <a:solidFill>
                          <a:schemeClr val="bg1"/>
                        </a:solidFill>
                        <a:latin typeface="Cambria Math"/>
                        <a:ea typeface="Cambria Math"/>
                      </a:rPr>
                      <m:t>/</m:t>
                    </m:r>
                    <m:sSup>
                      <m:sSupPr>
                        <m:ctrlPr>
                          <a:rPr lang="en-CA" i="1">
                            <a:solidFill>
                              <a:schemeClr val="bg1"/>
                            </a:solidFill>
                            <a:latin typeface="Cambria Math"/>
                            <a:ea typeface="Cambria Math"/>
                          </a:rPr>
                        </m:ctrlPr>
                      </m:sSupPr>
                      <m:e>
                        <m:r>
                          <a:rPr lang="en-CA" i="1">
                            <a:solidFill>
                              <a:schemeClr val="bg1"/>
                            </a:solidFill>
                            <a:latin typeface="Cambria Math"/>
                            <a:ea typeface="Cambria Math"/>
                          </a:rPr>
                          <m:t>𝑠</m:t>
                        </m:r>
                      </m:e>
                      <m:sup>
                        <m:r>
                          <a:rPr lang="en-CA" i="1">
                            <a:solidFill>
                              <a:schemeClr val="bg1"/>
                            </a:solidFill>
                            <a:latin typeface="Cambria Math"/>
                            <a:ea typeface="Cambria Math"/>
                          </a:rPr>
                          <m:t>2</m:t>
                        </m:r>
                      </m:sup>
                    </m:sSup>
                  </m:oMath>
                </a14:m>
                <a:endParaRPr lang="en-CA" dirty="0">
                  <a:solidFill>
                    <a:schemeClr val="bg1"/>
                  </a:solidFill>
                </a:endParaRPr>
              </a:p>
              <a:p>
                <a:endParaRPr lang="en-CA" sz="700" dirty="0">
                  <a:solidFill>
                    <a:schemeClr val="bg1"/>
                  </a:solidFill>
                </a:endParaRPr>
              </a:p>
              <a:p>
                <a:endParaRPr lang="en-CA" sz="800" i="1" dirty="0" smtClean="0">
                  <a:solidFill>
                    <a:schemeClr val="bg1"/>
                  </a:solidFill>
                  <a:latin typeface="Cambria Math"/>
                </a:endParaRPr>
              </a:p>
              <a:p>
                <a:pPr/>
                <a14:m>
                  <m:oMathPara xmlns:m="http://schemas.openxmlformats.org/officeDocument/2006/math">
                    <m:oMathParaPr>
                      <m:jc m:val="left"/>
                    </m:oMathParaPr>
                    <m:oMath xmlns:m="http://schemas.openxmlformats.org/officeDocument/2006/math">
                      <m:sSub>
                        <m:sSubPr>
                          <m:ctrlPr>
                            <a:rPr lang="en-CA" i="1">
                              <a:solidFill>
                                <a:schemeClr val="bg1"/>
                              </a:solidFill>
                              <a:latin typeface="Cambria Math"/>
                            </a:rPr>
                          </m:ctrlPr>
                        </m:sSubPr>
                        <m:e>
                          <m:r>
                            <a:rPr lang="en-CA" i="1">
                              <a:solidFill>
                                <a:schemeClr val="bg1"/>
                              </a:solidFill>
                              <a:latin typeface="Cambria Math"/>
                            </a:rPr>
                            <m:t>𝐹</m:t>
                          </m:r>
                        </m:e>
                        <m:sub>
                          <m:r>
                            <a:rPr lang="en-CA" i="1">
                              <a:solidFill>
                                <a:schemeClr val="bg1"/>
                              </a:solidFill>
                              <a:latin typeface="Cambria Math"/>
                            </a:rPr>
                            <m:t>𝑁</m:t>
                          </m:r>
                        </m:sub>
                      </m:sSub>
                      <m:r>
                        <a:rPr lang="en-CA" i="1">
                          <a:solidFill>
                            <a:schemeClr val="bg1"/>
                          </a:solidFill>
                          <a:latin typeface="Cambria Math"/>
                        </a:rPr>
                        <m:t>=</m:t>
                      </m:r>
                      <m:r>
                        <a:rPr lang="en-CA" b="0" i="1" smtClean="0">
                          <a:solidFill>
                            <a:schemeClr val="bg1"/>
                          </a:solidFill>
                          <a:latin typeface="Cambria Math"/>
                        </a:rPr>
                        <m:t>340.5</m:t>
                      </m:r>
                      <m:r>
                        <a:rPr lang="en-CA" i="1">
                          <a:solidFill>
                            <a:schemeClr val="bg1"/>
                          </a:solidFill>
                          <a:latin typeface="Cambria Math"/>
                        </a:rPr>
                        <m:t> </m:t>
                      </m:r>
                      <m:r>
                        <a:rPr lang="en-CA" i="1">
                          <a:solidFill>
                            <a:schemeClr val="bg1"/>
                          </a:solidFill>
                          <a:latin typeface="Cambria Math"/>
                        </a:rPr>
                        <m:t>𝑁</m:t>
                      </m:r>
                    </m:oMath>
                  </m:oMathPara>
                </a14:m>
                <a:endParaRPr lang="en-CA" dirty="0"/>
              </a:p>
            </p:txBody>
          </p:sp>
        </mc:Choice>
        <mc:Fallback xmlns="">
          <p:sp>
            <p:nvSpPr>
              <p:cNvPr id="11" name="Rectangle 10"/>
              <p:cNvSpPr>
                <a:spLocks noRot="1" noChangeAspect="1" noMove="1" noResize="1" noEditPoints="1" noAdjustHandles="1" noChangeArrowheads="1" noChangeShapeType="1" noTextEdit="1"/>
              </p:cNvSpPr>
              <p:nvPr/>
            </p:nvSpPr>
            <p:spPr>
              <a:xfrm>
                <a:off x="628807" y="3505200"/>
                <a:ext cx="4927841" cy="877163"/>
              </a:xfrm>
              <a:prstGeom prst="rect">
                <a:avLst/>
              </a:prstGeom>
              <a:blipFill rotWithShape="1">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rot="16200000">
                <a:off x="4692399" y="2022991"/>
                <a:ext cx="167513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CA" i="1" smtClean="0">
                              <a:solidFill>
                                <a:prstClr val="black"/>
                              </a:solidFill>
                              <a:latin typeface="Cambria Math"/>
                            </a:rPr>
                          </m:ctrlPr>
                        </m:accPr>
                        <m:e>
                          <m:r>
                            <a:rPr lang="en-CA" b="0" i="1" smtClean="0">
                              <a:solidFill>
                                <a:prstClr val="black"/>
                              </a:solidFill>
                              <a:latin typeface="Cambria Math"/>
                            </a:rPr>
                            <m:t>𝑎</m:t>
                          </m:r>
                        </m:e>
                      </m:acc>
                      <m:r>
                        <a:rPr lang="en-CA" b="0" i="1" smtClean="0">
                          <a:solidFill>
                            <a:prstClr val="black"/>
                          </a:solidFill>
                          <a:latin typeface="Cambria Math"/>
                        </a:rPr>
                        <m:t>=3.0 </m:t>
                      </m:r>
                      <m:r>
                        <a:rPr lang="en-CA" b="0" i="1" smtClean="0">
                          <a:solidFill>
                            <a:prstClr val="black"/>
                          </a:solidFill>
                          <a:latin typeface="Cambria Math"/>
                        </a:rPr>
                        <m:t>𝑚</m:t>
                      </m:r>
                      <m:r>
                        <a:rPr lang="en-CA" b="0" i="1" smtClean="0">
                          <a:solidFill>
                            <a:prstClr val="black"/>
                          </a:solidFill>
                          <a:latin typeface="Cambria Math"/>
                        </a:rPr>
                        <m:t>/</m:t>
                      </m:r>
                      <m:sSup>
                        <m:sSupPr>
                          <m:ctrlPr>
                            <a:rPr lang="en-CA" b="0" i="1" smtClean="0">
                              <a:solidFill>
                                <a:prstClr val="black"/>
                              </a:solidFill>
                              <a:latin typeface="Cambria Math"/>
                            </a:rPr>
                          </m:ctrlPr>
                        </m:sSupPr>
                        <m:e>
                          <m:r>
                            <a:rPr lang="en-CA" b="0" i="1" smtClean="0">
                              <a:solidFill>
                                <a:prstClr val="black"/>
                              </a:solidFill>
                              <a:latin typeface="Cambria Math"/>
                            </a:rPr>
                            <m:t>𝑠</m:t>
                          </m:r>
                        </m:e>
                        <m:sup>
                          <m:r>
                            <a:rPr lang="en-CA" b="0" i="1" smtClean="0">
                              <a:solidFill>
                                <a:prstClr val="black"/>
                              </a:solidFill>
                              <a:latin typeface="Cambria Math"/>
                            </a:rPr>
                            <m:t>2</m:t>
                          </m:r>
                        </m:sup>
                      </m:sSup>
                    </m:oMath>
                  </m:oMathPara>
                </a14:m>
                <a:endParaRPr lang="en-CA" dirty="0">
                  <a:solidFill>
                    <a:prstClr val="black"/>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rot="16200000">
                <a:off x="4692399" y="2022991"/>
                <a:ext cx="1675137" cy="369332"/>
              </a:xfrm>
              <a:prstGeom prst="rect">
                <a:avLst/>
              </a:prstGeom>
              <a:blipFill rotWithShape="1">
                <a:blip r:embed="rId7"/>
                <a:stretch>
                  <a:fillRect l="-6667" r="-13333"/>
                </a:stretch>
              </a:blipFill>
            </p:spPr>
            <p:txBody>
              <a:bodyPr/>
              <a:lstStyle/>
              <a:p>
                <a:r>
                  <a:rPr lang="en-CA">
                    <a:noFill/>
                  </a:rPr>
                  <a:t> </a:t>
                </a:r>
              </a:p>
            </p:txBody>
          </p:sp>
        </mc:Fallback>
      </mc:AlternateContent>
      <p:cxnSp>
        <p:nvCxnSpPr>
          <p:cNvPr id="22" name="Straight Arrow Connector 21"/>
          <p:cNvCxnSpPr/>
          <p:nvPr/>
        </p:nvCxnSpPr>
        <p:spPr>
          <a:xfrm>
            <a:off x="5715000" y="1397643"/>
            <a:ext cx="0" cy="148006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rot="16200000">
                <a:off x="4920999" y="4768965"/>
                <a:ext cx="167513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CA" i="1" smtClean="0">
                              <a:solidFill>
                                <a:prstClr val="black"/>
                              </a:solidFill>
                              <a:latin typeface="Cambria Math"/>
                            </a:rPr>
                          </m:ctrlPr>
                        </m:accPr>
                        <m:e>
                          <m:r>
                            <a:rPr lang="en-CA" b="0" i="1" smtClean="0">
                              <a:solidFill>
                                <a:prstClr val="black"/>
                              </a:solidFill>
                              <a:latin typeface="Cambria Math"/>
                            </a:rPr>
                            <m:t>𝑎</m:t>
                          </m:r>
                        </m:e>
                      </m:acc>
                      <m:r>
                        <a:rPr lang="en-CA" b="0" i="1" smtClean="0">
                          <a:solidFill>
                            <a:prstClr val="black"/>
                          </a:solidFill>
                          <a:latin typeface="Cambria Math"/>
                        </a:rPr>
                        <m:t>=3.0 </m:t>
                      </m:r>
                      <m:r>
                        <a:rPr lang="en-CA" b="0" i="1" smtClean="0">
                          <a:solidFill>
                            <a:prstClr val="black"/>
                          </a:solidFill>
                          <a:latin typeface="Cambria Math"/>
                        </a:rPr>
                        <m:t>𝑚</m:t>
                      </m:r>
                      <m:r>
                        <a:rPr lang="en-CA" b="0" i="1" smtClean="0">
                          <a:solidFill>
                            <a:prstClr val="black"/>
                          </a:solidFill>
                          <a:latin typeface="Cambria Math"/>
                        </a:rPr>
                        <m:t>/</m:t>
                      </m:r>
                      <m:sSup>
                        <m:sSupPr>
                          <m:ctrlPr>
                            <a:rPr lang="en-CA" b="0" i="1" smtClean="0">
                              <a:solidFill>
                                <a:prstClr val="black"/>
                              </a:solidFill>
                              <a:latin typeface="Cambria Math"/>
                            </a:rPr>
                          </m:ctrlPr>
                        </m:sSupPr>
                        <m:e>
                          <m:r>
                            <a:rPr lang="en-CA" b="0" i="1" smtClean="0">
                              <a:solidFill>
                                <a:prstClr val="black"/>
                              </a:solidFill>
                              <a:latin typeface="Cambria Math"/>
                            </a:rPr>
                            <m:t>𝑠</m:t>
                          </m:r>
                        </m:e>
                        <m:sup>
                          <m:r>
                            <a:rPr lang="en-CA" b="0" i="1" smtClean="0">
                              <a:solidFill>
                                <a:prstClr val="black"/>
                              </a:solidFill>
                              <a:latin typeface="Cambria Math"/>
                            </a:rPr>
                            <m:t>2</m:t>
                          </m:r>
                        </m:sup>
                      </m:sSup>
                    </m:oMath>
                  </m:oMathPara>
                </a14:m>
                <a:endParaRPr lang="en-CA" dirty="0">
                  <a:solidFill>
                    <a:prstClr val="black"/>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rot="16200000">
                <a:off x="4920999" y="4768965"/>
                <a:ext cx="1675137" cy="369332"/>
              </a:xfrm>
              <a:prstGeom prst="rect">
                <a:avLst/>
              </a:prstGeom>
              <a:blipFill rotWithShape="1">
                <a:blip r:embed="rId8"/>
                <a:stretch>
                  <a:fillRect l="-6557" r="-11475"/>
                </a:stretch>
              </a:blipFill>
            </p:spPr>
            <p:txBody>
              <a:bodyPr/>
              <a:lstStyle/>
              <a:p>
                <a:r>
                  <a:rPr lang="en-CA">
                    <a:noFill/>
                  </a:rPr>
                  <a:t> </a:t>
                </a:r>
              </a:p>
            </p:txBody>
          </p:sp>
        </mc:Fallback>
      </mc:AlternateContent>
      <p:cxnSp>
        <p:nvCxnSpPr>
          <p:cNvPr id="25" name="Straight Arrow Connector 24"/>
          <p:cNvCxnSpPr/>
          <p:nvPr/>
        </p:nvCxnSpPr>
        <p:spPr>
          <a:xfrm>
            <a:off x="5943600" y="4143617"/>
            <a:ext cx="0" cy="148006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2126" y="4606102"/>
            <a:ext cx="4743175" cy="923330"/>
          </a:xfrm>
          <a:prstGeom prst="rect">
            <a:avLst/>
          </a:prstGeom>
          <a:noFill/>
        </p:spPr>
        <p:txBody>
          <a:bodyPr wrap="square" rtlCol="0">
            <a:spAutoFit/>
          </a:bodyPr>
          <a:lstStyle/>
          <a:p>
            <a:r>
              <a:rPr lang="en-CA" dirty="0" smtClean="0">
                <a:solidFill>
                  <a:schemeClr val="bg1"/>
                </a:solidFill>
                <a:latin typeface="+mj-lt"/>
              </a:rPr>
              <a:t>When the elevator is accelerating down, you feel as your are lighter and the scale shows a smaller reading than the actual mass. </a:t>
            </a:r>
            <a:endParaRPr lang="en-CA" dirty="0">
              <a:solidFill>
                <a:schemeClr val="bg1"/>
              </a:solidFill>
              <a:latin typeface="+mj-lt"/>
            </a:endParaRPr>
          </a:p>
        </p:txBody>
      </p:sp>
    </p:spTree>
    <p:extLst>
      <p:ext uri="{BB962C8B-B14F-4D97-AF65-F5344CB8AC3E}">
        <p14:creationId xmlns:p14="http://schemas.microsoft.com/office/powerpoint/2010/main" val="3115029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p:bldP spid="24"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01261" y="3411724"/>
            <a:ext cx="4529709" cy="696702"/>
          </a:xfrm>
        </p:spPr>
        <p:txBody>
          <a:bodyPr>
            <a:noAutofit/>
          </a:bodyPr>
          <a:lstStyle/>
          <a:p>
            <a:pPr marL="355600" lvl="0" indent="-355600" algn="l"/>
            <a:r>
              <a:rPr lang="en-CA" sz="2000" dirty="0" smtClean="0">
                <a:solidFill>
                  <a:schemeClr val="bg1"/>
                </a:solidFill>
                <a:latin typeface="+mj-lt"/>
              </a:rPr>
              <a:t>(a) Calculate </a:t>
            </a:r>
            <a:r>
              <a:rPr lang="en-CA" sz="2000" dirty="0">
                <a:solidFill>
                  <a:schemeClr val="bg1"/>
                </a:solidFill>
                <a:latin typeface="+mj-lt"/>
              </a:rPr>
              <a:t>the acceleration of the two boxes. </a:t>
            </a:r>
            <a:endParaRPr lang="en-CA" sz="2000" dirty="0" smtClean="0">
              <a:solidFill>
                <a:schemeClr val="bg1"/>
              </a:solidFill>
              <a:latin typeface="+mj-lt"/>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solidFill>
              </a:rPr>
              <a:pPr/>
              <a:t>6</a:t>
            </a:fld>
            <a:endParaRPr lang="en-US">
              <a:solidFill>
                <a:prstClr val="black"/>
              </a:solidFill>
            </a:endParaRP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54" r="37233" b="-154"/>
          <a:stretch/>
        </p:blipFill>
        <p:spPr bwMode="auto">
          <a:xfrm>
            <a:off x="5977880" y="739761"/>
            <a:ext cx="2937520" cy="2219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838200" y="739761"/>
            <a:ext cx="4419600" cy="2616101"/>
          </a:xfrm>
          <a:prstGeom prst="rect">
            <a:avLst/>
          </a:prstGeom>
        </p:spPr>
        <p:txBody>
          <a:bodyPr wrap="square">
            <a:spAutoFit/>
          </a:bodyPr>
          <a:lstStyle/>
          <a:p>
            <a:pPr marR="45720">
              <a:spcBef>
                <a:spcPct val="20000"/>
              </a:spcBef>
              <a:buClr>
                <a:srgbClr val="0BD0D9"/>
              </a:buClr>
              <a:buSzPct val="95000"/>
            </a:pPr>
            <a:r>
              <a:rPr lang="en-CA" sz="2000" dirty="0">
                <a:solidFill>
                  <a:prstClr val="black"/>
                </a:solidFill>
                <a:latin typeface="Calibri"/>
                <a:cs typeface="Calibri" pitchFamily="34" charset="0"/>
              </a:rPr>
              <a:t>Example:</a:t>
            </a:r>
          </a:p>
          <a:p>
            <a:pPr marR="45720">
              <a:spcBef>
                <a:spcPct val="20000"/>
              </a:spcBef>
              <a:buClr>
                <a:srgbClr val="0BD0D9"/>
              </a:buClr>
              <a:buSzPct val="95000"/>
            </a:pPr>
            <a:r>
              <a:rPr lang="en-CA" sz="2000" dirty="0">
                <a:solidFill>
                  <a:prstClr val="black"/>
                </a:solidFill>
                <a:latin typeface="Calibri"/>
              </a:rPr>
              <a:t>A worker pushes two large boxes across the floor </a:t>
            </a:r>
            <a:r>
              <a:rPr lang="en-CA" sz="2000" dirty="0" smtClean="0">
                <a:solidFill>
                  <a:prstClr val="black"/>
                </a:solidFill>
                <a:latin typeface="Calibri"/>
              </a:rPr>
              <a:t>with an </a:t>
            </a:r>
            <a:r>
              <a:rPr lang="en-CA" sz="2000" dirty="0">
                <a:solidFill>
                  <a:prstClr val="black"/>
                </a:solidFill>
                <a:latin typeface="Calibri"/>
              </a:rPr>
              <a:t>applied force of 160.0 N [right] on the larger </a:t>
            </a:r>
            <a:r>
              <a:rPr lang="en-CA" sz="2000" dirty="0" smtClean="0">
                <a:solidFill>
                  <a:prstClr val="black"/>
                </a:solidFill>
                <a:latin typeface="Calibri"/>
              </a:rPr>
              <a:t>box and the </a:t>
            </a:r>
            <a:r>
              <a:rPr lang="en-CA" sz="2000" dirty="0">
                <a:solidFill>
                  <a:prstClr val="black"/>
                </a:solidFill>
                <a:latin typeface="Calibri"/>
              </a:rPr>
              <a:t>boxes are touching. The mass of the larger box is m</a:t>
            </a:r>
            <a:r>
              <a:rPr lang="en-CA" sz="2000" baseline="-25000" dirty="0">
                <a:solidFill>
                  <a:prstClr val="black"/>
                </a:solidFill>
                <a:latin typeface="Calibri"/>
              </a:rPr>
              <a:t>1</a:t>
            </a:r>
            <a:r>
              <a:rPr lang="en-CA" sz="2000" dirty="0">
                <a:solidFill>
                  <a:prstClr val="black"/>
                </a:solidFill>
                <a:latin typeface="Calibri"/>
              </a:rPr>
              <a:t> </a:t>
            </a:r>
            <a:r>
              <a:rPr lang="en-CA" sz="2000" dirty="0" smtClean="0">
                <a:solidFill>
                  <a:prstClr val="black"/>
                </a:solidFill>
                <a:latin typeface="Calibri"/>
              </a:rPr>
              <a:t>= </a:t>
            </a:r>
            <a:r>
              <a:rPr lang="en-CA" sz="2000" dirty="0">
                <a:solidFill>
                  <a:prstClr val="black"/>
                </a:solidFill>
                <a:latin typeface="Calibri"/>
              </a:rPr>
              <a:t>32.0 kg and the mass of the smaller box is m</a:t>
            </a:r>
            <a:r>
              <a:rPr lang="en-CA" sz="2000" baseline="-25000" dirty="0">
                <a:solidFill>
                  <a:prstClr val="black"/>
                </a:solidFill>
                <a:latin typeface="Calibri"/>
              </a:rPr>
              <a:t>2</a:t>
            </a:r>
            <a:r>
              <a:rPr lang="en-CA" sz="2000" dirty="0">
                <a:solidFill>
                  <a:prstClr val="black"/>
                </a:solidFill>
                <a:latin typeface="Calibri"/>
              </a:rPr>
              <a:t> </a:t>
            </a:r>
            <a:r>
              <a:rPr lang="en-CA" sz="2000" dirty="0" smtClean="0">
                <a:solidFill>
                  <a:prstClr val="black"/>
                </a:solidFill>
                <a:latin typeface="Calibri"/>
              </a:rPr>
              <a:t>= </a:t>
            </a:r>
            <a:r>
              <a:rPr lang="en-CA" sz="2000" dirty="0">
                <a:solidFill>
                  <a:prstClr val="black"/>
                </a:solidFill>
                <a:latin typeface="Calibri"/>
              </a:rPr>
              <a:t>8.0 kg. </a:t>
            </a:r>
            <a:r>
              <a:rPr lang="en-CA" sz="2000" dirty="0" smtClean="0">
                <a:solidFill>
                  <a:prstClr val="black"/>
                </a:solidFill>
                <a:latin typeface="Calibri"/>
              </a:rPr>
              <a:t>If the coefficient of kinetic friction is 0.2;</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9555" t="10820" r="8649" b="60028"/>
          <a:stretch/>
        </p:blipFill>
        <p:spPr bwMode="auto">
          <a:xfrm>
            <a:off x="5338088" y="1179592"/>
            <a:ext cx="1147313" cy="646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8049042" y="739761"/>
            <a:ext cx="862270" cy="1038717"/>
          </a:xfrm>
          <a:prstGeom prst="rect">
            <a:avLst/>
          </a:prstGeom>
          <a:solidFill>
            <a:schemeClr val="tx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cxnSp>
        <p:nvCxnSpPr>
          <p:cNvPr id="9" name="Straight Connector 8"/>
          <p:cNvCxnSpPr/>
          <p:nvPr/>
        </p:nvCxnSpPr>
        <p:spPr>
          <a:xfrm>
            <a:off x="4695321" y="5446595"/>
            <a:ext cx="388620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Rectangle 9"/>
              <p:cNvSpPr/>
              <p:nvPr/>
            </p:nvSpPr>
            <p:spPr>
              <a:xfrm>
                <a:off x="5343021" y="4352074"/>
                <a:ext cx="1295400" cy="1088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CA" i="1" smtClean="0">
                            <a:solidFill>
                              <a:prstClr val="white"/>
                            </a:solidFill>
                            <a:latin typeface="Cambria Math"/>
                          </a:rPr>
                        </m:ctrlPr>
                      </m:sSubPr>
                      <m:e>
                        <m:r>
                          <a:rPr lang="en-CA" b="0" i="1" smtClean="0">
                            <a:solidFill>
                              <a:prstClr val="white"/>
                            </a:solidFill>
                            <a:latin typeface="Cambria Math"/>
                          </a:rPr>
                          <m:t>𝑚</m:t>
                        </m:r>
                      </m:e>
                      <m:sub>
                        <m:r>
                          <a:rPr lang="en-CA" b="0" i="1" smtClean="0">
                            <a:solidFill>
                              <a:prstClr val="white"/>
                            </a:solidFill>
                            <a:latin typeface="Cambria Math"/>
                          </a:rPr>
                          <m:t>1</m:t>
                        </m:r>
                      </m:sub>
                    </m:sSub>
                    <m:r>
                      <a:rPr lang="en-CA" b="0" i="1" smtClean="0">
                        <a:solidFill>
                          <a:prstClr val="white"/>
                        </a:solidFill>
                        <a:latin typeface="Cambria Math"/>
                      </a:rPr>
                      <m:t>=</m:t>
                    </m:r>
                  </m:oMath>
                </a14:m>
                <a:r>
                  <a:rPr lang="en-CA" dirty="0" smtClean="0">
                    <a:solidFill>
                      <a:prstClr val="white"/>
                    </a:solidFill>
                  </a:rPr>
                  <a:t>32 kg</a:t>
                </a:r>
                <a:endParaRPr lang="en-CA" dirty="0">
                  <a:solidFill>
                    <a:prstClr val="white"/>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5343021" y="4352074"/>
                <a:ext cx="1295400" cy="1088972"/>
              </a:xfrm>
              <a:prstGeom prst="rect">
                <a:avLst/>
              </a:prstGeom>
              <a:blipFill rotWithShape="1">
                <a:blip r:embed="rId4"/>
                <a:stretch>
                  <a:fillRect/>
                </a:stretch>
              </a:blipFill>
            </p:spPr>
            <p:txBody>
              <a:bodyPr/>
              <a:lstStyle/>
              <a:p>
                <a:r>
                  <a:rPr lang="en-CA">
                    <a:noFill/>
                  </a:rPr>
                  <a:t> </a:t>
                </a:r>
              </a:p>
            </p:txBody>
          </p:sp>
        </mc:Fallback>
      </mc:AlternateContent>
      <p:cxnSp>
        <p:nvCxnSpPr>
          <p:cNvPr id="11" name="Straight Arrow Connector 10"/>
          <p:cNvCxnSpPr/>
          <p:nvPr/>
        </p:nvCxnSpPr>
        <p:spPr>
          <a:xfrm>
            <a:off x="6018757" y="5446595"/>
            <a:ext cx="0" cy="6535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5468358" y="5920387"/>
                <a:ext cx="513018" cy="404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i="1" smtClean="0">
                              <a:solidFill>
                                <a:prstClr val="black"/>
                              </a:solidFill>
                              <a:latin typeface="Cambria Math"/>
                            </a:rPr>
                          </m:ctrlPr>
                        </m:sSubPr>
                        <m:e>
                          <m:r>
                            <a:rPr lang="en-CA" i="1" smtClean="0">
                              <a:solidFill>
                                <a:prstClr val="black"/>
                              </a:solidFill>
                              <a:latin typeface="Cambria Math"/>
                            </a:rPr>
                            <m:t>𝐹</m:t>
                          </m:r>
                        </m:e>
                        <m:sub>
                          <m:sSub>
                            <m:sSubPr>
                              <m:ctrlPr>
                                <a:rPr lang="en-CA" i="1" smtClean="0">
                                  <a:solidFill>
                                    <a:prstClr val="black"/>
                                  </a:solidFill>
                                  <a:latin typeface="Cambria Math"/>
                                </a:rPr>
                              </m:ctrlPr>
                            </m:sSubPr>
                            <m:e>
                              <m:r>
                                <a:rPr lang="en-CA" b="0" i="1" smtClean="0">
                                  <a:solidFill>
                                    <a:prstClr val="black"/>
                                  </a:solidFill>
                                  <a:latin typeface="Cambria Math"/>
                                </a:rPr>
                                <m:t>𝑔</m:t>
                              </m:r>
                            </m:e>
                            <m:sub>
                              <m:r>
                                <a:rPr lang="en-CA" b="0" i="1" smtClean="0">
                                  <a:solidFill>
                                    <a:prstClr val="black"/>
                                  </a:solidFill>
                                  <a:latin typeface="Cambria Math"/>
                                </a:rPr>
                                <m:t>1</m:t>
                              </m:r>
                            </m:sub>
                          </m:sSub>
                        </m:sub>
                      </m:sSub>
                    </m:oMath>
                  </m:oMathPara>
                </a14:m>
                <a:endParaRPr lang="en-CA" dirty="0">
                  <a:solidFill>
                    <a:prstClr val="black"/>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5468358" y="5920387"/>
                <a:ext cx="513018" cy="404213"/>
              </a:xfrm>
              <a:prstGeom prst="rect">
                <a:avLst/>
              </a:prstGeom>
              <a:blipFill rotWithShape="1">
                <a:blip r:embed="rId5"/>
                <a:stretch>
                  <a:fillRect b="-1493"/>
                </a:stretch>
              </a:blipFill>
            </p:spPr>
            <p:txBody>
              <a:bodyPr/>
              <a:lstStyle/>
              <a:p>
                <a:r>
                  <a:rPr lang="en-CA">
                    <a:noFill/>
                  </a:rPr>
                  <a:t> </a:t>
                </a:r>
              </a:p>
            </p:txBody>
          </p:sp>
        </mc:Fallback>
      </mc:AlternateContent>
      <p:cxnSp>
        <p:nvCxnSpPr>
          <p:cNvPr id="13" name="Straight Arrow Connector 12"/>
          <p:cNvCxnSpPr>
            <a:stCxn id="10" idx="0"/>
          </p:cNvCxnSpPr>
          <p:nvPr/>
        </p:nvCxnSpPr>
        <p:spPr>
          <a:xfrm flipV="1">
            <a:off x="5990721" y="3863912"/>
            <a:ext cx="0" cy="488162"/>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p:cNvSpPr txBox="1"/>
              <p:nvPr/>
            </p:nvSpPr>
            <p:spPr>
              <a:xfrm>
                <a:off x="5635840" y="3459846"/>
                <a:ext cx="609600" cy="404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i="1" smtClean="0">
                              <a:solidFill>
                                <a:prstClr val="black"/>
                              </a:solidFill>
                              <a:latin typeface="Cambria Math"/>
                            </a:rPr>
                          </m:ctrlPr>
                        </m:sSubPr>
                        <m:e>
                          <m:r>
                            <a:rPr lang="en-CA" i="1" smtClean="0">
                              <a:solidFill>
                                <a:prstClr val="black"/>
                              </a:solidFill>
                              <a:latin typeface="Cambria Math"/>
                            </a:rPr>
                            <m:t>𝐹</m:t>
                          </m:r>
                        </m:e>
                        <m:sub>
                          <m:sSub>
                            <m:sSubPr>
                              <m:ctrlPr>
                                <a:rPr lang="en-CA" i="1" smtClean="0">
                                  <a:solidFill>
                                    <a:prstClr val="black"/>
                                  </a:solidFill>
                                  <a:latin typeface="Cambria Math"/>
                                </a:rPr>
                              </m:ctrlPr>
                            </m:sSubPr>
                            <m:e>
                              <m:r>
                                <a:rPr lang="en-CA" b="0" i="1" smtClean="0">
                                  <a:solidFill>
                                    <a:prstClr val="black"/>
                                  </a:solidFill>
                                  <a:latin typeface="Cambria Math"/>
                                </a:rPr>
                                <m:t>𝑁</m:t>
                              </m:r>
                            </m:e>
                            <m:sub>
                              <m:r>
                                <a:rPr lang="en-CA" b="0" i="1" smtClean="0">
                                  <a:solidFill>
                                    <a:prstClr val="black"/>
                                  </a:solidFill>
                                  <a:latin typeface="Cambria Math"/>
                                </a:rPr>
                                <m:t>1</m:t>
                              </m:r>
                            </m:sub>
                          </m:sSub>
                        </m:sub>
                      </m:sSub>
                    </m:oMath>
                  </m:oMathPara>
                </a14:m>
                <a:endParaRPr lang="en-CA" dirty="0">
                  <a:solidFill>
                    <a:prstClr val="black"/>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5635840" y="3459846"/>
                <a:ext cx="609600" cy="404213"/>
              </a:xfrm>
              <a:prstGeom prst="rect">
                <a:avLst/>
              </a:prstGeom>
              <a:blipFill rotWithShape="1">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6645848" y="4831446"/>
                <a:ext cx="128797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CA" i="1" smtClean="0">
                            <a:solidFill>
                              <a:prstClr val="white"/>
                            </a:solidFill>
                            <a:latin typeface="Cambria Math"/>
                          </a:rPr>
                        </m:ctrlPr>
                      </m:sSubPr>
                      <m:e>
                        <m:r>
                          <a:rPr lang="en-CA" i="1">
                            <a:solidFill>
                              <a:prstClr val="white"/>
                            </a:solidFill>
                            <a:latin typeface="Cambria Math"/>
                          </a:rPr>
                          <m:t>𝑚</m:t>
                        </m:r>
                      </m:e>
                      <m:sub>
                        <m:r>
                          <a:rPr lang="en-CA" b="0" i="1" smtClean="0">
                            <a:solidFill>
                              <a:prstClr val="white"/>
                            </a:solidFill>
                            <a:latin typeface="Cambria Math"/>
                          </a:rPr>
                          <m:t>2</m:t>
                        </m:r>
                      </m:sub>
                    </m:sSub>
                    <m:r>
                      <a:rPr lang="en-CA" b="0" i="1" smtClean="0">
                        <a:solidFill>
                          <a:prstClr val="white"/>
                        </a:solidFill>
                        <a:latin typeface="Cambria Math"/>
                      </a:rPr>
                      <m:t>=</m:t>
                    </m:r>
                  </m:oMath>
                </a14:m>
                <a:r>
                  <a:rPr lang="en-CA" dirty="0">
                    <a:solidFill>
                      <a:prstClr val="white"/>
                    </a:solidFill>
                  </a:rPr>
                  <a:t>8</a:t>
                </a:r>
                <a:r>
                  <a:rPr lang="en-CA" dirty="0" smtClean="0">
                    <a:solidFill>
                      <a:prstClr val="white"/>
                    </a:solidFill>
                  </a:rPr>
                  <a:t> kg</a:t>
                </a:r>
                <a:endParaRPr lang="en-CA" dirty="0">
                  <a:solidFill>
                    <a:prstClr val="white"/>
                  </a:solidFill>
                </a:endParaRPr>
              </a:p>
            </p:txBody>
          </p:sp>
        </mc:Choice>
        <mc:Fallback xmlns="">
          <p:sp>
            <p:nvSpPr>
              <p:cNvPr id="15" name="Rectangle 14"/>
              <p:cNvSpPr>
                <a:spLocks noRot="1" noChangeAspect="1" noMove="1" noResize="1" noEditPoints="1" noAdjustHandles="1" noChangeArrowheads="1" noChangeShapeType="1" noTextEdit="1"/>
              </p:cNvSpPr>
              <p:nvPr/>
            </p:nvSpPr>
            <p:spPr>
              <a:xfrm>
                <a:off x="6645848" y="4831446"/>
                <a:ext cx="1287973" cy="609600"/>
              </a:xfrm>
              <a:prstGeom prst="rect">
                <a:avLst/>
              </a:prstGeom>
              <a:blipFill rotWithShape="1">
                <a:blip r:embed="rId7"/>
                <a:stretch>
                  <a:fillRect/>
                </a:stretch>
              </a:blipFill>
            </p:spPr>
            <p:txBody>
              <a:bodyPr/>
              <a:lstStyle/>
              <a:p>
                <a:r>
                  <a:rPr lang="en-CA">
                    <a:noFill/>
                  </a:rPr>
                  <a:t> </a:t>
                </a:r>
              </a:p>
            </p:txBody>
          </p:sp>
        </mc:Fallback>
      </mc:AlternateContent>
      <p:cxnSp>
        <p:nvCxnSpPr>
          <p:cNvPr id="18" name="Straight Arrow Connector 17"/>
          <p:cNvCxnSpPr>
            <a:stCxn id="15" idx="0"/>
          </p:cNvCxnSpPr>
          <p:nvPr/>
        </p:nvCxnSpPr>
        <p:spPr>
          <a:xfrm flipH="1" flipV="1">
            <a:off x="7289834" y="3943321"/>
            <a:ext cx="1" cy="88812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p:cNvSpPr txBox="1"/>
              <p:nvPr/>
            </p:nvSpPr>
            <p:spPr>
              <a:xfrm>
                <a:off x="6867021" y="3468659"/>
                <a:ext cx="609600" cy="404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i="1" smtClean="0">
                              <a:solidFill>
                                <a:prstClr val="black"/>
                              </a:solidFill>
                              <a:latin typeface="Cambria Math"/>
                            </a:rPr>
                          </m:ctrlPr>
                        </m:sSubPr>
                        <m:e>
                          <m:r>
                            <a:rPr lang="en-CA" i="1" smtClean="0">
                              <a:solidFill>
                                <a:prstClr val="black"/>
                              </a:solidFill>
                              <a:latin typeface="Cambria Math"/>
                            </a:rPr>
                            <m:t>𝐹</m:t>
                          </m:r>
                        </m:e>
                        <m:sub>
                          <m:sSub>
                            <m:sSubPr>
                              <m:ctrlPr>
                                <a:rPr lang="en-CA" i="1" smtClean="0">
                                  <a:solidFill>
                                    <a:prstClr val="black"/>
                                  </a:solidFill>
                                  <a:latin typeface="Cambria Math"/>
                                </a:rPr>
                              </m:ctrlPr>
                            </m:sSubPr>
                            <m:e>
                              <m:r>
                                <a:rPr lang="en-CA" b="0" i="1" smtClean="0">
                                  <a:solidFill>
                                    <a:prstClr val="black"/>
                                  </a:solidFill>
                                  <a:latin typeface="Cambria Math"/>
                                </a:rPr>
                                <m:t>𝑁</m:t>
                              </m:r>
                            </m:e>
                            <m:sub>
                              <m:r>
                                <a:rPr lang="en-CA" b="0" i="1" smtClean="0">
                                  <a:solidFill>
                                    <a:prstClr val="black"/>
                                  </a:solidFill>
                                  <a:latin typeface="Cambria Math"/>
                                </a:rPr>
                                <m:t>2</m:t>
                              </m:r>
                            </m:sub>
                          </m:sSub>
                        </m:sub>
                      </m:sSub>
                    </m:oMath>
                  </m:oMathPara>
                </a14:m>
                <a:endParaRPr lang="en-CA" dirty="0">
                  <a:solidFill>
                    <a:prstClr val="black"/>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6867021" y="3468659"/>
                <a:ext cx="609600" cy="404213"/>
              </a:xfrm>
              <a:prstGeom prst="rect">
                <a:avLst/>
              </a:prstGeom>
              <a:blipFill rotWithShape="1">
                <a:blip r:embed="rId8"/>
                <a:stretch>
                  <a:fillRect/>
                </a:stretch>
              </a:blipFill>
            </p:spPr>
            <p:txBody>
              <a:bodyPr/>
              <a:lstStyle/>
              <a:p>
                <a:r>
                  <a:rPr lang="en-CA">
                    <a:noFill/>
                  </a:rPr>
                  <a:t> </a:t>
                </a:r>
              </a:p>
            </p:txBody>
          </p:sp>
        </mc:Fallback>
      </mc:AlternateContent>
      <p:cxnSp>
        <p:nvCxnSpPr>
          <p:cNvPr id="22" name="Straight Arrow Connector 21"/>
          <p:cNvCxnSpPr/>
          <p:nvPr/>
        </p:nvCxnSpPr>
        <p:spPr>
          <a:xfrm>
            <a:off x="7293188" y="5420716"/>
            <a:ext cx="0" cy="6535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6780170" y="5917287"/>
                <a:ext cx="513018" cy="404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i="1" smtClean="0">
                              <a:solidFill>
                                <a:prstClr val="black"/>
                              </a:solidFill>
                              <a:latin typeface="Cambria Math"/>
                            </a:rPr>
                          </m:ctrlPr>
                        </m:sSubPr>
                        <m:e>
                          <m:r>
                            <a:rPr lang="en-CA" i="1" smtClean="0">
                              <a:solidFill>
                                <a:prstClr val="black"/>
                              </a:solidFill>
                              <a:latin typeface="Cambria Math"/>
                            </a:rPr>
                            <m:t>𝐹</m:t>
                          </m:r>
                        </m:e>
                        <m:sub>
                          <m:sSub>
                            <m:sSubPr>
                              <m:ctrlPr>
                                <a:rPr lang="en-CA" i="1" smtClean="0">
                                  <a:solidFill>
                                    <a:prstClr val="black"/>
                                  </a:solidFill>
                                  <a:latin typeface="Cambria Math"/>
                                </a:rPr>
                              </m:ctrlPr>
                            </m:sSubPr>
                            <m:e>
                              <m:r>
                                <a:rPr lang="en-CA" b="0" i="1" smtClean="0">
                                  <a:solidFill>
                                    <a:prstClr val="black"/>
                                  </a:solidFill>
                                  <a:latin typeface="Cambria Math"/>
                                </a:rPr>
                                <m:t>𝑔</m:t>
                              </m:r>
                            </m:e>
                            <m:sub>
                              <m:r>
                                <a:rPr lang="en-CA" b="0" i="1" smtClean="0">
                                  <a:solidFill>
                                    <a:prstClr val="black"/>
                                  </a:solidFill>
                                  <a:latin typeface="Cambria Math"/>
                                </a:rPr>
                                <m:t>2</m:t>
                              </m:r>
                            </m:sub>
                          </m:sSub>
                        </m:sub>
                      </m:sSub>
                    </m:oMath>
                  </m:oMathPara>
                </a14:m>
                <a:endParaRPr lang="en-CA" dirty="0">
                  <a:solidFill>
                    <a:prstClr val="black"/>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6780170" y="5917287"/>
                <a:ext cx="513018" cy="404213"/>
              </a:xfrm>
              <a:prstGeom prst="rect">
                <a:avLst/>
              </a:prstGeom>
              <a:blipFill rotWithShape="1">
                <a:blip r:embed="rId9"/>
                <a:stretch>
                  <a:fillRect b="-303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3810000" y="4470740"/>
                <a:ext cx="141490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solidFill>
                                <a:prstClr val="black"/>
                              </a:solidFill>
                              <a:latin typeface="Cambria Math"/>
                            </a:rPr>
                          </m:ctrlPr>
                        </m:sSubPr>
                        <m:e>
                          <m:r>
                            <a:rPr lang="en-CA" b="0" i="1" smtClean="0">
                              <a:solidFill>
                                <a:prstClr val="black"/>
                              </a:solidFill>
                              <a:latin typeface="Cambria Math"/>
                            </a:rPr>
                            <m:t>𝐹</m:t>
                          </m:r>
                        </m:e>
                        <m:sub>
                          <m:r>
                            <a:rPr lang="en-CA" b="0" i="1" smtClean="0">
                              <a:solidFill>
                                <a:prstClr val="black"/>
                              </a:solidFill>
                              <a:latin typeface="Cambria Math"/>
                            </a:rPr>
                            <m:t>𝑎</m:t>
                          </m:r>
                        </m:sub>
                      </m:sSub>
                      <m:r>
                        <a:rPr lang="en-CA" b="0" i="1" smtClean="0">
                          <a:solidFill>
                            <a:prstClr val="black"/>
                          </a:solidFill>
                          <a:latin typeface="Cambria Math"/>
                        </a:rPr>
                        <m:t>=160 </m:t>
                      </m:r>
                      <m:r>
                        <a:rPr lang="en-CA" b="0" i="1" smtClean="0">
                          <a:solidFill>
                            <a:prstClr val="black"/>
                          </a:solidFill>
                          <a:latin typeface="Cambria Math"/>
                        </a:rPr>
                        <m:t>𝑁</m:t>
                      </m:r>
                    </m:oMath>
                  </m:oMathPara>
                </a14:m>
                <a:endParaRPr lang="en-CA" dirty="0">
                  <a:solidFill>
                    <a:prstClr val="black"/>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3810000" y="4470740"/>
                <a:ext cx="1414901" cy="369332"/>
              </a:xfrm>
              <a:prstGeom prst="rect">
                <a:avLst/>
              </a:prstGeom>
              <a:blipFill rotWithShape="1">
                <a:blip r:embed="rId10"/>
                <a:stretch>
                  <a:fillRect/>
                </a:stretch>
              </a:blipFill>
            </p:spPr>
            <p:txBody>
              <a:bodyPr/>
              <a:lstStyle/>
              <a:p>
                <a:r>
                  <a:rPr lang="en-CA">
                    <a:noFill/>
                  </a:rPr>
                  <a:t> </a:t>
                </a:r>
              </a:p>
            </p:txBody>
          </p:sp>
        </mc:Fallback>
      </mc:AlternateContent>
      <p:cxnSp>
        <p:nvCxnSpPr>
          <p:cNvPr id="26" name="Straight Arrow Connector 25"/>
          <p:cNvCxnSpPr/>
          <p:nvPr/>
        </p:nvCxnSpPr>
        <p:spPr>
          <a:xfrm>
            <a:off x="4276221" y="4896560"/>
            <a:ext cx="10668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p:cNvSpPr txBox="1"/>
              <p:nvPr/>
            </p:nvSpPr>
            <p:spPr>
              <a:xfrm>
                <a:off x="6686504" y="4190821"/>
                <a:ext cx="533399" cy="3931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solidFill>
                                <a:prstClr val="black"/>
                              </a:solidFill>
                              <a:latin typeface="Cambria Math"/>
                            </a:rPr>
                          </m:ctrlPr>
                        </m:sSubPr>
                        <m:e>
                          <m:r>
                            <a:rPr lang="en-CA" b="0" i="1" smtClean="0">
                              <a:solidFill>
                                <a:prstClr val="black"/>
                              </a:solidFill>
                              <a:latin typeface="Cambria Math"/>
                            </a:rPr>
                            <m:t>𝐹</m:t>
                          </m:r>
                        </m:e>
                        <m:sub>
                          <m:sSub>
                            <m:sSubPr>
                              <m:ctrlPr>
                                <a:rPr lang="en-CA" b="0" i="1" smtClean="0">
                                  <a:solidFill>
                                    <a:prstClr val="black"/>
                                  </a:solidFill>
                                  <a:latin typeface="Cambria Math"/>
                                </a:rPr>
                              </m:ctrlPr>
                            </m:sSubPr>
                            <m:e>
                              <m:r>
                                <a:rPr lang="en-CA" b="0" i="1" smtClean="0">
                                  <a:solidFill>
                                    <a:prstClr val="black"/>
                                  </a:solidFill>
                                  <a:latin typeface="Cambria Math"/>
                                </a:rPr>
                                <m:t>𝑓</m:t>
                              </m:r>
                            </m:e>
                            <m:sub>
                              <m:r>
                                <a:rPr lang="en-CA" b="0" i="1" smtClean="0">
                                  <a:solidFill>
                                    <a:prstClr val="black"/>
                                  </a:solidFill>
                                  <a:latin typeface="Cambria Math"/>
                                </a:rPr>
                                <m:t>1</m:t>
                              </m:r>
                            </m:sub>
                          </m:sSub>
                        </m:sub>
                      </m:sSub>
                    </m:oMath>
                  </m:oMathPara>
                </a14:m>
                <a:endParaRPr lang="en-CA" dirty="0">
                  <a:solidFill>
                    <a:prstClr val="black"/>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6686504" y="4190821"/>
                <a:ext cx="533399" cy="393121"/>
              </a:xfrm>
              <a:prstGeom prst="rect">
                <a:avLst/>
              </a:prstGeom>
              <a:blipFill rotWithShape="1">
                <a:blip r:embed="rId11"/>
                <a:stretch>
                  <a:fillRect b="-7692"/>
                </a:stretch>
              </a:blipFill>
            </p:spPr>
            <p:txBody>
              <a:bodyPr/>
              <a:lstStyle/>
              <a:p>
                <a:r>
                  <a:rPr lang="en-CA">
                    <a:noFill/>
                  </a:rPr>
                  <a:t> </a:t>
                </a:r>
              </a:p>
            </p:txBody>
          </p:sp>
        </mc:Fallback>
      </mc:AlternateContent>
      <p:cxnSp>
        <p:nvCxnSpPr>
          <p:cNvPr id="30" name="Straight Arrow Connector 29"/>
          <p:cNvCxnSpPr/>
          <p:nvPr/>
        </p:nvCxnSpPr>
        <p:spPr>
          <a:xfrm flipH="1">
            <a:off x="6600320" y="4583942"/>
            <a:ext cx="533401"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p:cNvSpPr txBox="1"/>
              <p:nvPr/>
            </p:nvSpPr>
            <p:spPr>
              <a:xfrm>
                <a:off x="8077201" y="4831446"/>
                <a:ext cx="533399" cy="404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solidFill>
                                <a:prstClr val="black"/>
                              </a:solidFill>
                              <a:latin typeface="Cambria Math"/>
                            </a:rPr>
                          </m:ctrlPr>
                        </m:sSubPr>
                        <m:e>
                          <m:r>
                            <a:rPr lang="en-CA" b="0" i="1" smtClean="0">
                              <a:solidFill>
                                <a:prstClr val="black"/>
                              </a:solidFill>
                              <a:latin typeface="Cambria Math"/>
                            </a:rPr>
                            <m:t>𝐹</m:t>
                          </m:r>
                        </m:e>
                        <m:sub>
                          <m:sSub>
                            <m:sSubPr>
                              <m:ctrlPr>
                                <a:rPr lang="en-CA" b="0" i="1" smtClean="0">
                                  <a:solidFill>
                                    <a:prstClr val="black"/>
                                  </a:solidFill>
                                  <a:latin typeface="Cambria Math"/>
                                </a:rPr>
                              </m:ctrlPr>
                            </m:sSubPr>
                            <m:e>
                              <m:r>
                                <a:rPr lang="en-CA" b="0" i="1" smtClean="0">
                                  <a:solidFill>
                                    <a:prstClr val="black"/>
                                  </a:solidFill>
                                  <a:latin typeface="Cambria Math"/>
                                </a:rPr>
                                <m:t>𝑓</m:t>
                              </m:r>
                            </m:e>
                            <m:sub>
                              <m:r>
                                <a:rPr lang="en-CA" b="0" i="1" smtClean="0">
                                  <a:solidFill>
                                    <a:prstClr val="black"/>
                                  </a:solidFill>
                                  <a:latin typeface="Cambria Math"/>
                                </a:rPr>
                                <m:t>2</m:t>
                              </m:r>
                            </m:sub>
                          </m:sSub>
                        </m:sub>
                      </m:sSub>
                    </m:oMath>
                  </m:oMathPara>
                </a14:m>
                <a:endParaRPr lang="en-CA" dirty="0">
                  <a:solidFill>
                    <a:prstClr val="black"/>
                  </a:solidFill>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8077201" y="4831446"/>
                <a:ext cx="533399" cy="404213"/>
              </a:xfrm>
              <a:prstGeom prst="rect">
                <a:avLst/>
              </a:prstGeom>
              <a:blipFill rotWithShape="1">
                <a:blip r:embed="rId12"/>
                <a:stretch>
                  <a:fillRect b="-6061"/>
                </a:stretch>
              </a:blipFill>
            </p:spPr>
            <p:txBody>
              <a:bodyPr/>
              <a:lstStyle/>
              <a:p>
                <a:r>
                  <a:rPr lang="en-CA">
                    <a:noFill/>
                  </a:rPr>
                  <a:t> </a:t>
                </a:r>
              </a:p>
            </p:txBody>
          </p:sp>
        </mc:Fallback>
      </mc:AlternateContent>
      <p:cxnSp>
        <p:nvCxnSpPr>
          <p:cNvPr id="44" name="Straight Arrow Connector 43"/>
          <p:cNvCxnSpPr/>
          <p:nvPr/>
        </p:nvCxnSpPr>
        <p:spPr>
          <a:xfrm flipH="1">
            <a:off x="7946776" y="5224567"/>
            <a:ext cx="663824"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036" name="Rectangle 1035"/>
          <p:cNvSpPr/>
          <p:nvPr/>
        </p:nvSpPr>
        <p:spPr>
          <a:xfrm>
            <a:off x="976223" y="4190821"/>
            <a:ext cx="2971800" cy="1754326"/>
          </a:xfrm>
          <a:prstGeom prst="rect">
            <a:avLst/>
          </a:prstGeom>
        </p:spPr>
        <p:txBody>
          <a:bodyPr wrap="square">
            <a:spAutoFit/>
          </a:bodyPr>
          <a:lstStyle/>
          <a:p>
            <a:pPr lvl="0"/>
            <a:r>
              <a:rPr lang="en-CA" dirty="0">
                <a:solidFill>
                  <a:schemeClr val="bg1"/>
                </a:solidFill>
                <a:latin typeface="+mj-lt"/>
              </a:rPr>
              <a:t>To calculate the </a:t>
            </a:r>
            <a:r>
              <a:rPr lang="en-CA" dirty="0" smtClean="0">
                <a:solidFill>
                  <a:schemeClr val="bg1"/>
                </a:solidFill>
                <a:latin typeface="+mj-lt"/>
              </a:rPr>
              <a:t>acceleration, you need to work on the whole system because the action and the reaction forces cancel each other in our calculations. </a:t>
            </a:r>
            <a:endParaRPr lang="en-CA" dirty="0">
              <a:solidFill>
                <a:schemeClr val="bg1"/>
              </a:solidFill>
              <a:latin typeface="+mj-lt"/>
            </a:endParaRPr>
          </a:p>
        </p:txBody>
      </p:sp>
    </p:spTree>
    <p:extLst>
      <p:ext uri="{BB962C8B-B14F-4D97-AF65-F5344CB8AC3E}">
        <p14:creationId xmlns:p14="http://schemas.microsoft.com/office/powerpoint/2010/main" val="3414634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animBg="1"/>
      <p:bldP spid="12" grpId="0"/>
      <p:bldP spid="14" grpId="0"/>
      <p:bldP spid="15" grpId="0" animBg="1"/>
      <p:bldP spid="19" grpId="0"/>
      <p:bldP spid="23" grpId="0"/>
      <p:bldP spid="25" grpId="0"/>
      <p:bldP spid="29" grpId="0"/>
      <p:bldP spid="43" grpId="0"/>
      <p:bldP spid="103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914400" y="914400"/>
                <a:ext cx="7669088" cy="2286000"/>
              </a:xfrm>
            </p:spPr>
            <p:txBody>
              <a:bodyPr>
                <a:noAutofit/>
              </a:bodyPr>
              <a:lstStyle/>
              <a:p>
                <a:pPr marL="355600" lvl="0" indent="-355600" algn="l"/>
                <a14:m>
                  <m:oMathPara xmlns:m="http://schemas.openxmlformats.org/officeDocument/2006/math">
                    <m:oMathParaPr>
                      <m:jc m:val="left"/>
                    </m:oMathParaPr>
                    <m:oMath xmlns:m="http://schemas.openxmlformats.org/officeDocument/2006/math">
                      <m:sSub>
                        <m:sSubPr>
                          <m:ctrlPr>
                            <a:rPr lang="en-CA" sz="2000" i="1" smtClean="0">
                              <a:solidFill>
                                <a:schemeClr val="bg1"/>
                              </a:solidFill>
                              <a:latin typeface="Cambria Math"/>
                            </a:rPr>
                          </m:ctrlPr>
                        </m:sSubPr>
                        <m:e>
                          <m:r>
                            <a:rPr lang="en-CA" sz="2000" b="0" i="1" smtClean="0">
                              <a:solidFill>
                                <a:schemeClr val="bg1"/>
                              </a:solidFill>
                              <a:latin typeface="Cambria Math"/>
                            </a:rPr>
                            <m:t>𝐹</m:t>
                          </m:r>
                        </m:e>
                        <m:sub>
                          <m:sSub>
                            <m:sSubPr>
                              <m:ctrlPr>
                                <a:rPr lang="en-CA" sz="2000" i="1" smtClean="0">
                                  <a:solidFill>
                                    <a:schemeClr val="bg1"/>
                                  </a:solidFill>
                                  <a:latin typeface="Cambria Math"/>
                                </a:rPr>
                              </m:ctrlPr>
                            </m:sSubPr>
                            <m:e>
                              <m:r>
                                <a:rPr lang="en-CA" sz="2000" b="0" i="1" smtClean="0">
                                  <a:solidFill>
                                    <a:schemeClr val="bg1"/>
                                  </a:solidFill>
                                  <a:latin typeface="Cambria Math"/>
                                </a:rPr>
                                <m:t>𝑛𝑒𝑡</m:t>
                              </m:r>
                            </m:e>
                            <m:sub>
                              <m:r>
                                <a:rPr lang="en-CA" sz="2000" b="0" i="1" smtClean="0">
                                  <a:solidFill>
                                    <a:schemeClr val="bg1"/>
                                  </a:solidFill>
                                  <a:latin typeface="Cambria Math"/>
                                </a:rPr>
                                <m:t>𝑦</m:t>
                              </m:r>
                            </m:sub>
                          </m:sSub>
                        </m:sub>
                      </m:sSub>
                      <m:r>
                        <a:rPr lang="en-CA" sz="2000" b="0" i="1" smtClean="0">
                          <a:solidFill>
                            <a:schemeClr val="bg1"/>
                          </a:solidFill>
                          <a:latin typeface="Cambria Math"/>
                        </a:rPr>
                        <m:t>=0</m:t>
                      </m:r>
                    </m:oMath>
                  </m:oMathPara>
                </a14:m>
                <a:endParaRPr lang="en-CA" sz="2000" dirty="0" smtClean="0">
                  <a:solidFill>
                    <a:schemeClr val="bg1"/>
                  </a:solidFill>
                  <a:latin typeface="+mj-lt"/>
                </a:endParaRPr>
              </a:p>
              <a:p>
                <a:pPr marL="355600" lvl="0" indent="-355600" algn="l"/>
                <a14:m>
                  <m:oMath xmlns:m="http://schemas.openxmlformats.org/officeDocument/2006/math">
                    <m:sSub>
                      <m:sSubPr>
                        <m:ctrlPr>
                          <a:rPr lang="en-CA" sz="2000" i="1" smtClean="0">
                            <a:solidFill>
                              <a:schemeClr val="bg1"/>
                            </a:solidFill>
                            <a:latin typeface="Cambria Math"/>
                          </a:rPr>
                        </m:ctrlPr>
                      </m:sSubPr>
                      <m:e>
                        <m:r>
                          <a:rPr lang="en-CA" sz="2000" b="0" i="1" smtClean="0">
                            <a:solidFill>
                              <a:schemeClr val="bg1"/>
                            </a:solidFill>
                            <a:latin typeface="Cambria Math"/>
                          </a:rPr>
                          <m:t>𝐹</m:t>
                        </m:r>
                      </m:e>
                      <m:sub>
                        <m:sSub>
                          <m:sSubPr>
                            <m:ctrlPr>
                              <a:rPr lang="en-CA" sz="2000" i="1" smtClean="0">
                                <a:solidFill>
                                  <a:schemeClr val="bg1"/>
                                </a:solidFill>
                                <a:latin typeface="Cambria Math"/>
                              </a:rPr>
                            </m:ctrlPr>
                          </m:sSubPr>
                          <m:e>
                            <m:r>
                              <a:rPr lang="en-CA" sz="2000" b="0" i="1" smtClean="0">
                                <a:solidFill>
                                  <a:schemeClr val="bg1"/>
                                </a:solidFill>
                                <a:latin typeface="Cambria Math"/>
                              </a:rPr>
                              <m:t>𝑁</m:t>
                            </m:r>
                          </m:e>
                          <m:sub>
                            <m:r>
                              <a:rPr lang="en-CA" sz="2000" b="0" i="1" smtClean="0">
                                <a:solidFill>
                                  <a:schemeClr val="bg1"/>
                                </a:solidFill>
                                <a:latin typeface="Cambria Math"/>
                              </a:rPr>
                              <m:t>1</m:t>
                            </m:r>
                          </m:sub>
                        </m:sSub>
                      </m:sub>
                    </m:sSub>
                    <m:r>
                      <a:rPr lang="en-CA" sz="2000" b="0" i="1" smtClean="0">
                        <a:solidFill>
                          <a:schemeClr val="bg1"/>
                        </a:solidFill>
                        <a:latin typeface="Cambria Math"/>
                      </a:rPr>
                      <m:t>−</m:t>
                    </m:r>
                  </m:oMath>
                </a14:m>
                <a:r>
                  <a:rPr lang="en-CA" sz="2000" dirty="0">
                    <a:solidFill>
                      <a:schemeClr val="bg1"/>
                    </a:solidFill>
                  </a:rPr>
                  <a:t> </a:t>
                </a:r>
                <a14:m>
                  <m:oMath xmlns:m="http://schemas.openxmlformats.org/officeDocument/2006/math">
                    <m:sSub>
                      <m:sSubPr>
                        <m:ctrlPr>
                          <a:rPr lang="en-CA" sz="2000" i="1">
                            <a:solidFill>
                              <a:schemeClr val="bg1"/>
                            </a:solidFill>
                            <a:latin typeface="Cambria Math"/>
                          </a:rPr>
                        </m:ctrlPr>
                      </m:sSubPr>
                      <m:e>
                        <m:r>
                          <a:rPr lang="en-CA" sz="2000" i="1">
                            <a:solidFill>
                              <a:schemeClr val="bg1"/>
                            </a:solidFill>
                            <a:latin typeface="Cambria Math"/>
                          </a:rPr>
                          <m:t>𝐹</m:t>
                        </m:r>
                      </m:e>
                      <m:sub>
                        <m:sSub>
                          <m:sSubPr>
                            <m:ctrlPr>
                              <a:rPr lang="en-CA" sz="2000" i="1">
                                <a:solidFill>
                                  <a:schemeClr val="bg1"/>
                                </a:solidFill>
                                <a:latin typeface="Cambria Math"/>
                              </a:rPr>
                            </m:ctrlPr>
                          </m:sSubPr>
                          <m:e>
                            <m:r>
                              <a:rPr lang="en-CA" sz="2000" b="0" i="1" smtClean="0">
                                <a:solidFill>
                                  <a:schemeClr val="bg1"/>
                                </a:solidFill>
                                <a:latin typeface="Cambria Math"/>
                              </a:rPr>
                              <m:t>𝑔</m:t>
                            </m:r>
                          </m:e>
                          <m:sub>
                            <m:r>
                              <a:rPr lang="en-CA" sz="2000" i="1">
                                <a:solidFill>
                                  <a:schemeClr val="bg1"/>
                                </a:solidFill>
                                <a:latin typeface="Cambria Math"/>
                              </a:rPr>
                              <m:t>1</m:t>
                            </m:r>
                          </m:sub>
                        </m:sSub>
                      </m:sub>
                    </m:sSub>
                    <m:r>
                      <a:rPr lang="en-CA" sz="2000" b="0" i="1" smtClean="0">
                        <a:solidFill>
                          <a:schemeClr val="bg1"/>
                        </a:solidFill>
                        <a:latin typeface="Cambria Math"/>
                      </a:rPr>
                      <m:t>=0</m:t>
                    </m:r>
                  </m:oMath>
                </a14:m>
                <a:endParaRPr lang="en-CA" sz="2000" b="0" dirty="0" smtClean="0">
                  <a:solidFill>
                    <a:schemeClr val="bg1"/>
                  </a:solidFill>
                </a:endParaRPr>
              </a:p>
              <a:p>
                <a:pPr marL="355600" indent="-355600" algn="l"/>
                <a14:m>
                  <m:oMath xmlns:m="http://schemas.openxmlformats.org/officeDocument/2006/math">
                    <m:sSub>
                      <m:sSubPr>
                        <m:ctrlPr>
                          <a:rPr lang="en-CA" sz="2000" i="1">
                            <a:solidFill>
                              <a:schemeClr val="bg1"/>
                            </a:solidFill>
                            <a:latin typeface="Cambria Math"/>
                          </a:rPr>
                        </m:ctrlPr>
                      </m:sSubPr>
                      <m:e>
                        <m:r>
                          <a:rPr lang="en-CA" sz="2000" i="1">
                            <a:solidFill>
                              <a:schemeClr val="bg1"/>
                            </a:solidFill>
                            <a:latin typeface="Cambria Math"/>
                          </a:rPr>
                          <m:t>𝐹</m:t>
                        </m:r>
                      </m:e>
                      <m:sub>
                        <m:sSub>
                          <m:sSubPr>
                            <m:ctrlPr>
                              <a:rPr lang="en-CA" sz="2000" i="1">
                                <a:solidFill>
                                  <a:schemeClr val="bg1"/>
                                </a:solidFill>
                                <a:latin typeface="Cambria Math"/>
                              </a:rPr>
                            </m:ctrlPr>
                          </m:sSubPr>
                          <m:e>
                            <m:r>
                              <a:rPr lang="en-CA" sz="2000" i="1">
                                <a:solidFill>
                                  <a:schemeClr val="bg1"/>
                                </a:solidFill>
                                <a:latin typeface="Cambria Math"/>
                              </a:rPr>
                              <m:t>𝑁</m:t>
                            </m:r>
                          </m:e>
                          <m:sub>
                            <m:r>
                              <a:rPr lang="en-CA" sz="2000" i="1">
                                <a:solidFill>
                                  <a:schemeClr val="bg1"/>
                                </a:solidFill>
                                <a:latin typeface="Cambria Math"/>
                              </a:rPr>
                              <m:t>1</m:t>
                            </m:r>
                          </m:sub>
                        </m:sSub>
                      </m:sub>
                    </m:sSub>
                    <m:r>
                      <a:rPr lang="en-CA" sz="2000" i="1">
                        <a:solidFill>
                          <a:schemeClr val="bg1"/>
                        </a:solidFill>
                        <a:latin typeface="Cambria Math"/>
                      </a:rPr>
                      <m:t>=</m:t>
                    </m:r>
                  </m:oMath>
                </a14:m>
                <a:r>
                  <a:rPr lang="en-CA" sz="2000" dirty="0">
                    <a:solidFill>
                      <a:schemeClr val="bg1"/>
                    </a:solidFill>
                  </a:rPr>
                  <a:t> </a:t>
                </a:r>
                <a14:m>
                  <m:oMath xmlns:m="http://schemas.openxmlformats.org/officeDocument/2006/math">
                    <m:sSub>
                      <m:sSubPr>
                        <m:ctrlPr>
                          <a:rPr lang="en-CA" sz="2000" i="1">
                            <a:solidFill>
                              <a:schemeClr val="bg1"/>
                            </a:solidFill>
                            <a:latin typeface="Cambria Math"/>
                          </a:rPr>
                        </m:ctrlPr>
                      </m:sSubPr>
                      <m:e>
                        <m:r>
                          <a:rPr lang="en-CA" sz="2000" i="1">
                            <a:solidFill>
                              <a:schemeClr val="bg1"/>
                            </a:solidFill>
                            <a:latin typeface="Cambria Math"/>
                          </a:rPr>
                          <m:t>𝐹</m:t>
                        </m:r>
                      </m:e>
                      <m:sub>
                        <m:sSub>
                          <m:sSubPr>
                            <m:ctrlPr>
                              <a:rPr lang="en-CA" sz="2000" i="1">
                                <a:solidFill>
                                  <a:schemeClr val="bg1"/>
                                </a:solidFill>
                                <a:latin typeface="Cambria Math"/>
                              </a:rPr>
                            </m:ctrlPr>
                          </m:sSubPr>
                          <m:e>
                            <m:r>
                              <a:rPr lang="en-CA" sz="2000" i="1">
                                <a:solidFill>
                                  <a:schemeClr val="bg1"/>
                                </a:solidFill>
                                <a:latin typeface="Cambria Math"/>
                              </a:rPr>
                              <m:t>𝑔</m:t>
                            </m:r>
                          </m:e>
                          <m:sub>
                            <m:r>
                              <a:rPr lang="en-CA" sz="2000" i="1">
                                <a:solidFill>
                                  <a:schemeClr val="bg1"/>
                                </a:solidFill>
                                <a:latin typeface="Cambria Math"/>
                              </a:rPr>
                              <m:t>1</m:t>
                            </m:r>
                          </m:sub>
                        </m:sSub>
                      </m:sub>
                    </m:sSub>
                    <m:r>
                      <a:rPr lang="en-CA" sz="2000" i="1">
                        <a:solidFill>
                          <a:schemeClr val="bg1"/>
                        </a:solidFill>
                        <a:latin typeface="Cambria Math"/>
                      </a:rPr>
                      <m:t>=</m:t>
                    </m:r>
                    <m:sSub>
                      <m:sSubPr>
                        <m:ctrlPr>
                          <a:rPr lang="en-CA" sz="2000" i="1">
                            <a:solidFill>
                              <a:schemeClr val="bg1"/>
                            </a:solidFill>
                            <a:latin typeface="Cambria Math"/>
                          </a:rPr>
                        </m:ctrlPr>
                      </m:sSubPr>
                      <m:e>
                        <m:r>
                          <a:rPr lang="en-CA" sz="2000" i="1">
                            <a:solidFill>
                              <a:schemeClr val="bg1"/>
                            </a:solidFill>
                            <a:latin typeface="Cambria Math"/>
                          </a:rPr>
                          <m:t>𝑚</m:t>
                        </m:r>
                      </m:e>
                      <m:sub>
                        <m:r>
                          <a:rPr lang="en-CA" sz="2000" i="1">
                            <a:solidFill>
                              <a:schemeClr val="bg1"/>
                            </a:solidFill>
                            <a:latin typeface="Cambria Math"/>
                          </a:rPr>
                          <m:t>1</m:t>
                        </m:r>
                      </m:sub>
                    </m:sSub>
                    <m:r>
                      <a:rPr lang="en-CA" sz="2000" i="1">
                        <a:solidFill>
                          <a:schemeClr val="bg1"/>
                        </a:solidFill>
                        <a:latin typeface="Cambria Math"/>
                      </a:rPr>
                      <m:t>𝑔</m:t>
                    </m:r>
                  </m:oMath>
                </a14:m>
                <a:endParaRPr lang="en-CA" sz="2000" b="0" dirty="0" smtClean="0">
                  <a:solidFill>
                    <a:schemeClr val="bg1"/>
                  </a:solidFill>
                </a:endParaRPr>
              </a:p>
              <a:p>
                <a:pPr marL="355600" indent="-355600" algn="l"/>
                <a14:m>
                  <m:oMath xmlns:m="http://schemas.openxmlformats.org/officeDocument/2006/math">
                    <m:sSub>
                      <m:sSubPr>
                        <m:ctrlPr>
                          <a:rPr lang="en-CA" sz="2000" i="1">
                            <a:solidFill>
                              <a:schemeClr val="bg1"/>
                            </a:solidFill>
                            <a:latin typeface="Cambria Math"/>
                          </a:rPr>
                        </m:ctrlPr>
                      </m:sSubPr>
                      <m:e>
                        <m:r>
                          <a:rPr lang="en-CA" sz="2000" i="1">
                            <a:solidFill>
                              <a:schemeClr val="bg1"/>
                            </a:solidFill>
                            <a:latin typeface="Cambria Math"/>
                          </a:rPr>
                          <m:t>𝐹</m:t>
                        </m:r>
                      </m:e>
                      <m:sub>
                        <m:sSub>
                          <m:sSubPr>
                            <m:ctrlPr>
                              <a:rPr lang="en-CA" sz="2000" i="1">
                                <a:solidFill>
                                  <a:schemeClr val="bg1"/>
                                </a:solidFill>
                                <a:latin typeface="Cambria Math"/>
                              </a:rPr>
                            </m:ctrlPr>
                          </m:sSubPr>
                          <m:e>
                            <m:r>
                              <a:rPr lang="en-CA" sz="2000" i="1">
                                <a:solidFill>
                                  <a:schemeClr val="bg1"/>
                                </a:solidFill>
                                <a:latin typeface="Cambria Math"/>
                              </a:rPr>
                              <m:t>𝑁</m:t>
                            </m:r>
                          </m:e>
                          <m:sub>
                            <m:r>
                              <a:rPr lang="en-CA" sz="2000" b="0" i="1" smtClean="0">
                                <a:solidFill>
                                  <a:schemeClr val="bg1"/>
                                </a:solidFill>
                                <a:latin typeface="Cambria Math"/>
                              </a:rPr>
                              <m:t>2</m:t>
                            </m:r>
                          </m:sub>
                        </m:sSub>
                      </m:sub>
                    </m:sSub>
                    <m:r>
                      <a:rPr lang="en-CA" sz="2000" i="1">
                        <a:solidFill>
                          <a:schemeClr val="bg1"/>
                        </a:solidFill>
                        <a:latin typeface="Cambria Math"/>
                      </a:rPr>
                      <m:t>−</m:t>
                    </m:r>
                  </m:oMath>
                </a14:m>
                <a:r>
                  <a:rPr lang="en-CA" sz="2000" dirty="0">
                    <a:solidFill>
                      <a:schemeClr val="bg1"/>
                    </a:solidFill>
                  </a:rPr>
                  <a:t> </a:t>
                </a:r>
                <a14:m>
                  <m:oMath xmlns:m="http://schemas.openxmlformats.org/officeDocument/2006/math">
                    <m:sSub>
                      <m:sSubPr>
                        <m:ctrlPr>
                          <a:rPr lang="en-CA" sz="2000" i="1">
                            <a:solidFill>
                              <a:schemeClr val="bg1"/>
                            </a:solidFill>
                            <a:latin typeface="Cambria Math"/>
                          </a:rPr>
                        </m:ctrlPr>
                      </m:sSubPr>
                      <m:e>
                        <m:r>
                          <a:rPr lang="en-CA" sz="2000" i="1">
                            <a:solidFill>
                              <a:schemeClr val="bg1"/>
                            </a:solidFill>
                            <a:latin typeface="Cambria Math"/>
                          </a:rPr>
                          <m:t>𝐹</m:t>
                        </m:r>
                      </m:e>
                      <m:sub>
                        <m:sSub>
                          <m:sSubPr>
                            <m:ctrlPr>
                              <a:rPr lang="en-CA" sz="2000" i="1">
                                <a:solidFill>
                                  <a:schemeClr val="bg1"/>
                                </a:solidFill>
                                <a:latin typeface="Cambria Math"/>
                              </a:rPr>
                            </m:ctrlPr>
                          </m:sSubPr>
                          <m:e>
                            <m:r>
                              <a:rPr lang="en-CA" sz="2000" i="1">
                                <a:solidFill>
                                  <a:schemeClr val="bg1"/>
                                </a:solidFill>
                                <a:latin typeface="Cambria Math"/>
                              </a:rPr>
                              <m:t>𝑔</m:t>
                            </m:r>
                          </m:e>
                          <m:sub>
                            <m:r>
                              <a:rPr lang="en-CA" sz="2000" b="0" i="1" smtClean="0">
                                <a:solidFill>
                                  <a:schemeClr val="bg1"/>
                                </a:solidFill>
                                <a:latin typeface="Cambria Math"/>
                              </a:rPr>
                              <m:t>2</m:t>
                            </m:r>
                          </m:sub>
                        </m:sSub>
                      </m:sub>
                    </m:sSub>
                    <m:r>
                      <a:rPr lang="en-CA" sz="2000" i="1">
                        <a:solidFill>
                          <a:schemeClr val="bg1"/>
                        </a:solidFill>
                        <a:latin typeface="Cambria Math"/>
                      </a:rPr>
                      <m:t>=0</m:t>
                    </m:r>
                  </m:oMath>
                </a14:m>
                <a:endParaRPr lang="en-CA" sz="2000" b="0" dirty="0" smtClean="0">
                  <a:solidFill>
                    <a:schemeClr val="bg1"/>
                  </a:solidFill>
                </a:endParaRPr>
              </a:p>
              <a:p>
                <a:pPr marL="355600" lvl="0" indent="-355600" algn="l"/>
                <a14:m>
                  <m:oMath xmlns:m="http://schemas.openxmlformats.org/officeDocument/2006/math">
                    <m:sSub>
                      <m:sSubPr>
                        <m:ctrlPr>
                          <a:rPr lang="en-CA" sz="2000" i="1">
                            <a:solidFill>
                              <a:schemeClr val="bg1"/>
                            </a:solidFill>
                            <a:latin typeface="Cambria Math"/>
                          </a:rPr>
                        </m:ctrlPr>
                      </m:sSubPr>
                      <m:e>
                        <m:r>
                          <a:rPr lang="en-CA" sz="2000" i="1">
                            <a:solidFill>
                              <a:schemeClr val="bg1"/>
                            </a:solidFill>
                            <a:latin typeface="Cambria Math"/>
                          </a:rPr>
                          <m:t>𝐹</m:t>
                        </m:r>
                      </m:e>
                      <m:sub>
                        <m:sSub>
                          <m:sSubPr>
                            <m:ctrlPr>
                              <a:rPr lang="en-CA" sz="2000" i="1">
                                <a:solidFill>
                                  <a:schemeClr val="bg1"/>
                                </a:solidFill>
                                <a:latin typeface="Cambria Math"/>
                              </a:rPr>
                            </m:ctrlPr>
                          </m:sSubPr>
                          <m:e>
                            <m:r>
                              <a:rPr lang="en-CA" sz="2000" i="1">
                                <a:solidFill>
                                  <a:schemeClr val="bg1"/>
                                </a:solidFill>
                                <a:latin typeface="Cambria Math"/>
                              </a:rPr>
                              <m:t>𝑁</m:t>
                            </m:r>
                          </m:e>
                          <m:sub>
                            <m:r>
                              <a:rPr lang="en-CA" sz="2000" b="0" i="1" smtClean="0">
                                <a:solidFill>
                                  <a:schemeClr val="bg1"/>
                                </a:solidFill>
                                <a:latin typeface="Cambria Math"/>
                              </a:rPr>
                              <m:t>2</m:t>
                            </m:r>
                          </m:sub>
                        </m:sSub>
                      </m:sub>
                    </m:sSub>
                    <m:r>
                      <a:rPr lang="en-CA" sz="2000" i="1">
                        <a:solidFill>
                          <a:schemeClr val="bg1"/>
                        </a:solidFill>
                        <a:latin typeface="Cambria Math"/>
                      </a:rPr>
                      <m:t>=</m:t>
                    </m:r>
                  </m:oMath>
                </a14:m>
                <a:r>
                  <a:rPr lang="en-CA" sz="2000" dirty="0">
                    <a:solidFill>
                      <a:schemeClr val="bg1"/>
                    </a:solidFill>
                  </a:rPr>
                  <a:t> </a:t>
                </a:r>
                <a14:m>
                  <m:oMath xmlns:m="http://schemas.openxmlformats.org/officeDocument/2006/math">
                    <m:sSub>
                      <m:sSubPr>
                        <m:ctrlPr>
                          <a:rPr lang="en-CA" sz="2000" i="1">
                            <a:solidFill>
                              <a:schemeClr val="bg1"/>
                            </a:solidFill>
                            <a:latin typeface="Cambria Math"/>
                          </a:rPr>
                        </m:ctrlPr>
                      </m:sSubPr>
                      <m:e>
                        <m:r>
                          <a:rPr lang="en-CA" sz="2000" i="1">
                            <a:solidFill>
                              <a:schemeClr val="bg1"/>
                            </a:solidFill>
                            <a:latin typeface="Cambria Math"/>
                          </a:rPr>
                          <m:t>𝐹</m:t>
                        </m:r>
                      </m:e>
                      <m:sub>
                        <m:sSub>
                          <m:sSubPr>
                            <m:ctrlPr>
                              <a:rPr lang="en-CA" sz="2000" i="1">
                                <a:solidFill>
                                  <a:schemeClr val="bg1"/>
                                </a:solidFill>
                                <a:latin typeface="Cambria Math"/>
                              </a:rPr>
                            </m:ctrlPr>
                          </m:sSubPr>
                          <m:e>
                            <m:r>
                              <a:rPr lang="en-CA" sz="2000" i="1">
                                <a:solidFill>
                                  <a:schemeClr val="bg1"/>
                                </a:solidFill>
                                <a:latin typeface="Cambria Math"/>
                              </a:rPr>
                              <m:t>𝑔</m:t>
                            </m:r>
                          </m:e>
                          <m:sub>
                            <m:r>
                              <a:rPr lang="en-CA" sz="2000" b="0" i="1" smtClean="0">
                                <a:solidFill>
                                  <a:schemeClr val="bg1"/>
                                </a:solidFill>
                                <a:latin typeface="Cambria Math"/>
                              </a:rPr>
                              <m:t>2</m:t>
                            </m:r>
                          </m:sub>
                        </m:sSub>
                      </m:sub>
                    </m:sSub>
                    <m:r>
                      <a:rPr lang="en-CA" sz="2000" b="0" i="1" smtClean="0">
                        <a:solidFill>
                          <a:schemeClr val="bg1"/>
                        </a:solidFill>
                        <a:latin typeface="Cambria Math"/>
                      </a:rPr>
                      <m:t>=</m:t>
                    </m:r>
                    <m:sSub>
                      <m:sSubPr>
                        <m:ctrlPr>
                          <a:rPr lang="en-CA" sz="2000" b="0" i="1" smtClean="0">
                            <a:solidFill>
                              <a:schemeClr val="bg1"/>
                            </a:solidFill>
                            <a:latin typeface="Cambria Math"/>
                          </a:rPr>
                        </m:ctrlPr>
                      </m:sSubPr>
                      <m:e>
                        <m:r>
                          <a:rPr lang="en-CA" sz="2000" b="0" i="1" smtClean="0">
                            <a:solidFill>
                              <a:schemeClr val="bg1"/>
                            </a:solidFill>
                            <a:latin typeface="Cambria Math"/>
                          </a:rPr>
                          <m:t>𝑚</m:t>
                        </m:r>
                      </m:e>
                      <m:sub>
                        <m:r>
                          <a:rPr lang="en-CA" sz="2000" b="0" i="1" smtClean="0">
                            <a:solidFill>
                              <a:schemeClr val="bg1"/>
                            </a:solidFill>
                            <a:latin typeface="Cambria Math"/>
                          </a:rPr>
                          <m:t>2</m:t>
                        </m:r>
                      </m:sub>
                    </m:sSub>
                    <m:r>
                      <a:rPr lang="en-CA" sz="2000" b="0" i="1" smtClean="0">
                        <a:solidFill>
                          <a:schemeClr val="bg1"/>
                        </a:solidFill>
                        <a:latin typeface="Cambria Math"/>
                      </a:rPr>
                      <m:t>𝑔</m:t>
                    </m:r>
                  </m:oMath>
                </a14:m>
                <a:endParaRPr lang="en-CA" sz="2000" dirty="0" smtClean="0">
                  <a:solidFill>
                    <a:schemeClr val="bg1"/>
                  </a:solidFill>
                  <a:latin typeface="+mj-lt"/>
                </a:endParaRPr>
              </a:p>
              <a:p>
                <a:pPr algn="l"/>
                <a:endParaRPr lang="en-CA" sz="800" i="1" dirty="0" smtClean="0">
                  <a:solidFill>
                    <a:schemeClr val="bg1"/>
                  </a:solidFill>
                  <a:latin typeface="Cambria Math"/>
                </a:endParaRPr>
              </a:p>
              <a:p>
                <a:pPr algn="l"/>
                <a14:m>
                  <m:oMathPara xmlns:m="http://schemas.openxmlformats.org/officeDocument/2006/math">
                    <m:oMathParaPr>
                      <m:jc m:val="left"/>
                    </m:oMathParaPr>
                    <m:oMath xmlns:m="http://schemas.openxmlformats.org/officeDocument/2006/math">
                      <m:sSub>
                        <m:sSubPr>
                          <m:ctrlPr>
                            <a:rPr lang="en-CA" sz="2000" i="1" smtClean="0">
                              <a:solidFill>
                                <a:schemeClr val="bg1"/>
                              </a:solidFill>
                              <a:latin typeface="Cambria Math"/>
                            </a:rPr>
                          </m:ctrlPr>
                        </m:sSubPr>
                        <m:e>
                          <m:r>
                            <a:rPr lang="en-CA" sz="2000" i="1">
                              <a:solidFill>
                                <a:schemeClr val="bg1"/>
                              </a:solidFill>
                              <a:latin typeface="Cambria Math"/>
                            </a:rPr>
                            <m:t>𝐹</m:t>
                          </m:r>
                        </m:e>
                        <m:sub>
                          <m:sSub>
                            <m:sSubPr>
                              <m:ctrlPr>
                                <a:rPr lang="en-CA" sz="2000" i="1">
                                  <a:solidFill>
                                    <a:schemeClr val="bg1"/>
                                  </a:solidFill>
                                  <a:latin typeface="Cambria Math"/>
                                </a:rPr>
                              </m:ctrlPr>
                            </m:sSubPr>
                            <m:e>
                              <m:r>
                                <a:rPr lang="en-CA" sz="2000" i="1">
                                  <a:solidFill>
                                    <a:schemeClr val="bg1"/>
                                  </a:solidFill>
                                  <a:latin typeface="Cambria Math"/>
                                </a:rPr>
                                <m:t>𝑛𝑒𝑡</m:t>
                              </m:r>
                            </m:e>
                            <m:sub>
                              <m:r>
                                <a:rPr lang="en-CA" sz="2000" b="0" i="1" smtClean="0">
                                  <a:solidFill>
                                    <a:schemeClr val="bg1"/>
                                  </a:solidFill>
                                  <a:latin typeface="Cambria Math"/>
                                </a:rPr>
                                <m:t>𝑥</m:t>
                              </m:r>
                            </m:sub>
                          </m:sSub>
                        </m:sub>
                      </m:sSub>
                      <m:r>
                        <a:rPr lang="en-CA" sz="2000" i="1">
                          <a:solidFill>
                            <a:schemeClr val="bg1"/>
                          </a:solidFill>
                          <a:latin typeface="Cambria Math"/>
                        </a:rPr>
                        <m:t>=</m:t>
                      </m:r>
                      <m:d>
                        <m:dPr>
                          <m:ctrlPr>
                            <a:rPr lang="en-CA" sz="2000" b="0" i="1" smtClean="0">
                              <a:solidFill>
                                <a:schemeClr val="bg1"/>
                              </a:solidFill>
                              <a:latin typeface="Cambria Math"/>
                            </a:rPr>
                          </m:ctrlPr>
                        </m:dPr>
                        <m:e>
                          <m:sSub>
                            <m:sSubPr>
                              <m:ctrlPr>
                                <a:rPr lang="en-CA" sz="2000" b="0" i="1" smtClean="0">
                                  <a:solidFill>
                                    <a:schemeClr val="bg1"/>
                                  </a:solidFill>
                                  <a:latin typeface="Cambria Math"/>
                                </a:rPr>
                              </m:ctrlPr>
                            </m:sSubPr>
                            <m:e>
                              <m:r>
                                <a:rPr lang="en-CA" sz="2000" b="0" i="1" smtClean="0">
                                  <a:solidFill>
                                    <a:schemeClr val="bg1"/>
                                  </a:solidFill>
                                  <a:latin typeface="Cambria Math"/>
                                </a:rPr>
                                <m:t>𝑚</m:t>
                              </m:r>
                            </m:e>
                            <m:sub>
                              <m:r>
                                <a:rPr lang="en-CA" sz="2000" b="0" i="1" smtClean="0">
                                  <a:solidFill>
                                    <a:schemeClr val="bg1"/>
                                  </a:solidFill>
                                  <a:latin typeface="Cambria Math"/>
                                </a:rPr>
                                <m:t>1</m:t>
                              </m:r>
                            </m:sub>
                          </m:sSub>
                          <m:r>
                            <a:rPr lang="en-CA" sz="2000" b="0" i="1" smtClean="0">
                              <a:solidFill>
                                <a:schemeClr val="bg1"/>
                              </a:solidFill>
                              <a:latin typeface="Cambria Math"/>
                            </a:rPr>
                            <m:t>+</m:t>
                          </m:r>
                          <m:sSub>
                            <m:sSubPr>
                              <m:ctrlPr>
                                <a:rPr lang="en-CA" sz="2000" b="0" i="1" smtClean="0">
                                  <a:solidFill>
                                    <a:schemeClr val="bg1"/>
                                  </a:solidFill>
                                  <a:latin typeface="Cambria Math"/>
                                </a:rPr>
                              </m:ctrlPr>
                            </m:sSubPr>
                            <m:e>
                              <m:r>
                                <a:rPr lang="en-CA" sz="2000" b="0" i="1" smtClean="0">
                                  <a:solidFill>
                                    <a:schemeClr val="bg1"/>
                                  </a:solidFill>
                                  <a:latin typeface="Cambria Math"/>
                                </a:rPr>
                                <m:t>𝑚</m:t>
                              </m:r>
                            </m:e>
                            <m:sub>
                              <m:r>
                                <a:rPr lang="en-CA" sz="2000" b="0" i="1" smtClean="0">
                                  <a:solidFill>
                                    <a:schemeClr val="bg1"/>
                                  </a:solidFill>
                                  <a:latin typeface="Cambria Math"/>
                                </a:rPr>
                                <m:t>2</m:t>
                              </m:r>
                            </m:sub>
                          </m:sSub>
                        </m:e>
                      </m:d>
                      <m:r>
                        <a:rPr lang="en-CA" sz="2000" b="0" i="1" smtClean="0">
                          <a:solidFill>
                            <a:schemeClr val="bg1"/>
                          </a:solidFill>
                          <a:latin typeface="Cambria Math"/>
                        </a:rPr>
                        <m:t>𝑎</m:t>
                      </m:r>
                    </m:oMath>
                  </m:oMathPara>
                </a14:m>
                <a:endParaRPr lang="en-CA" sz="2000" dirty="0">
                  <a:solidFill>
                    <a:schemeClr val="bg1"/>
                  </a:solidFill>
                </a:endParaRPr>
              </a:p>
              <a:p>
                <a:pPr algn="l"/>
                <a14:m>
                  <m:oMathPara xmlns:m="http://schemas.openxmlformats.org/officeDocument/2006/math">
                    <m:oMathParaPr>
                      <m:jc m:val="left"/>
                    </m:oMathParaPr>
                    <m:oMath xmlns:m="http://schemas.openxmlformats.org/officeDocument/2006/math">
                      <m:sSub>
                        <m:sSubPr>
                          <m:ctrlPr>
                            <a:rPr lang="en-CA" sz="2000" i="1">
                              <a:solidFill>
                                <a:schemeClr val="bg1"/>
                              </a:solidFill>
                              <a:latin typeface="Cambria Math"/>
                            </a:rPr>
                          </m:ctrlPr>
                        </m:sSubPr>
                        <m:e>
                          <m:r>
                            <a:rPr lang="en-CA" sz="2000" i="1">
                              <a:solidFill>
                                <a:schemeClr val="bg1"/>
                              </a:solidFill>
                              <a:latin typeface="Cambria Math"/>
                            </a:rPr>
                            <m:t>𝐹</m:t>
                          </m:r>
                        </m:e>
                        <m:sub>
                          <m:r>
                            <a:rPr lang="en-CA" sz="2000" b="0" i="1" smtClean="0">
                              <a:solidFill>
                                <a:schemeClr val="bg1"/>
                              </a:solidFill>
                              <a:latin typeface="Cambria Math"/>
                            </a:rPr>
                            <m:t>𝑎</m:t>
                          </m:r>
                        </m:sub>
                      </m:sSub>
                      <m:r>
                        <a:rPr lang="en-CA" sz="2000" b="0" i="1" smtClean="0">
                          <a:solidFill>
                            <a:schemeClr val="bg1"/>
                          </a:solidFill>
                          <a:latin typeface="Cambria Math"/>
                        </a:rPr>
                        <m:t>−</m:t>
                      </m:r>
                      <m:sSub>
                        <m:sSubPr>
                          <m:ctrlPr>
                            <a:rPr lang="en-CA" sz="2000" i="1">
                              <a:solidFill>
                                <a:schemeClr val="bg1"/>
                              </a:solidFill>
                              <a:latin typeface="Cambria Math"/>
                            </a:rPr>
                          </m:ctrlPr>
                        </m:sSubPr>
                        <m:e>
                          <m:r>
                            <a:rPr lang="en-CA" sz="2000" i="1">
                              <a:solidFill>
                                <a:schemeClr val="bg1"/>
                              </a:solidFill>
                              <a:latin typeface="Cambria Math"/>
                            </a:rPr>
                            <m:t>𝐹</m:t>
                          </m:r>
                        </m:e>
                        <m:sub>
                          <m:sSub>
                            <m:sSubPr>
                              <m:ctrlPr>
                                <a:rPr lang="en-CA" sz="2000" i="1">
                                  <a:solidFill>
                                    <a:schemeClr val="bg1"/>
                                  </a:solidFill>
                                  <a:latin typeface="Cambria Math"/>
                                </a:rPr>
                              </m:ctrlPr>
                            </m:sSubPr>
                            <m:e>
                              <m:r>
                                <a:rPr lang="en-CA" sz="2000" b="0" i="1" smtClean="0">
                                  <a:solidFill>
                                    <a:schemeClr val="bg1"/>
                                  </a:solidFill>
                                  <a:latin typeface="Cambria Math"/>
                                </a:rPr>
                                <m:t>𝑓</m:t>
                              </m:r>
                            </m:e>
                            <m:sub>
                              <m:r>
                                <a:rPr lang="en-CA" sz="2000" b="0" i="1" smtClean="0">
                                  <a:solidFill>
                                    <a:schemeClr val="bg1"/>
                                  </a:solidFill>
                                  <a:latin typeface="Cambria Math"/>
                                </a:rPr>
                                <m:t>1</m:t>
                              </m:r>
                            </m:sub>
                          </m:sSub>
                        </m:sub>
                      </m:sSub>
                      <m:r>
                        <a:rPr lang="en-CA" sz="2000" i="1">
                          <a:solidFill>
                            <a:schemeClr val="bg1"/>
                          </a:solidFill>
                          <a:latin typeface="Cambria Math"/>
                        </a:rPr>
                        <m:t>−</m:t>
                      </m:r>
                      <m:r>
                        <m:rPr>
                          <m:nor/>
                        </m:rPr>
                        <a:rPr lang="en-CA" sz="2000" dirty="0">
                          <a:solidFill>
                            <a:schemeClr val="bg1"/>
                          </a:solidFill>
                        </a:rPr>
                        <m:t> </m:t>
                      </m:r>
                      <m:sSub>
                        <m:sSubPr>
                          <m:ctrlPr>
                            <a:rPr lang="en-CA" sz="2000" i="1" smtClean="0">
                              <a:solidFill>
                                <a:schemeClr val="bg1"/>
                              </a:solidFill>
                              <a:latin typeface="Cambria Math"/>
                            </a:rPr>
                          </m:ctrlPr>
                        </m:sSubPr>
                        <m:e>
                          <m:r>
                            <a:rPr lang="en-CA" sz="2000" i="1">
                              <a:solidFill>
                                <a:schemeClr val="bg1"/>
                              </a:solidFill>
                              <a:latin typeface="Cambria Math"/>
                            </a:rPr>
                            <m:t>𝐹</m:t>
                          </m:r>
                        </m:e>
                        <m:sub>
                          <m:sSub>
                            <m:sSubPr>
                              <m:ctrlPr>
                                <a:rPr lang="en-CA" sz="2000" i="1">
                                  <a:solidFill>
                                    <a:schemeClr val="bg1"/>
                                  </a:solidFill>
                                  <a:latin typeface="Cambria Math"/>
                                </a:rPr>
                              </m:ctrlPr>
                            </m:sSubPr>
                            <m:e>
                              <m:r>
                                <a:rPr lang="en-CA" sz="2000" b="0" i="1" smtClean="0">
                                  <a:solidFill>
                                    <a:schemeClr val="bg1"/>
                                  </a:solidFill>
                                  <a:latin typeface="Cambria Math"/>
                                </a:rPr>
                                <m:t>𝑓</m:t>
                              </m:r>
                            </m:e>
                            <m:sub>
                              <m:r>
                                <a:rPr lang="en-CA" sz="2000" i="1">
                                  <a:solidFill>
                                    <a:schemeClr val="bg1"/>
                                  </a:solidFill>
                                  <a:latin typeface="Cambria Math"/>
                                </a:rPr>
                                <m:t>2</m:t>
                              </m:r>
                            </m:sub>
                          </m:sSub>
                        </m:sub>
                      </m:sSub>
                      <m:r>
                        <a:rPr lang="en-CA" sz="2000" i="1">
                          <a:solidFill>
                            <a:schemeClr val="bg1"/>
                          </a:solidFill>
                          <a:latin typeface="Cambria Math"/>
                        </a:rPr>
                        <m:t>=</m:t>
                      </m:r>
                      <m:d>
                        <m:dPr>
                          <m:ctrlPr>
                            <a:rPr lang="en-CA" sz="2000" i="1">
                              <a:solidFill>
                                <a:schemeClr val="bg1"/>
                              </a:solidFill>
                              <a:latin typeface="Cambria Math"/>
                            </a:rPr>
                          </m:ctrlPr>
                        </m:dPr>
                        <m:e>
                          <m:sSub>
                            <m:sSubPr>
                              <m:ctrlPr>
                                <a:rPr lang="en-CA" sz="2000" i="1">
                                  <a:solidFill>
                                    <a:schemeClr val="bg1"/>
                                  </a:solidFill>
                                  <a:latin typeface="Cambria Math"/>
                                </a:rPr>
                              </m:ctrlPr>
                            </m:sSubPr>
                            <m:e>
                              <m:r>
                                <a:rPr lang="en-CA" sz="2000" i="1">
                                  <a:solidFill>
                                    <a:schemeClr val="bg1"/>
                                  </a:solidFill>
                                  <a:latin typeface="Cambria Math"/>
                                </a:rPr>
                                <m:t>𝑚</m:t>
                              </m:r>
                            </m:e>
                            <m:sub>
                              <m:r>
                                <a:rPr lang="en-CA" sz="2000" i="1">
                                  <a:solidFill>
                                    <a:schemeClr val="bg1"/>
                                  </a:solidFill>
                                  <a:latin typeface="Cambria Math"/>
                                </a:rPr>
                                <m:t>1</m:t>
                              </m:r>
                            </m:sub>
                          </m:sSub>
                          <m:r>
                            <a:rPr lang="en-CA" sz="2000" i="1">
                              <a:solidFill>
                                <a:schemeClr val="bg1"/>
                              </a:solidFill>
                              <a:latin typeface="Cambria Math"/>
                            </a:rPr>
                            <m:t>+</m:t>
                          </m:r>
                          <m:sSub>
                            <m:sSubPr>
                              <m:ctrlPr>
                                <a:rPr lang="en-CA" sz="2000" i="1">
                                  <a:solidFill>
                                    <a:schemeClr val="bg1"/>
                                  </a:solidFill>
                                  <a:latin typeface="Cambria Math"/>
                                </a:rPr>
                              </m:ctrlPr>
                            </m:sSubPr>
                            <m:e>
                              <m:r>
                                <a:rPr lang="en-CA" sz="2000" i="1">
                                  <a:solidFill>
                                    <a:schemeClr val="bg1"/>
                                  </a:solidFill>
                                  <a:latin typeface="Cambria Math"/>
                                </a:rPr>
                                <m:t>𝑚</m:t>
                              </m:r>
                            </m:e>
                            <m:sub>
                              <m:r>
                                <a:rPr lang="en-CA" sz="2000" i="1">
                                  <a:solidFill>
                                    <a:schemeClr val="bg1"/>
                                  </a:solidFill>
                                  <a:latin typeface="Cambria Math"/>
                                </a:rPr>
                                <m:t>2</m:t>
                              </m:r>
                            </m:sub>
                          </m:sSub>
                        </m:e>
                      </m:d>
                      <m:r>
                        <a:rPr lang="en-CA" sz="2000" i="1">
                          <a:solidFill>
                            <a:schemeClr val="bg1"/>
                          </a:solidFill>
                          <a:latin typeface="Cambria Math"/>
                        </a:rPr>
                        <m:t>𝑎</m:t>
                      </m:r>
                    </m:oMath>
                  </m:oMathPara>
                </a14:m>
                <a:endParaRPr lang="en-CA" sz="2000" dirty="0">
                  <a:solidFill>
                    <a:schemeClr val="bg1"/>
                  </a:solidFill>
                </a:endParaRPr>
              </a:p>
              <a:p>
                <a:pPr algn="l"/>
                <a14:m>
                  <m:oMathPara xmlns:m="http://schemas.openxmlformats.org/officeDocument/2006/math">
                    <m:oMathParaPr>
                      <m:jc m:val="left"/>
                    </m:oMathParaPr>
                    <m:oMath xmlns:m="http://schemas.openxmlformats.org/officeDocument/2006/math">
                      <m:sSub>
                        <m:sSubPr>
                          <m:ctrlPr>
                            <a:rPr lang="en-CA" sz="2000" i="1">
                              <a:solidFill>
                                <a:schemeClr val="bg1"/>
                              </a:solidFill>
                              <a:latin typeface="Cambria Math"/>
                            </a:rPr>
                          </m:ctrlPr>
                        </m:sSubPr>
                        <m:e>
                          <m:r>
                            <a:rPr lang="en-CA" sz="2000" i="1">
                              <a:solidFill>
                                <a:schemeClr val="bg1"/>
                              </a:solidFill>
                              <a:latin typeface="Cambria Math"/>
                            </a:rPr>
                            <m:t>𝐹</m:t>
                          </m:r>
                        </m:e>
                        <m:sub>
                          <m:r>
                            <a:rPr lang="en-CA" sz="2000" i="1">
                              <a:solidFill>
                                <a:schemeClr val="bg1"/>
                              </a:solidFill>
                              <a:latin typeface="Cambria Math"/>
                            </a:rPr>
                            <m:t>𝑎</m:t>
                          </m:r>
                        </m:sub>
                      </m:sSub>
                      <m:r>
                        <a:rPr lang="en-CA" sz="2000" i="1">
                          <a:solidFill>
                            <a:schemeClr val="bg1"/>
                          </a:solidFill>
                          <a:latin typeface="Cambria Math"/>
                        </a:rPr>
                        <m:t>−</m:t>
                      </m:r>
                      <m:sSub>
                        <m:sSubPr>
                          <m:ctrlPr>
                            <a:rPr lang="en-CA" sz="2000" i="1">
                              <a:solidFill>
                                <a:schemeClr val="bg1"/>
                              </a:solidFill>
                              <a:latin typeface="Cambria Math"/>
                            </a:rPr>
                          </m:ctrlPr>
                        </m:sSubPr>
                        <m:e>
                          <m:sSub>
                            <m:sSubPr>
                              <m:ctrlPr>
                                <a:rPr lang="en-CA" sz="2000" i="1" smtClean="0">
                                  <a:solidFill>
                                    <a:schemeClr val="bg1"/>
                                  </a:solidFill>
                                  <a:latin typeface="Cambria Math"/>
                                </a:rPr>
                              </m:ctrlPr>
                            </m:sSubPr>
                            <m:e>
                              <m:r>
                                <a:rPr lang="en-CA" sz="2000" i="1" smtClean="0">
                                  <a:solidFill>
                                    <a:schemeClr val="bg1"/>
                                  </a:solidFill>
                                  <a:latin typeface="Cambria Math"/>
                                  <a:ea typeface="Cambria Math"/>
                                </a:rPr>
                                <m:t>𝜇</m:t>
                              </m:r>
                            </m:e>
                            <m:sub>
                              <m:r>
                                <a:rPr lang="en-CA" sz="2000" b="0" i="1" smtClean="0">
                                  <a:solidFill>
                                    <a:schemeClr val="bg1"/>
                                  </a:solidFill>
                                  <a:latin typeface="Cambria Math"/>
                                </a:rPr>
                                <m:t>𝑘</m:t>
                              </m:r>
                            </m:sub>
                          </m:sSub>
                          <m:r>
                            <a:rPr lang="en-CA" sz="2000" i="1">
                              <a:solidFill>
                                <a:schemeClr val="bg1"/>
                              </a:solidFill>
                              <a:latin typeface="Cambria Math"/>
                            </a:rPr>
                            <m:t>𝐹</m:t>
                          </m:r>
                        </m:e>
                        <m:sub>
                          <m:sSub>
                            <m:sSubPr>
                              <m:ctrlPr>
                                <a:rPr lang="en-CA" sz="2000" i="1">
                                  <a:solidFill>
                                    <a:schemeClr val="bg1"/>
                                  </a:solidFill>
                                  <a:latin typeface="Cambria Math"/>
                                </a:rPr>
                              </m:ctrlPr>
                            </m:sSubPr>
                            <m:e>
                              <m:r>
                                <a:rPr lang="en-CA" sz="2000" b="0" i="1" smtClean="0">
                                  <a:solidFill>
                                    <a:schemeClr val="bg1"/>
                                  </a:solidFill>
                                  <a:latin typeface="Cambria Math"/>
                                </a:rPr>
                                <m:t>𝑁</m:t>
                              </m:r>
                            </m:e>
                            <m:sub>
                              <m:r>
                                <a:rPr lang="en-CA" sz="2000" i="1">
                                  <a:solidFill>
                                    <a:schemeClr val="bg1"/>
                                  </a:solidFill>
                                  <a:latin typeface="Cambria Math"/>
                                </a:rPr>
                                <m:t>1</m:t>
                              </m:r>
                            </m:sub>
                          </m:sSub>
                        </m:sub>
                      </m:sSub>
                      <m:r>
                        <a:rPr lang="en-CA" sz="2000" i="1">
                          <a:solidFill>
                            <a:schemeClr val="bg1"/>
                          </a:solidFill>
                          <a:latin typeface="Cambria Math"/>
                        </a:rPr>
                        <m:t>−</m:t>
                      </m:r>
                      <m:sSub>
                        <m:sSubPr>
                          <m:ctrlPr>
                            <a:rPr lang="en-CA" sz="2000" i="1">
                              <a:solidFill>
                                <a:schemeClr val="bg1"/>
                              </a:solidFill>
                              <a:latin typeface="Cambria Math"/>
                            </a:rPr>
                          </m:ctrlPr>
                        </m:sSubPr>
                        <m:e>
                          <m:sSub>
                            <m:sSubPr>
                              <m:ctrlPr>
                                <a:rPr lang="en-CA" sz="2000" i="1">
                                  <a:solidFill>
                                    <a:schemeClr val="bg1"/>
                                  </a:solidFill>
                                  <a:latin typeface="Cambria Math"/>
                                </a:rPr>
                              </m:ctrlPr>
                            </m:sSubPr>
                            <m:e>
                              <m:r>
                                <a:rPr lang="en-CA" sz="2000" i="1">
                                  <a:solidFill>
                                    <a:schemeClr val="bg1"/>
                                  </a:solidFill>
                                  <a:latin typeface="Cambria Math"/>
                                  <a:ea typeface="Cambria Math"/>
                                </a:rPr>
                                <m:t>𝜇</m:t>
                              </m:r>
                            </m:e>
                            <m:sub>
                              <m:r>
                                <a:rPr lang="en-CA" sz="2000" i="1">
                                  <a:solidFill>
                                    <a:schemeClr val="bg1"/>
                                  </a:solidFill>
                                  <a:latin typeface="Cambria Math"/>
                                </a:rPr>
                                <m:t>𝑘</m:t>
                              </m:r>
                            </m:sub>
                          </m:sSub>
                          <m:r>
                            <a:rPr lang="en-CA" sz="2000" i="1">
                              <a:solidFill>
                                <a:schemeClr val="bg1"/>
                              </a:solidFill>
                              <a:latin typeface="Cambria Math"/>
                            </a:rPr>
                            <m:t>𝐹</m:t>
                          </m:r>
                        </m:e>
                        <m:sub>
                          <m:sSub>
                            <m:sSubPr>
                              <m:ctrlPr>
                                <a:rPr lang="en-CA" sz="2000" i="1">
                                  <a:solidFill>
                                    <a:schemeClr val="bg1"/>
                                  </a:solidFill>
                                  <a:latin typeface="Cambria Math"/>
                                </a:rPr>
                              </m:ctrlPr>
                            </m:sSubPr>
                            <m:e>
                              <m:r>
                                <a:rPr lang="en-CA" sz="2000" i="1">
                                  <a:solidFill>
                                    <a:schemeClr val="bg1"/>
                                  </a:solidFill>
                                  <a:latin typeface="Cambria Math"/>
                                </a:rPr>
                                <m:t>𝑁</m:t>
                              </m:r>
                            </m:e>
                            <m:sub>
                              <m:r>
                                <a:rPr lang="en-CA" sz="2000" b="0" i="1" smtClean="0">
                                  <a:solidFill>
                                    <a:schemeClr val="bg1"/>
                                  </a:solidFill>
                                  <a:latin typeface="Cambria Math"/>
                                </a:rPr>
                                <m:t>2</m:t>
                              </m:r>
                            </m:sub>
                          </m:sSub>
                        </m:sub>
                      </m:sSub>
                      <m:r>
                        <a:rPr lang="en-CA" sz="2000" i="1">
                          <a:solidFill>
                            <a:schemeClr val="bg1"/>
                          </a:solidFill>
                          <a:latin typeface="Cambria Math"/>
                        </a:rPr>
                        <m:t>=</m:t>
                      </m:r>
                      <m:d>
                        <m:dPr>
                          <m:ctrlPr>
                            <a:rPr lang="en-CA" sz="2000" i="1">
                              <a:solidFill>
                                <a:schemeClr val="bg1"/>
                              </a:solidFill>
                              <a:latin typeface="Cambria Math"/>
                            </a:rPr>
                          </m:ctrlPr>
                        </m:dPr>
                        <m:e>
                          <m:sSub>
                            <m:sSubPr>
                              <m:ctrlPr>
                                <a:rPr lang="en-CA" sz="2000" i="1">
                                  <a:solidFill>
                                    <a:schemeClr val="bg1"/>
                                  </a:solidFill>
                                  <a:latin typeface="Cambria Math"/>
                                </a:rPr>
                              </m:ctrlPr>
                            </m:sSubPr>
                            <m:e>
                              <m:r>
                                <a:rPr lang="en-CA" sz="2000" i="1">
                                  <a:solidFill>
                                    <a:schemeClr val="bg1"/>
                                  </a:solidFill>
                                  <a:latin typeface="Cambria Math"/>
                                </a:rPr>
                                <m:t>𝑚</m:t>
                              </m:r>
                            </m:e>
                            <m:sub>
                              <m:r>
                                <a:rPr lang="en-CA" sz="2000" i="1">
                                  <a:solidFill>
                                    <a:schemeClr val="bg1"/>
                                  </a:solidFill>
                                  <a:latin typeface="Cambria Math"/>
                                </a:rPr>
                                <m:t>1</m:t>
                              </m:r>
                            </m:sub>
                          </m:sSub>
                          <m:r>
                            <a:rPr lang="en-CA" sz="2000" i="1">
                              <a:solidFill>
                                <a:schemeClr val="bg1"/>
                              </a:solidFill>
                              <a:latin typeface="Cambria Math"/>
                            </a:rPr>
                            <m:t>+</m:t>
                          </m:r>
                          <m:sSub>
                            <m:sSubPr>
                              <m:ctrlPr>
                                <a:rPr lang="en-CA" sz="2000" i="1">
                                  <a:solidFill>
                                    <a:schemeClr val="bg1"/>
                                  </a:solidFill>
                                  <a:latin typeface="Cambria Math"/>
                                </a:rPr>
                              </m:ctrlPr>
                            </m:sSubPr>
                            <m:e>
                              <m:r>
                                <a:rPr lang="en-CA" sz="2000" i="1">
                                  <a:solidFill>
                                    <a:schemeClr val="bg1"/>
                                  </a:solidFill>
                                  <a:latin typeface="Cambria Math"/>
                                </a:rPr>
                                <m:t>𝑚</m:t>
                              </m:r>
                            </m:e>
                            <m:sub>
                              <m:r>
                                <a:rPr lang="en-CA" sz="2000" i="1">
                                  <a:solidFill>
                                    <a:schemeClr val="bg1"/>
                                  </a:solidFill>
                                  <a:latin typeface="Cambria Math"/>
                                </a:rPr>
                                <m:t>2</m:t>
                              </m:r>
                            </m:sub>
                          </m:sSub>
                        </m:e>
                      </m:d>
                      <m:r>
                        <a:rPr lang="en-CA" sz="2000" i="1">
                          <a:solidFill>
                            <a:schemeClr val="bg1"/>
                          </a:solidFill>
                          <a:latin typeface="Cambria Math"/>
                        </a:rPr>
                        <m:t>𝑎</m:t>
                      </m:r>
                    </m:oMath>
                  </m:oMathPara>
                </a14:m>
                <a:endParaRPr lang="en-CA" sz="2000" dirty="0">
                  <a:solidFill>
                    <a:schemeClr val="bg1"/>
                  </a:solidFill>
                </a:endParaRPr>
              </a:p>
              <a:p>
                <a:pPr algn="l"/>
                <a14:m>
                  <m:oMathPara xmlns:m="http://schemas.openxmlformats.org/officeDocument/2006/math">
                    <m:oMathParaPr>
                      <m:jc m:val="left"/>
                    </m:oMathParaPr>
                    <m:oMath xmlns:m="http://schemas.openxmlformats.org/officeDocument/2006/math">
                      <m:sSub>
                        <m:sSubPr>
                          <m:ctrlPr>
                            <a:rPr lang="en-CA" sz="2000" i="1">
                              <a:solidFill>
                                <a:schemeClr val="bg1"/>
                              </a:solidFill>
                              <a:latin typeface="Cambria Math"/>
                            </a:rPr>
                          </m:ctrlPr>
                        </m:sSubPr>
                        <m:e>
                          <m:r>
                            <a:rPr lang="en-CA" sz="2000" i="1">
                              <a:solidFill>
                                <a:schemeClr val="bg1"/>
                              </a:solidFill>
                              <a:latin typeface="Cambria Math"/>
                            </a:rPr>
                            <m:t>𝐹</m:t>
                          </m:r>
                        </m:e>
                        <m:sub>
                          <m:r>
                            <a:rPr lang="en-CA" sz="2000" i="1">
                              <a:solidFill>
                                <a:schemeClr val="bg1"/>
                              </a:solidFill>
                              <a:latin typeface="Cambria Math"/>
                            </a:rPr>
                            <m:t>𝑎</m:t>
                          </m:r>
                        </m:sub>
                      </m:sSub>
                      <m:r>
                        <a:rPr lang="en-CA" sz="2000" i="1">
                          <a:solidFill>
                            <a:schemeClr val="bg1"/>
                          </a:solidFill>
                          <a:latin typeface="Cambria Math"/>
                        </a:rPr>
                        <m:t>−</m:t>
                      </m:r>
                      <m:sSub>
                        <m:sSubPr>
                          <m:ctrlPr>
                            <a:rPr lang="en-CA" sz="2000" i="1">
                              <a:solidFill>
                                <a:schemeClr val="bg1"/>
                              </a:solidFill>
                              <a:latin typeface="Cambria Math"/>
                            </a:rPr>
                          </m:ctrlPr>
                        </m:sSubPr>
                        <m:e>
                          <m:sSub>
                            <m:sSubPr>
                              <m:ctrlPr>
                                <a:rPr lang="en-CA" sz="2000" i="1">
                                  <a:solidFill>
                                    <a:schemeClr val="bg1"/>
                                  </a:solidFill>
                                  <a:latin typeface="Cambria Math"/>
                                </a:rPr>
                              </m:ctrlPr>
                            </m:sSubPr>
                            <m:e>
                              <m:r>
                                <a:rPr lang="en-CA" sz="2000" i="1">
                                  <a:solidFill>
                                    <a:schemeClr val="bg1"/>
                                  </a:solidFill>
                                  <a:latin typeface="Cambria Math"/>
                                  <a:ea typeface="Cambria Math"/>
                                </a:rPr>
                                <m:t>𝜇</m:t>
                              </m:r>
                            </m:e>
                            <m:sub>
                              <m:r>
                                <a:rPr lang="en-CA" sz="2000" i="1">
                                  <a:solidFill>
                                    <a:schemeClr val="bg1"/>
                                  </a:solidFill>
                                  <a:latin typeface="Cambria Math"/>
                                </a:rPr>
                                <m:t>𝑘</m:t>
                              </m:r>
                            </m:sub>
                          </m:sSub>
                          <m:r>
                            <a:rPr lang="en-CA" sz="2000" b="0" i="1" smtClean="0">
                              <a:solidFill>
                                <a:schemeClr val="bg1"/>
                              </a:solidFill>
                              <a:latin typeface="Cambria Math"/>
                            </a:rPr>
                            <m:t>𝑚</m:t>
                          </m:r>
                        </m:e>
                        <m:sub>
                          <m:r>
                            <a:rPr lang="en-CA" sz="2000" b="0" i="1" smtClean="0">
                              <a:solidFill>
                                <a:schemeClr val="bg1"/>
                              </a:solidFill>
                              <a:latin typeface="Cambria Math"/>
                            </a:rPr>
                            <m:t>1</m:t>
                          </m:r>
                        </m:sub>
                      </m:sSub>
                      <m:r>
                        <a:rPr lang="en-CA" sz="2000" b="0" i="1" smtClean="0">
                          <a:solidFill>
                            <a:schemeClr val="bg1"/>
                          </a:solidFill>
                          <a:latin typeface="Cambria Math"/>
                        </a:rPr>
                        <m:t>𝑔</m:t>
                      </m:r>
                      <m:r>
                        <a:rPr lang="en-CA" sz="2000" i="1">
                          <a:solidFill>
                            <a:schemeClr val="bg1"/>
                          </a:solidFill>
                          <a:latin typeface="Cambria Math"/>
                        </a:rPr>
                        <m:t>−</m:t>
                      </m:r>
                      <m:sSub>
                        <m:sSubPr>
                          <m:ctrlPr>
                            <a:rPr lang="en-CA" sz="2000" i="1">
                              <a:solidFill>
                                <a:schemeClr val="bg1"/>
                              </a:solidFill>
                              <a:latin typeface="Cambria Math"/>
                            </a:rPr>
                          </m:ctrlPr>
                        </m:sSubPr>
                        <m:e>
                          <m:sSub>
                            <m:sSubPr>
                              <m:ctrlPr>
                                <a:rPr lang="en-CA" sz="2000" i="1">
                                  <a:solidFill>
                                    <a:schemeClr val="bg1"/>
                                  </a:solidFill>
                                  <a:latin typeface="Cambria Math"/>
                                </a:rPr>
                              </m:ctrlPr>
                            </m:sSubPr>
                            <m:e>
                              <m:r>
                                <a:rPr lang="en-CA" sz="2000" i="1">
                                  <a:solidFill>
                                    <a:schemeClr val="bg1"/>
                                  </a:solidFill>
                                  <a:latin typeface="Cambria Math"/>
                                  <a:ea typeface="Cambria Math"/>
                                </a:rPr>
                                <m:t>𝜇</m:t>
                              </m:r>
                            </m:e>
                            <m:sub>
                              <m:r>
                                <a:rPr lang="en-CA" sz="2000" i="1">
                                  <a:solidFill>
                                    <a:schemeClr val="bg1"/>
                                  </a:solidFill>
                                  <a:latin typeface="Cambria Math"/>
                                </a:rPr>
                                <m:t>𝑘</m:t>
                              </m:r>
                            </m:sub>
                          </m:sSub>
                          <m:r>
                            <a:rPr lang="en-CA" sz="2000" b="0" i="1" smtClean="0">
                              <a:solidFill>
                                <a:schemeClr val="bg1"/>
                              </a:solidFill>
                              <a:latin typeface="Cambria Math"/>
                            </a:rPr>
                            <m:t>𝑚</m:t>
                          </m:r>
                        </m:e>
                        <m:sub>
                          <m:r>
                            <a:rPr lang="en-CA" sz="2000" b="0" i="1" smtClean="0">
                              <a:solidFill>
                                <a:schemeClr val="bg1"/>
                              </a:solidFill>
                              <a:latin typeface="Cambria Math"/>
                            </a:rPr>
                            <m:t>2</m:t>
                          </m:r>
                        </m:sub>
                      </m:sSub>
                      <m:r>
                        <a:rPr lang="en-CA" sz="2000" b="0" i="1" smtClean="0">
                          <a:solidFill>
                            <a:schemeClr val="bg1"/>
                          </a:solidFill>
                          <a:latin typeface="Cambria Math"/>
                        </a:rPr>
                        <m:t>𝑔</m:t>
                      </m:r>
                      <m:r>
                        <a:rPr lang="en-CA" sz="2000" i="1">
                          <a:solidFill>
                            <a:schemeClr val="bg1"/>
                          </a:solidFill>
                          <a:latin typeface="Cambria Math"/>
                        </a:rPr>
                        <m:t>=</m:t>
                      </m:r>
                      <m:d>
                        <m:dPr>
                          <m:ctrlPr>
                            <a:rPr lang="en-CA" sz="2000" i="1">
                              <a:solidFill>
                                <a:schemeClr val="bg1"/>
                              </a:solidFill>
                              <a:latin typeface="Cambria Math"/>
                            </a:rPr>
                          </m:ctrlPr>
                        </m:dPr>
                        <m:e>
                          <m:sSub>
                            <m:sSubPr>
                              <m:ctrlPr>
                                <a:rPr lang="en-CA" sz="2000" i="1">
                                  <a:solidFill>
                                    <a:schemeClr val="bg1"/>
                                  </a:solidFill>
                                  <a:latin typeface="Cambria Math"/>
                                </a:rPr>
                              </m:ctrlPr>
                            </m:sSubPr>
                            <m:e>
                              <m:r>
                                <a:rPr lang="en-CA" sz="2000" i="1">
                                  <a:solidFill>
                                    <a:schemeClr val="bg1"/>
                                  </a:solidFill>
                                  <a:latin typeface="Cambria Math"/>
                                </a:rPr>
                                <m:t>𝑚</m:t>
                              </m:r>
                            </m:e>
                            <m:sub>
                              <m:r>
                                <a:rPr lang="en-CA" sz="2000" i="1">
                                  <a:solidFill>
                                    <a:schemeClr val="bg1"/>
                                  </a:solidFill>
                                  <a:latin typeface="Cambria Math"/>
                                </a:rPr>
                                <m:t>1</m:t>
                              </m:r>
                            </m:sub>
                          </m:sSub>
                          <m:r>
                            <a:rPr lang="en-CA" sz="2000" i="1">
                              <a:solidFill>
                                <a:schemeClr val="bg1"/>
                              </a:solidFill>
                              <a:latin typeface="Cambria Math"/>
                            </a:rPr>
                            <m:t>+</m:t>
                          </m:r>
                          <m:sSub>
                            <m:sSubPr>
                              <m:ctrlPr>
                                <a:rPr lang="en-CA" sz="2000" i="1">
                                  <a:solidFill>
                                    <a:schemeClr val="bg1"/>
                                  </a:solidFill>
                                  <a:latin typeface="Cambria Math"/>
                                </a:rPr>
                              </m:ctrlPr>
                            </m:sSubPr>
                            <m:e>
                              <m:r>
                                <a:rPr lang="en-CA" sz="2000" i="1">
                                  <a:solidFill>
                                    <a:schemeClr val="bg1"/>
                                  </a:solidFill>
                                  <a:latin typeface="Cambria Math"/>
                                </a:rPr>
                                <m:t>𝑚</m:t>
                              </m:r>
                            </m:e>
                            <m:sub>
                              <m:r>
                                <a:rPr lang="en-CA" sz="2000" i="1">
                                  <a:solidFill>
                                    <a:schemeClr val="bg1"/>
                                  </a:solidFill>
                                  <a:latin typeface="Cambria Math"/>
                                </a:rPr>
                                <m:t>2</m:t>
                              </m:r>
                            </m:sub>
                          </m:sSub>
                        </m:e>
                      </m:d>
                      <m:r>
                        <a:rPr lang="en-CA" sz="2000" i="1">
                          <a:solidFill>
                            <a:schemeClr val="bg1"/>
                          </a:solidFill>
                          <a:latin typeface="Cambria Math"/>
                        </a:rPr>
                        <m:t>𝑎</m:t>
                      </m:r>
                    </m:oMath>
                  </m:oMathPara>
                </a14:m>
                <a:endParaRPr lang="en-CA" sz="2000" dirty="0" smtClean="0">
                  <a:solidFill>
                    <a:schemeClr val="bg1"/>
                  </a:solidFill>
                </a:endParaRPr>
              </a:p>
              <a:p>
                <a:pPr algn="l"/>
                <a:endParaRPr lang="en-CA" sz="800" dirty="0" smtClean="0">
                  <a:solidFill>
                    <a:schemeClr val="bg1"/>
                  </a:solidFill>
                </a:endParaRPr>
              </a:p>
              <a:p>
                <a:pPr algn="l"/>
                <a14:m>
                  <m:oMathPara xmlns:m="http://schemas.openxmlformats.org/officeDocument/2006/math">
                    <m:oMathParaPr>
                      <m:jc m:val="left"/>
                    </m:oMathParaPr>
                    <m:oMath xmlns:m="http://schemas.openxmlformats.org/officeDocument/2006/math">
                      <m:r>
                        <a:rPr lang="en-CA" sz="2000" b="0" i="1" smtClean="0">
                          <a:solidFill>
                            <a:schemeClr val="bg1"/>
                          </a:solidFill>
                          <a:latin typeface="Cambria Math"/>
                        </a:rPr>
                        <m:t>𝑎</m:t>
                      </m:r>
                      <m:r>
                        <a:rPr lang="en-CA" sz="2000" b="0" i="1" smtClean="0">
                          <a:solidFill>
                            <a:schemeClr val="bg1"/>
                          </a:solidFill>
                          <a:latin typeface="Cambria Math"/>
                        </a:rPr>
                        <m:t>=</m:t>
                      </m:r>
                      <m:f>
                        <m:fPr>
                          <m:ctrlPr>
                            <a:rPr lang="en-CA" sz="2000" b="0" i="1" smtClean="0">
                              <a:solidFill>
                                <a:schemeClr val="bg1"/>
                              </a:solidFill>
                              <a:latin typeface="Cambria Math"/>
                            </a:rPr>
                          </m:ctrlPr>
                        </m:fPr>
                        <m:num>
                          <m:sSub>
                            <m:sSubPr>
                              <m:ctrlPr>
                                <a:rPr lang="en-CA" sz="2000" i="1">
                                  <a:solidFill>
                                    <a:schemeClr val="bg1"/>
                                  </a:solidFill>
                                  <a:latin typeface="Cambria Math"/>
                                </a:rPr>
                              </m:ctrlPr>
                            </m:sSubPr>
                            <m:e>
                              <m:r>
                                <a:rPr lang="en-CA" sz="2000" i="1">
                                  <a:solidFill>
                                    <a:schemeClr val="bg1"/>
                                  </a:solidFill>
                                  <a:latin typeface="Cambria Math"/>
                                </a:rPr>
                                <m:t>𝐹</m:t>
                              </m:r>
                            </m:e>
                            <m:sub>
                              <m:r>
                                <a:rPr lang="en-CA" sz="2000" i="1">
                                  <a:solidFill>
                                    <a:schemeClr val="bg1"/>
                                  </a:solidFill>
                                  <a:latin typeface="Cambria Math"/>
                                </a:rPr>
                                <m:t>𝑎</m:t>
                              </m:r>
                            </m:sub>
                          </m:sSub>
                          <m:r>
                            <a:rPr lang="en-CA" sz="2000" i="1">
                              <a:solidFill>
                                <a:schemeClr val="bg1"/>
                              </a:solidFill>
                              <a:latin typeface="Cambria Math"/>
                            </a:rPr>
                            <m:t>−</m:t>
                          </m:r>
                          <m:sSub>
                            <m:sSubPr>
                              <m:ctrlPr>
                                <a:rPr lang="en-CA" sz="2000" i="1">
                                  <a:solidFill>
                                    <a:schemeClr val="bg1"/>
                                  </a:solidFill>
                                  <a:latin typeface="Cambria Math"/>
                                </a:rPr>
                              </m:ctrlPr>
                            </m:sSubPr>
                            <m:e>
                              <m:sSub>
                                <m:sSubPr>
                                  <m:ctrlPr>
                                    <a:rPr lang="en-CA" sz="2000" i="1">
                                      <a:solidFill>
                                        <a:schemeClr val="bg1"/>
                                      </a:solidFill>
                                      <a:latin typeface="Cambria Math"/>
                                    </a:rPr>
                                  </m:ctrlPr>
                                </m:sSubPr>
                                <m:e>
                                  <m:r>
                                    <a:rPr lang="en-CA" sz="2000" i="1">
                                      <a:solidFill>
                                        <a:schemeClr val="bg1"/>
                                      </a:solidFill>
                                      <a:latin typeface="Cambria Math"/>
                                      <a:ea typeface="Cambria Math"/>
                                    </a:rPr>
                                    <m:t>𝜇</m:t>
                                  </m:r>
                                </m:e>
                                <m:sub>
                                  <m:r>
                                    <a:rPr lang="en-CA" sz="2000" i="1">
                                      <a:solidFill>
                                        <a:schemeClr val="bg1"/>
                                      </a:solidFill>
                                      <a:latin typeface="Cambria Math"/>
                                    </a:rPr>
                                    <m:t>𝑘</m:t>
                                  </m:r>
                                </m:sub>
                              </m:sSub>
                              <m:r>
                                <a:rPr lang="en-CA" sz="2000" i="1">
                                  <a:solidFill>
                                    <a:schemeClr val="bg1"/>
                                  </a:solidFill>
                                  <a:latin typeface="Cambria Math"/>
                                </a:rPr>
                                <m:t>𝑚</m:t>
                              </m:r>
                            </m:e>
                            <m:sub>
                              <m:r>
                                <a:rPr lang="en-CA" sz="2000" i="1">
                                  <a:solidFill>
                                    <a:schemeClr val="bg1"/>
                                  </a:solidFill>
                                  <a:latin typeface="Cambria Math"/>
                                </a:rPr>
                                <m:t>1</m:t>
                              </m:r>
                            </m:sub>
                          </m:sSub>
                          <m:r>
                            <a:rPr lang="en-CA" sz="2000" i="1">
                              <a:solidFill>
                                <a:schemeClr val="bg1"/>
                              </a:solidFill>
                              <a:latin typeface="Cambria Math"/>
                            </a:rPr>
                            <m:t>𝑔</m:t>
                          </m:r>
                          <m:r>
                            <a:rPr lang="en-CA" sz="2000" i="1">
                              <a:solidFill>
                                <a:schemeClr val="bg1"/>
                              </a:solidFill>
                              <a:latin typeface="Cambria Math"/>
                            </a:rPr>
                            <m:t>−</m:t>
                          </m:r>
                          <m:sSub>
                            <m:sSubPr>
                              <m:ctrlPr>
                                <a:rPr lang="en-CA" sz="2000" i="1">
                                  <a:solidFill>
                                    <a:schemeClr val="bg1"/>
                                  </a:solidFill>
                                  <a:latin typeface="Cambria Math"/>
                                </a:rPr>
                              </m:ctrlPr>
                            </m:sSubPr>
                            <m:e>
                              <m:sSub>
                                <m:sSubPr>
                                  <m:ctrlPr>
                                    <a:rPr lang="en-CA" sz="2000" i="1">
                                      <a:solidFill>
                                        <a:schemeClr val="bg1"/>
                                      </a:solidFill>
                                      <a:latin typeface="Cambria Math"/>
                                    </a:rPr>
                                  </m:ctrlPr>
                                </m:sSubPr>
                                <m:e>
                                  <m:r>
                                    <a:rPr lang="en-CA" sz="2000" i="1">
                                      <a:solidFill>
                                        <a:schemeClr val="bg1"/>
                                      </a:solidFill>
                                      <a:latin typeface="Cambria Math"/>
                                      <a:ea typeface="Cambria Math"/>
                                    </a:rPr>
                                    <m:t>𝜇</m:t>
                                  </m:r>
                                </m:e>
                                <m:sub>
                                  <m:r>
                                    <a:rPr lang="en-CA" sz="2000" i="1">
                                      <a:solidFill>
                                        <a:schemeClr val="bg1"/>
                                      </a:solidFill>
                                      <a:latin typeface="Cambria Math"/>
                                    </a:rPr>
                                    <m:t>𝑘</m:t>
                                  </m:r>
                                </m:sub>
                              </m:sSub>
                              <m:r>
                                <a:rPr lang="en-CA" sz="2000" i="1">
                                  <a:solidFill>
                                    <a:schemeClr val="bg1"/>
                                  </a:solidFill>
                                  <a:latin typeface="Cambria Math"/>
                                </a:rPr>
                                <m:t>𝑚</m:t>
                              </m:r>
                            </m:e>
                            <m:sub>
                              <m:r>
                                <a:rPr lang="en-CA" sz="2000" i="1">
                                  <a:solidFill>
                                    <a:schemeClr val="bg1"/>
                                  </a:solidFill>
                                  <a:latin typeface="Cambria Math"/>
                                </a:rPr>
                                <m:t>2</m:t>
                              </m:r>
                            </m:sub>
                          </m:sSub>
                          <m:r>
                            <a:rPr lang="en-CA" sz="2000" i="1">
                              <a:solidFill>
                                <a:schemeClr val="bg1"/>
                              </a:solidFill>
                              <a:latin typeface="Cambria Math"/>
                            </a:rPr>
                            <m:t>𝑔</m:t>
                          </m:r>
                        </m:num>
                        <m:den>
                          <m:d>
                            <m:dPr>
                              <m:ctrlPr>
                                <a:rPr lang="en-CA" sz="2000" i="1">
                                  <a:solidFill>
                                    <a:schemeClr val="bg1"/>
                                  </a:solidFill>
                                  <a:latin typeface="Cambria Math"/>
                                </a:rPr>
                              </m:ctrlPr>
                            </m:dPr>
                            <m:e>
                              <m:sSub>
                                <m:sSubPr>
                                  <m:ctrlPr>
                                    <a:rPr lang="en-CA" sz="2000" i="1">
                                      <a:solidFill>
                                        <a:schemeClr val="bg1"/>
                                      </a:solidFill>
                                      <a:latin typeface="Cambria Math"/>
                                    </a:rPr>
                                  </m:ctrlPr>
                                </m:sSubPr>
                                <m:e>
                                  <m:r>
                                    <a:rPr lang="en-CA" sz="2000" i="1">
                                      <a:solidFill>
                                        <a:schemeClr val="bg1"/>
                                      </a:solidFill>
                                      <a:latin typeface="Cambria Math"/>
                                    </a:rPr>
                                    <m:t>𝑚</m:t>
                                  </m:r>
                                </m:e>
                                <m:sub>
                                  <m:r>
                                    <a:rPr lang="en-CA" sz="2000" i="1">
                                      <a:solidFill>
                                        <a:schemeClr val="bg1"/>
                                      </a:solidFill>
                                      <a:latin typeface="Cambria Math"/>
                                    </a:rPr>
                                    <m:t>1</m:t>
                                  </m:r>
                                </m:sub>
                              </m:sSub>
                              <m:r>
                                <a:rPr lang="en-CA" sz="2000" i="1">
                                  <a:solidFill>
                                    <a:schemeClr val="bg1"/>
                                  </a:solidFill>
                                  <a:latin typeface="Cambria Math"/>
                                </a:rPr>
                                <m:t>+</m:t>
                              </m:r>
                              <m:sSub>
                                <m:sSubPr>
                                  <m:ctrlPr>
                                    <a:rPr lang="en-CA" sz="2000" i="1">
                                      <a:solidFill>
                                        <a:schemeClr val="bg1"/>
                                      </a:solidFill>
                                      <a:latin typeface="Cambria Math"/>
                                    </a:rPr>
                                  </m:ctrlPr>
                                </m:sSubPr>
                                <m:e>
                                  <m:r>
                                    <a:rPr lang="en-CA" sz="2000" i="1">
                                      <a:solidFill>
                                        <a:schemeClr val="bg1"/>
                                      </a:solidFill>
                                      <a:latin typeface="Cambria Math"/>
                                    </a:rPr>
                                    <m:t>𝑚</m:t>
                                  </m:r>
                                </m:e>
                                <m:sub>
                                  <m:r>
                                    <a:rPr lang="en-CA" sz="2000" i="1">
                                      <a:solidFill>
                                        <a:schemeClr val="bg1"/>
                                      </a:solidFill>
                                      <a:latin typeface="Cambria Math"/>
                                    </a:rPr>
                                    <m:t>2</m:t>
                                  </m:r>
                                </m:sub>
                              </m:sSub>
                            </m:e>
                          </m:d>
                        </m:den>
                      </m:f>
                    </m:oMath>
                  </m:oMathPara>
                </a14:m>
                <a:endParaRPr lang="en-CA" sz="2000" dirty="0" smtClean="0">
                  <a:solidFill>
                    <a:schemeClr val="bg1"/>
                  </a:solidFill>
                </a:endParaRPr>
              </a:p>
              <a:p>
                <a:pPr algn="l"/>
                <a14:m>
                  <m:oMathPara xmlns:m="http://schemas.openxmlformats.org/officeDocument/2006/math">
                    <m:oMathParaPr>
                      <m:jc m:val="left"/>
                    </m:oMathParaPr>
                    <m:oMath xmlns:m="http://schemas.openxmlformats.org/officeDocument/2006/math">
                      <m:r>
                        <a:rPr lang="en-CA" sz="2000" b="0" i="1" smtClean="0">
                          <a:solidFill>
                            <a:schemeClr val="bg1"/>
                          </a:solidFill>
                          <a:latin typeface="Cambria Math"/>
                        </a:rPr>
                        <m:t>𝑎</m:t>
                      </m:r>
                      <m:r>
                        <a:rPr lang="en-CA" sz="2000" b="0" i="1" smtClean="0">
                          <a:solidFill>
                            <a:schemeClr val="bg1"/>
                          </a:solidFill>
                          <a:latin typeface="Cambria Math"/>
                        </a:rPr>
                        <m:t>=</m:t>
                      </m:r>
                      <m:f>
                        <m:fPr>
                          <m:ctrlPr>
                            <a:rPr lang="en-CA" sz="2000" b="0" i="1" smtClean="0">
                              <a:solidFill>
                                <a:schemeClr val="bg1"/>
                              </a:solidFill>
                              <a:latin typeface="Cambria Math"/>
                            </a:rPr>
                          </m:ctrlPr>
                        </m:fPr>
                        <m:num>
                          <m:r>
                            <a:rPr lang="en-CA" sz="2000" b="0" i="1" smtClean="0">
                              <a:solidFill>
                                <a:schemeClr val="bg1"/>
                              </a:solidFill>
                              <a:latin typeface="Cambria Math"/>
                            </a:rPr>
                            <m:t>160−0.2</m:t>
                          </m:r>
                          <m:r>
                            <a:rPr lang="en-CA" sz="2000" b="0" i="1" smtClean="0">
                              <a:solidFill>
                                <a:schemeClr val="bg1"/>
                              </a:solidFill>
                              <a:latin typeface="Cambria Math"/>
                              <a:ea typeface="Cambria Math"/>
                            </a:rPr>
                            <m:t>×32×9.81−0.2×8×9.81</m:t>
                          </m:r>
                        </m:num>
                        <m:den>
                          <m:r>
                            <a:rPr lang="en-CA" sz="2000" b="0" i="1" smtClean="0">
                              <a:solidFill>
                                <a:schemeClr val="bg1"/>
                              </a:solidFill>
                              <a:latin typeface="Cambria Math"/>
                            </a:rPr>
                            <m:t>(32+8)</m:t>
                          </m:r>
                        </m:den>
                      </m:f>
                    </m:oMath>
                  </m:oMathPara>
                </a14:m>
                <a:endParaRPr lang="en-CA" sz="2000" dirty="0" smtClean="0">
                  <a:solidFill>
                    <a:schemeClr val="bg1"/>
                  </a:solidFill>
                </a:endParaRPr>
              </a:p>
              <a:p>
                <a:pPr algn="l"/>
                <a14:m>
                  <m:oMath xmlns:m="http://schemas.openxmlformats.org/officeDocument/2006/math">
                    <m:acc>
                      <m:accPr>
                        <m:chr m:val="⃑"/>
                        <m:ctrlPr>
                          <a:rPr lang="en-CA" sz="2000" b="0" i="1" smtClean="0">
                            <a:solidFill>
                              <a:schemeClr val="bg1"/>
                            </a:solidFill>
                            <a:latin typeface="Cambria Math"/>
                          </a:rPr>
                        </m:ctrlPr>
                      </m:accPr>
                      <m:e>
                        <m:r>
                          <a:rPr lang="en-CA" sz="2000" b="0" i="1" smtClean="0">
                            <a:solidFill>
                              <a:schemeClr val="bg1"/>
                            </a:solidFill>
                            <a:latin typeface="Cambria Math"/>
                          </a:rPr>
                          <m:t>𝑎</m:t>
                        </m:r>
                      </m:e>
                    </m:acc>
                    <m:r>
                      <a:rPr lang="en-CA" sz="2000" b="0" i="1" smtClean="0">
                        <a:solidFill>
                          <a:schemeClr val="bg1"/>
                        </a:solidFill>
                        <a:latin typeface="Cambria Math"/>
                      </a:rPr>
                      <m:t>=2.038 </m:t>
                    </m:r>
                    <m:r>
                      <a:rPr lang="en-CA" sz="2000" b="0" i="1" smtClean="0">
                        <a:solidFill>
                          <a:schemeClr val="bg1"/>
                        </a:solidFill>
                        <a:latin typeface="Cambria Math"/>
                      </a:rPr>
                      <m:t>𝑚</m:t>
                    </m:r>
                    <m:r>
                      <a:rPr lang="en-CA" sz="2000" b="0" i="1" smtClean="0">
                        <a:solidFill>
                          <a:schemeClr val="bg1"/>
                        </a:solidFill>
                        <a:latin typeface="Cambria Math"/>
                      </a:rPr>
                      <m:t>/</m:t>
                    </m:r>
                    <m:sSup>
                      <m:sSupPr>
                        <m:ctrlPr>
                          <a:rPr lang="en-CA" sz="2000" b="0" i="1" smtClean="0">
                            <a:solidFill>
                              <a:schemeClr val="bg1"/>
                            </a:solidFill>
                            <a:latin typeface="Cambria Math"/>
                          </a:rPr>
                        </m:ctrlPr>
                      </m:sSupPr>
                      <m:e>
                        <m:r>
                          <a:rPr lang="en-CA" sz="2000" b="0" i="1" smtClean="0">
                            <a:solidFill>
                              <a:schemeClr val="bg1"/>
                            </a:solidFill>
                            <a:latin typeface="Cambria Math"/>
                          </a:rPr>
                          <m:t>𝑠</m:t>
                        </m:r>
                      </m:e>
                      <m:sup>
                        <m:r>
                          <a:rPr lang="en-CA" sz="2000" b="0" i="1" smtClean="0">
                            <a:solidFill>
                              <a:schemeClr val="bg1"/>
                            </a:solidFill>
                            <a:latin typeface="Cambria Math"/>
                          </a:rPr>
                          <m:t>2</m:t>
                        </m:r>
                      </m:sup>
                    </m:sSup>
                  </m:oMath>
                </a14:m>
                <a:r>
                  <a:rPr lang="en-CA" sz="2000" dirty="0" smtClean="0">
                    <a:solidFill>
                      <a:schemeClr val="bg1"/>
                    </a:solidFill>
                  </a:rPr>
                  <a:t> [Forward]</a:t>
                </a:r>
                <a:endParaRPr lang="en-CA" sz="2000" dirty="0">
                  <a:solidFill>
                    <a:schemeClr val="bg1"/>
                  </a:solidFill>
                </a:endParaRPr>
              </a:p>
              <a:p>
                <a:pPr lvl="0" algn="l"/>
                <a:endParaRPr lang="en-CA" sz="2000" dirty="0">
                  <a:solidFill>
                    <a:schemeClr val="bg1"/>
                  </a:solidFill>
                  <a:latin typeface="+mj-lt"/>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914400" y="914400"/>
                <a:ext cx="7669088" cy="2286000"/>
              </a:xfrm>
              <a:blipFill rotWithShape="1">
                <a:blip r:embed="rId2"/>
                <a:stretch>
                  <a:fillRect l="-1113" b="-134400"/>
                </a:stretch>
              </a:blipFill>
            </p:spPr>
            <p:txBody>
              <a:bodyPr/>
              <a:lstStyle/>
              <a:p>
                <a:r>
                  <a:rPr lang="en-CA">
                    <a:noFill/>
                  </a:rPr>
                  <a:t> </a:t>
                </a:r>
              </a:p>
            </p:txBody>
          </p:sp>
        </mc:Fallback>
      </mc:AlternateContent>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solidFill>
              </a:rPr>
              <a:pPr/>
              <a:t>7</a:t>
            </a:fld>
            <a:endParaRPr lang="en-US">
              <a:solidFill>
                <a:prstClr val="black"/>
              </a:solidFill>
            </a:endParaRPr>
          </a:p>
        </p:txBody>
      </p:sp>
      <p:cxnSp>
        <p:nvCxnSpPr>
          <p:cNvPr id="7" name="Straight Connector 6"/>
          <p:cNvCxnSpPr/>
          <p:nvPr/>
        </p:nvCxnSpPr>
        <p:spPr>
          <a:xfrm>
            <a:off x="5000121" y="2596349"/>
            <a:ext cx="388620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Rectangle 8"/>
              <p:cNvSpPr/>
              <p:nvPr/>
            </p:nvSpPr>
            <p:spPr>
              <a:xfrm>
                <a:off x="5647821" y="1501828"/>
                <a:ext cx="1295400" cy="1088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CA" i="1" smtClean="0">
                            <a:solidFill>
                              <a:prstClr val="white"/>
                            </a:solidFill>
                            <a:latin typeface="Cambria Math"/>
                          </a:rPr>
                        </m:ctrlPr>
                      </m:sSubPr>
                      <m:e>
                        <m:r>
                          <a:rPr lang="en-CA" b="0" i="1" smtClean="0">
                            <a:solidFill>
                              <a:prstClr val="white"/>
                            </a:solidFill>
                            <a:latin typeface="Cambria Math"/>
                          </a:rPr>
                          <m:t>𝑚</m:t>
                        </m:r>
                      </m:e>
                      <m:sub>
                        <m:r>
                          <a:rPr lang="en-CA" b="0" i="1" smtClean="0">
                            <a:solidFill>
                              <a:prstClr val="white"/>
                            </a:solidFill>
                            <a:latin typeface="Cambria Math"/>
                          </a:rPr>
                          <m:t>1</m:t>
                        </m:r>
                      </m:sub>
                    </m:sSub>
                    <m:r>
                      <a:rPr lang="en-CA" b="0" i="1" smtClean="0">
                        <a:solidFill>
                          <a:prstClr val="white"/>
                        </a:solidFill>
                        <a:latin typeface="Cambria Math"/>
                      </a:rPr>
                      <m:t>=</m:t>
                    </m:r>
                  </m:oMath>
                </a14:m>
                <a:r>
                  <a:rPr lang="en-CA" dirty="0" smtClean="0">
                    <a:solidFill>
                      <a:prstClr val="white"/>
                    </a:solidFill>
                  </a:rPr>
                  <a:t>32 kg</a:t>
                </a:r>
                <a:endParaRPr lang="en-CA" dirty="0">
                  <a:solidFill>
                    <a:prstClr val="white"/>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5647821" y="1501828"/>
                <a:ext cx="1295400" cy="1088972"/>
              </a:xfrm>
              <a:prstGeom prst="rect">
                <a:avLst/>
              </a:prstGeom>
              <a:blipFill rotWithShape="1">
                <a:blip r:embed="rId3"/>
                <a:stretch>
                  <a:fillRect/>
                </a:stretch>
              </a:blipFill>
            </p:spPr>
            <p:txBody>
              <a:bodyPr/>
              <a:lstStyle/>
              <a:p>
                <a:r>
                  <a:rPr lang="en-CA">
                    <a:noFill/>
                  </a:rPr>
                  <a:t> </a:t>
                </a:r>
              </a:p>
            </p:txBody>
          </p:sp>
        </mc:Fallback>
      </mc:AlternateContent>
      <p:cxnSp>
        <p:nvCxnSpPr>
          <p:cNvPr id="10" name="Straight Arrow Connector 9"/>
          <p:cNvCxnSpPr/>
          <p:nvPr/>
        </p:nvCxnSpPr>
        <p:spPr>
          <a:xfrm>
            <a:off x="6323557" y="2596349"/>
            <a:ext cx="0" cy="6535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5773158" y="3070141"/>
                <a:ext cx="513018" cy="404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i="1" smtClean="0">
                              <a:solidFill>
                                <a:prstClr val="black"/>
                              </a:solidFill>
                              <a:latin typeface="Cambria Math"/>
                            </a:rPr>
                          </m:ctrlPr>
                        </m:sSubPr>
                        <m:e>
                          <m:r>
                            <a:rPr lang="en-CA" i="1" smtClean="0">
                              <a:solidFill>
                                <a:prstClr val="black"/>
                              </a:solidFill>
                              <a:latin typeface="Cambria Math"/>
                            </a:rPr>
                            <m:t>𝐹</m:t>
                          </m:r>
                        </m:e>
                        <m:sub>
                          <m:sSub>
                            <m:sSubPr>
                              <m:ctrlPr>
                                <a:rPr lang="en-CA" i="1" smtClean="0">
                                  <a:solidFill>
                                    <a:prstClr val="black"/>
                                  </a:solidFill>
                                  <a:latin typeface="Cambria Math"/>
                                </a:rPr>
                              </m:ctrlPr>
                            </m:sSubPr>
                            <m:e>
                              <m:r>
                                <a:rPr lang="en-CA" b="0" i="1" smtClean="0">
                                  <a:solidFill>
                                    <a:prstClr val="black"/>
                                  </a:solidFill>
                                  <a:latin typeface="Cambria Math"/>
                                </a:rPr>
                                <m:t>𝑔</m:t>
                              </m:r>
                            </m:e>
                            <m:sub>
                              <m:r>
                                <a:rPr lang="en-CA" b="0" i="1" smtClean="0">
                                  <a:solidFill>
                                    <a:prstClr val="black"/>
                                  </a:solidFill>
                                  <a:latin typeface="Cambria Math"/>
                                </a:rPr>
                                <m:t>1</m:t>
                              </m:r>
                            </m:sub>
                          </m:sSub>
                        </m:sub>
                      </m:sSub>
                    </m:oMath>
                  </m:oMathPara>
                </a14:m>
                <a:endParaRPr lang="en-CA" dirty="0">
                  <a:solidFill>
                    <a:prstClr val="black"/>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773158" y="3070141"/>
                <a:ext cx="513018" cy="404213"/>
              </a:xfrm>
              <a:prstGeom prst="rect">
                <a:avLst/>
              </a:prstGeom>
              <a:blipFill rotWithShape="1">
                <a:blip r:embed="rId4"/>
                <a:stretch>
                  <a:fillRect b="-3030"/>
                </a:stretch>
              </a:blipFill>
            </p:spPr>
            <p:txBody>
              <a:bodyPr/>
              <a:lstStyle/>
              <a:p>
                <a:r>
                  <a:rPr lang="en-CA">
                    <a:noFill/>
                  </a:rPr>
                  <a:t> </a:t>
                </a:r>
              </a:p>
            </p:txBody>
          </p:sp>
        </mc:Fallback>
      </mc:AlternateContent>
      <p:cxnSp>
        <p:nvCxnSpPr>
          <p:cNvPr id="12" name="Straight Arrow Connector 11"/>
          <p:cNvCxnSpPr>
            <a:stCxn id="9" idx="0"/>
          </p:cNvCxnSpPr>
          <p:nvPr/>
        </p:nvCxnSpPr>
        <p:spPr>
          <a:xfrm flipV="1">
            <a:off x="6295521" y="1013666"/>
            <a:ext cx="0" cy="488162"/>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p:cNvSpPr txBox="1"/>
              <p:nvPr/>
            </p:nvSpPr>
            <p:spPr>
              <a:xfrm>
                <a:off x="5940640" y="609600"/>
                <a:ext cx="609600" cy="404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i="1" smtClean="0">
                              <a:solidFill>
                                <a:prstClr val="black"/>
                              </a:solidFill>
                              <a:latin typeface="Cambria Math"/>
                            </a:rPr>
                          </m:ctrlPr>
                        </m:sSubPr>
                        <m:e>
                          <m:r>
                            <a:rPr lang="en-CA" i="1" smtClean="0">
                              <a:solidFill>
                                <a:prstClr val="black"/>
                              </a:solidFill>
                              <a:latin typeface="Cambria Math"/>
                            </a:rPr>
                            <m:t>𝐹</m:t>
                          </m:r>
                        </m:e>
                        <m:sub>
                          <m:sSub>
                            <m:sSubPr>
                              <m:ctrlPr>
                                <a:rPr lang="en-CA" i="1" smtClean="0">
                                  <a:solidFill>
                                    <a:prstClr val="black"/>
                                  </a:solidFill>
                                  <a:latin typeface="Cambria Math"/>
                                </a:rPr>
                              </m:ctrlPr>
                            </m:sSubPr>
                            <m:e>
                              <m:r>
                                <a:rPr lang="en-CA" b="0" i="1" smtClean="0">
                                  <a:solidFill>
                                    <a:prstClr val="black"/>
                                  </a:solidFill>
                                  <a:latin typeface="Cambria Math"/>
                                </a:rPr>
                                <m:t>𝑁</m:t>
                              </m:r>
                            </m:e>
                            <m:sub>
                              <m:r>
                                <a:rPr lang="en-CA" b="0" i="1" smtClean="0">
                                  <a:solidFill>
                                    <a:prstClr val="black"/>
                                  </a:solidFill>
                                  <a:latin typeface="Cambria Math"/>
                                </a:rPr>
                                <m:t>1</m:t>
                              </m:r>
                            </m:sub>
                          </m:sSub>
                        </m:sub>
                      </m:sSub>
                    </m:oMath>
                  </m:oMathPara>
                </a14:m>
                <a:endParaRPr lang="en-CA" dirty="0">
                  <a:solidFill>
                    <a:prstClr val="black"/>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5940640" y="609600"/>
                <a:ext cx="609600" cy="404213"/>
              </a:xfrm>
              <a:prstGeom prst="rect">
                <a:avLst/>
              </a:prstGeom>
              <a:blipFill rotWithShape="1">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6950648" y="1981200"/>
                <a:ext cx="128797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CA" i="1" smtClean="0">
                            <a:solidFill>
                              <a:prstClr val="white"/>
                            </a:solidFill>
                            <a:latin typeface="Cambria Math"/>
                          </a:rPr>
                        </m:ctrlPr>
                      </m:sSubPr>
                      <m:e>
                        <m:r>
                          <a:rPr lang="en-CA" i="1">
                            <a:solidFill>
                              <a:prstClr val="white"/>
                            </a:solidFill>
                            <a:latin typeface="Cambria Math"/>
                          </a:rPr>
                          <m:t>𝑚</m:t>
                        </m:r>
                      </m:e>
                      <m:sub>
                        <m:r>
                          <a:rPr lang="en-CA" b="0" i="1" smtClean="0">
                            <a:solidFill>
                              <a:prstClr val="white"/>
                            </a:solidFill>
                            <a:latin typeface="Cambria Math"/>
                          </a:rPr>
                          <m:t>2</m:t>
                        </m:r>
                      </m:sub>
                    </m:sSub>
                    <m:r>
                      <a:rPr lang="en-CA" b="0" i="1" smtClean="0">
                        <a:solidFill>
                          <a:prstClr val="white"/>
                        </a:solidFill>
                        <a:latin typeface="Cambria Math"/>
                      </a:rPr>
                      <m:t>=</m:t>
                    </m:r>
                  </m:oMath>
                </a14:m>
                <a:r>
                  <a:rPr lang="en-CA" dirty="0">
                    <a:solidFill>
                      <a:prstClr val="white"/>
                    </a:solidFill>
                  </a:rPr>
                  <a:t>8</a:t>
                </a:r>
                <a:r>
                  <a:rPr lang="en-CA" dirty="0" smtClean="0">
                    <a:solidFill>
                      <a:prstClr val="white"/>
                    </a:solidFill>
                  </a:rPr>
                  <a:t> kg</a:t>
                </a:r>
                <a:endParaRPr lang="en-CA" dirty="0">
                  <a:solidFill>
                    <a:prstClr val="white"/>
                  </a:solidFill>
                </a:endParaRPr>
              </a:p>
            </p:txBody>
          </p:sp>
        </mc:Choice>
        <mc:Fallback xmlns="">
          <p:sp>
            <p:nvSpPr>
              <p:cNvPr id="14" name="Rectangle 13"/>
              <p:cNvSpPr>
                <a:spLocks noRot="1" noChangeAspect="1" noMove="1" noResize="1" noEditPoints="1" noAdjustHandles="1" noChangeArrowheads="1" noChangeShapeType="1" noTextEdit="1"/>
              </p:cNvSpPr>
              <p:nvPr/>
            </p:nvSpPr>
            <p:spPr>
              <a:xfrm>
                <a:off x="6950648" y="1981200"/>
                <a:ext cx="1287973" cy="609600"/>
              </a:xfrm>
              <a:prstGeom prst="rect">
                <a:avLst/>
              </a:prstGeom>
              <a:blipFill rotWithShape="1">
                <a:blip r:embed="rId6"/>
                <a:stretch>
                  <a:fillRect/>
                </a:stretch>
              </a:blipFill>
            </p:spPr>
            <p:txBody>
              <a:bodyPr/>
              <a:lstStyle/>
              <a:p>
                <a:r>
                  <a:rPr lang="en-CA">
                    <a:noFill/>
                  </a:rPr>
                  <a:t> </a:t>
                </a:r>
              </a:p>
            </p:txBody>
          </p:sp>
        </mc:Fallback>
      </mc:AlternateContent>
      <p:cxnSp>
        <p:nvCxnSpPr>
          <p:cNvPr id="15" name="Straight Arrow Connector 14"/>
          <p:cNvCxnSpPr>
            <a:stCxn id="14" idx="0"/>
          </p:cNvCxnSpPr>
          <p:nvPr/>
        </p:nvCxnSpPr>
        <p:spPr>
          <a:xfrm flipH="1" flipV="1">
            <a:off x="7594634" y="1093075"/>
            <a:ext cx="1" cy="88812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7171821" y="618413"/>
                <a:ext cx="609600" cy="404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i="1" smtClean="0">
                              <a:solidFill>
                                <a:prstClr val="black"/>
                              </a:solidFill>
                              <a:latin typeface="Cambria Math"/>
                            </a:rPr>
                          </m:ctrlPr>
                        </m:sSubPr>
                        <m:e>
                          <m:r>
                            <a:rPr lang="en-CA" i="1" smtClean="0">
                              <a:solidFill>
                                <a:prstClr val="black"/>
                              </a:solidFill>
                              <a:latin typeface="Cambria Math"/>
                            </a:rPr>
                            <m:t>𝐹</m:t>
                          </m:r>
                        </m:e>
                        <m:sub>
                          <m:sSub>
                            <m:sSubPr>
                              <m:ctrlPr>
                                <a:rPr lang="en-CA" i="1" smtClean="0">
                                  <a:solidFill>
                                    <a:prstClr val="black"/>
                                  </a:solidFill>
                                  <a:latin typeface="Cambria Math"/>
                                </a:rPr>
                              </m:ctrlPr>
                            </m:sSubPr>
                            <m:e>
                              <m:r>
                                <a:rPr lang="en-CA" b="0" i="1" smtClean="0">
                                  <a:solidFill>
                                    <a:prstClr val="black"/>
                                  </a:solidFill>
                                  <a:latin typeface="Cambria Math"/>
                                </a:rPr>
                                <m:t>𝑁</m:t>
                              </m:r>
                            </m:e>
                            <m:sub>
                              <m:r>
                                <a:rPr lang="en-CA" b="0" i="1" smtClean="0">
                                  <a:solidFill>
                                    <a:prstClr val="black"/>
                                  </a:solidFill>
                                  <a:latin typeface="Cambria Math"/>
                                </a:rPr>
                                <m:t>2</m:t>
                              </m:r>
                            </m:sub>
                          </m:sSub>
                        </m:sub>
                      </m:sSub>
                    </m:oMath>
                  </m:oMathPara>
                </a14:m>
                <a:endParaRPr lang="en-CA" dirty="0">
                  <a:solidFill>
                    <a:prstClr val="black"/>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7171821" y="618413"/>
                <a:ext cx="609600" cy="404213"/>
              </a:xfrm>
              <a:prstGeom prst="rect">
                <a:avLst/>
              </a:prstGeom>
              <a:blipFill rotWithShape="1">
                <a:blip r:embed="rId7"/>
                <a:stretch>
                  <a:fillRect/>
                </a:stretch>
              </a:blipFill>
            </p:spPr>
            <p:txBody>
              <a:bodyPr/>
              <a:lstStyle/>
              <a:p>
                <a:r>
                  <a:rPr lang="en-CA">
                    <a:noFill/>
                  </a:rPr>
                  <a:t> </a:t>
                </a:r>
              </a:p>
            </p:txBody>
          </p:sp>
        </mc:Fallback>
      </mc:AlternateContent>
      <p:cxnSp>
        <p:nvCxnSpPr>
          <p:cNvPr id="17" name="Straight Arrow Connector 16"/>
          <p:cNvCxnSpPr/>
          <p:nvPr/>
        </p:nvCxnSpPr>
        <p:spPr>
          <a:xfrm>
            <a:off x="7597988" y="2570470"/>
            <a:ext cx="0" cy="6535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7084970" y="3067041"/>
                <a:ext cx="513018" cy="404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i="1" smtClean="0">
                              <a:solidFill>
                                <a:prstClr val="black"/>
                              </a:solidFill>
                              <a:latin typeface="Cambria Math"/>
                            </a:rPr>
                          </m:ctrlPr>
                        </m:sSubPr>
                        <m:e>
                          <m:r>
                            <a:rPr lang="en-CA" i="1" smtClean="0">
                              <a:solidFill>
                                <a:prstClr val="black"/>
                              </a:solidFill>
                              <a:latin typeface="Cambria Math"/>
                            </a:rPr>
                            <m:t>𝐹</m:t>
                          </m:r>
                        </m:e>
                        <m:sub>
                          <m:sSub>
                            <m:sSubPr>
                              <m:ctrlPr>
                                <a:rPr lang="en-CA" i="1" smtClean="0">
                                  <a:solidFill>
                                    <a:prstClr val="black"/>
                                  </a:solidFill>
                                  <a:latin typeface="Cambria Math"/>
                                </a:rPr>
                              </m:ctrlPr>
                            </m:sSubPr>
                            <m:e>
                              <m:r>
                                <a:rPr lang="en-CA" b="0" i="1" smtClean="0">
                                  <a:solidFill>
                                    <a:prstClr val="black"/>
                                  </a:solidFill>
                                  <a:latin typeface="Cambria Math"/>
                                </a:rPr>
                                <m:t>𝑔</m:t>
                              </m:r>
                            </m:e>
                            <m:sub>
                              <m:r>
                                <a:rPr lang="en-CA" b="0" i="1" smtClean="0">
                                  <a:solidFill>
                                    <a:prstClr val="black"/>
                                  </a:solidFill>
                                  <a:latin typeface="Cambria Math"/>
                                </a:rPr>
                                <m:t>2</m:t>
                              </m:r>
                            </m:sub>
                          </m:sSub>
                        </m:sub>
                      </m:sSub>
                    </m:oMath>
                  </m:oMathPara>
                </a14:m>
                <a:endParaRPr lang="en-CA" dirty="0">
                  <a:solidFill>
                    <a:prstClr val="black"/>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7084970" y="3067041"/>
                <a:ext cx="513018" cy="404213"/>
              </a:xfrm>
              <a:prstGeom prst="rect">
                <a:avLst/>
              </a:prstGeom>
              <a:blipFill rotWithShape="1">
                <a:blip r:embed="rId8"/>
                <a:stretch>
                  <a:fillRect b="-303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4114800" y="1620494"/>
                <a:ext cx="141490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solidFill>
                                <a:prstClr val="black"/>
                              </a:solidFill>
                              <a:latin typeface="Cambria Math"/>
                            </a:rPr>
                          </m:ctrlPr>
                        </m:sSubPr>
                        <m:e>
                          <m:r>
                            <a:rPr lang="en-CA" b="0" i="1" smtClean="0">
                              <a:solidFill>
                                <a:prstClr val="black"/>
                              </a:solidFill>
                              <a:latin typeface="Cambria Math"/>
                            </a:rPr>
                            <m:t>𝐹</m:t>
                          </m:r>
                        </m:e>
                        <m:sub>
                          <m:r>
                            <a:rPr lang="en-CA" b="0" i="1" smtClean="0">
                              <a:solidFill>
                                <a:prstClr val="black"/>
                              </a:solidFill>
                              <a:latin typeface="Cambria Math"/>
                            </a:rPr>
                            <m:t>𝑎</m:t>
                          </m:r>
                        </m:sub>
                      </m:sSub>
                      <m:r>
                        <a:rPr lang="en-CA" b="0" i="1" smtClean="0">
                          <a:solidFill>
                            <a:prstClr val="black"/>
                          </a:solidFill>
                          <a:latin typeface="Cambria Math"/>
                        </a:rPr>
                        <m:t>=160 </m:t>
                      </m:r>
                      <m:r>
                        <a:rPr lang="en-CA" b="0" i="1" smtClean="0">
                          <a:solidFill>
                            <a:prstClr val="black"/>
                          </a:solidFill>
                          <a:latin typeface="Cambria Math"/>
                        </a:rPr>
                        <m:t>𝑁</m:t>
                      </m:r>
                    </m:oMath>
                  </m:oMathPara>
                </a14:m>
                <a:endParaRPr lang="en-CA" dirty="0">
                  <a:solidFill>
                    <a:prstClr val="black"/>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4114800" y="1620494"/>
                <a:ext cx="1414901" cy="369332"/>
              </a:xfrm>
              <a:prstGeom prst="rect">
                <a:avLst/>
              </a:prstGeom>
              <a:blipFill rotWithShape="1">
                <a:blip r:embed="rId9"/>
                <a:stretch>
                  <a:fillRect/>
                </a:stretch>
              </a:blipFill>
            </p:spPr>
            <p:txBody>
              <a:bodyPr/>
              <a:lstStyle/>
              <a:p>
                <a:r>
                  <a:rPr lang="en-CA">
                    <a:noFill/>
                  </a:rPr>
                  <a:t> </a:t>
                </a:r>
              </a:p>
            </p:txBody>
          </p:sp>
        </mc:Fallback>
      </mc:AlternateContent>
      <p:cxnSp>
        <p:nvCxnSpPr>
          <p:cNvPr id="20" name="Straight Arrow Connector 19"/>
          <p:cNvCxnSpPr/>
          <p:nvPr/>
        </p:nvCxnSpPr>
        <p:spPr>
          <a:xfrm>
            <a:off x="4581021" y="2046314"/>
            <a:ext cx="10668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6991304" y="1340575"/>
                <a:ext cx="533399" cy="3931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solidFill>
                                <a:prstClr val="black"/>
                              </a:solidFill>
                              <a:latin typeface="Cambria Math"/>
                            </a:rPr>
                          </m:ctrlPr>
                        </m:sSubPr>
                        <m:e>
                          <m:r>
                            <a:rPr lang="en-CA" b="0" i="1" smtClean="0">
                              <a:solidFill>
                                <a:prstClr val="black"/>
                              </a:solidFill>
                              <a:latin typeface="Cambria Math"/>
                            </a:rPr>
                            <m:t>𝐹</m:t>
                          </m:r>
                        </m:e>
                        <m:sub>
                          <m:sSub>
                            <m:sSubPr>
                              <m:ctrlPr>
                                <a:rPr lang="en-CA" b="0" i="1" smtClean="0">
                                  <a:solidFill>
                                    <a:prstClr val="black"/>
                                  </a:solidFill>
                                  <a:latin typeface="Cambria Math"/>
                                </a:rPr>
                              </m:ctrlPr>
                            </m:sSubPr>
                            <m:e>
                              <m:r>
                                <a:rPr lang="en-CA" b="0" i="1" smtClean="0">
                                  <a:solidFill>
                                    <a:prstClr val="black"/>
                                  </a:solidFill>
                                  <a:latin typeface="Cambria Math"/>
                                </a:rPr>
                                <m:t>𝑓</m:t>
                              </m:r>
                            </m:e>
                            <m:sub>
                              <m:r>
                                <a:rPr lang="en-CA" b="0" i="1" smtClean="0">
                                  <a:solidFill>
                                    <a:prstClr val="black"/>
                                  </a:solidFill>
                                  <a:latin typeface="Cambria Math"/>
                                </a:rPr>
                                <m:t>1</m:t>
                              </m:r>
                            </m:sub>
                          </m:sSub>
                        </m:sub>
                      </m:sSub>
                    </m:oMath>
                  </m:oMathPara>
                </a14:m>
                <a:endParaRPr lang="en-CA" dirty="0">
                  <a:solidFill>
                    <a:prstClr val="black"/>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6991304" y="1340575"/>
                <a:ext cx="533399" cy="393121"/>
              </a:xfrm>
              <a:prstGeom prst="rect">
                <a:avLst/>
              </a:prstGeom>
              <a:blipFill rotWithShape="1">
                <a:blip r:embed="rId10"/>
                <a:stretch>
                  <a:fillRect b="-9375"/>
                </a:stretch>
              </a:blipFill>
            </p:spPr>
            <p:txBody>
              <a:bodyPr/>
              <a:lstStyle/>
              <a:p>
                <a:r>
                  <a:rPr lang="en-CA">
                    <a:noFill/>
                  </a:rPr>
                  <a:t> </a:t>
                </a:r>
              </a:p>
            </p:txBody>
          </p:sp>
        </mc:Fallback>
      </mc:AlternateContent>
      <p:cxnSp>
        <p:nvCxnSpPr>
          <p:cNvPr id="22" name="Straight Arrow Connector 21"/>
          <p:cNvCxnSpPr/>
          <p:nvPr/>
        </p:nvCxnSpPr>
        <p:spPr>
          <a:xfrm flipH="1">
            <a:off x="6905120" y="1733696"/>
            <a:ext cx="533401"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8382001" y="1981200"/>
                <a:ext cx="533399" cy="404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solidFill>
                                <a:prstClr val="black"/>
                              </a:solidFill>
                              <a:latin typeface="Cambria Math"/>
                            </a:rPr>
                          </m:ctrlPr>
                        </m:sSubPr>
                        <m:e>
                          <m:r>
                            <a:rPr lang="en-CA" b="0" i="1" smtClean="0">
                              <a:solidFill>
                                <a:prstClr val="black"/>
                              </a:solidFill>
                              <a:latin typeface="Cambria Math"/>
                            </a:rPr>
                            <m:t>𝐹</m:t>
                          </m:r>
                        </m:e>
                        <m:sub>
                          <m:sSub>
                            <m:sSubPr>
                              <m:ctrlPr>
                                <a:rPr lang="en-CA" b="0" i="1" smtClean="0">
                                  <a:solidFill>
                                    <a:prstClr val="black"/>
                                  </a:solidFill>
                                  <a:latin typeface="Cambria Math"/>
                                </a:rPr>
                              </m:ctrlPr>
                            </m:sSubPr>
                            <m:e>
                              <m:r>
                                <a:rPr lang="en-CA" b="0" i="1" smtClean="0">
                                  <a:solidFill>
                                    <a:prstClr val="black"/>
                                  </a:solidFill>
                                  <a:latin typeface="Cambria Math"/>
                                </a:rPr>
                                <m:t>𝑓</m:t>
                              </m:r>
                            </m:e>
                            <m:sub>
                              <m:r>
                                <a:rPr lang="en-CA" b="0" i="1" smtClean="0">
                                  <a:solidFill>
                                    <a:prstClr val="black"/>
                                  </a:solidFill>
                                  <a:latin typeface="Cambria Math"/>
                                </a:rPr>
                                <m:t>2</m:t>
                              </m:r>
                            </m:sub>
                          </m:sSub>
                        </m:sub>
                      </m:sSub>
                    </m:oMath>
                  </m:oMathPara>
                </a14:m>
                <a:endParaRPr lang="en-CA" dirty="0">
                  <a:solidFill>
                    <a:prstClr val="black"/>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8382001" y="1981200"/>
                <a:ext cx="533399" cy="404213"/>
              </a:xfrm>
              <a:prstGeom prst="rect">
                <a:avLst/>
              </a:prstGeom>
              <a:blipFill rotWithShape="1">
                <a:blip r:embed="rId11"/>
                <a:stretch>
                  <a:fillRect b="-6061"/>
                </a:stretch>
              </a:blipFill>
            </p:spPr>
            <p:txBody>
              <a:bodyPr/>
              <a:lstStyle/>
              <a:p>
                <a:r>
                  <a:rPr lang="en-CA">
                    <a:noFill/>
                  </a:rPr>
                  <a:t> </a:t>
                </a:r>
              </a:p>
            </p:txBody>
          </p:sp>
        </mc:Fallback>
      </mc:AlternateContent>
      <p:cxnSp>
        <p:nvCxnSpPr>
          <p:cNvPr id="24" name="Straight Arrow Connector 23"/>
          <p:cNvCxnSpPr/>
          <p:nvPr/>
        </p:nvCxnSpPr>
        <p:spPr>
          <a:xfrm flipH="1">
            <a:off x="8251576" y="2374321"/>
            <a:ext cx="663824"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3107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914400" y="783566"/>
                <a:ext cx="4953000" cy="2286000"/>
              </a:xfrm>
            </p:spPr>
            <p:txBody>
              <a:bodyPr>
                <a:noAutofit/>
              </a:bodyPr>
              <a:lstStyle/>
              <a:p>
                <a:pPr marL="355600" lvl="0" indent="-355600" algn="l"/>
                <a:r>
                  <a:rPr lang="en-CA" sz="2000" dirty="0" smtClean="0">
                    <a:solidFill>
                      <a:schemeClr val="bg1"/>
                    </a:solidFill>
                    <a:latin typeface="+mj-lt"/>
                  </a:rPr>
                  <a:t>(</a:t>
                </a:r>
                <a:r>
                  <a:rPr lang="en-CA" sz="2000" dirty="0">
                    <a:solidFill>
                      <a:schemeClr val="bg1"/>
                    </a:solidFill>
                    <a:latin typeface="+mj-lt"/>
                  </a:rPr>
                  <a:t>b) Determine the force exerted by the larger box on the smaller </a:t>
                </a:r>
                <a:r>
                  <a:rPr lang="en-CA" sz="2000" dirty="0" smtClean="0">
                    <a:solidFill>
                      <a:schemeClr val="bg1"/>
                    </a:solidFill>
                    <a:latin typeface="+mj-lt"/>
                  </a:rPr>
                  <a:t>box.</a:t>
                </a:r>
              </a:p>
              <a:p>
                <a:pPr marL="355600" lvl="0" indent="-355600" algn="l"/>
                <a:endParaRPr lang="en-CA" sz="2000" dirty="0">
                  <a:solidFill>
                    <a:schemeClr val="bg1"/>
                  </a:solidFill>
                  <a:latin typeface="+mj-lt"/>
                </a:endParaRPr>
              </a:p>
              <a:p>
                <a:pPr marL="355600" lvl="0" indent="-355600" algn="l"/>
                <a:endParaRPr lang="en-CA" sz="2000" dirty="0" smtClean="0">
                  <a:solidFill>
                    <a:schemeClr val="bg1"/>
                  </a:solidFill>
                  <a:latin typeface="+mj-lt"/>
                </a:endParaRPr>
              </a:p>
              <a:p>
                <a:pPr marL="355600" lvl="0" indent="-355600" algn="l"/>
                <a:endParaRPr lang="en-CA" sz="800" dirty="0" smtClean="0">
                  <a:solidFill>
                    <a:schemeClr val="bg1"/>
                  </a:solidFill>
                  <a:latin typeface="+mj-lt"/>
                </a:endParaRPr>
              </a:p>
              <a:p>
                <a:pPr marL="355600" lvl="0" indent="-355600" algn="l"/>
                <a:endParaRPr lang="en-CA" sz="800" dirty="0">
                  <a:solidFill>
                    <a:schemeClr val="bg1"/>
                  </a:solidFill>
                  <a:latin typeface="+mj-lt"/>
                </a:endParaRPr>
              </a:p>
              <a:p>
                <a:pPr marL="355600" lvl="0" indent="-355600" algn="l"/>
                <a:endParaRPr lang="en-CA" sz="800" dirty="0" smtClean="0">
                  <a:solidFill>
                    <a:schemeClr val="bg1"/>
                  </a:solidFill>
                  <a:latin typeface="+mj-lt"/>
                </a:endParaRPr>
              </a:p>
              <a:p>
                <a:pPr marL="355600" lvl="0" indent="-355600" algn="l"/>
                <a:endParaRPr lang="en-CA" sz="800" dirty="0" smtClean="0">
                  <a:solidFill>
                    <a:schemeClr val="bg1"/>
                  </a:solidFill>
                  <a:latin typeface="+mj-lt"/>
                </a:endParaRPr>
              </a:p>
              <a:p>
                <a:pPr algn="l"/>
                <a14:m>
                  <m:oMathPara xmlns:m="http://schemas.openxmlformats.org/officeDocument/2006/math">
                    <m:oMathParaPr>
                      <m:jc m:val="left"/>
                    </m:oMathParaPr>
                    <m:oMath xmlns:m="http://schemas.openxmlformats.org/officeDocument/2006/math">
                      <m:sSub>
                        <m:sSubPr>
                          <m:ctrlPr>
                            <a:rPr lang="en-CA" sz="2000" i="1">
                              <a:solidFill>
                                <a:schemeClr val="bg1"/>
                              </a:solidFill>
                              <a:latin typeface="Cambria Math"/>
                            </a:rPr>
                          </m:ctrlPr>
                        </m:sSubPr>
                        <m:e>
                          <m:r>
                            <a:rPr lang="en-CA" sz="2000" i="1">
                              <a:solidFill>
                                <a:schemeClr val="bg1"/>
                              </a:solidFill>
                              <a:latin typeface="Cambria Math"/>
                            </a:rPr>
                            <m:t>𝐹</m:t>
                          </m:r>
                        </m:e>
                        <m:sub>
                          <m:sSub>
                            <m:sSubPr>
                              <m:ctrlPr>
                                <a:rPr lang="en-CA" sz="2000" i="1">
                                  <a:solidFill>
                                    <a:schemeClr val="bg1"/>
                                  </a:solidFill>
                                  <a:latin typeface="Cambria Math"/>
                                </a:rPr>
                              </m:ctrlPr>
                            </m:sSubPr>
                            <m:e>
                              <m:r>
                                <a:rPr lang="en-CA" sz="2000" i="1">
                                  <a:solidFill>
                                    <a:schemeClr val="bg1"/>
                                  </a:solidFill>
                                  <a:latin typeface="Cambria Math"/>
                                </a:rPr>
                                <m:t>𝑛𝑒𝑡</m:t>
                              </m:r>
                            </m:e>
                            <m:sub>
                              <m:r>
                                <a:rPr lang="en-CA" sz="2000" i="1">
                                  <a:solidFill>
                                    <a:schemeClr val="bg1"/>
                                  </a:solidFill>
                                  <a:latin typeface="Cambria Math"/>
                                </a:rPr>
                                <m:t>𝑥</m:t>
                              </m:r>
                            </m:sub>
                          </m:sSub>
                        </m:sub>
                      </m:sSub>
                      <m:r>
                        <a:rPr lang="en-CA" sz="2000" i="1">
                          <a:solidFill>
                            <a:schemeClr val="bg1"/>
                          </a:solidFill>
                          <a:latin typeface="Cambria Math"/>
                        </a:rPr>
                        <m:t>=</m:t>
                      </m:r>
                      <m:sSub>
                        <m:sSubPr>
                          <m:ctrlPr>
                            <a:rPr lang="en-CA" sz="2000" i="1" dirty="0" smtClean="0">
                              <a:solidFill>
                                <a:schemeClr val="bg1"/>
                              </a:solidFill>
                              <a:latin typeface="Cambria Math"/>
                            </a:rPr>
                          </m:ctrlPr>
                        </m:sSubPr>
                        <m:e>
                          <m:r>
                            <a:rPr lang="en-CA" sz="2000" b="0" i="1" dirty="0" smtClean="0">
                              <a:solidFill>
                                <a:schemeClr val="bg1"/>
                              </a:solidFill>
                              <a:latin typeface="Cambria Math"/>
                            </a:rPr>
                            <m:t>𝑚</m:t>
                          </m:r>
                        </m:e>
                        <m:sub>
                          <m:r>
                            <a:rPr lang="en-CA" sz="2000" b="0" i="1" dirty="0" smtClean="0">
                              <a:solidFill>
                                <a:schemeClr val="bg1"/>
                              </a:solidFill>
                              <a:latin typeface="Cambria Math"/>
                            </a:rPr>
                            <m:t>2</m:t>
                          </m:r>
                        </m:sub>
                      </m:sSub>
                      <m:r>
                        <a:rPr lang="en-CA" sz="2000" i="1">
                          <a:solidFill>
                            <a:schemeClr val="bg1"/>
                          </a:solidFill>
                          <a:latin typeface="Cambria Math"/>
                        </a:rPr>
                        <m:t>𝑎</m:t>
                      </m:r>
                    </m:oMath>
                  </m:oMathPara>
                </a14:m>
                <a:endParaRPr lang="en-CA" sz="2000" dirty="0">
                  <a:solidFill>
                    <a:schemeClr val="bg1"/>
                  </a:solidFill>
                </a:endParaRPr>
              </a:p>
              <a:p>
                <a:pPr algn="l"/>
                <a:endParaRPr lang="en-CA" sz="800" i="1" dirty="0" smtClean="0">
                  <a:solidFill>
                    <a:schemeClr val="bg1"/>
                  </a:solidFill>
                  <a:latin typeface="Cambria Math"/>
                </a:endParaRPr>
              </a:p>
              <a:p>
                <a:pPr algn="l"/>
                <a14:m>
                  <m:oMathPara xmlns:m="http://schemas.openxmlformats.org/officeDocument/2006/math">
                    <m:oMathParaPr>
                      <m:jc m:val="left"/>
                    </m:oMathParaPr>
                    <m:oMath xmlns:m="http://schemas.openxmlformats.org/officeDocument/2006/math">
                      <m:sSub>
                        <m:sSubPr>
                          <m:ctrlPr>
                            <a:rPr lang="en-CA" sz="2000" i="1">
                              <a:solidFill>
                                <a:schemeClr val="bg1"/>
                              </a:solidFill>
                              <a:latin typeface="Cambria Math"/>
                            </a:rPr>
                          </m:ctrlPr>
                        </m:sSubPr>
                        <m:e>
                          <m:r>
                            <a:rPr lang="en-CA" sz="2000" i="1">
                              <a:solidFill>
                                <a:schemeClr val="bg1"/>
                              </a:solidFill>
                              <a:latin typeface="Cambria Math"/>
                            </a:rPr>
                            <m:t>𝐹</m:t>
                          </m:r>
                        </m:e>
                        <m:sub>
                          <m:r>
                            <a:rPr lang="en-CA" sz="2000" b="0" i="1" smtClean="0">
                              <a:solidFill>
                                <a:schemeClr val="bg1"/>
                              </a:solidFill>
                              <a:latin typeface="Cambria Math"/>
                            </a:rPr>
                            <m:t>1 </m:t>
                          </m:r>
                          <m:r>
                            <a:rPr lang="en-CA" sz="2000" b="0" i="1" smtClean="0">
                              <a:solidFill>
                                <a:schemeClr val="bg1"/>
                              </a:solidFill>
                              <a:latin typeface="Cambria Math"/>
                            </a:rPr>
                            <m:t>𝑜𝑛</m:t>
                          </m:r>
                          <m:r>
                            <a:rPr lang="en-CA" sz="2000" b="0" i="1" smtClean="0">
                              <a:solidFill>
                                <a:schemeClr val="bg1"/>
                              </a:solidFill>
                              <a:latin typeface="Cambria Math"/>
                            </a:rPr>
                            <m:t> 2</m:t>
                          </m:r>
                        </m:sub>
                      </m:sSub>
                      <m:r>
                        <a:rPr lang="en-CA" sz="2000" i="1">
                          <a:solidFill>
                            <a:schemeClr val="bg1"/>
                          </a:solidFill>
                          <a:latin typeface="Cambria Math"/>
                        </a:rPr>
                        <m:t>−</m:t>
                      </m:r>
                      <m:r>
                        <m:rPr>
                          <m:nor/>
                        </m:rPr>
                        <a:rPr lang="en-CA" sz="2000" dirty="0">
                          <a:solidFill>
                            <a:schemeClr val="bg1"/>
                          </a:solidFill>
                        </a:rPr>
                        <m:t> </m:t>
                      </m:r>
                      <m:sSub>
                        <m:sSubPr>
                          <m:ctrlPr>
                            <a:rPr lang="en-CA" sz="2000" i="1">
                              <a:solidFill>
                                <a:schemeClr val="bg1"/>
                              </a:solidFill>
                              <a:latin typeface="Cambria Math"/>
                            </a:rPr>
                          </m:ctrlPr>
                        </m:sSubPr>
                        <m:e>
                          <m:r>
                            <a:rPr lang="en-CA" sz="2000" i="1">
                              <a:solidFill>
                                <a:schemeClr val="bg1"/>
                              </a:solidFill>
                              <a:latin typeface="Cambria Math"/>
                            </a:rPr>
                            <m:t>𝐹</m:t>
                          </m:r>
                        </m:e>
                        <m:sub>
                          <m:sSub>
                            <m:sSubPr>
                              <m:ctrlPr>
                                <a:rPr lang="en-CA" sz="2000" i="1">
                                  <a:solidFill>
                                    <a:schemeClr val="bg1"/>
                                  </a:solidFill>
                                  <a:latin typeface="Cambria Math"/>
                                </a:rPr>
                              </m:ctrlPr>
                            </m:sSubPr>
                            <m:e>
                              <m:r>
                                <a:rPr lang="en-CA" sz="2000" i="1">
                                  <a:solidFill>
                                    <a:schemeClr val="bg1"/>
                                  </a:solidFill>
                                  <a:latin typeface="Cambria Math"/>
                                </a:rPr>
                                <m:t>𝑓</m:t>
                              </m:r>
                            </m:e>
                            <m:sub>
                              <m:r>
                                <a:rPr lang="en-CA" sz="2000" i="1">
                                  <a:solidFill>
                                    <a:schemeClr val="bg1"/>
                                  </a:solidFill>
                                  <a:latin typeface="Cambria Math"/>
                                </a:rPr>
                                <m:t>2</m:t>
                              </m:r>
                            </m:sub>
                          </m:sSub>
                        </m:sub>
                      </m:sSub>
                      <m:r>
                        <a:rPr lang="en-CA" sz="2000" i="1">
                          <a:solidFill>
                            <a:schemeClr val="bg1"/>
                          </a:solidFill>
                          <a:latin typeface="Cambria Math"/>
                        </a:rPr>
                        <m:t>=</m:t>
                      </m:r>
                      <m:sSub>
                        <m:sSubPr>
                          <m:ctrlPr>
                            <a:rPr lang="en-CA" sz="2000" i="1" dirty="0">
                              <a:solidFill>
                                <a:schemeClr val="bg1"/>
                              </a:solidFill>
                              <a:latin typeface="Cambria Math"/>
                            </a:rPr>
                          </m:ctrlPr>
                        </m:sSubPr>
                        <m:e>
                          <m:r>
                            <a:rPr lang="en-CA" sz="2000" i="1" dirty="0">
                              <a:solidFill>
                                <a:schemeClr val="bg1"/>
                              </a:solidFill>
                              <a:latin typeface="Cambria Math"/>
                            </a:rPr>
                            <m:t>𝑚</m:t>
                          </m:r>
                        </m:e>
                        <m:sub>
                          <m:r>
                            <a:rPr lang="en-CA" sz="2000" b="0" i="1" dirty="0" smtClean="0">
                              <a:solidFill>
                                <a:schemeClr val="bg1"/>
                              </a:solidFill>
                              <a:latin typeface="Cambria Math"/>
                            </a:rPr>
                            <m:t>2</m:t>
                          </m:r>
                        </m:sub>
                      </m:sSub>
                      <m:r>
                        <a:rPr lang="en-CA" sz="2000" i="1">
                          <a:solidFill>
                            <a:schemeClr val="bg1"/>
                          </a:solidFill>
                          <a:latin typeface="Cambria Math"/>
                        </a:rPr>
                        <m:t>𝑎</m:t>
                      </m:r>
                    </m:oMath>
                  </m:oMathPara>
                </a14:m>
                <a:endParaRPr lang="en-CA" sz="2000" dirty="0">
                  <a:solidFill>
                    <a:schemeClr val="bg1"/>
                  </a:solidFill>
                </a:endParaRPr>
              </a:p>
              <a:p>
                <a:pPr algn="l"/>
                <a:endParaRPr lang="en-CA" sz="800" i="1" dirty="0" smtClean="0">
                  <a:solidFill>
                    <a:schemeClr val="bg1"/>
                  </a:solidFill>
                  <a:latin typeface="Cambria Math"/>
                </a:endParaRPr>
              </a:p>
              <a:p>
                <a:pPr algn="l"/>
                <a14:m>
                  <m:oMathPara xmlns:m="http://schemas.openxmlformats.org/officeDocument/2006/math">
                    <m:oMathParaPr>
                      <m:jc m:val="left"/>
                    </m:oMathParaPr>
                    <m:oMath xmlns:m="http://schemas.openxmlformats.org/officeDocument/2006/math">
                      <m:sSub>
                        <m:sSubPr>
                          <m:ctrlPr>
                            <a:rPr lang="en-CA" sz="2000" i="1">
                              <a:solidFill>
                                <a:schemeClr val="bg1"/>
                              </a:solidFill>
                              <a:latin typeface="Cambria Math"/>
                            </a:rPr>
                          </m:ctrlPr>
                        </m:sSubPr>
                        <m:e>
                          <m:r>
                            <a:rPr lang="en-CA" sz="2000" i="1">
                              <a:solidFill>
                                <a:schemeClr val="bg1"/>
                              </a:solidFill>
                              <a:latin typeface="Cambria Math"/>
                            </a:rPr>
                            <m:t>𝐹</m:t>
                          </m:r>
                        </m:e>
                        <m:sub>
                          <m:r>
                            <a:rPr lang="en-CA" sz="2000" b="0" i="1" smtClean="0">
                              <a:solidFill>
                                <a:schemeClr val="bg1"/>
                              </a:solidFill>
                              <a:latin typeface="Cambria Math"/>
                            </a:rPr>
                            <m:t>1 </m:t>
                          </m:r>
                          <m:r>
                            <a:rPr lang="en-CA" sz="2000" b="0" i="1" smtClean="0">
                              <a:solidFill>
                                <a:schemeClr val="bg1"/>
                              </a:solidFill>
                              <a:latin typeface="Cambria Math"/>
                            </a:rPr>
                            <m:t>𝑜𝑛</m:t>
                          </m:r>
                          <m:r>
                            <a:rPr lang="en-CA" sz="2000" b="0" i="1" smtClean="0">
                              <a:solidFill>
                                <a:schemeClr val="bg1"/>
                              </a:solidFill>
                              <a:latin typeface="Cambria Math"/>
                            </a:rPr>
                            <m:t> 2</m:t>
                          </m:r>
                        </m:sub>
                      </m:sSub>
                      <m:r>
                        <a:rPr lang="en-CA" sz="2000" i="1">
                          <a:solidFill>
                            <a:schemeClr val="bg1"/>
                          </a:solidFill>
                          <a:latin typeface="Cambria Math"/>
                        </a:rPr>
                        <m:t>−</m:t>
                      </m:r>
                      <m:sSub>
                        <m:sSubPr>
                          <m:ctrlPr>
                            <a:rPr lang="en-CA" sz="2000" i="1">
                              <a:solidFill>
                                <a:schemeClr val="bg1"/>
                              </a:solidFill>
                              <a:latin typeface="Cambria Math"/>
                            </a:rPr>
                          </m:ctrlPr>
                        </m:sSubPr>
                        <m:e>
                          <m:sSub>
                            <m:sSubPr>
                              <m:ctrlPr>
                                <a:rPr lang="en-CA" sz="2000" i="1">
                                  <a:solidFill>
                                    <a:schemeClr val="bg1"/>
                                  </a:solidFill>
                                  <a:latin typeface="Cambria Math"/>
                                </a:rPr>
                              </m:ctrlPr>
                            </m:sSubPr>
                            <m:e>
                              <m:r>
                                <a:rPr lang="en-CA" sz="2000" i="1">
                                  <a:solidFill>
                                    <a:schemeClr val="bg1"/>
                                  </a:solidFill>
                                  <a:latin typeface="Cambria Math"/>
                                  <a:ea typeface="Cambria Math"/>
                                </a:rPr>
                                <m:t>𝜇</m:t>
                              </m:r>
                            </m:e>
                            <m:sub>
                              <m:r>
                                <a:rPr lang="en-CA" sz="2000" i="1">
                                  <a:solidFill>
                                    <a:schemeClr val="bg1"/>
                                  </a:solidFill>
                                  <a:latin typeface="Cambria Math"/>
                                </a:rPr>
                                <m:t>𝑘</m:t>
                              </m:r>
                            </m:sub>
                          </m:sSub>
                          <m:r>
                            <a:rPr lang="en-CA" sz="2000" b="0" i="1" smtClean="0">
                              <a:solidFill>
                                <a:schemeClr val="bg1"/>
                              </a:solidFill>
                              <a:latin typeface="Cambria Math"/>
                            </a:rPr>
                            <m:t>𝑚</m:t>
                          </m:r>
                        </m:e>
                        <m:sub>
                          <m:r>
                            <a:rPr lang="en-CA" sz="2000" b="0" i="1" smtClean="0">
                              <a:solidFill>
                                <a:schemeClr val="bg1"/>
                              </a:solidFill>
                              <a:latin typeface="Cambria Math"/>
                            </a:rPr>
                            <m:t>2</m:t>
                          </m:r>
                        </m:sub>
                      </m:sSub>
                      <m:r>
                        <a:rPr lang="en-CA" sz="2000" b="0" i="1" smtClean="0">
                          <a:solidFill>
                            <a:schemeClr val="bg1"/>
                          </a:solidFill>
                          <a:latin typeface="Cambria Math"/>
                        </a:rPr>
                        <m:t>𝑔</m:t>
                      </m:r>
                      <m:r>
                        <a:rPr lang="en-CA" sz="2000" i="1">
                          <a:solidFill>
                            <a:schemeClr val="bg1"/>
                          </a:solidFill>
                          <a:latin typeface="Cambria Math"/>
                        </a:rPr>
                        <m:t>=</m:t>
                      </m:r>
                      <m:sSub>
                        <m:sSubPr>
                          <m:ctrlPr>
                            <a:rPr lang="en-CA" sz="2000" i="1" dirty="0">
                              <a:solidFill>
                                <a:schemeClr val="bg1"/>
                              </a:solidFill>
                              <a:latin typeface="Cambria Math"/>
                            </a:rPr>
                          </m:ctrlPr>
                        </m:sSubPr>
                        <m:e>
                          <m:r>
                            <a:rPr lang="en-CA" sz="2000" i="1" dirty="0">
                              <a:solidFill>
                                <a:schemeClr val="bg1"/>
                              </a:solidFill>
                              <a:latin typeface="Cambria Math"/>
                            </a:rPr>
                            <m:t>𝑚</m:t>
                          </m:r>
                        </m:e>
                        <m:sub>
                          <m:r>
                            <a:rPr lang="en-CA" sz="2000" b="0" i="1" dirty="0" smtClean="0">
                              <a:solidFill>
                                <a:schemeClr val="bg1"/>
                              </a:solidFill>
                              <a:latin typeface="Cambria Math"/>
                            </a:rPr>
                            <m:t>2</m:t>
                          </m:r>
                        </m:sub>
                      </m:sSub>
                      <m:r>
                        <a:rPr lang="en-CA" sz="2000" i="1">
                          <a:solidFill>
                            <a:schemeClr val="bg1"/>
                          </a:solidFill>
                          <a:latin typeface="Cambria Math"/>
                        </a:rPr>
                        <m:t>𝑎</m:t>
                      </m:r>
                    </m:oMath>
                  </m:oMathPara>
                </a14:m>
                <a:endParaRPr lang="en-CA" sz="2000" dirty="0" smtClean="0">
                  <a:solidFill>
                    <a:schemeClr val="bg1"/>
                  </a:solidFill>
                </a:endParaRPr>
              </a:p>
              <a:p>
                <a:pPr algn="l"/>
                <a:endParaRPr lang="en-CA" sz="800" i="1" dirty="0" smtClean="0">
                  <a:solidFill>
                    <a:schemeClr val="bg1"/>
                  </a:solidFill>
                  <a:latin typeface="Cambria Math"/>
                </a:endParaRPr>
              </a:p>
              <a:p>
                <a:pPr algn="l"/>
                <a14:m>
                  <m:oMathPara xmlns:m="http://schemas.openxmlformats.org/officeDocument/2006/math">
                    <m:oMathParaPr>
                      <m:jc m:val="left"/>
                    </m:oMathParaPr>
                    <m:oMath xmlns:m="http://schemas.openxmlformats.org/officeDocument/2006/math">
                      <m:sSub>
                        <m:sSubPr>
                          <m:ctrlPr>
                            <a:rPr lang="en-CA" sz="2000" i="1">
                              <a:solidFill>
                                <a:schemeClr val="bg1"/>
                              </a:solidFill>
                              <a:latin typeface="Cambria Math"/>
                            </a:rPr>
                          </m:ctrlPr>
                        </m:sSubPr>
                        <m:e>
                          <m:r>
                            <a:rPr lang="en-CA" sz="2000" i="1">
                              <a:solidFill>
                                <a:schemeClr val="bg1"/>
                              </a:solidFill>
                              <a:latin typeface="Cambria Math"/>
                            </a:rPr>
                            <m:t>𝐹</m:t>
                          </m:r>
                        </m:e>
                        <m:sub>
                          <m:r>
                            <a:rPr lang="en-CA" sz="2000" i="1">
                              <a:solidFill>
                                <a:schemeClr val="bg1"/>
                              </a:solidFill>
                              <a:latin typeface="Cambria Math"/>
                            </a:rPr>
                            <m:t>1 </m:t>
                          </m:r>
                          <m:r>
                            <a:rPr lang="en-CA" sz="2000" i="1">
                              <a:solidFill>
                                <a:schemeClr val="bg1"/>
                              </a:solidFill>
                              <a:latin typeface="Cambria Math"/>
                            </a:rPr>
                            <m:t>𝑜𝑛</m:t>
                          </m:r>
                          <m:r>
                            <a:rPr lang="en-CA" sz="2000" i="1">
                              <a:solidFill>
                                <a:schemeClr val="bg1"/>
                              </a:solidFill>
                              <a:latin typeface="Cambria Math"/>
                            </a:rPr>
                            <m:t> 2</m:t>
                          </m:r>
                        </m:sub>
                      </m:sSub>
                      <m:r>
                        <a:rPr lang="en-CA" sz="2000" b="0" i="1" smtClean="0">
                          <a:solidFill>
                            <a:schemeClr val="bg1"/>
                          </a:solidFill>
                          <a:latin typeface="Cambria Math"/>
                        </a:rPr>
                        <m:t>=</m:t>
                      </m:r>
                      <m:sSub>
                        <m:sSubPr>
                          <m:ctrlPr>
                            <a:rPr lang="en-CA" sz="2000" i="1">
                              <a:solidFill>
                                <a:schemeClr val="bg1"/>
                              </a:solidFill>
                              <a:latin typeface="Cambria Math"/>
                            </a:rPr>
                          </m:ctrlPr>
                        </m:sSubPr>
                        <m:e>
                          <m:sSub>
                            <m:sSubPr>
                              <m:ctrlPr>
                                <a:rPr lang="en-CA" sz="2000" i="1">
                                  <a:solidFill>
                                    <a:schemeClr val="bg1"/>
                                  </a:solidFill>
                                  <a:latin typeface="Cambria Math"/>
                                </a:rPr>
                              </m:ctrlPr>
                            </m:sSubPr>
                            <m:e>
                              <m:r>
                                <a:rPr lang="en-CA" sz="2000" i="1">
                                  <a:solidFill>
                                    <a:schemeClr val="bg1"/>
                                  </a:solidFill>
                                  <a:latin typeface="Cambria Math"/>
                                  <a:ea typeface="Cambria Math"/>
                                </a:rPr>
                                <m:t>𝜇</m:t>
                              </m:r>
                            </m:e>
                            <m:sub>
                              <m:r>
                                <a:rPr lang="en-CA" sz="2000" i="1">
                                  <a:solidFill>
                                    <a:schemeClr val="bg1"/>
                                  </a:solidFill>
                                  <a:latin typeface="Cambria Math"/>
                                </a:rPr>
                                <m:t>𝑘</m:t>
                              </m:r>
                            </m:sub>
                          </m:sSub>
                          <m:r>
                            <a:rPr lang="en-CA" sz="2000" i="1">
                              <a:solidFill>
                                <a:schemeClr val="bg1"/>
                              </a:solidFill>
                              <a:latin typeface="Cambria Math"/>
                            </a:rPr>
                            <m:t>𝑚</m:t>
                          </m:r>
                        </m:e>
                        <m:sub>
                          <m:r>
                            <a:rPr lang="en-CA" sz="2000" i="1">
                              <a:solidFill>
                                <a:schemeClr val="bg1"/>
                              </a:solidFill>
                              <a:latin typeface="Cambria Math"/>
                            </a:rPr>
                            <m:t>2</m:t>
                          </m:r>
                        </m:sub>
                      </m:sSub>
                      <m:r>
                        <a:rPr lang="en-CA" sz="2000" i="1">
                          <a:solidFill>
                            <a:schemeClr val="bg1"/>
                          </a:solidFill>
                          <a:latin typeface="Cambria Math"/>
                        </a:rPr>
                        <m:t>𝑔</m:t>
                      </m:r>
                      <m:r>
                        <a:rPr lang="en-CA" sz="2000" b="0" i="1" smtClean="0">
                          <a:solidFill>
                            <a:schemeClr val="bg1"/>
                          </a:solidFill>
                          <a:latin typeface="Cambria Math"/>
                        </a:rPr>
                        <m:t>+</m:t>
                      </m:r>
                      <m:sSub>
                        <m:sSubPr>
                          <m:ctrlPr>
                            <a:rPr lang="en-CA" sz="2000" i="1" dirty="0">
                              <a:solidFill>
                                <a:schemeClr val="bg1"/>
                              </a:solidFill>
                              <a:latin typeface="Cambria Math"/>
                            </a:rPr>
                          </m:ctrlPr>
                        </m:sSubPr>
                        <m:e>
                          <m:r>
                            <a:rPr lang="en-CA" sz="2000" i="1" dirty="0">
                              <a:solidFill>
                                <a:schemeClr val="bg1"/>
                              </a:solidFill>
                              <a:latin typeface="Cambria Math"/>
                            </a:rPr>
                            <m:t>𝑚</m:t>
                          </m:r>
                        </m:e>
                        <m:sub>
                          <m:r>
                            <a:rPr lang="en-CA" sz="2000" b="0" i="1" dirty="0" smtClean="0">
                              <a:solidFill>
                                <a:schemeClr val="bg1"/>
                              </a:solidFill>
                              <a:latin typeface="Cambria Math"/>
                            </a:rPr>
                            <m:t>2</m:t>
                          </m:r>
                        </m:sub>
                      </m:sSub>
                      <m:r>
                        <a:rPr lang="en-CA" sz="2000" i="1">
                          <a:solidFill>
                            <a:schemeClr val="bg1"/>
                          </a:solidFill>
                          <a:latin typeface="Cambria Math"/>
                        </a:rPr>
                        <m:t>𝑎</m:t>
                      </m:r>
                    </m:oMath>
                  </m:oMathPara>
                </a14:m>
                <a:endParaRPr lang="en-CA" sz="2000" dirty="0" smtClean="0">
                  <a:solidFill>
                    <a:schemeClr val="bg1"/>
                  </a:solidFill>
                </a:endParaRPr>
              </a:p>
              <a:p>
                <a:pPr algn="l"/>
                <a:endParaRPr lang="en-CA" sz="800" i="1" dirty="0" smtClean="0">
                  <a:solidFill>
                    <a:schemeClr val="bg1"/>
                  </a:solidFill>
                  <a:latin typeface="Cambria Math"/>
                </a:endParaRPr>
              </a:p>
              <a:p>
                <a:pPr algn="l"/>
                <a14:m>
                  <m:oMathPara xmlns:m="http://schemas.openxmlformats.org/officeDocument/2006/math">
                    <m:oMathParaPr>
                      <m:jc m:val="left"/>
                    </m:oMathParaPr>
                    <m:oMath xmlns:m="http://schemas.openxmlformats.org/officeDocument/2006/math">
                      <m:sSub>
                        <m:sSubPr>
                          <m:ctrlPr>
                            <a:rPr lang="en-CA" sz="2000" i="1">
                              <a:solidFill>
                                <a:schemeClr val="bg1"/>
                              </a:solidFill>
                              <a:latin typeface="Cambria Math"/>
                            </a:rPr>
                          </m:ctrlPr>
                        </m:sSubPr>
                        <m:e>
                          <m:r>
                            <a:rPr lang="en-CA" sz="2000" i="1">
                              <a:solidFill>
                                <a:schemeClr val="bg1"/>
                              </a:solidFill>
                              <a:latin typeface="Cambria Math"/>
                            </a:rPr>
                            <m:t>𝐹</m:t>
                          </m:r>
                        </m:e>
                        <m:sub>
                          <m:r>
                            <a:rPr lang="en-CA" sz="2000" i="1">
                              <a:solidFill>
                                <a:schemeClr val="bg1"/>
                              </a:solidFill>
                              <a:latin typeface="Cambria Math"/>
                            </a:rPr>
                            <m:t>1 </m:t>
                          </m:r>
                          <m:r>
                            <a:rPr lang="en-CA" sz="2000" i="1">
                              <a:solidFill>
                                <a:schemeClr val="bg1"/>
                              </a:solidFill>
                              <a:latin typeface="Cambria Math"/>
                            </a:rPr>
                            <m:t>𝑜𝑛</m:t>
                          </m:r>
                          <m:r>
                            <a:rPr lang="en-CA" sz="2000" i="1">
                              <a:solidFill>
                                <a:schemeClr val="bg1"/>
                              </a:solidFill>
                              <a:latin typeface="Cambria Math"/>
                            </a:rPr>
                            <m:t> 2</m:t>
                          </m:r>
                        </m:sub>
                      </m:sSub>
                      <m:r>
                        <a:rPr lang="en-CA" sz="2000" b="0" i="1" smtClean="0">
                          <a:solidFill>
                            <a:schemeClr val="bg1"/>
                          </a:solidFill>
                          <a:latin typeface="Cambria Math"/>
                        </a:rPr>
                        <m:t>=0.2</m:t>
                      </m:r>
                      <m:r>
                        <a:rPr lang="en-CA" sz="2000" b="0" i="1" smtClean="0">
                          <a:solidFill>
                            <a:schemeClr val="bg1"/>
                          </a:solidFill>
                          <a:latin typeface="Cambria Math"/>
                          <a:ea typeface="Cambria Math"/>
                        </a:rPr>
                        <m:t>×8×9.81+8×2.038</m:t>
                      </m:r>
                    </m:oMath>
                  </m:oMathPara>
                </a14:m>
                <a:endParaRPr lang="en-CA" sz="2000" dirty="0">
                  <a:solidFill>
                    <a:schemeClr val="bg1"/>
                  </a:solidFill>
                </a:endParaRPr>
              </a:p>
              <a:p>
                <a:pPr algn="l"/>
                <a:endParaRPr lang="en-CA" sz="800" i="1" dirty="0" smtClean="0">
                  <a:solidFill>
                    <a:schemeClr val="bg1"/>
                  </a:solidFill>
                  <a:latin typeface="Cambria Math"/>
                </a:endParaRPr>
              </a:p>
              <a:p>
                <a:pPr algn="l"/>
                <a14:m>
                  <m:oMath xmlns:m="http://schemas.openxmlformats.org/officeDocument/2006/math">
                    <m:sSub>
                      <m:sSubPr>
                        <m:ctrlPr>
                          <a:rPr lang="en-CA" sz="2000" i="1">
                            <a:solidFill>
                              <a:schemeClr val="bg1"/>
                            </a:solidFill>
                            <a:latin typeface="Cambria Math"/>
                          </a:rPr>
                        </m:ctrlPr>
                      </m:sSubPr>
                      <m:e>
                        <m:acc>
                          <m:accPr>
                            <m:chr m:val="⃑"/>
                            <m:ctrlPr>
                              <a:rPr lang="en-CA" sz="2000" i="1" smtClean="0">
                                <a:solidFill>
                                  <a:schemeClr val="bg1"/>
                                </a:solidFill>
                                <a:latin typeface="Cambria Math"/>
                              </a:rPr>
                            </m:ctrlPr>
                          </m:accPr>
                          <m:e>
                            <m:r>
                              <a:rPr lang="en-CA" sz="2000" b="0" i="1" smtClean="0">
                                <a:solidFill>
                                  <a:schemeClr val="bg1"/>
                                </a:solidFill>
                                <a:latin typeface="Cambria Math"/>
                              </a:rPr>
                              <m:t>𝐹</m:t>
                            </m:r>
                          </m:e>
                        </m:acc>
                      </m:e>
                      <m:sub>
                        <m:r>
                          <a:rPr lang="en-CA" sz="2000" i="1">
                            <a:solidFill>
                              <a:schemeClr val="bg1"/>
                            </a:solidFill>
                            <a:latin typeface="Cambria Math"/>
                          </a:rPr>
                          <m:t>1 </m:t>
                        </m:r>
                        <m:r>
                          <a:rPr lang="en-CA" sz="2000" i="1">
                            <a:solidFill>
                              <a:schemeClr val="bg1"/>
                            </a:solidFill>
                            <a:latin typeface="Cambria Math"/>
                          </a:rPr>
                          <m:t>𝑜𝑛</m:t>
                        </m:r>
                        <m:r>
                          <a:rPr lang="en-CA" sz="2000" i="1">
                            <a:solidFill>
                              <a:schemeClr val="bg1"/>
                            </a:solidFill>
                            <a:latin typeface="Cambria Math"/>
                          </a:rPr>
                          <m:t> 2</m:t>
                        </m:r>
                      </m:sub>
                    </m:sSub>
                    <m:r>
                      <a:rPr lang="en-CA" sz="2000" i="1">
                        <a:solidFill>
                          <a:schemeClr val="bg1"/>
                        </a:solidFill>
                        <a:latin typeface="Cambria Math"/>
                      </a:rPr>
                      <m:t>=</m:t>
                    </m:r>
                    <m:r>
                      <a:rPr lang="en-CA" sz="2000" b="0" i="1" smtClean="0">
                        <a:solidFill>
                          <a:schemeClr val="bg1"/>
                        </a:solidFill>
                        <a:latin typeface="Cambria Math"/>
                      </a:rPr>
                      <m:t>32.00 </m:t>
                    </m:r>
                    <m:r>
                      <a:rPr lang="en-CA" sz="2000" b="0" i="1" smtClean="0">
                        <a:solidFill>
                          <a:schemeClr val="bg1"/>
                        </a:solidFill>
                        <a:latin typeface="Cambria Math"/>
                      </a:rPr>
                      <m:t>𝑁</m:t>
                    </m:r>
                  </m:oMath>
                </a14:m>
                <a:r>
                  <a:rPr lang="en-CA" sz="2000" dirty="0" smtClean="0">
                    <a:solidFill>
                      <a:schemeClr val="bg1"/>
                    </a:solidFill>
                  </a:rPr>
                  <a:t> </a:t>
                </a:r>
                <a:r>
                  <a:rPr lang="en-CA" sz="2000" dirty="0" smtClean="0">
                    <a:solidFill>
                      <a:schemeClr val="bg1"/>
                    </a:solidFill>
                    <a:latin typeface="+mj-lt"/>
                  </a:rPr>
                  <a:t>[Forward]</a:t>
                </a:r>
                <a:endParaRPr lang="en-CA" sz="2000" dirty="0">
                  <a:solidFill>
                    <a:schemeClr val="bg1"/>
                  </a:solidFill>
                  <a:latin typeface="+mj-lt"/>
                </a:endParaRPr>
              </a:p>
              <a:p>
                <a:pPr algn="l"/>
                <a:endParaRPr lang="en-CA" sz="2000" dirty="0">
                  <a:solidFill>
                    <a:schemeClr val="bg1"/>
                  </a:solidFill>
                </a:endParaRPr>
              </a:p>
              <a:p>
                <a:pPr algn="l"/>
                <a:endParaRPr lang="en-CA" sz="2000" dirty="0">
                  <a:solidFill>
                    <a:schemeClr val="bg1"/>
                  </a:solidFill>
                  <a:latin typeface="+mj-lt"/>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914400" y="783566"/>
                <a:ext cx="4953000" cy="2286000"/>
              </a:xfrm>
              <a:blipFill rotWithShape="1">
                <a:blip r:embed="rId2"/>
                <a:stretch>
                  <a:fillRect l="-3075" t="-1333" b="-112000"/>
                </a:stretch>
              </a:blipFill>
            </p:spPr>
            <p:txBody>
              <a:bodyPr/>
              <a:lstStyle/>
              <a:p>
                <a:r>
                  <a:rPr lang="en-CA">
                    <a:noFill/>
                  </a:rPr>
                  <a:t> </a:t>
                </a:r>
              </a:p>
            </p:txBody>
          </p:sp>
        </mc:Fallback>
      </mc:AlternateContent>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solidFill>
              </a:rPr>
              <a:pPr/>
              <a:t>8</a:t>
            </a:fld>
            <a:endParaRPr lang="en-US">
              <a:solidFill>
                <a:prstClr val="black"/>
              </a:solidFill>
            </a:endParaRPr>
          </a:p>
        </p:txBody>
      </p:sp>
      <p:cxnSp>
        <p:nvCxnSpPr>
          <p:cNvPr id="7" name="Straight Connector 6"/>
          <p:cNvCxnSpPr/>
          <p:nvPr/>
        </p:nvCxnSpPr>
        <p:spPr>
          <a:xfrm>
            <a:off x="6172200" y="2416793"/>
            <a:ext cx="2714121"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p:cNvSpPr/>
              <p:nvPr/>
            </p:nvSpPr>
            <p:spPr>
              <a:xfrm>
                <a:off x="6950648" y="1801644"/>
                <a:ext cx="128797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CA" i="1" smtClean="0">
                            <a:solidFill>
                              <a:prstClr val="white"/>
                            </a:solidFill>
                            <a:latin typeface="Cambria Math"/>
                          </a:rPr>
                        </m:ctrlPr>
                      </m:sSubPr>
                      <m:e>
                        <m:r>
                          <a:rPr lang="en-CA" i="1">
                            <a:solidFill>
                              <a:prstClr val="white"/>
                            </a:solidFill>
                            <a:latin typeface="Cambria Math"/>
                          </a:rPr>
                          <m:t>𝑚</m:t>
                        </m:r>
                      </m:e>
                      <m:sub>
                        <m:r>
                          <a:rPr lang="en-CA" b="0" i="1" smtClean="0">
                            <a:solidFill>
                              <a:prstClr val="white"/>
                            </a:solidFill>
                            <a:latin typeface="Cambria Math"/>
                          </a:rPr>
                          <m:t>2</m:t>
                        </m:r>
                      </m:sub>
                    </m:sSub>
                    <m:r>
                      <a:rPr lang="en-CA" b="0" i="1" smtClean="0">
                        <a:solidFill>
                          <a:prstClr val="white"/>
                        </a:solidFill>
                        <a:latin typeface="Cambria Math"/>
                      </a:rPr>
                      <m:t>=</m:t>
                    </m:r>
                  </m:oMath>
                </a14:m>
                <a:r>
                  <a:rPr lang="en-CA" dirty="0">
                    <a:solidFill>
                      <a:prstClr val="white"/>
                    </a:solidFill>
                  </a:rPr>
                  <a:t>8</a:t>
                </a:r>
                <a:r>
                  <a:rPr lang="en-CA" dirty="0" smtClean="0">
                    <a:solidFill>
                      <a:prstClr val="white"/>
                    </a:solidFill>
                  </a:rPr>
                  <a:t> kg</a:t>
                </a:r>
                <a:endParaRPr lang="en-CA" dirty="0">
                  <a:solidFill>
                    <a:prstClr val="white"/>
                  </a:solidFill>
                </a:endParaRPr>
              </a:p>
            </p:txBody>
          </p:sp>
        </mc:Choice>
        <mc:Fallback xmlns="">
          <p:sp>
            <p:nvSpPr>
              <p:cNvPr id="14" name="Rectangle 13"/>
              <p:cNvSpPr>
                <a:spLocks noRot="1" noChangeAspect="1" noMove="1" noResize="1" noEditPoints="1" noAdjustHandles="1" noChangeArrowheads="1" noChangeShapeType="1" noTextEdit="1"/>
              </p:cNvSpPr>
              <p:nvPr/>
            </p:nvSpPr>
            <p:spPr>
              <a:xfrm>
                <a:off x="6950648" y="1801644"/>
                <a:ext cx="1287973" cy="609600"/>
              </a:xfrm>
              <a:prstGeom prst="rect">
                <a:avLst/>
              </a:prstGeom>
              <a:blipFill rotWithShape="1">
                <a:blip r:embed="rId3"/>
                <a:stretch>
                  <a:fillRect/>
                </a:stretch>
              </a:blipFill>
            </p:spPr>
            <p:txBody>
              <a:bodyPr/>
              <a:lstStyle/>
              <a:p>
                <a:r>
                  <a:rPr lang="en-CA">
                    <a:noFill/>
                  </a:rPr>
                  <a:t> </a:t>
                </a:r>
              </a:p>
            </p:txBody>
          </p:sp>
        </mc:Fallback>
      </mc:AlternateContent>
      <p:cxnSp>
        <p:nvCxnSpPr>
          <p:cNvPr id="15" name="Straight Arrow Connector 14"/>
          <p:cNvCxnSpPr>
            <a:stCxn id="14" idx="0"/>
          </p:cNvCxnSpPr>
          <p:nvPr/>
        </p:nvCxnSpPr>
        <p:spPr>
          <a:xfrm flipV="1">
            <a:off x="7594635" y="1344444"/>
            <a:ext cx="3353" cy="45720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6919660" y="1142337"/>
                <a:ext cx="609600" cy="404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i="1" smtClean="0">
                              <a:solidFill>
                                <a:prstClr val="black"/>
                              </a:solidFill>
                              <a:latin typeface="Cambria Math"/>
                            </a:rPr>
                          </m:ctrlPr>
                        </m:sSubPr>
                        <m:e>
                          <m:r>
                            <a:rPr lang="en-CA" i="1" smtClean="0">
                              <a:solidFill>
                                <a:prstClr val="black"/>
                              </a:solidFill>
                              <a:latin typeface="Cambria Math"/>
                            </a:rPr>
                            <m:t>𝐹</m:t>
                          </m:r>
                        </m:e>
                        <m:sub>
                          <m:sSub>
                            <m:sSubPr>
                              <m:ctrlPr>
                                <a:rPr lang="en-CA" i="1" smtClean="0">
                                  <a:solidFill>
                                    <a:prstClr val="black"/>
                                  </a:solidFill>
                                  <a:latin typeface="Cambria Math"/>
                                </a:rPr>
                              </m:ctrlPr>
                            </m:sSubPr>
                            <m:e>
                              <m:r>
                                <a:rPr lang="en-CA" b="0" i="1" smtClean="0">
                                  <a:solidFill>
                                    <a:prstClr val="black"/>
                                  </a:solidFill>
                                  <a:latin typeface="Cambria Math"/>
                                </a:rPr>
                                <m:t>𝑁</m:t>
                              </m:r>
                            </m:e>
                            <m:sub>
                              <m:r>
                                <a:rPr lang="en-CA" b="0" i="1" smtClean="0">
                                  <a:solidFill>
                                    <a:prstClr val="black"/>
                                  </a:solidFill>
                                  <a:latin typeface="Cambria Math"/>
                                </a:rPr>
                                <m:t>2</m:t>
                              </m:r>
                            </m:sub>
                          </m:sSub>
                        </m:sub>
                      </m:sSub>
                    </m:oMath>
                  </m:oMathPara>
                </a14:m>
                <a:endParaRPr lang="en-CA" dirty="0">
                  <a:solidFill>
                    <a:prstClr val="black"/>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6919660" y="1142337"/>
                <a:ext cx="609600" cy="404213"/>
              </a:xfrm>
              <a:prstGeom prst="rect">
                <a:avLst/>
              </a:prstGeom>
              <a:blipFill rotWithShape="1">
                <a:blip r:embed="rId4"/>
                <a:stretch>
                  <a:fillRect/>
                </a:stretch>
              </a:blipFill>
            </p:spPr>
            <p:txBody>
              <a:bodyPr/>
              <a:lstStyle/>
              <a:p>
                <a:r>
                  <a:rPr lang="en-CA">
                    <a:noFill/>
                  </a:rPr>
                  <a:t> </a:t>
                </a:r>
              </a:p>
            </p:txBody>
          </p:sp>
        </mc:Fallback>
      </mc:AlternateContent>
      <p:cxnSp>
        <p:nvCxnSpPr>
          <p:cNvPr id="17" name="Straight Arrow Connector 16"/>
          <p:cNvCxnSpPr/>
          <p:nvPr/>
        </p:nvCxnSpPr>
        <p:spPr>
          <a:xfrm flipH="1">
            <a:off x="7594634" y="2433579"/>
            <a:ext cx="3354" cy="3267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6967951" y="2433579"/>
                <a:ext cx="513018" cy="404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i="1" smtClean="0">
                              <a:solidFill>
                                <a:prstClr val="black"/>
                              </a:solidFill>
                              <a:latin typeface="Cambria Math"/>
                            </a:rPr>
                          </m:ctrlPr>
                        </m:sSubPr>
                        <m:e>
                          <m:r>
                            <a:rPr lang="en-CA" i="1" smtClean="0">
                              <a:solidFill>
                                <a:prstClr val="black"/>
                              </a:solidFill>
                              <a:latin typeface="Cambria Math"/>
                            </a:rPr>
                            <m:t>𝐹</m:t>
                          </m:r>
                        </m:e>
                        <m:sub>
                          <m:sSub>
                            <m:sSubPr>
                              <m:ctrlPr>
                                <a:rPr lang="en-CA" i="1" smtClean="0">
                                  <a:solidFill>
                                    <a:prstClr val="black"/>
                                  </a:solidFill>
                                  <a:latin typeface="Cambria Math"/>
                                </a:rPr>
                              </m:ctrlPr>
                            </m:sSubPr>
                            <m:e>
                              <m:r>
                                <a:rPr lang="en-CA" b="0" i="1" smtClean="0">
                                  <a:solidFill>
                                    <a:prstClr val="black"/>
                                  </a:solidFill>
                                  <a:latin typeface="Cambria Math"/>
                                </a:rPr>
                                <m:t>𝑔</m:t>
                              </m:r>
                            </m:e>
                            <m:sub>
                              <m:r>
                                <a:rPr lang="en-CA" b="0" i="1" smtClean="0">
                                  <a:solidFill>
                                    <a:prstClr val="black"/>
                                  </a:solidFill>
                                  <a:latin typeface="Cambria Math"/>
                                </a:rPr>
                                <m:t>2</m:t>
                              </m:r>
                            </m:sub>
                          </m:sSub>
                        </m:sub>
                      </m:sSub>
                    </m:oMath>
                  </m:oMathPara>
                </a14:m>
                <a:endParaRPr lang="en-CA" dirty="0">
                  <a:solidFill>
                    <a:prstClr val="black"/>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6967951" y="2433579"/>
                <a:ext cx="513018" cy="404213"/>
              </a:xfrm>
              <a:prstGeom prst="rect">
                <a:avLst/>
              </a:prstGeom>
              <a:blipFill rotWithShape="1">
                <a:blip r:embed="rId5"/>
                <a:stretch>
                  <a:fillRect b="-1493"/>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8382001" y="1801644"/>
                <a:ext cx="533399" cy="404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solidFill>
                                <a:prstClr val="black"/>
                              </a:solidFill>
                              <a:latin typeface="Cambria Math"/>
                            </a:rPr>
                          </m:ctrlPr>
                        </m:sSubPr>
                        <m:e>
                          <m:r>
                            <a:rPr lang="en-CA" b="0" i="1" smtClean="0">
                              <a:solidFill>
                                <a:prstClr val="black"/>
                              </a:solidFill>
                              <a:latin typeface="Cambria Math"/>
                            </a:rPr>
                            <m:t>𝐹</m:t>
                          </m:r>
                        </m:e>
                        <m:sub>
                          <m:sSub>
                            <m:sSubPr>
                              <m:ctrlPr>
                                <a:rPr lang="en-CA" b="0" i="1" smtClean="0">
                                  <a:solidFill>
                                    <a:prstClr val="black"/>
                                  </a:solidFill>
                                  <a:latin typeface="Cambria Math"/>
                                </a:rPr>
                              </m:ctrlPr>
                            </m:sSubPr>
                            <m:e>
                              <m:r>
                                <a:rPr lang="en-CA" b="0" i="1" smtClean="0">
                                  <a:solidFill>
                                    <a:prstClr val="black"/>
                                  </a:solidFill>
                                  <a:latin typeface="Cambria Math"/>
                                </a:rPr>
                                <m:t>𝑓</m:t>
                              </m:r>
                            </m:e>
                            <m:sub>
                              <m:r>
                                <a:rPr lang="en-CA" b="0" i="1" smtClean="0">
                                  <a:solidFill>
                                    <a:prstClr val="black"/>
                                  </a:solidFill>
                                  <a:latin typeface="Cambria Math"/>
                                </a:rPr>
                                <m:t>2</m:t>
                              </m:r>
                            </m:sub>
                          </m:sSub>
                        </m:sub>
                      </m:sSub>
                    </m:oMath>
                  </m:oMathPara>
                </a14:m>
                <a:endParaRPr lang="en-CA" dirty="0">
                  <a:solidFill>
                    <a:prstClr val="black"/>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8382001" y="1801644"/>
                <a:ext cx="533399" cy="404213"/>
              </a:xfrm>
              <a:prstGeom prst="rect">
                <a:avLst/>
              </a:prstGeom>
              <a:blipFill rotWithShape="1">
                <a:blip r:embed="rId6"/>
                <a:stretch>
                  <a:fillRect b="-6061"/>
                </a:stretch>
              </a:blipFill>
            </p:spPr>
            <p:txBody>
              <a:bodyPr/>
              <a:lstStyle/>
              <a:p>
                <a:r>
                  <a:rPr lang="en-CA">
                    <a:noFill/>
                  </a:rPr>
                  <a:t> </a:t>
                </a:r>
              </a:p>
            </p:txBody>
          </p:sp>
        </mc:Fallback>
      </mc:AlternateContent>
      <p:cxnSp>
        <p:nvCxnSpPr>
          <p:cNvPr id="24" name="Straight Arrow Connector 23"/>
          <p:cNvCxnSpPr/>
          <p:nvPr/>
        </p:nvCxnSpPr>
        <p:spPr>
          <a:xfrm flipH="1">
            <a:off x="8251576" y="2194765"/>
            <a:ext cx="663824"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5730738" y="1747010"/>
                <a:ext cx="99962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solidFill>
                                <a:prstClr val="black"/>
                              </a:solidFill>
                              <a:latin typeface="Cambria Math"/>
                            </a:rPr>
                          </m:ctrlPr>
                        </m:sSubPr>
                        <m:e>
                          <m:r>
                            <a:rPr lang="en-CA" b="0" i="1" smtClean="0">
                              <a:solidFill>
                                <a:prstClr val="black"/>
                              </a:solidFill>
                              <a:latin typeface="Cambria Math"/>
                            </a:rPr>
                            <m:t>𝐹</m:t>
                          </m:r>
                        </m:e>
                        <m:sub>
                          <m:r>
                            <a:rPr lang="en-CA" b="0" i="1" smtClean="0">
                              <a:solidFill>
                                <a:prstClr val="black"/>
                              </a:solidFill>
                              <a:latin typeface="Cambria Math"/>
                            </a:rPr>
                            <m:t>1 </m:t>
                          </m:r>
                          <m:r>
                            <a:rPr lang="en-CA" b="0" i="1" smtClean="0">
                              <a:solidFill>
                                <a:prstClr val="black"/>
                              </a:solidFill>
                              <a:latin typeface="Cambria Math"/>
                            </a:rPr>
                            <m:t>𝑜𝑛</m:t>
                          </m:r>
                          <m:r>
                            <a:rPr lang="en-CA" b="0" i="1" smtClean="0">
                              <a:solidFill>
                                <a:prstClr val="black"/>
                              </a:solidFill>
                              <a:latin typeface="Cambria Math"/>
                            </a:rPr>
                            <m:t> 2</m:t>
                          </m:r>
                        </m:sub>
                      </m:sSub>
                    </m:oMath>
                  </m:oMathPara>
                </a14:m>
                <a:endParaRPr lang="en-CA" dirty="0">
                  <a:solidFill>
                    <a:prstClr val="black"/>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5730738" y="1747010"/>
                <a:ext cx="999621" cy="369332"/>
              </a:xfrm>
              <a:prstGeom prst="rect">
                <a:avLst/>
              </a:prstGeom>
              <a:blipFill rotWithShape="1">
                <a:blip r:embed="rId7"/>
                <a:stretch>
                  <a:fillRect/>
                </a:stretch>
              </a:blipFill>
            </p:spPr>
            <p:txBody>
              <a:bodyPr/>
              <a:lstStyle/>
              <a:p>
                <a:r>
                  <a:rPr lang="en-CA">
                    <a:noFill/>
                  </a:rPr>
                  <a:t> </a:t>
                </a:r>
              </a:p>
            </p:txBody>
          </p:sp>
        </mc:Fallback>
      </mc:AlternateContent>
      <p:cxnSp>
        <p:nvCxnSpPr>
          <p:cNvPr id="26" name="Straight Arrow Connector 25"/>
          <p:cNvCxnSpPr/>
          <p:nvPr/>
        </p:nvCxnSpPr>
        <p:spPr>
          <a:xfrm>
            <a:off x="6196959" y="2172830"/>
            <a:ext cx="753689"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779368" y="1132766"/>
            <a:ext cx="1654388"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6664012" y="763434"/>
                <a:ext cx="19846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CA" i="1" smtClean="0">
                              <a:solidFill>
                                <a:prstClr val="black"/>
                              </a:solidFill>
                              <a:latin typeface="Cambria Math"/>
                            </a:rPr>
                          </m:ctrlPr>
                        </m:accPr>
                        <m:e>
                          <m:r>
                            <a:rPr lang="en-CA" b="0" i="1" smtClean="0">
                              <a:solidFill>
                                <a:prstClr val="black"/>
                              </a:solidFill>
                              <a:latin typeface="Cambria Math"/>
                            </a:rPr>
                            <m:t>𝑎</m:t>
                          </m:r>
                        </m:e>
                      </m:acc>
                      <m:r>
                        <a:rPr lang="en-CA" b="0" i="1" smtClean="0">
                          <a:solidFill>
                            <a:prstClr val="black"/>
                          </a:solidFill>
                          <a:latin typeface="Cambria Math"/>
                        </a:rPr>
                        <m:t>=2.038 </m:t>
                      </m:r>
                      <m:r>
                        <a:rPr lang="en-CA" b="0" i="1" smtClean="0">
                          <a:solidFill>
                            <a:prstClr val="black"/>
                          </a:solidFill>
                          <a:latin typeface="Cambria Math"/>
                        </a:rPr>
                        <m:t>𝑚</m:t>
                      </m:r>
                      <m:r>
                        <a:rPr lang="en-CA" b="0" i="1" smtClean="0">
                          <a:solidFill>
                            <a:prstClr val="black"/>
                          </a:solidFill>
                          <a:latin typeface="Cambria Math"/>
                        </a:rPr>
                        <m:t>/</m:t>
                      </m:r>
                      <m:sSup>
                        <m:sSupPr>
                          <m:ctrlPr>
                            <a:rPr lang="en-CA" b="0" i="1" smtClean="0">
                              <a:solidFill>
                                <a:prstClr val="black"/>
                              </a:solidFill>
                              <a:latin typeface="Cambria Math"/>
                            </a:rPr>
                          </m:ctrlPr>
                        </m:sSupPr>
                        <m:e>
                          <m:r>
                            <a:rPr lang="en-CA" b="0" i="1" smtClean="0">
                              <a:solidFill>
                                <a:prstClr val="black"/>
                              </a:solidFill>
                              <a:latin typeface="Cambria Math"/>
                            </a:rPr>
                            <m:t>𝑠</m:t>
                          </m:r>
                        </m:e>
                        <m:sup>
                          <m:r>
                            <a:rPr lang="en-CA" b="0" i="1" smtClean="0">
                              <a:solidFill>
                                <a:prstClr val="black"/>
                              </a:solidFill>
                              <a:latin typeface="Cambria Math"/>
                            </a:rPr>
                            <m:t>2</m:t>
                          </m:r>
                        </m:sup>
                      </m:sSup>
                    </m:oMath>
                  </m:oMathPara>
                </a14:m>
                <a:endParaRPr lang="en-CA" dirty="0">
                  <a:solidFill>
                    <a:prstClr val="black"/>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6664012" y="763434"/>
                <a:ext cx="1984688" cy="369332"/>
              </a:xfrm>
              <a:prstGeom prst="rect">
                <a:avLst/>
              </a:prstGeom>
              <a:blipFill rotWithShape="1">
                <a:blip r:embed="rId8"/>
                <a:stretch>
                  <a:fillRect t="-6557" b="-1147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914400" y="1678915"/>
                <a:ext cx="4768892" cy="923330"/>
              </a:xfrm>
              <a:prstGeom prst="rect">
                <a:avLst/>
              </a:prstGeom>
            </p:spPr>
            <p:txBody>
              <a:bodyPr wrap="square">
                <a:spAutoFit/>
              </a:bodyPr>
              <a:lstStyle/>
              <a:p>
                <a:pPr lvl="0"/>
                <a:r>
                  <a:rPr lang="en-CA" dirty="0" smtClean="0">
                    <a:solidFill>
                      <a:schemeClr val="bg1"/>
                    </a:solidFill>
                    <a:latin typeface="+mj-lt"/>
                  </a:rPr>
                  <a:t>To calculate the action force </a:t>
                </a:r>
                <a14:m>
                  <m:oMath xmlns:m="http://schemas.openxmlformats.org/officeDocument/2006/math">
                    <m:sSub>
                      <m:sSubPr>
                        <m:ctrlPr>
                          <a:rPr lang="en-CA" i="1" smtClean="0">
                            <a:solidFill>
                              <a:schemeClr val="bg1"/>
                            </a:solidFill>
                            <a:latin typeface="Cambria Math"/>
                          </a:rPr>
                        </m:ctrlPr>
                      </m:sSubPr>
                      <m:e>
                        <m:r>
                          <a:rPr lang="en-CA" b="0" i="1" smtClean="0">
                            <a:solidFill>
                              <a:schemeClr val="bg1"/>
                            </a:solidFill>
                            <a:latin typeface="Cambria Math"/>
                          </a:rPr>
                          <m:t>𝐹</m:t>
                        </m:r>
                      </m:e>
                      <m:sub>
                        <m:r>
                          <a:rPr lang="en-CA" b="0" i="1" smtClean="0">
                            <a:solidFill>
                              <a:schemeClr val="bg1"/>
                            </a:solidFill>
                            <a:latin typeface="Cambria Math"/>
                          </a:rPr>
                          <m:t>1 </m:t>
                        </m:r>
                        <m:r>
                          <a:rPr lang="en-CA" b="0" i="1" smtClean="0">
                            <a:solidFill>
                              <a:schemeClr val="bg1"/>
                            </a:solidFill>
                            <a:latin typeface="Cambria Math"/>
                          </a:rPr>
                          <m:t>𝑜𝑛</m:t>
                        </m:r>
                        <m:r>
                          <a:rPr lang="en-CA" b="0" i="1" smtClean="0">
                            <a:solidFill>
                              <a:schemeClr val="bg1"/>
                            </a:solidFill>
                            <a:latin typeface="Cambria Math"/>
                          </a:rPr>
                          <m:t> 2</m:t>
                        </m:r>
                      </m:sub>
                    </m:sSub>
                  </m:oMath>
                </a14:m>
                <a:r>
                  <a:rPr lang="en-CA" dirty="0" smtClean="0">
                    <a:solidFill>
                      <a:schemeClr val="bg1"/>
                    </a:solidFill>
                    <a:latin typeface="+mj-lt"/>
                  </a:rPr>
                  <a:t>, you need to work only on one mass to let the force appear in your calculations. </a:t>
                </a:r>
                <a:endParaRPr lang="en-CA" dirty="0">
                  <a:solidFill>
                    <a:schemeClr val="bg1"/>
                  </a:solidFill>
                  <a:latin typeface="+mj-lt"/>
                </a:endParaRPr>
              </a:p>
            </p:txBody>
          </p:sp>
        </mc:Choice>
        <mc:Fallback xmlns="">
          <p:sp>
            <p:nvSpPr>
              <p:cNvPr id="45" name="Rectangle 44"/>
              <p:cNvSpPr>
                <a:spLocks noRot="1" noChangeAspect="1" noMove="1" noResize="1" noEditPoints="1" noAdjustHandles="1" noChangeArrowheads="1" noChangeShapeType="1" noTextEdit="1"/>
              </p:cNvSpPr>
              <p:nvPr/>
            </p:nvSpPr>
            <p:spPr>
              <a:xfrm>
                <a:off x="914400" y="1678915"/>
                <a:ext cx="4768892" cy="923330"/>
              </a:xfrm>
              <a:prstGeom prst="rect">
                <a:avLst/>
              </a:prstGeom>
              <a:blipFill rotWithShape="1">
                <a:blip r:embed="rId9"/>
                <a:stretch>
                  <a:fillRect l="-1023" t="-3289" r="-384" b="-9211"/>
                </a:stretch>
              </a:blipFill>
            </p:spPr>
            <p:txBody>
              <a:bodyPr/>
              <a:lstStyle/>
              <a:p>
                <a:r>
                  <a:rPr lang="en-CA">
                    <a:noFill/>
                  </a:rPr>
                  <a:t> </a:t>
                </a:r>
              </a:p>
            </p:txBody>
          </p:sp>
        </mc:Fallback>
      </mc:AlternateContent>
    </p:spTree>
    <p:extLst>
      <p:ext uri="{BB962C8B-B14F-4D97-AF65-F5344CB8AC3E}">
        <p14:creationId xmlns:p14="http://schemas.microsoft.com/office/powerpoint/2010/main" val="2687973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P spid="18" grpId="0"/>
      <p:bldP spid="23" grpId="0"/>
      <p:bldP spid="25" grpId="0"/>
      <p:bldP spid="28" grpId="0"/>
      <p:bldP spid="4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914400" y="783566"/>
                <a:ext cx="5410200" cy="2286000"/>
              </a:xfrm>
            </p:spPr>
            <p:txBody>
              <a:bodyPr>
                <a:noAutofit/>
              </a:bodyPr>
              <a:lstStyle/>
              <a:p>
                <a:pPr marL="361950" lvl="0" indent="-361950" algn="l">
                  <a:buClr>
                    <a:srgbClr val="0BD0D9"/>
                  </a:buClr>
                </a:pPr>
                <a:r>
                  <a:rPr lang="en-CA" sz="2000" dirty="0" smtClean="0">
                    <a:solidFill>
                      <a:schemeClr val="bg1"/>
                    </a:solidFill>
                    <a:latin typeface="+mj-lt"/>
                  </a:rPr>
                  <a:t>(b) </a:t>
                </a:r>
                <a:r>
                  <a:rPr lang="en-CA" sz="2000" dirty="0">
                    <a:solidFill>
                      <a:prstClr val="black"/>
                    </a:solidFill>
                    <a:latin typeface="Calibri"/>
                  </a:rPr>
                  <a:t>Determine the force exerted by the smaller box on the larger box.</a:t>
                </a:r>
              </a:p>
              <a:p>
                <a:pPr marL="355600" lvl="0" indent="-355600" algn="l"/>
                <a:endParaRPr lang="en-CA" sz="800" dirty="0" smtClean="0">
                  <a:solidFill>
                    <a:schemeClr val="bg1"/>
                  </a:solidFill>
                  <a:latin typeface="+mj-lt"/>
                </a:endParaRPr>
              </a:p>
              <a:p>
                <a:pPr marL="355600" lvl="0" indent="-355600" algn="l"/>
                <a:endParaRPr lang="en-CA" sz="800" dirty="0">
                  <a:solidFill>
                    <a:schemeClr val="bg1"/>
                  </a:solidFill>
                  <a:latin typeface="+mj-lt"/>
                </a:endParaRPr>
              </a:p>
              <a:p>
                <a:pPr marL="355600" lvl="0" indent="-355600" algn="l"/>
                <a:endParaRPr lang="en-CA" sz="800" dirty="0" smtClean="0">
                  <a:solidFill>
                    <a:schemeClr val="bg1"/>
                  </a:solidFill>
                  <a:latin typeface="+mj-lt"/>
                </a:endParaRPr>
              </a:p>
              <a:p>
                <a:pPr marL="355600" lvl="0" indent="-355600" algn="l"/>
                <a:endParaRPr lang="en-CA" sz="800" dirty="0">
                  <a:solidFill>
                    <a:schemeClr val="bg1"/>
                  </a:solidFill>
                  <a:latin typeface="+mj-lt"/>
                </a:endParaRPr>
              </a:p>
              <a:p>
                <a:pPr marL="355600" lvl="0" indent="-355600" algn="l"/>
                <a:endParaRPr lang="en-CA" sz="800" dirty="0" smtClean="0">
                  <a:solidFill>
                    <a:schemeClr val="bg1"/>
                  </a:solidFill>
                  <a:latin typeface="+mj-lt"/>
                </a:endParaRPr>
              </a:p>
              <a:p>
                <a:pPr marL="355600" lvl="0" indent="-355600" algn="l"/>
                <a:endParaRPr lang="en-CA" sz="800" dirty="0">
                  <a:solidFill>
                    <a:schemeClr val="bg1"/>
                  </a:solidFill>
                  <a:latin typeface="+mj-lt"/>
                </a:endParaRPr>
              </a:p>
              <a:p>
                <a:pPr marL="355600" lvl="0" indent="-355600" algn="l"/>
                <a:endParaRPr lang="en-CA" sz="800" dirty="0" smtClean="0">
                  <a:solidFill>
                    <a:schemeClr val="bg1"/>
                  </a:solidFill>
                  <a:latin typeface="+mj-lt"/>
                </a:endParaRPr>
              </a:p>
              <a:p>
                <a:pPr marL="355600" lvl="0" indent="-355600" algn="l"/>
                <a:endParaRPr lang="en-CA" sz="800" dirty="0">
                  <a:solidFill>
                    <a:schemeClr val="bg1"/>
                  </a:solidFill>
                  <a:latin typeface="+mj-lt"/>
                </a:endParaRPr>
              </a:p>
              <a:p>
                <a:pPr marL="355600" lvl="0" indent="-355600" algn="l"/>
                <a:endParaRPr lang="en-CA" sz="800" dirty="0" smtClean="0">
                  <a:solidFill>
                    <a:schemeClr val="bg1"/>
                  </a:solidFill>
                  <a:latin typeface="+mj-lt"/>
                </a:endParaRPr>
              </a:p>
              <a:p>
                <a:pPr algn="l"/>
                <a14:m>
                  <m:oMathPara xmlns:m="http://schemas.openxmlformats.org/officeDocument/2006/math">
                    <m:oMathParaPr>
                      <m:jc m:val="left"/>
                    </m:oMathParaPr>
                    <m:oMath xmlns:m="http://schemas.openxmlformats.org/officeDocument/2006/math">
                      <m:sSub>
                        <m:sSubPr>
                          <m:ctrlPr>
                            <a:rPr lang="en-CA" sz="2000" i="1">
                              <a:solidFill>
                                <a:schemeClr val="bg1"/>
                              </a:solidFill>
                              <a:latin typeface="Cambria Math"/>
                            </a:rPr>
                          </m:ctrlPr>
                        </m:sSubPr>
                        <m:e>
                          <m:r>
                            <a:rPr lang="en-CA" sz="2000" i="1">
                              <a:solidFill>
                                <a:schemeClr val="bg1"/>
                              </a:solidFill>
                              <a:latin typeface="Cambria Math"/>
                            </a:rPr>
                            <m:t>𝐹</m:t>
                          </m:r>
                        </m:e>
                        <m:sub>
                          <m:sSub>
                            <m:sSubPr>
                              <m:ctrlPr>
                                <a:rPr lang="en-CA" sz="2000" i="1">
                                  <a:solidFill>
                                    <a:schemeClr val="bg1"/>
                                  </a:solidFill>
                                  <a:latin typeface="Cambria Math"/>
                                </a:rPr>
                              </m:ctrlPr>
                            </m:sSubPr>
                            <m:e>
                              <m:r>
                                <a:rPr lang="en-CA" sz="2000" i="1">
                                  <a:solidFill>
                                    <a:schemeClr val="bg1"/>
                                  </a:solidFill>
                                  <a:latin typeface="Cambria Math"/>
                                </a:rPr>
                                <m:t>𝑛𝑒𝑡</m:t>
                              </m:r>
                            </m:e>
                            <m:sub>
                              <m:r>
                                <a:rPr lang="en-CA" sz="2000" i="1">
                                  <a:solidFill>
                                    <a:schemeClr val="bg1"/>
                                  </a:solidFill>
                                  <a:latin typeface="Cambria Math"/>
                                </a:rPr>
                                <m:t>𝑥</m:t>
                              </m:r>
                            </m:sub>
                          </m:sSub>
                        </m:sub>
                      </m:sSub>
                      <m:r>
                        <a:rPr lang="en-CA" sz="2000" i="1">
                          <a:solidFill>
                            <a:schemeClr val="bg1"/>
                          </a:solidFill>
                          <a:latin typeface="Cambria Math"/>
                        </a:rPr>
                        <m:t>=</m:t>
                      </m:r>
                      <m:sSub>
                        <m:sSubPr>
                          <m:ctrlPr>
                            <a:rPr lang="en-CA" sz="2000" i="1" dirty="0" smtClean="0">
                              <a:solidFill>
                                <a:schemeClr val="bg1"/>
                              </a:solidFill>
                              <a:latin typeface="Cambria Math"/>
                            </a:rPr>
                          </m:ctrlPr>
                        </m:sSubPr>
                        <m:e>
                          <m:r>
                            <a:rPr lang="en-CA" sz="2000" b="0" i="1" dirty="0" smtClean="0">
                              <a:solidFill>
                                <a:schemeClr val="bg1"/>
                              </a:solidFill>
                              <a:latin typeface="Cambria Math"/>
                            </a:rPr>
                            <m:t>𝑚</m:t>
                          </m:r>
                        </m:e>
                        <m:sub>
                          <m:r>
                            <a:rPr lang="en-CA" sz="2000" b="0" i="1" dirty="0" smtClean="0">
                              <a:solidFill>
                                <a:schemeClr val="bg1"/>
                              </a:solidFill>
                              <a:latin typeface="Cambria Math"/>
                            </a:rPr>
                            <m:t>1</m:t>
                          </m:r>
                        </m:sub>
                      </m:sSub>
                      <m:r>
                        <a:rPr lang="en-CA" sz="2000" i="1">
                          <a:solidFill>
                            <a:schemeClr val="bg1"/>
                          </a:solidFill>
                          <a:latin typeface="Cambria Math"/>
                        </a:rPr>
                        <m:t>𝑎</m:t>
                      </m:r>
                    </m:oMath>
                  </m:oMathPara>
                </a14:m>
                <a:endParaRPr lang="en-CA" sz="2000" dirty="0">
                  <a:solidFill>
                    <a:schemeClr val="bg1"/>
                  </a:solidFill>
                </a:endParaRPr>
              </a:p>
              <a:p>
                <a:pPr algn="l"/>
                <a:endParaRPr lang="en-CA" sz="800" b="0" i="1" dirty="0" smtClean="0">
                  <a:solidFill>
                    <a:schemeClr val="bg1"/>
                  </a:solidFill>
                  <a:latin typeface="Cambria Math"/>
                </a:endParaRPr>
              </a:p>
              <a:p>
                <a:pPr algn="l"/>
                <a14:m>
                  <m:oMathPara xmlns:m="http://schemas.openxmlformats.org/officeDocument/2006/math">
                    <m:oMathParaPr>
                      <m:jc m:val="left"/>
                    </m:oMathParaPr>
                    <m:oMath xmlns:m="http://schemas.openxmlformats.org/officeDocument/2006/math">
                      <m:sSub>
                        <m:sSubPr>
                          <m:ctrlPr>
                            <a:rPr lang="en-CA" sz="2000" b="0" i="1" smtClean="0">
                              <a:solidFill>
                                <a:schemeClr val="bg1"/>
                              </a:solidFill>
                              <a:latin typeface="Cambria Math"/>
                            </a:rPr>
                          </m:ctrlPr>
                        </m:sSubPr>
                        <m:e>
                          <m:r>
                            <a:rPr lang="en-CA" sz="2000" b="0" i="1" smtClean="0">
                              <a:solidFill>
                                <a:schemeClr val="bg1"/>
                              </a:solidFill>
                              <a:latin typeface="Cambria Math"/>
                            </a:rPr>
                            <m:t>𝐹</m:t>
                          </m:r>
                        </m:e>
                        <m:sub>
                          <m:r>
                            <a:rPr lang="en-CA" sz="2000" b="0" i="1" smtClean="0">
                              <a:solidFill>
                                <a:schemeClr val="bg1"/>
                              </a:solidFill>
                              <a:latin typeface="Cambria Math"/>
                            </a:rPr>
                            <m:t>𝑎</m:t>
                          </m:r>
                        </m:sub>
                      </m:sSub>
                      <m:r>
                        <a:rPr lang="en-CA" sz="2000" b="0" i="1" smtClean="0">
                          <a:solidFill>
                            <a:schemeClr val="bg1"/>
                          </a:solidFill>
                          <a:latin typeface="Cambria Math"/>
                        </a:rPr>
                        <m:t>−</m:t>
                      </m:r>
                      <m:sSub>
                        <m:sSubPr>
                          <m:ctrlPr>
                            <a:rPr lang="en-CA" sz="2000" i="1">
                              <a:solidFill>
                                <a:schemeClr val="bg1"/>
                              </a:solidFill>
                              <a:latin typeface="Cambria Math"/>
                            </a:rPr>
                          </m:ctrlPr>
                        </m:sSubPr>
                        <m:e>
                          <m:r>
                            <a:rPr lang="en-CA" sz="2000" i="1">
                              <a:solidFill>
                                <a:schemeClr val="bg1"/>
                              </a:solidFill>
                              <a:latin typeface="Cambria Math"/>
                            </a:rPr>
                            <m:t>𝐹</m:t>
                          </m:r>
                        </m:e>
                        <m:sub>
                          <m:r>
                            <a:rPr lang="en-CA" sz="2000" b="0" i="1" smtClean="0">
                              <a:solidFill>
                                <a:schemeClr val="bg1"/>
                              </a:solidFill>
                              <a:latin typeface="Cambria Math"/>
                            </a:rPr>
                            <m:t>2 </m:t>
                          </m:r>
                          <m:r>
                            <a:rPr lang="en-CA" sz="2000" b="0" i="1" smtClean="0">
                              <a:solidFill>
                                <a:schemeClr val="bg1"/>
                              </a:solidFill>
                              <a:latin typeface="Cambria Math"/>
                            </a:rPr>
                            <m:t>𝑜𝑛</m:t>
                          </m:r>
                          <m:r>
                            <a:rPr lang="en-CA" sz="2000" b="0" i="1" smtClean="0">
                              <a:solidFill>
                                <a:schemeClr val="bg1"/>
                              </a:solidFill>
                              <a:latin typeface="Cambria Math"/>
                            </a:rPr>
                            <m:t> 1</m:t>
                          </m:r>
                        </m:sub>
                      </m:sSub>
                      <m:r>
                        <a:rPr lang="en-CA" sz="2000" i="1">
                          <a:solidFill>
                            <a:schemeClr val="bg1"/>
                          </a:solidFill>
                          <a:latin typeface="Cambria Math"/>
                        </a:rPr>
                        <m:t>−</m:t>
                      </m:r>
                      <m:r>
                        <m:rPr>
                          <m:nor/>
                        </m:rPr>
                        <a:rPr lang="en-CA" sz="2000" dirty="0">
                          <a:solidFill>
                            <a:schemeClr val="bg1"/>
                          </a:solidFill>
                        </a:rPr>
                        <m:t> </m:t>
                      </m:r>
                      <m:sSub>
                        <m:sSubPr>
                          <m:ctrlPr>
                            <a:rPr lang="en-CA" sz="2000" i="1">
                              <a:solidFill>
                                <a:schemeClr val="bg1"/>
                              </a:solidFill>
                              <a:latin typeface="Cambria Math"/>
                            </a:rPr>
                          </m:ctrlPr>
                        </m:sSubPr>
                        <m:e>
                          <m:r>
                            <a:rPr lang="en-CA" sz="2000" i="1">
                              <a:solidFill>
                                <a:schemeClr val="bg1"/>
                              </a:solidFill>
                              <a:latin typeface="Cambria Math"/>
                            </a:rPr>
                            <m:t>𝐹</m:t>
                          </m:r>
                        </m:e>
                        <m:sub>
                          <m:sSub>
                            <m:sSubPr>
                              <m:ctrlPr>
                                <a:rPr lang="en-CA" sz="2000" i="1">
                                  <a:solidFill>
                                    <a:schemeClr val="bg1"/>
                                  </a:solidFill>
                                  <a:latin typeface="Cambria Math"/>
                                </a:rPr>
                              </m:ctrlPr>
                            </m:sSubPr>
                            <m:e>
                              <m:r>
                                <a:rPr lang="en-CA" sz="2000" i="1">
                                  <a:solidFill>
                                    <a:schemeClr val="bg1"/>
                                  </a:solidFill>
                                  <a:latin typeface="Cambria Math"/>
                                </a:rPr>
                                <m:t>𝑓</m:t>
                              </m:r>
                            </m:e>
                            <m:sub>
                              <m:r>
                                <a:rPr lang="en-CA" sz="2000" b="0" i="1" smtClean="0">
                                  <a:solidFill>
                                    <a:schemeClr val="bg1"/>
                                  </a:solidFill>
                                  <a:latin typeface="Cambria Math"/>
                                </a:rPr>
                                <m:t>1</m:t>
                              </m:r>
                            </m:sub>
                          </m:sSub>
                        </m:sub>
                      </m:sSub>
                      <m:r>
                        <a:rPr lang="en-CA" sz="2000" i="1">
                          <a:solidFill>
                            <a:schemeClr val="bg1"/>
                          </a:solidFill>
                          <a:latin typeface="Cambria Math"/>
                        </a:rPr>
                        <m:t>=</m:t>
                      </m:r>
                      <m:sSub>
                        <m:sSubPr>
                          <m:ctrlPr>
                            <a:rPr lang="en-CA" sz="2000" i="1" dirty="0">
                              <a:solidFill>
                                <a:schemeClr val="bg1"/>
                              </a:solidFill>
                              <a:latin typeface="Cambria Math"/>
                            </a:rPr>
                          </m:ctrlPr>
                        </m:sSubPr>
                        <m:e>
                          <m:r>
                            <a:rPr lang="en-CA" sz="2000" i="1" dirty="0">
                              <a:solidFill>
                                <a:schemeClr val="bg1"/>
                              </a:solidFill>
                              <a:latin typeface="Cambria Math"/>
                            </a:rPr>
                            <m:t>𝑚</m:t>
                          </m:r>
                        </m:e>
                        <m:sub>
                          <m:r>
                            <a:rPr lang="en-CA" sz="2000" i="1" dirty="0">
                              <a:solidFill>
                                <a:schemeClr val="bg1"/>
                              </a:solidFill>
                              <a:latin typeface="Cambria Math"/>
                            </a:rPr>
                            <m:t>1</m:t>
                          </m:r>
                        </m:sub>
                      </m:sSub>
                      <m:r>
                        <a:rPr lang="en-CA" sz="2000" i="1">
                          <a:solidFill>
                            <a:schemeClr val="bg1"/>
                          </a:solidFill>
                          <a:latin typeface="Cambria Math"/>
                        </a:rPr>
                        <m:t>𝑎</m:t>
                      </m:r>
                    </m:oMath>
                  </m:oMathPara>
                </a14:m>
                <a:endParaRPr lang="en-CA" sz="2000" dirty="0">
                  <a:solidFill>
                    <a:schemeClr val="bg1"/>
                  </a:solidFill>
                </a:endParaRPr>
              </a:p>
              <a:p>
                <a:pPr algn="l"/>
                <a:endParaRPr lang="en-CA" sz="800" i="1" dirty="0" smtClean="0">
                  <a:solidFill>
                    <a:schemeClr val="bg1"/>
                  </a:solidFill>
                  <a:latin typeface="Cambria Math"/>
                </a:endParaRPr>
              </a:p>
              <a:p>
                <a:pPr algn="l"/>
                <a14:m>
                  <m:oMathPara xmlns:m="http://schemas.openxmlformats.org/officeDocument/2006/math">
                    <m:oMathParaPr>
                      <m:jc m:val="left"/>
                    </m:oMathParaPr>
                    <m:oMath xmlns:m="http://schemas.openxmlformats.org/officeDocument/2006/math">
                      <m:sSub>
                        <m:sSubPr>
                          <m:ctrlPr>
                            <a:rPr lang="en-CA" sz="2000" i="1">
                              <a:solidFill>
                                <a:schemeClr val="bg1"/>
                              </a:solidFill>
                              <a:latin typeface="Cambria Math"/>
                            </a:rPr>
                          </m:ctrlPr>
                        </m:sSubPr>
                        <m:e>
                          <m:r>
                            <a:rPr lang="en-CA" sz="2000" i="1">
                              <a:solidFill>
                                <a:schemeClr val="bg1"/>
                              </a:solidFill>
                              <a:latin typeface="Cambria Math"/>
                            </a:rPr>
                            <m:t>𝐹</m:t>
                          </m:r>
                        </m:e>
                        <m:sub>
                          <m:r>
                            <a:rPr lang="en-CA" sz="2000" i="1">
                              <a:solidFill>
                                <a:schemeClr val="bg1"/>
                              </a:solidFill>
                              <a:latin typeface="Cambria Math"/>
                            </a:rPr>
                            <m:t>𝑎</m:t>
                          </m:r>
                        </m:sub>
                      </m:sSub>
                      <m:r>
                        <a:rPr lang="en-CA" sz="2000" b="0" i="1" smtClean="0">
                          <a:solidFill>
                            <a:schemeClr val="bg1"/>
                          </a:solidFill>
                          <a:latin typeface="Cambria Math"/>
                        </a:rPr>
                        <m:t>−</m:t>
                      </m:r>
                      <m:sSub>
                        <m:sSubPr>
                          <m:ctrlPr>
                            <a:rPr lang="en-CA" sz="2000" i="1">
                              <a:solidFill>
                                <a:schemeClr val="bg1"/>
                              </a:solidFill>
                              <a:latin typeface="Cambria Math"/>
                            </a:rPr>
                          </m:ctrlPr>
                        </m:sSubPr>
                        <m:e>
                          <m:r>
                            <a:rPr lang="en-CA" sz="2000" i="1">
                              <a:solidFill>
                                <a:schemeClr val="bg1"/>
                              </a:solidFill>
                              <a:latin typeface="Cambria Math"/>
                            </a:rPr>
                            <m:t>𝐹</m:t>
                          </m:r>
                        </m:e>
                        <m:sub>
                          <m:r>
                            <a:rPr lang="en-CA" sz="2000" b="0" i="1" smtClean="0">
                              <a:solidFill>
                                <a:schemeClr val="bg1"/>
                              </a:solidFill>
                              <a:latin typeface="Cambria Math"/>
                            </a:rPr>
                            <m:t>2 </m:t>
                          </m:r>
                          <m:r>
                            <a:rPr lang="en-CA" sz="2000" b="0" i="1" smtClean="0">
                              <a:solidFill>
                                <a:schemeClr val="bg1"/>
                              </a:solidFill>
                              <a:latin typeface="Cambria Math"/>
                            </a:rPr>
                            <m:t>𝑜𝑛</m:t>
                          </m:r>
                          <m:r>
                            <a:rPr lang="en-CA" sz="2000" b="0" i="1" smtClean="0">
                              <a:solidFill>
                                <a:schemeClr val="bg1"/>
                              </a:solidFill>
                              <a:latin typeface="Cambria Math"/>
                            </a:rPr>
                            <m:t> 1</m:t>
                          </m:r>
                        </m:sub>
                      </m:sSub>
                      <m:r>
                        <a:rPr lang="en-CA" sz="2000" i="1">
                          <a:solidFill>
                            <a:schemeClr val="bg1"/>
                          </a:solidFill>
                          <a:latin typeface="Cambria Math"/>
                        </a:rPr>
                        <m:t>−</m:t>
                      </m:r>
                      <m:sSub>
                        <m:sSubPr>
                          <m:ctrlPr>
                            <a:rPr lang="en-CA" sz="2000" i="1">
                              <a:solidFill>
                                <a:schemeClr val="bg1"/>
                              </a:solidFill>
                              <a:latin typeface="Cambria Math"/>
                            </a:rPr>
                          </m:ctrlPr>
                        </m:sSubPr>
                        <m:e>
                          <m:sSub>
                            <m:sSubPr>
                              <m:ctrlPr>
                                <a:rPr lang="en-CA" sz="2000" i="1">
                                  <a:solidFill>
                                    <a:schemeClr val="bg1"/>
                                  </a:solidFill>
                                  <a:latin typeface="Cambria Math"/>
                                </a:rPr>
                              </m:ctrlPr>
                            </m:sSubPr>
                            <m:e>
                              <m:r>
                                <a:rPr lang="en-CA" sz="2000" i="1">
                                  <a:solidFill>
                                    <a:schemeClr val="bg1"/>
                                  </a:solidFill>
                                  <a:latin typeface="Cambria Math"/>
                                  <a:ea typeface="Cambria Math"/>
                                </a:rPr>
                                <m:t>𝜇</m:t>
                              </m:r>
                            </m:e>
                            <m:sub>
                              <m:r>
                                <a:rPr lang="en-CA" sz="2000" i="1">
                                  <a:solidFill>
                                    <a:schemeClr val="bg1"/>
                                  </a:solidFill>
                                  <a:latin typeface="Cambria Math"/>
                                </a:rPr>
                                <m:t>𝑘</m:t>
                              </m:r>
                            </m:sub>
                          </m:sSub>
                          <m:r>
                            <a:rPr lang="en-CA" sz="2000" b="0" i="1" smtClean="0">
                              <a:solidFill>
                                <a:schemeClr val="bg1"/>
                              </a:solidFill>
                              <a:latin typeface="Cambria Math"/>
                            </a:rPr>
                            <m:t>𝑚</m:t>
                          </m:r>
                        </m:e>
                        <m:sub>
                          <m:r>
                            <a:rPr lang="en-CA" sz="2000" b="0" i="1" smtClean="0">
                              <a:solidFill>
                                <a:schemeClr val="bg1"/>
                              </a:solidFill>
                              <a:latin typeface="Cambria Math"/>
                            </a:rPr>
                            <m:t>2</m:t>
                          </m:r>
                        </m:sub>
                      </m:sSub>
                      <m:r>
                        <a:rPr lang="en-CA" sz="2000" b="0" i="1" smtClean="0">
                          <a:solidFill>
                            <a:schemeClr val="bg1"/>
                          </a:solidFill>
                          <a:latin typeface="Cambria Math"/>
                        </a:rPr>
                        <m:t>𝑔</m:t>
                      </m:r>
                      <m:r>
                        <a:rPr lang="en-CA" sz="2000" i="1">
                          <a:solidFill>
                            <a:schemeClr val="bg1"/>
                          </a:solidFill>
                          <a:latin typeface="Cambria Math"/>
                        </a:rPr>
                        <m:t>=</m:t>
                      </m:r>
                      <m:sSub>
                        <m:sSubPr>
                          <m:ctrlPr>
                            <a:rPr lang="en-CA" sz="2000" i="1" dirty="0">
                              <a:solidFill>
                                <a:schemeClr val="bg1"/>
                              </a:solidFill>
                              <a:latin typeface="Cambria Math"/>
                            </a:rPr>
                          </m:ctrlPr>
                        </m:sSubPr>
                        <m:e>
                          <m:r>
                            <a:rPr lang="en-CA" sz="2000" i="1" dirty="0">
                              <a:solidFill>
                                <a:schemeClr val="bg1"/>
                              </a:solidFill>
                              <a:latin typeface="Cambria Math"/>
                            </a:rPr>
                            <m:t>𝑚</m:t>
                          </m:r>
                        </m:e>
                        <m:sub>
                          <m:r>
                            <a:rPr lang="en-CA" sz="2000" i="1" dirty="0">
                              <a:solidFill>
                                <a:schemeClr val="bg1"/>
                              </a:solidFill>
                              <a:latin typeface="Cambria Math"/>
                            </a:rPr>
                            <m:t>1</m:t>
                          </m:r>
                        </m:sub>
                      </m:sSub>
                      <m:r>
                        <a:rPr lang="en-CA" sz="2000" i="1">
                          <a:solidFill>
                            <a:schemeClr val="bg1"/>
                          </a:solidFill>
                          <a:latin typeface="Cambria Math"/>
                        </a:rPr>
                        <m:t>𝑎</m:t>
                      </m:r>
                    </m:oMath>
                  </m:oMathPara>
                </a14:m>
                <a:endParaRPr lang="en-CA" sz="2000" dirty="0" smtClean="0">
                  <a:solidFill>
                    <a:schemeClr val="bg1"/>
                  </a:solidFill>
                </a:endParaRPr>
              </a:p>
              <a:p>
                <a:pPr algn="l"/>
                <a:endParaRPr lang="en-CA" sz="800" i="1" dirty="0" smtClean="0">
                  <a:solidFill>
                    <a:schemeClr val="bg1"/>
                  </a:solidFill>
                  <a:latin typeface="Cambria Math"/>
                </a:endParaRPr>
              </a:p>
              <a:p>
                <a:pPr algn="l"/>
                <a14:m>
                  <m:oMathPara xmlns:m="http://schemas.openxmlformats.org/officeDocument/2006/math">
                    <m:oMathParaPr>
                      <m:jc m:val="left"/>
                    </m:oMathParaPr>
                    <m:oMath xmlns:m="http://schemas.openxmlformats.org/officeDocument/2006/math">
                      <m:sSub>
                        <m:sSubPr>
                          <m:ctrlPr>
                            <a:rPr lang="en-CA" sz="2000" i="1">
                              <a:solidFill>
                                <a:schemeClr val="bg1"/>
                              </a:solidFill>
                              <a:latin typeface="Cambria Math"/>
                            </a:rPr>
                          </m:ctrlPr>
                        </m:sSubPr>
                        <m:e>
                          <m:r>
                            <a:rPr lang="en-CA" sz="2000" i="1">
                              <a:solidFill>
                                <a:schemeClr val="bg1"/>
                              </a:solidFill>
                              <a:latin typeface="Cambria Math"/>
                            </a:rPr>
                            <m:t>𝐹</m:t>
                          </m:r>
                        </m:e>
                        <m:sub>
                          <m:r>
                            <a:rPr lang="en-CA" sz="2000" b="0" i="1" smtClean="0">
                              <a:solidFill>
                                <a:schemeClr val="bg1"/>
                              </a:solidFill>
                              <a:latin typeface="Cambria Math"/>
                            </a:rPr>
                            <m:t>2</m:t>
                          </m:r>
                          <m:r>
                            <a:rPr lang="en-CA" sz="2000" i="1">
                              <a:solidFill>
                                <a:schemeClr val="bg1"/>
                              </a:solidFill>
                              <a:latin typeface="Cambria Math"/>
                            </a:rPr>
                            <m:t> </m:t>
                          </m:r>
                          <m:r>
                            <a:rPr lang="en-CA" sz="2000" i="1">
                              <a:solidFill>
                                <a:schemeClr val="bg1"/>
                              </a:solidFill>
                              <a:latin typeface="Cambria Math"/>
                            </a:rPr>
                            <m:t>𝑜𝑛</m:t>
                          </m:r>
                          <m:r>
                            <a:rPr lang="en-CA" sz="2000" i="1">
                              <a:solidFill>
                                <a:schemeClr val="bg1"/>
                              </a:solidFill>
                              <a:latin typeface="Cambria Math"/>
                            </a:rPr>
                            <m:t> 1</m:t>
                          </m:r>
                        </m:sub>
                      </m:sSub>
                      <m:r>
                        <a:rPr lang="en-CA" sz="2000" b="0" i="1" smtClean="0">
                          <a:solidFill>
                            <a:schemeClr val="bg1"/>
                          </a:solidFill>
                          <a:latin typeface="Cambria Math"/>
                        </a:rPr>
                        <m:t>=</m:t>
                      </m:r>
                      <m:sSub>
                        <m:sSubPr>
                          <m:ctrlPr>
                            <a:rPr lang="en-CA" sz="2000" i="1">
                              <a:solidFill>
                                <a:schemeClr val="bg1"/>
                              </a:solidFill>
                              <a:latin typeface="Cambria Math"/>
                            </a:rPr>
                          </m:ctrlPr>
                        </m:sSubPr>
                        <m:e>
                          <m:sSub>
                            <m:sSubPr>
                              <m:ctrlPr>
                                <a:rPr lang="en-CA" sz="2000" i="1">
                                  <a:solidFill>
                                    <a:schemeClr val="bg1"/>
                                  </a:solidFill>
                                  <a:latin typeface="Cambria Math"/>
                                </a:rPr>
                              </m:ctrlPr>
                            </m:sSubPr>
                            <m:e>
                              <m:r>
                                <a:rPr lang="en-CA" sz="2000" i="1">
                                  <a:solidFill>
                                    <a:schemeClr val="bg1"/>
                                  </a:solidFill>
                                  <a:latin typeface="Cambria Math"/>
                                </a:rPr>
                                <m:t>𝐹</m:t>
                              </m:r>
                            </m:e>
                            <m:sub>
                              <m:r>
                                <a:rPr lang="en-CA" sz="2000" i="1">
                                  <a:solidFill>
                                    <a:schemeClr val="bg1"/>
                                  </a:solidFill>
                                  <a:latin typeface="Cambria Math"/>
                                </a:rPr>
                                <m:t>𝑎</m:t>
                              </m:r>
                            </m:sub>
                          </m:sSub>
                          <m:r>
                            <a:rPr lang="en-CA" sz="2000" b="0" i="1" smtClean="0">
                              <a:solidFill>
                                <a:schemeClr val="bg1"/>
                              </a:solidFill>
                              <a:latin typeface="Cambria Math"/>
                            </a:rPr>
                            <m:t> −</m:t>
                          </m:r>
                          <m:sSub>
                            <m:sSubPr>
                              <m:ctrlPr>
                                <a:rPr lang="en-CA" sz="2000" i="1">
                                  <a:solidFill>
                                    <a:schemeClr val="bg1"/>
                                  </a:solidFill>
                                  <a:latin typeface="Cambria Math"/>
                                </a:rPr>
                              </m:ctrlPr>
                            </m:sSubPr>
                            <m:e>
                              <m:r>
                                <a:rPr lang="en-CA" sz="2000" i="1">
                                  <a:solidFill>
                                    <a:schemeClr val="bg1"/>
                                  </a:solidFill>
                                  <a:latin typeface="Cambria Math"/>
                                  <a:ea typeface="Cambria Math"/>
                                </a:rPr>
                                <m:t>𝜇</m:t>
                              </m:r>
                            </m:e>
                            <m:sub>
                              <m:r>
                                <a:rPr lang="en-CA" sz="2000" i="1">
                                  <a:solidFill>
                                    <a:schemeClr val="bg1"/>
                                  </a:solidFill>
                                  <a:latin typeface="Cambria Math"/>
                                </a:rPr>
                                <m:t>𝑘</m:t>
                              </m:r>
                            </m:sub>
                          </m:sSub>
                          <m:r>
                            <a:rPr lang="en-CA" sz="2000" i="1">
                              <a:solidFill>
                                <a:schemeClr val="bg1"/>
                              </a:solidFill>
                              <a:latin typeface="Cambria Math"/>
                            </a:rPr>
                            <m:t>𝑚</m:t>
                          </m:r>
                        </m:e>
                        <m:sub>
                          <m:r>
                            <a:rPr lang="en-CA" sz="2000" i="1">
                              <a:solidFill>
                                <a:schemeClr val="bg1"/>
                              </a:solidFill>
                              <a:latin typeface="Cambria Math"/>
                            </a:rPr>
                            <m:t>2</m:t>
                          </m:r>
                        </m:sub>
                      </m:sSub>
                      <m:r>
                        <a:rPr lang="en-CA" sz="2000" i="1">
                          <a:solidFill>
                            <a:schemeClr val="bg1"/>
                          </a:solidFill>
                          <a:latin typeface="Cambria Math"/>
                        </a:rPr>
                        <m:t>𝑔</m:t>
                      </m:r>
                      <m:r>
                        <a:rPr lang="en-CA" sz="2000" b="0" i="1" smtClean="0">
                          <a:solidFill>
                            <a:schemeClr val="bg1"/>
                          </a:solidFill>
                          <a:latin typeface="Cambria Math"/>
                        </a:rPr>
                        <m:t>−</m:t>
                      </m:r>
                      <m:sSub>
                        <m:sSubPr>
                          <m:ctrlPr>
                            <a:rPr lang="en-CA" sz="2000" i="1" dirty="0">
                              <a:solidFill>
                                <a:schemeClr val="bg1"/>
                              </a:solidFill>
                              <a:latin typeface="Cambria Math"/>
                            </a:rPr>
                          </m:ctrlPr>
                        </m:sSubPr>
                        <m:e>
                          <m:r>
                            <a:rPr lang="en-CA" sz="2000" i="1" dirty="0">
                              <a:solidFill>
                                <a:schemeClr val="bg1"/>
                              </a:solidFill>
                              <a:latin typeface="Cambria Math"/>
                            </a:rPr>
                            <m:t>𝑚</m:t>
                          </m:r>
                        </m:e>
                        <m:sub>
                          <m:r>
                            <a:rPr lang="en-CA" sz="2000" i="1" dirty="0">
                              <a:solidFill>
                                <a:schemeClr val="bg1"/>
                              </a:solidFill>
                              <a:latin typeface="Cambria Math"/>
                            </a:rPr>
                            <m:t>1</m:t>
                          </m:r>
                        </m:sub>
                      </m:sSub>
                      <m:r>
                        <a:rPr lang="en-CA" sz="2000" i="1">
                          <a:solidFill>
                            <a:schemeClr val="bg1"/>
                          </a:solidFill>
                          <a:latin typeface="Cambria Math"/>
                        </a:rPr>
                        <m:t>𝑎</m:t>
                      </m:r>
                    </m:oMath>
                  </m:oMathPara>
                </a14:m>
                <a:endParaRPr lang="en-CA" sz="2000" dirty="0" smtClean="0">
                  <a:solidFill>
                    <a:schemeClr val="bg1"/>
                  </a:solidFill>
                </a:endParaRPr>
              </a:p>
              <a:p>
                <a:pPr algn="l"/>
                <a:endParaRPr lang="en-CA" sz="800" i="1" dirty="0" smtClean="0">
                  <a:solidFill>
                    <a:schemeClr val="bg1"/>
                  </a:solidFill>
                  <a:latin typeface="Cambria Math"/>
                </a:endParaRPr>
              </a:p>
              <a:p>
                <a:pPr algn="l"/>
                <a14:m>
                  <m:oMathPara xmlns:m="http://schemas.openxmlformats.org/officeDocument/2006/math">
                    <m:oMathParaPr>
                      <m:jc m:val="left"/>
                    </m:oMathParaPr>
                    <m:oMath xmlns:m="http://schemas.openxmlformats.org/officeDocument/2006/math">
                      <m:sSub>
                        <m:sSubPr>
                          <m:ctrlPr>
                            <a:rPr lang="en-CA" sz="2000" i="1">
                              <a:solidFill>
                                <a:schemeClr val="bg1"/>
                              </a:solidFill>
                              <a:latin typeface="Cambria Math"/>
                            </a:rPr>
                          </m:ctrlPr>
                        </m:sSubPr>
                        <m:e>
                          <m:r>
                            <a:rPr lang="en-CA" sz="2000" i="1">
                              <a:solidFill>
                                <a:schemeClr val="bg1"/>
                              </a:solidFill>
                              <a:latin typeface="Cambria Math"/>
                            </a:rPr>
                            <m:t>𝐹</m:t>
                          </m:r>
                        </m:e>
                        <m:sub>
                          <m:r>
                            <a:rPr lang="en-CA" sz="2000" b="0" i="1" smtClean="0">
                              <a:solidFill>
                                <a:schemeClr val="bg1"/>
                              </a:solidFill>
                              <a:latin typeface="Cambria Math"/>
                            </a:rPr>
                            <m:t>2</m:t>
                          </m:r>
                          <m:r>
                            <a:rPr lang="en-CA" sz="2000" i="1">
                              <a:solidFill>
                                <a:schemeClr val="bg1"/>
                              </a:solidFill>
                              <a:latin typeface="Cambria Math"/>
                            </a:rPr>
                            <m:t> </m:t>
                          </m:r>
                          <m:r>
                            <a:rPr lang="en-CA" sz="2000" i="1">
                              <a:solidFill>
                                <a:schemeClr val="bg1"/>
                              </a:solidFill>
                              <a:latin typeface="Cambria Math"/>
                            </a:rPr>
                            <m:t>𝑜𝑛</m:t>
                          </m:r>
                          <m:r>
                            <a:rPr lang="en-CA" sz="2000" i="1">
                              <a:solidFill>
                                <a:schemeClr val="bg1"/>
                              </a:solidFill>
                              <a:latin typeface="Cambria Math"/>
                            </a:rPr>
                            <m:t> 1</m:t>
                          </m:r>
                        </m:sub>
                      </m:sSub>
                      <m:r>
                        <a:rPr lang="en-CA" sz="2000" b="0" i="1" smtClean="0">
                          <a:solidFill>
                            <a:schemeClr val="bg1"/>
                          </a:solidFill>
                          <a:latin typeface="Cambria Math"/>
                        </a:rPr>
                        <m:t>=160 −0.2</m:t>
                      </m:r>
                      <m:r>
                        <a:rPr lang="en-CA" sz="2000" b="0" i="1" smtClean="0">
                          <a:solidFill>
                            <a:schemeClr val="bg1"/>
                          </a:solidFill>
                          <a:latin typeface="Cambria Math"/>
                          <a:ea typeface="Cambria Math"/>
                        </a:rPr>
                        <m:t>×32×9.81−32×2.038</m:t>
                      </m:r>
                    </m:oMath>
                  </m:oMathPara>
                </a14:m>
                <a:endParaRPr lang="en-CA" sz="2000" dirty="0">
                  <a:solidFill>
                    <a:schemeClr val="bg1"/>
                  </a:solidFill>
                </a:endParaRPr>
              </a:p>
              <a:p>
                <a:pPr algn="l"/>
                <a:endParaRPr lang="en-CA" sz="800" i="1" dirty="0" smtClean="0">
                  <a:solidFill>
                    <a:schemeClr val="bg1"/>
                  </a:solidFill>
                  <a:latin typeface="Cambria Math"/>
                </a:endParaRPr>
              </a:p>
              <a:p>
                <a:pPr algn="l"/>
                <a14:m>
                  <m:oMath xmlns:m="http://schemas.openxmlformats.org/officeDocument/2006/math">
                    <m:sSub>
                      <m:sSubPr>
                        <m:ctrlPr>
                          <a:rPr lang="en-CA" sz="2000" i="1">
                            <a:solidFill>
                              <a:schemeClr val="bg1"/>
                            </a:solidFill>
                            <a:latin typeface="Cambria Math"/>
                          </a:rPr>
                        </m:ctrlPr>
                      </m:sSubPr>
                      <m:e>
                        <m:acc>
                          <m:accPr>
                            <m:chr m:val="⃑"/>
                            <m:ctrlPr>
                              <a:rPr lang="en-CA" sz="2000" i="1">
                                <a:solidFill>
                                  <a:schemeClr val="bg1"/>
                                </a:solidFill>
                                <a:latin typeface="Cambria Math"/>
                              </a:rPr>
                            </m:ctrlPr>
                          </m:accPr>
                          <m:e>
                            <m:r>
                              <a:rPr lang="en-CA" sz="2000" i="1">
                                <a:solidFill>
                                  <a:schemeClr val="bg1"/>
                                </a:solidFill>
                                <a:latin typeface="Cambria Math"/>
                              </a:rPr>
                              <m:t>𝐹</m:t>
                            </m:r>
                          </m:e>
                        </m:acc>
                      </m:e>
                      <m:sub>
                        <m:r>
                          <a:rPr lang="en-CA" sz="2000" b="0" i="1" smtClean="0">
                            <a:solidFill>
                              <a:schemeClr val="bg1"/>
                            </a:solidFill>
                            <a:latin typeface="Cambria Math"/>
                          </a:rPr>
                          <m:t>2</m:t>
                        </m:r>
                        <m:r>
                          <a:rPr lang="en-CA" sz="2000" i="1">
                            <a:solidFill>
                              <a:schemeClr val="bg1"/>
                            </a:solidFill>
                            <a:latin typeface="Cambria Math"/>
                          </a:rPr>
                          <m:t> </m:t>
                        </m:r>
                        <m:r>
                          <a:rPr lang="en-CA" sz="2000" i="1">
                            <a:solidFill>
                              <a:schemeClr val="bg1"/>
                            </a:solidFill>
                            <a:latin typeface="Cambria Math"/>
                          </a:rPr>
                          <m:t>𝑜𝑛</m:t>
                        </m:r>
                        <m:r>
                          <a:rPr lang="en-CA" sz="2000" i="1">
                            <a:solidFill>
                              <a:schemeClr val="bg1"/>
                            </a:solidFill>
                            <a:latin typeface="Cambria Math"/>
                          </a:rPr>
                          <m:t> 1</m:t>
                        </m:r>
                      </m:sub>
                    </m:sSub>
                    <m:r>
                      <a:rPr lang="en-CA" sz="2000" i="1">
                        <a:solidFill>
                          <a:schemeClr val="bg1"/>
                        </a:solidFill>
                        <a:latin typeface="Cambria Math"/>
                      </a:rPr>
                      <m:t>=32.0</m:t>
                    </m:r>
                    <m:r>
                      <a:rPr lang="en-CA" sz="2000" b="0" i="1" smtClean="0">
                        <a:solidFill>
                          <a:schemeClr val="bg1"/>
                        </a:solidFill>
                        <a:latin typeface="Cambria Math"/>
                      </a:rPr>
                      <m:t>0</m:t>
                    </m:r>
                    <m:r>
                      <a:rPr lang="en-CA" sz="2000" i="1">
                        <a:solidFill>
                          <a:schemeClr val="bg1"/>
                        </a:solidFill>
                        <a:latin typeface="Cambria Math"/>
                      </a:rPr>
                      <m:t> </m:t>
                    </m:r>
                    <m:r>
                      <a:rPr lang="en-CA" sz="2000" i="1">
                        <a:solidFill>
                          <a:schemeClr val="bg1"/>
                        </a:solidFill>
                        <a:latin typeface="Cambria Math"/>
                      </a:rPr>
                      <m:t>𝑁</m:t>
                    </m:r>
                  </m:oMath>
                </a14:m>
                <a:r>
                  <a:rPr lang="en-CA" sz="2000" dirty="0">
                    <a:solidFill>
                      <a:schemeClr val="bg1"/>
                    </a:solidFill>
                  </a:rPr>
                  <a:t> </a:t>
                </a:r>
                <a:r>
                  <a:rPr lang="en-CA" sz="2000" dirty="0" smtClean="0">
                    <a:solidFill>
                      <a:schemeClr val="bg1"/>
                    </a:solidFill>
                    <a:latin typeface="+mj-lt"/>
                  </a:rPr>
                  <a:t>[Backward]</a:t>
                </a:r>
                <a:endParaRPr lang="en-CA" sz="2000" dirty="0">
                  <a:solidFill>
                    <a:schemeClr val="bg1"/>
                  </a:solidFill>
                  <a:latin typeface="+mj-lt"/>
                </a:endParaRPr>
              </a:p>
              <a:p>
                <a:pPr algn="l"/>
                <a:endParaRPr lang="en-CA" sz="2000" dirty="0">
                  <a:solidFill>
                    <a:schemeClr val="bg1"/>
                  </a:solidFill>
                </a:endParaRPr>
              </a:p>
              <a:p>
                <a:pPr algn="l"/>
                <a:endParaRPr lang="en-CA" sz="2000" dirty="0">
                  <a:solidFill>
                    <a:schemeClr val="bg1"/>
                  </a:solidFill>
                  <a:latin typeface="+mj-lt"/>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914400" y="783566"/>
                <a:ext cx="5410200" cy="2286000"/>
              </a:xfrm>
              <a:blipFill rotWithShape="1">
                <a:blip r:embed="rId2"/>
                <a:stretch>
                  <a:fillRect l="-2815" t="-1333" r="-450" b="-112000"/>
                </a:stretch>
              </a:blipFill>
            </p:spPr>
            <p:txBody>
              <a:bodyPr/>
              <a:lstStyle/>
              <a:p>
                <a:r>
                  <a:rPr lang="en-CA">
                    <a:noFill/>
                  </a:rPr>
                  <a:t> </a:t>
                </a:r>
              </a:p>
            </p:txBody>
          </p:sp>
        </mc:Fallback>
      </mc:AlternateContent>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solidFill>
              </a:rPr>
              <a:pPr/>
              <a:t>9</a:t>
            </a:fld>
            <a:endParaRPr lang="en-US">
              <a:solidFill>
                <a:prstClr val="black"/>
              </a:solidFill>
            </a:endParaRPr>
          </a:p>
        </p:txBody>
      </p:sp>
      <p:cxnSp>
        <p:nvCxnSpPr>
          <p:cNvPr id="27" name="Straight Arrow Connector 26"/>
          <p:cNvCxnSpPr/>
          <p:nvPr/>
        </p:nvCxnSpPr>
        <p:spPr>
          <a:xfrm>
            <a:off x="6592356" y="1219200"/>
            <a:ext cx="1654388"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6477000" y="849868"/>
                <a:ext cx="18943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CA" i="1" smtClean="0">
                              <a:solidFill>
                                <a:prstClr val="black"/>
                              </a:solidFill>
                              <a:latin typeface="Cambria Math"/>
                            </a:rPr>
                          </m:ctrlPr>
                        </m:accPr>
                        <m:e>
                          <m:r>
                            <a:rPr lang="en-CA" b="0" i="1" smtClean="0">
                              <a:solidFill>
                                <a:prstClr val="black"/>
                              </a:solidFill>
                              <a:latin typeface="Cambria Math"/>
                            </a:rPr>
                            <m:t>𝑎</m:t>
                          </m:r>
                        </m:e>
                      </m:acc>
                      <m:r>
                        <a:rPr lang="en-CA" b="0" i="1" smtClean="0">
                          <a:solidFill>
                            <a:prstClr val="black"/>
                          </a:solidFill>
                          <a:latin typeface="Cambria Math"/>
                        </a:rPr>
                        <m:t>=2.038 </m:t>
                      </m:r>
                      <m:r>
                        <a:rPr lang="en-CA" b="0" i="1" smtClean="0">
                          <a:solidFill>
                            <a:prstClr val="black"/>
                          </a:solidFill>
                          <a:latin typeface="Cambria Math"/>
                        </a:rPr>
                        <m:t>𝑚</m:t>
                      </m:r>
                      <m:r>
                        <a:rPr lang="en-CA" b="0" i="1" smtClean="0">
                          <a:solidFill>
                            <a:prstClr val="black"/>
                          </a:solidFill>
                          <a:latin typeface="Cambria Math"/>
                        </a:rPr>
                        <m:t>/</m:t>
                      </m:r>
                      <m:sSup>
                        <m:sSupPr>
                          <m:ctrlPr>
                            <a:rPr lang="en-CA" b="0" i="1" smtClean="0">
                              <a:solidFill>
                                <a:prstClr val="black"/>
                              </a:solidFill>
                              <a:latin typeface="Cambria Math"/>
                            </a:rPr>
                          </m:ctrlPr>
                        </m:sSupPr>
                        <m:e>
                          <m:r>
                            <a:rPr lang="en-CA" b="0" i="1" smtClean="0">
                              <a:solidFill>
                                <a:prstClr val="black"/>
                              </a:solidFill>
                              <a:latin typeface="Cambria Math"/>
                            </a:rPr>
                            <m:t>𝑠</m:t>
                          </m:r>
                        </m:e>
                        <m:sup>
                          <m:r>
                            <a:rPr lang="en-CA" b="0" i="1" smtClean="0">
                              <a:solidFill>
                                <a:prstClr val="black"/>
                              </a:solidFill>
                              <a:latin typeface="Cambria Math"/>
                            </a:rPr>
                            <m:t>2</m:t>
                          </m:r>
                        </m:sup>
                      </m:sSup>
                    </m:oMath>
                  </m:oMathPara>
                </a14:m>
                <a:endParaRPr lang="en-CA" dirty="0">
                  <a:solidFill>
                    <a:prstClr val="black"/>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6477000" y="849868"/>
                <a:ext cx="1894375" cy="369332"/>
              </a:xfrm>
              <a:prstGeom prst="rect">
                <a:avLst/>
              </a:prstGeom>
              <a:blipFill rotWithShape="1">
                <a:blip r:embed="rId3"/>
                <a:stretch>
                  <a:fillRect t="-6557" b="-1147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6665896" y="2111428"/>
                <a:ext cx="1295400" cy="1088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CA" i="1" smtClean="0">
                            <a:solidFill>
                              <a:prstClr val="white"/>
                            </a:solidFill>
                            <a:latin typeface="Cambria Math"/>
                          </a:rPr>
                        </m:ctrlPr>
                      </m:sSubPr>
                      <m:e>
                        <m:r>
                          <a:rPr lang="en-CA" b="0" i="1" smtClean="0">
                            <a:solidFill>
                              <a:prstClr val="white"/>
                            </a:solidFill>
                            <a:latin typeface="Cambria Math"/>
                          </a:rPr>
                          <m:t>𝑚</m:t>
                        </m:r>
                      </m:e>
                      <m:sub>
                        <m:r>
                          <a:rPr lang="en-CA" b="0" i="1" smtClean="0">
                            <a:solidFill>
                              <a:prstClr val="white"/>
                            </a:solidFill>
                            <a:latin typeface="Cambria Math"/>
                          </a:rPr>
                          <m:t>1</m:t>
                        </m:r>
                      </m:sub>
                    </m:sSub>
                    <m:r>
                      <a:rPr lang="en-CA" b="0" i="1" smtClean="0">
                        <a:solidFill>
                          <a:prstClr val="white"/>
                        </a:solidFill>
                        <a:latin typeface="Cambria Math"/>
                      </a:rPr>
                      <m:t>=</m:t>
                    </m:r>
                  </m:oMath>
                </a14:m>
                <a:r>
                  <a:rPr lang="en-CA" dirty="0" smtClean="0">
                    <a:solidFill>
                      <a:prstClr val="white"/>
                    </a:solidFill>
                  </a:rPr>
                  <a:t>32 kg</a:t>
                </a:r>
                <a:endParaRPr lang="en-CA" dirty="0">
                  <a:solidFill>
                    <a:prstClr val="white"/>
                  </a:solidFill>
                </a:endParaRPr>
              </a:p>
            </p:txBody>
          </p:sp>
        </mc:Choice>
        <mc:Fallback xmlns="">
          <p:sp>
            <p:nvSpPr>
              <p:cNvPr id="30" name="Rectangle 29"/>
              <p:cNvSpPr>
                <a:spLocks noRot="1" noChangeAspect="1" noMove="1" noResize="1" noEditPoints="1" noAdjustHandles="1" noChangeArrowheads="1" noChangeShapeType="1" noTextEdit="1"/>
              </p:cNvSpPr>
              <p:nvPr/>
            </p:nvSpPr>
            <p:spPr>
              <a:xfrm>
                <a:off x="6665896" y="2111428"/>
                <a:ext cx="1295400" cy="1088972"/>
              </a:xfrm>
              <a:prstGeom prst="rect">
                <a:avLst/>
              </a:prstGeom>
              <a:blipFill rotWithShape="1">
                <a:blip r:embed="rId4"/>
                <a:stretch>
                  <a:fillRect/>
                </a:stretch>
              </a:blipFill>
            </p:spPr>
            <p:txBody>
              <a:bodyPr/>
              <a:lstStyle/>
              <a:p>
                <a:r>
                  <a:rPr lang="en-CA">
                    <a:noFill/>
                  </a:rPr>
                  <a:t> </a:t>
                </a:r>
              </a:p>
            </p:txBody>
          </p:sp>
        </mc:Fallback>
      </mc:AlternateContent>
      <p:cxnSp>
        <p:nvCxnSpPr>
          <p:cNvPr id="31" name="Straight Arrow Connector 30"/>
          <p:cNvCxnSpPr/>
          <p:nvPr/>
        </p:nvCxnSpPr>
        <p:spPr>
          <a:xfrm>
            <a:off x="7436929" y="3205949"/>
            <a:ext cx="0" cy="6535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p:cNvSpPr txBox="1"/>
              <p:nvPr/>
            </p:nvSpPr>
            <p:spPr>
              <a:xfrm>
                <a:off x="6886530" y="3679741"/>
                <a:ext cx="513018" cy="404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i="1" smtClean="0">
                              <a:solidFill>
                                <a:prstClr val="black"/>
                              </a:solidFill>
                              <a:latin typeface="Cambria Math"/>
                            </a:rPr>
                          </m:ctrlPr>
                        </m:sSubPr>
                        <m:e>
                          <m:r>
                            <a:rPr lang="en-CA" i="1" smtClean="0">
                              <a:solidFill>
                                <a:prstClr val="black"/>
                              </a:solidFill>
                              <a:latin typeface="Cambria Math"/>
                            </a:rPr>
                            <m:t>𝐹</m:t>
                          </m:r>
                        </m:e>
                        <m:sub>
                          <m:sSub>
                            <m:sSubPr>
                              <m:ctrlPr>
                                <a:rPr lang="en-CA" i="1" smtClean="0">
                                  <a:solidFill>
                                    <a:prstClr val="black"/>
                                  </a:solidFill>
                                  <a:latin typeface="Cambria Math"/>
                                </a:rPr>
                              </m:ctrlPr>
                            </m:sSubPr>
                            <m:e>
                              <m:r>
                                <a:rPr lang="en-CA" b="0" i="1" smtClean="0">
                                  <a:solidFill>
                                    <a:prstClr val="black"/>
                                  </a:solidFill>
                                  <a:latin typeface="Cambria Math"/>
                                </a:rPr>
                                <m:t>𝑔</m:t>
                              </m:r>
                            </m:e>
                            <m:sub>
                              <m:r>
                                <a:rPr lang="en-CA" b="0" i="1" smtClean="0">
                                  <a:solidFill>
                                    <a:prstClr val="black"/>
                                  </a:solidFill>
                                  <a:latin typeface="Cambria Math"/>
                                </a:rPr>
                                <m:t>1</m:t>
                              </m:r>
                            </m:sub>
                          </m:sSub>
                        </m:sub>
                      </m:sSub>
                    </m:oMath>
                  </m:oMathPara>
                </a14:m>
                <a:endParaRPr lang="en-CA" dirty="0">
                  <a:solidFill>
                    <a:prstClr val="black"/>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6886530" y="3679741"/>
                <a:ext cx="513018" cy="404213"/>
              </a:xfrm>
              <a:prstGeom prst="rect">
                <a:avLst/>
              </a:prstGeom>
              <a:blipFill rotWithShape="1">
                <a:blip r:embed="rId5"/>
                <a:stretch>
                  <a:fillRect b="-3030"/>
                </a:stretch>
              </a:blipFill>
            </p:spPr>
            <p:txBody>
              <a:bodyPr/>
              <a:lstStyle/>
              <a:p>
                <a:r>
                  <a:rPr lang="en-CA">
                    <a:noFill/>
                  </a:rPr>
                  <a:t> </a:t>
                </a:r>
              </a:p>
            </p:txBody>
          </p:sp>
        </mc:Fallback>
      </mc:AlternateContent>
      <p:cxnSp>
        <p:nvCxnSpPr>
          <p:cNvPr id="33" name="Straight Arrow Connector 32"/>
          <p:cNvCxnSpPr>
            <a:stCxn id="30" idx="0"/>
          </p:cNvCxnSpPr>
          <p:nvPr/>
        </p:nvCxnSpPr>
        <p:spPr>
          <a:xfrm flipV="1">
            <a:off x="7313596" y="1623266"/>
            <a:ext cx="0" cy="488162"/>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p:cNvSpPr txBox="1"/>
              <p:nvPr/>
            </p:nvSpPr>
            <p:spPr>
              <a:xfrm>
                <a:off x="7054012" y="1219200"/>
                <a:ext cx="609600" cy="404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i="1" smtClean="0">
                              <a:solidFill>
                                <a:prstClr val="black"/>
                              </a:solidFill>
                              <a:latin typeface="Cambria Math"/>
                            </a:rPr>
                          </m:ctrlPr>
                        </m:sSubPr>
                        <m:e>
                          <m:r>
                            <a:rPr lang="en-CA" i="1" smtClean="0">
                              <a:solidFill>
                                <a:prstClr val="black"/>
                              </a:solidFill>
                              <a:latin typeface="Cambria Math"/>
                            </a:rPr>
                            <m:t>𝐹</m:t>
                          </m:r>
                        </m:e>
                        <m:sub>
                          <m:sSub>
                            <m:sSubPr>
                              <m:ctrlPr>
                                <a:rPr lang="en-CA" i="1" smtClean="0">
                                  <a:solidFill>
                                    <a:prstClr val="black"/>
                                  </a:solidFill>
                                  <a:latin typeface="Cambria Math"/>
                                </a:rPr>
                              </m:ctrlPr>
                            </m:sSubPr>
                            <m:e>
                              <m:r>
                                <a:rPr lang="en-CA" b="0" i="1" smtClean="0">
                                  <a:solidFill>
                                    <a:prstClr val="black"/>
                                  </a:solidFill>
                                  <a:latin typeface="Cambria Math"/>
                                </a:rPr>
                                <m:t>𝑁</m:t>
                              </m:r>
                            </m:e>
                            <m:sub>
                              <m:r>
                                <a:rPr lang="en-CA" b="0" i="1" smtClean="0">
                                  <a:solidFill>
                                    <a:prstClr val="black"/>
                                  </a:solidFill>
                                  <a:latin typeface="Cambria Math"/>
                                </a:rPr>
                                <m:t>1</m:t>
                              </m:r>
                            </m:sub>
                          </m:sSub>
                        </m:sub>
                      </m:sSub>
                    </m:oMath>
                  </m:oMathPara>
                </a14:m>
                <a:endParaRPr lang="en-CA" dirty="0">
                  <a:solidFill>
                    <a:prstClr val="black"/>
                  </a:solidFill>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7054012" y="1219200"/>
                <a:ext cx="609600" cy="404213"/>
              </a:xfrm>
              <a:prstGeom prst="rect">
                <a:avLst/>
              </a:prstGeom>
              <a:blipFill rotWithShape="1">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5275725" y="2286582"/>
                <a:ext cx="141490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solidFill>
                                <a:prstClr val="black"/>
                              </a:solidFill>
                              <a:latin typeface="Cambria Math"/>
                            </a:rPr>
                          </m:ctrlPr>
                        </m:sSubPr>
                        <m:e>
                          <m:r>
                            <a:rPr lang="en-CA" b="0" i="1" smtClean="0">
                              <a:solidFill>
                                <a:prstClr val="black"/>
                              </a:solidFill>
                              <a:latin typeface="Cambria Math"/>
                            </a:rPr>
                            <m:t>𝐹</m:t>
                          </m:r>
                        </m:e>
                        <m:sub>
                          <m:r>
                            <a:rPr lang="en-CA" b="0" i="1" smtClean="0">
                              <a:solidFill>
                                <a:prstClr val="black"/>
                              </a:solidFill>
                              <a:latin typeface="Cambria Math"/>
                            </a:rPr>
                            <m:t>𝑎</m:t>
                          </m:r>
                        </m:sub>
                      </m:sSub>
                      <m:r>
                        <a:rPr lang="en-CA" b="0" i="1" smtClean="0">
                          <a:solidFill>
                            <a:prstClr val="black"/>
                          </a:solidFill>
                          <a:latin typeface="Cambria Math"/>
                        </a:rPr>
                        <m:t>=160 </m:t>
                      </m:r>
                      <m:r>
                        <a:rPr lang="en-CA" b="0" i="1" smtClean="0">
                          <a:solidFill>
                            <a:prstClr val="black"/>
                          </a:solidFill>
                          <a:latin typeface="Cambria Math"/>
                        </a:rPr>
                        <m:t>𝑁</m:t>
                      </m:r>
                    </m:oMath>
                  </m:oMathPara>
                </a14:m>
                <a:endParaRPr lang="en-CA" dirty="0">
                  <a:solidFill>
                    <a:prstClr val="black"/>
                  </a:solidFill>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5275725" y="2286582"/>
                <a:ext cx="1414901" cy="369332"/>
              </a:xfrm>
              <a:prstGeom prst="rect">
                <a:avLst/>
              </a:prstGeom>
              <a:blipFill rotWithShape="1">
                <a:blip r:embed="rId7"/>
                <a:stretch>
                  <a:fillRect/>
                </a:stretch>
              </a:blipFill>
            </p:spPr>
            <p:txBody>
              <a:bodyPr/>
              <a:lstStyle/>
              <a:p>
                <a:r>
                  <a:rPr lang="en-CA">
                    <a:noFill/>
                  </a:rPr>
                  <a:t> </a:t>
                </a:r>
              </a:p>
            </p:txBody>
          </p:sp>
        </mc:Fallback>
      </mc:AlternateContent>
      <p:cxnSp>
        <p:nvCxnSpPr>
          <p:cNvPr id="36" name="Straight Arrow Connector 35"/>
          <p:cNvCxnSpPr/>
          <p:nvPr/>
        </p:nvCxnSpPr>
        <p:spPr>
          <a:xfrm>
            <a:off x="5623826" y="2655914"/>
            <a:ext cx="10668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p:cNvSpPr txBox="1"/>
              <p:nvPr/>
            </p:nvSpPr>
            <p:spPr>
              <a:xfrm>
                <a:off x="8104676" y="1950175"/>
                <a:ext cx="533399" cy="3931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solidFill>
                                <a:prstClr val="black"/>
                              </a:solidFill>
                              <a:latin typeface="Cambria Math"/>
                            </a:rPr>
                          </m:ctrlPr>
                        </m:sSubPr>
                        <m:e>
                          <m:r>
                            <a:rPr lang="en-CA" b="0" i="1" smtClean="0">
                              <a:solidFill>
                                <a:prstClr val="black"/>
                              </a:solidFill>
                              <a:latin typeface="Cambria Math"/>
                            </a:rPr>
                            <m:t>𝐹</m:t>
                          </m:r>
                        </m:e>
                        <m:sub>
                          <m:sSub>
                            <m:sSubPr>
                              <m:ctrlPr>
                                <a:rPr lang="en-CA" b="0" i="1" smtClean="0">
                                  <a:solidFill>
                                    <a:prstClr val="black"/>
                                  </a:solidFill>
                                  <a:latin typeface="Cambria Math"/>
                                </a:rPr>
                              </m:ctrlPr>
                            </m:sSubPr>
                            <m:e>
                              <m:r>
                                <a:rPr lang="en-CA" b="0" i="1" smtClean="0">
                                  <a:solidFill>
                                    <a:prstClr val="black"/>
                                  </a:solidFill>
                                  <a:latin typeface="Cambria Math"/>
                                </a:rPr>
                                <m:t>𝑓</m:t>
                              </m:r>
                            </m:e>
                            <m:sub>
                              <m:r>
                                <a:rPr lang="en-CA" b="0" i="1" smtClean="0">
                                  <a:solidFill>
                                    <a:prstClr val="black"/>
                                  </a:solidFill>
                                  <a:latin typeface="Cambria Math"/>
                                </a:rPr>
                                <m:t>1</m:t>
                              </m:r>
                            </m:sub>
                          </m:sSub>
                        </m:sub>
                      </m:sSub>
                    </m:oMath>
                  </m:oMathPara>
                </a14:m>
                <a:endParaRPr lang="en-CA" dirty="0">
                  <a:solidFill>
                    <a:prstClr val="black"/>
                  </a:solidFill>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8104676" y="1950175"/>
                <a:ext cx="533399" cy="393121"/>
              </a:xfrm>
              <a:prstGeom prst="rect">
                <a:avLst/>
              </a:prstGeom>
              <a:blipFill rotWithShape="1">
                <a:blip r:embed="rId8"/>
                <a:stretch>
                  <a:fillRect b="-9375"/>
                </a:stretch>
              </a:blipFill>
            </p:spPr>
            <p:txBody>
              <a:bodyPr/>
              <a:lstStyle/>
              <a:p>
                <a:r>
                  <a:rPr lang="en-CA">
                    <a:noFill/>
                  </a:rPr>
                  <a:t> </a:t>
                </a:r>
              </a:p>
            </p:txBody>
          </p:sp>
        </mc:Fallback>
      </mc:AlternateContent>
      <p:cxnSp>
        <p:nvCxnSpPr>
          <p:cNvPr id="38" name="Straight Arrow Connector 37"/>
          <p:cNvCxnSpPr/>
          <p:nvPr/>
        </p:nvCxnSpPr>
        <p:spPr>
          <a:xfrm flipH="1">
            <a:off x="7974252" y="2343296"/>
            <a:ext cx="663823"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960249" y="3200400"/>
            <a:ext cx="27141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7961296" y="2819400"/>
            <a:ext cx="663824"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p:cNvSpPr txBox="1"/>
              <p:nvPr/>
            </p:nvSpPr>
            <p:spPr>
              <a:xfrm>
                <a:off x="7991979" y="2450068"/>
                <a:ext cx="99962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solidFill>
                                <a:prstClr val="black"/>
                              </a:solidFill>
                              <a:latin typeface="Cambria Math"/>
                            </a:rPr>
                          </m:ctrlPr>
                        </m:sSubPr>
                        <m:e>
                          <m:r>
                            <a:rPr lang="en-CA" b="0" i="1" smtClean="0">
                              <a:solidFill>
                                <a:prstClr val="black"/>
                              </a:solidFill>
                              <a:latin typeface="Cambria Math"/>
                            </a:rPr>
                            <m:t>𝐹</m:t>
                          </m:r>
                        </m:e>
                        <m:sub>
                          <m:r>
                            <a:rPr lang="en-CA" b="0" i="1" smtClean="0">
                              <a:solidFill>
                                <a:prstClr val="black"/>
                              </a:solidFill>
                              <a:latin typeface="Cambria Math"/>
                            </a:rPr>
                            <m:t>2 </m:t>
                          </m:r>
                          <m:r>
                            <a:rPr lang="en-CA" b="0" i="1" smtClean="0">
                              <a:solidFill>
                                <a:prstClr val="black"/>
                              </a:solidFill>
                              <a:latin typeface="Cambria Math"/>
                            </a:rPr>
                            <m:t>𝑜𝑛</m:t>
                          </m:r>
                          <m:r>
                            <a:rPr lang="en-CA" b="0" i="1" smtClean="0">
                              <a:solidFill>
                                <a:prstClr val="black"/>
                              </a:solidFill>
                              <a:latin typeface="Cambria Math"/>
                            </a:rPr>
                            <m:t> 1</m:t>
                          </m:r>
                        </m:sub>
                      </m:sSub>
                    </m:oMath>
                  </m:oMathPara>
                </a14:m>
                <a:endParaRPr lang="en-CA" dirty="0">
                  <a:solidFill>
                    <a:prstClr val="black"/>
                  </a:solidFill>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7991979" y="2450068"/>
                <a:ext cx="999621" cy="369332"/>
              </a:xfrm>
              <a:prstGeom prst="rect">
                <a:avLst/>
              </a:prstGeom>
              <a:blipFill rotWithShape="1">
                <a:blip r:embed="rId9"/>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914400" y="1599034"/>
                <a:ext cx="4768892" cy="923330"/>
              </a:xfrm>
              <a:prstGeom prst="rect">
                <a:avLst/>
              </a:prstGeom>
            </p:spPr>
            <p:txBody>
              <a:bodyPr wrap="square">
                <a:spAutoFit/>
              </a:bodyPr>
              <a:lstStyle/>
              <a:p>
                <a:pPr lvl="0"/>
                <a:r>
                  <a:rPr lang="en-CA" dirty="0" smtClean="0">
                    <a:solidFill>
                      <a:schemeClr val="bg1"/>
                    </a:solidFill>
                    <a:latin typeface="+mj-lt"/>
                  </a:rPr>
                  <a:t>To calculate the action force </a:t>
                </a:r>
                <a14:m>
                  <m:oMath xmlns:m="http://schemas.openxmlformats.org/officeDocument/2006/math">
                    <m:sSub>
                      <m:sSubPr>
                        <m:ctrlPr>
                          <a:rPr lang="en-CA" i="1" smtClean="0">
                            <a:solidFill>
                              <a:schemeClr val="bg1"/>
                            </a:solidFill>
                            <a:latin typeface="Cambria Math"/>
                          </a:rPr>
                        </m:ctrlPr>
                      </m:sSubPr>
                      <m:e>
                        <m:r>
                          <a:rPr lang="en-CA" b="0" i="1" smtClean="0">
                            <a:solidFill>
                              <a:schemeClr val="bg1"/>
                            </a:solidFill>
                            <a:latin typeface="Cambria Math"/>
                          </a:rPr>
                          <m:t>𝐹</m:t>
                        </m:r>
                      </m:e>
                      <m:sub>
                        <m:r>
                          <a:rPr lang="en-CA" b="0" i="1" smtClean="0">
                            <a:solidFill>
                              <a:schemeClr val="bg1"/>
                            </a:solidFill>
                            <a:latin typeface="Cambria Math"/>
                          </a:rPr>
                          <m:t>2 </m:t>
                        </m:r>
                        <m:r>
                          <a:rPr lang="en-CA" b="0" i="1" smtClean="0">
                            <a:solidFill>
                              <a:schemeClr val="bg1"/>
                            </a:solidFill>
                            <a:latin typeface="Cambria Math"/>
                          </a:rPr>
                          <m:t>𝑜𝑛</m:t>
                        </m:r>
                        <m:r>
                          <a:rPr lang="en-CA" b="0" i="1" smtClean="0">
                            <a:solidFill>
                              <a:schemeClr val="bg1"/>
                            </a:solidFill>
                            <a:latin typeface="Cambria Math"/>
                          </a:rPr>
                          <m:t> 1</m:t>
                        </m:r>
                      </m:sub>
                    </m:sSub>
                  </m:oMath>
                </a14:m>
                <a:r>
                  <a:rPr lang="en-CA" dirty="0" smtClean="0">
                    <a:solidFill>
                      <a:schemeClr val="bg1"/>
                    </a:solidFill>
                    <a:latin typeface="+mj-lt"/>
                  </a:rPr>
                  <a:t>, you need to work only on one mass to let the force appear in your calculations. </a:t>
                </a:r>
                <a:endParaRPr lang="en-CA" dirty="0">
                  <a:solidFill>
                    <a:schemeClr val="bg1"/>
                  </a:solidFill>
                  <a:latin typeface="+mj-lt"/>
                </a:endParaRPr>
              </a:p>
            </p:txBody>
          </p:sp>
        </mc:Choice>
        <mc:Fallback xmlns="">
          <p:sp>
            <p:nvSpPr>
              <p:cNvPr id="39" name="Rectangle 38"/>
              <p:cNvSpPr>
                <a:spLocks noRot="1" noChangeAspect="1" noMove="1" noResize="1" noEditPoints="1" noAdjustHandles="1" noChangeArrowheads="1" noChangeShapeType="1" noTextEdit="1"/>
              </p:cNvSpPr>
              <p:nvPr/>
            </p:nvSpPr>
            <p:spPr>
              <a:xfrm>
                <a:off x="914400" y="1599034"/>
                <a:ext cx="4768892" cy="923330"/>
              </a:xfrm>
              <a:prstGeom prst="rect">
                <a:avLst/>
              </a:prstGeom>
              <a:blipFill rotWithShape="1">
                <a:blip r:embed="rId10"/>
                <a:stretch>
                  <a:fillRect l="-1023" t="-3289" r="-384" b="-9211"/>
                </a:stretch>
              </a:blipFill>
            </p:spPr>
            <p:txBody>
              <a:bodyPr/>
              <a:lstStyle/>
              <a:p>
                <a:r>
                  <a:rPr lang="en-CA">
                    <a:noFill/>
                  </a:rPr>
                  <a:t> </a:t>
                </a:r>
              </a:p>
            </p:txBody>
          </p:sp>
        </mc:Fallback>
      </mc:AlternateContent>
    </p:spTree>
    <p:extLst>
      <p:ext uri="{BB962C8B-B14F-4D97-AF65-F5344CB8AC3E}">
        <p14:creationId xmlns:p14="http://schemas.microsoft.com/office/powerpoint/2010/main" val="68713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6" end="1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animBg="1"/>
      <p:bldP spid="32" grpId="0"/>
      <p:bldP spid="34" grpId="0"/>
      <p:bldP spid="35" grpId="0"/>
      <p:bldP spid="37" grpId="0"/>
      <p:bldP spid="44" grpId="0"/>
      <p:bldP spid="3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3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3974</TotalTime>
  <Words>3014</Words>
  <Application>Microsoft Office PowerPoint</Application>
  <PresentationFormat>On-screen Show (4:3)</PresentationFormat>
  <Paragraphs>385</Paragraphs>
  <Slides>24</Slides>
  <Notes>0</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Flow</vt:lpstr>
      <vt:lpstr>3_Flow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Youssef</dc:creator>
  <cp:lastModifiedBy>Daoud, Youssef</cp:lastModifiedBy>
  <cp:revision>197</cp:revision>
  <dcterms:created xsi:type="dcterms:W3CDTF">2006-08-16T00:00:00Z</dcterms:created>
  <dcterms:modified xsi:type="dcterms:W3CDTF">2018-04-17T13:10:52Z</dcterms:modified>
</cp:coreProperties>
</file>