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308" r:id="rId4"/>
    <p:sldId id="309" r:id="rId5"/>
    <p:sldId id="310" r:id="rId6"/>
    <p:sldId id="342" r:id="rId7"/>
    <p:sldId id="311" r:id="rId8"/>
    <p:sldId id="312" r:id="rId9"/>
    <p:sldId id="337" r:id="rId10"/>
    <p:sldId id="305" r:id="rId11"/>
    <p:sldId id="331" r:id="rId12"/>
    <p:sldId id="333" r:id="rId13"/>
    <p:sldId id="330" r:id="rId14"/>
    <p:sldId id="332" r:id="rId15"/>
    <p:sldId id="334" r:id="rId16"/>
    <p:sldId id="335" r:id="rId17"/>
    <p:sldId id="293" r:id="rId18"/>
    <p:sldId id="313" r:id="rId19"/>
    <p:sldId id="304" r:id="rId20"/>
    <p:sldId id="303" r:id="rId21"/>
    <p:sldId id="314" r:id="rId22"/>
    <p:sldId id="315" r:id="rId23"/>
    <p:sldId id="316" r:id="rId24"/>
    <p:sldId id="338" r:id="rId25"/>
    <p:sldId id="339" r:id="rId26"/>
    <p:sldId id="322" r:id="rId27"/>
    <p:sldId id="323" r:id="rId28"/>
    <p:sldId id="329" r:id="rId29"/>
    <p:sldId id="319" r:id="rId30"/>
    <p:sldId id="321" r:id="rId31"/>
    <p:sldId id="325" r:id="rId32"/>
    <p:sldId id="340" r:id="rId33"/>
    <p:sldId id="326" r:id="rId34"/>
    <p:sldId id="327" r:id="rId35"/>
    <p:sldId id="343" r:id="rId36"/>
    <p:sldId id="344" r:id="rId37"/>
    <p:sldId id="317" r:id="rId38"/>
    <p:sldId id="318" r:id="rId39"/>
    <p:sldId id="341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2018-04-30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98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9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5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8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3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8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4/30/2018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Mechanical%20Energy%20Conservation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hIOylZMg6Q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Work and Energy</a:t>
            </a: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524000"/>
                <a:ext cx="4386000" cy="3029466"/>
              </a:xfrm>
            </p:spPr>
            <p:txBody>
              <a:bodyPr>
                <a:noAutofit/>
              </a:bodyPr>
              <a:lstStyle/>
              <a:p>
                <a:pPr marL="17780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graph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for a uniformly increasing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force. The work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done is equal to the area under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F – 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graph.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17780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17780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×∆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pPr marL="17780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  <a:p>
                <a:pPr marL="17780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524000"/>
                <a:ext cx="4386000" cy="3029466"/>
              </a:xfrm>
              <a:blipFill rotWithShape="1">
                <a:blip r:embed="rId2"/>
                <a:stretch>
                  <a:fillRect t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64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Work Done by a Changing Force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00" y="1287776"/>
            <a:ext cx="3780000" cy="318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9600" y="946232"/>
                <a:ext cx="3350954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graph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shows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force acting on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cart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from a spring.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714375" indent="-263525" algn="l">
                  <a:buClrTx/>
                  <a:buFont typeface="+mj-lt"/>
                  <a:buAutoNum type="alphaLcParenR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Calculate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work done in sections A, B, and C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</a:t>
                </a: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=2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×5=10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𝐽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𝐵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×5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2.5 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×5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2.5  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𝐽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9600" y="946232"/>
                <a:ext cx="3350954" cy="3029466"/>
              </a:xfrm>
              <a:blipFill rotWithShape="1">
                <a:blip r:embed="rId2"/>
                <a:stretch>
                  <a:fillRect t="-1006" r="-2545" b="-219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r="2290"/>
          <a:stretch/>
        </p:blipFill>
        <p:spPr bwMode="auto">
          <a:xfrm>
            <a:off x="3930554" y="762000"/>
            <a:ext cx="5090615" cy="339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4800600"/>
                <a:ext cx="8001000" cy="855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890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b) Calculate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total work done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88900" marR="45720" lvl="0">
                  <a:spcBef>
                    <a:spcPct val="20000"/>
                  </a:spcBef>
                  <a:buSzPct val="95000"/>
                </a:pPr>
                <a:endParaRPr lang="en-CA" sz="8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88900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=10+2.5−2.5=10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𝐽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00600"/>
                <a:ext cx="8001000" cy="855619"/>
              </a:xfrm>
              <a:prstGeom prst="rect">
                <a:avLst/>
              </a:prstGeom>
              <a:blipFill rotWithShape="1">
                <a:blip r:embed="rId4"/>
                <a:stretch>
                  <a:fillRect t="-3571" b="-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0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852000" cy="12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6600" y="1923534"/>
                <a:ext cx="5969000" cy="3029466"/>
              </a:xfrm>
            </p:spPr>
            <p:txBody>
              <a:bodyPr>
                <a:noAutofit/>
              </a:bodyPr>
              <a:lstStyle/>
              <a:p>
                <a:pPr marL="450850" lvl="0" indent="-273050" algn="l">
                  <a:buClrTx/>
                  <a:buFont typeface="Wingdings" pitchFamily="2" charset="2"/>
                  <a:buChar char="§"/>
                </a:pPr>
                <a:r>
                  <a:rPr lang="en-CA" sz="2000" b="1" dirty="0">
                    <a:solidFill>
                      <a:prstClr val="black"/>
                    </a:solidFill>
                    <a:latin typeface="Calibri"/>
                  </a:rPr>
                  <a:t>Kinetic energy: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is the energy 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moving objects.</a:t>
                </a:r>
              </a:p>
              <a:p>
                <a:pPr marL="450850" lvl="0" indent="-273050" algn="l">
                  <a:buClrTx/>
                  <a:buFont typeface="Wingdings" pitchFamily="2" charset="2"/>
                  <a:buChar char="§"/>
                </a:pPr>
                <a:endParaRPr lang="en-CA" sz="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450850" lvl="0" indent="-273050" algn="l">
                  <a:buClrTx/>
                  <a:buFont typeface="Wingdings" pitchFamily="2" charset="2"/>
                  <a:buChar char="§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faster an object is moving, the more kinetic energy it has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17780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kinetic energy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k</m:t>
                        </m:r>
                      </m:sub>
                    </m:sSub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object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 mass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(m)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moving at a constant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speed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(v)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(It does not matter the direction)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equals </a:t>
                </a: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k</m:t>
                        </m:r>
                      </m:sub>
                    </m:sSub>
                    <m:r>
                      <a:rPr lang="en-CA" sz="32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m</m:t>
                        </m:r>
                        <m:sSup>
                          <m:sSupPr>
                            <m:ctrlP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3200" b="0" i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CA" sz="3200" b="0" i="0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6600" y="1923534"/>
                <a:ext cx="5969000" cy="3029466"/>
              </a:xfrm>
              <a:blipFill rotWithShape="1">
                <a:blip r:embed="rId3"/>
                <a:stretch>
                  <a:fillRect t="-1006" b="-13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Kinetic Energy: </a:t>
            </a:r>
            <a:endParaRPr lang="en-CA" sz="3600" dirty="0" smtClean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2800" y="4572000"/>
                <a:ext cx="3352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/>
                <a:r>
                  <a:rPr lang="en-CA" dirty="0" smtClean="0">
                    <a:solidFill>
                      <a:schemeClr val="bg1"/>
                    </a:solidFill>
                    <a:cs typeface="Calibri" pitchFamily="34" charset="0"/>
                  </a:rPr>
                  <a:t>m   mass </a:t>
                </a:r>
                <a:r>
                  <a:rPr lang="en-CA" dirty="0">
                    <a:solidFill>
                      <a:schemeClr val="bg1"/>
                    </a:solidFill>
                    <a:cs typeface="Calibri" pitchFamily="34" charset="0"/>
                  </a:rPr>
                  <a:t>in (kg) </a:t>
                </a:r>
              </a:p>
              <a:p>
                <a:pPr marL="450850"/>
                <a:r>
                  <a:rPr lang="en-CA" dirty="0" smtClean="0">
                    <a:solidFill>
                      <a:schemeClr val="bg1"/>
                    </a:solidFill>
                    <a:cs typeface="Calibri" pitchFamily="34" charset="0"/>
                  </a:rPr>
                  <a:t>v     speed </a:t>
                </a:r>
                <a:r>
                  <a:rPr lang="en-CA" dirty="0">
                    <a:solidFill>
                      <a:schemeClr val="bg1"/>
                    </a:solidFill>
                    <a:cs typeface="Calibri" pitchFamily="34" charset="0"/>
                  </a:rPr>
                  <a:t>in (m/s</a:t>
                </a:r>
                <a:r>
                  <a:rPr lang="en-CA" dirty="0" smtClean="0">
                    <a:solidFill>
                      <a:schemeClr val="bg1"/>
                    </a:solidFill>
                    <a:cs typeface="Calibri" pitchFamily="34" charset="0"/>
                  </a:rPr>
                  <a:t>)</a:t>
                </a:r>
              </a:p>
              <a:p>
                <a:pPr marL="450850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𝐾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kinetic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energy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in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(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𝐽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)</m:t>
                    </m:r>
                  </m:oMath>
                </a14:m>
                <a:r>
                  <a:rPr lang="en-CA" i="1" dirty="0" smtClean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:endParaRPr lang="en-CA" i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2000"/>
                <a:ext cx="3352800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311" b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066800"/>
                <a:ext cx="7283355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softball with a mass of 170 g has a kinetic energy of 98 J. What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its speed?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 = 0.170 kg</a:t>
                </a: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=98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𝐽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?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×98</m:t>
                            </m:r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0.17 </m:t>
                            </m:r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𝑘𝑔</m:t>
                            </m:r>
                          </m:den>
                        </m:f>
                      </m:e>
                    </m:rad>
                  </m:oMath>
                </a14:m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33.95 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066800"/>
                <a:ext cx="7283355" cy="3029466"/>
              </a:xfrm>
              <a:blipFill rotWithShape="1">
                <a:blip r:embed="rId2"/>
                <a:stretch>
                  <a:fillRect t="-1006" r="-251" b="-59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36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066800"/>
                <a:ext cx="4648200" cy="24852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165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 hockey p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uck moving with a speed of 2.62 m/s is pushed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by a hockey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stick on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slippery horizontal ice surface by a constant horizontal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magnitude 5.0 N for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distance of 0.20 m (assume no friction). W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hat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puck’s final speed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 = 0.165 kg</a:t>
                </a: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=5.0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∆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𝑑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=0.2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𝑚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2.62 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066800"/>
                <a:ext cx="4648200" cy="2485200"/>
              </a:xfrm>
              <a:blipFill rotWithShape="1">
                <a:blip r:embed="rId2"/>
                <a:stretch>
                  <a:fillRect t="-1225" r="-3014" b="-852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733800" cy="23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9814" y="838200"/>
                <a:ext cx="4493999" cy="24852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Answer:</a:t>
                </a:r>
                <a:endParaRPr lang="en-CA" sz="20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𝑝𝑙𝑎𝑦𝑒𝑟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𝑑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𝑑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sSubSup>
                        <m:sSub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sSubSup>
                        <m:sSubSup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𝑑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sSubSup>
                        <m:sSub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17780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2(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×∆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(5.0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0.2</m:t>
                              </m:r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0.165</m:t>
                              </m:r>
                              <m:sSup>
                                <m:sSup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2.62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0.165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4.36 m/s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9814" y="838200"/>
                <a:ext cx="4493999" cy="2485200"/>
              </a:xfrm>
              <a:blipFill rotWithShape="1">
                <a:blip r:embed="rId2"/>
                <a:stretch>
                  <a:fillRect t="-1229" b="-112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5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086600" cy="1219200"/>
          </a:xfrm>
        </p:spPr>
        <p:txBody>
          <a:bodyPr>
            <a:noAutofit/>
          </a:bodyPr>
          <a:lstStyle/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CA" sz="2000" b="1" dirty="0">
                <a:solidFill>
                  <a:schemeClr val="bg1"/>
                </a:solidFill>
                <a:latin typeface="+mj-lt"/>
              </a:rPr>
              <a:t>Potential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energy: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energy that is stored or energy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not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actually in use 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present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moment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13115" r="15898" b="10796"/>
          <a:stretch/>
        </p:blipFill>
        <p:spPr bwMode="auto">
          <a:xfrm>
            <a:off x="7086600" y="2286000"/>
            <a:ext cx="1764000" cy="2033086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133598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4863" marR="45720" lvl="0" indent="-354013">
              <a:spcBef>
                <a:spcPct val="20000"/>
              </a:spcBef>
              <a:buSzPct val="95000"/>
              <a:buFont typeface="Wingdings" pitchFamily="2" charset="2"/>
              <a:buChar char="v"/>
            </a:pP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Gravitational  Potential Energy: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is the energy stored in an object due to its height in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gravitational field where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force of gravity can act on it to make it fall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</a:p>
          <a:p>
            <a:pPr marL="450850" marR="45720" lvl="0">
              <a:spcBef>
                <a:spcPct val="20000"/>
              </a:spcBef>
              <a:buSzPct val="95000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marR="45720" lvl="0">
              <a:spcBef>
                <a:spcPct val="20000"/>
              </a:spcBef>
              <a:buSzPct val="95000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1" y="1600200"/>
                <a:ext cx="53340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Gravitational Potential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g</m:t>
                        </m:r>
                      </m:sub>
                    </m:sSub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object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 mass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(m)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and at height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(h)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from Reference level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equals</a:t>
                </a:r>
              </a:p>
              <a:p>
                <a:pPr marL="450850" algn="l">
                  <a:buClrTx/>
                </a:pPr>
                <a:r>
                  <a:rPr lang="en-CA" sz="2000" i="1" dirty="0" smtClean="0">
                    <a:solidFill>
                      <a:schemeClr val="bg1"/>
                    </a:solidFill>
                    <a:cs typeface="Calibri" pitchFamily="34" charset="0"/>
                  </a:rPr>
                  <a:t>		</a:t>
                </a:r>
              </a:p>
              <a:p>
                <a:pPr marL="450850" algn="l">
                  <a:buClrTx/>
                </a:pPr>
                <a:r>
                  <a:rPr lang="en-CA" sz="2000" i="1" dirty="0">
                    <a:solidFill>
                      <a:schemeClr val="bg1"/>
                    </a:solidFill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800" b="0" i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g</m:t>
                        </m:r>
                      </m:sub>
                    </m:sSub>
                    <m:r>
                      <a:rPr lang="en-CA" sz="28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mgh</m:t>
                    </m:r>
                  </m:oMath>
                </a14:m>
                <a:r>
                  <a:rPr lang="en-CA" sz="2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Reference Level: is a level to which the object could fall.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the reference level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𝑔</m:t>
                        </m:r>
                      </m:sub>
                    </m:sSub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equals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𝑧𝑒𝑟𝑜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1" y="1600200"/>
                <a:ext cx="5334000" cy="3029466"/>
              </a:xfrm>
              <a:blipFill rotWithShape="1">
                <a:blip r:embed="rId2"/>
                <a:stretch>
                  <a:fillRect t="-806" r="-114" b="-27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Gravitational Potential Energy: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0"/>
            <a:ext cx="21240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1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5334000" cy="3029466"/>
          </a:xfrm>
        </p:spPr>
        <p:txBody>
          <a:bodyPr>
            <a:noAutofit/>
          </a:bodyPr>
          <a:lstStyle/>
          <a:p>
            <a:pPr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58 kg person walks down the </a:t>
            </a:r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flight 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of stairs shown in </a:t>
            </a:r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the given Figure. Use the ground as</a:t>
            </a:r>
          </a:p>
          <a:p>
            <a:pPr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the reference level. </a:t>
            </a:r>
            <a:r>
              <a:rPr lang="en-CA" sz="2000" dirty="0" smtClean="0">
                <a:solidFill>
                  <a:srgbClr val="FFFFFF"/>
                </a:solidFill>
                <a:latin typeface="+mj-lt"/>
              </a:rPr>
              <a:t>T/I</a:t>
            </a:r>
          </a:p>
          <a:p>
            <a:pPr marL="271463" indent="-271463"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(a) Calculate the person’s gravitational potential energy at the top of the stairs, on the landing, and at ground level.</a:t>
            </a:r>
          </a:p>
          <a:p>
            <a:pPr marL="271463" indent="-271463"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b) What happens to gravitational potential energy as you go down a </a:t>
            </a:r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flight 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of stairs?</a:t>
            </a:r>
          </a:p>
          <a:p>
            <a:pPr marL="271463" indent="-271463" algn="l"/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(c) What 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happens to gravitational potential energy as you climb a </a:t>
            </a:r>
            <a:r>
              <a:rPr lang="en-CA" sz="2000" dirty="0" smtClean="0">
                <a:solidFill>
                  <a:srgbClr val="000000"/>
                </a:solidFill>
                <a:latin typeface="+mj-lt"/>
              </a:rPr>
              <a:t>flight </a:t>
            </a:r>
            <a:r>
              <a:rPr lang="en-CA" sz="2000" dirty="0">
                <a:solidFill>
                  <a:srgbClr val="000000"/>
                </a:solidFill>
                <a:latin typeface="+mj-lt"/>
              </a:rPr>
              <a:t>of stairs?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844000" cy="229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2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00200"/>
                <a:ext cx="7391399" cy="3029466"/>
              </a:xfrm>
            </p:spPr>
            <p:txBody>
              <a:bodyPr>
                <a:noAutofit/>
              </a:bodyPr>
              <a:lstStyle/>
              <a:p>
                <a:pPr marL="793750" indent="-342900" algn="l">
                  <a:buClrTx/>
                  <a:buFont typeface="Courier New" pitchFamily="49" charset="0"/>
                  <a:buChar char="o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total energy of any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closed system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always remains the same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marL="174625" algn="l">
                  <a:buClrTx/>
                </a:pPr>
                <a:endParaRPr lang="en-CA" sz="24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  <a:cs typeface="Calibri" pitchFamily="34" charset="0"/>
                </a:endParaRPr>
              </a:p>
              <a:p>
                <a:pPr marL="174625" algn="l">
                  <a:buClrTx/>
                </a:pPr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  <a:cs typeface="Calibri" pitchFamily="34" charset="0"/>
                  </a:rPr>
                  <a:t>Mechanical </a:t>
                </a:r>
                <a:r>
                  <a:rPr lang="en-CA" sz="2800" dirty="0">
                    <a:solidFill>
                      <a:schemeClr val="tx2">
                        <a:lumMod val="25000"/>
                      </a:schemeClr>
                    </a:solidFill>
                    <a:latin typeface="+mj-lt"/>
                    <a:cs typeface="Calibri" pitchFamily="34" charset="0"/>
                  </a:rPr>
                  <a:t>Energy </a:t>
                </a:r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  <a:cs typeface="Calibri" pitchFamily="34" charset="0"/>
                  </a:rPr>
                  <a:t>:</a:t>
                </a:r>
              </a:p>
              <a:p>
                <a:pPr marL="914400" indent="-4635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sum of an object’s kinetic energy and gravitational potential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 at a point in a closed system.</a:t>
                </a:r>
                <a:endParaRPr lang="en-CA" sz="8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CA" sz="28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800" dirty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CA" sz="28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1600" i="1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00200"/>
                <a:ext cx="7391399" cy="3029466"/>
              </a:xfrm>
              <a:blipFill rotWithShape="1">
                <a:blip r:embed="rId2"/>
                <a:stretch>
                  <a:fillRect l="-495" t="-100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Conservation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of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energy in a Closed System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900" y="1600200"/>
                <a:ext cx="7658100" cy="3029466"/>
              </a:xfrm>
            </p:spPr>
            <p:txBody>
              <a:bodyPr>
                <a:noAutofit/>
              </a:bodyPr>
              <a:lstStyle/>
              <a:p>
                <a:pPr marL="804863" indent="-354013" algn="l">
                  <a:buClrTx/>
                  <a:buFont typeface="Wingdings" pitchFamily="2" charset="2"/>
                  <a:buChar char="v"/>
                </a:pP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cannot be created or destroyed, but only transferred from one form to another without any loss.</a:t>
                </a:r>
              </a:p>
              <a:p>
                <a:pPr marL="804863" indent="-354013" algn="l">
                  <a:buClrTx/>
                  <a:buFont typeface="Wingdings" pitchFamily="2" charset="2"/>
                  <a:buChar char="v"/>
                </a:pPr>
                <a:endParaRPr lang="en-CA" sz="2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4863" indent="-354013" algn="l">
                  <a:buClrTx/>
                  <a:buFont typeface="Wingdings" pitchFamily="2" charset="2"/>
                  <a:buChar char="v"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Mechanical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work (W)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: applying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 on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object that displaces the object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direction of the force or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component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force.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4863" indent="-354013" algn="l">
                  <a:buClrTx/>
                  <a:buFont typeface="Wingdings" pitchFamily="2" charset="2"/>
                  <a:buChar char="v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Work equals product of the displacement and the component </a:t>
                </a:r>
              </a:p>
              <a:p>
                <a:pPr marL="804863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 force in the direction of the Motion. </a:t>
                </a:r>
              </a:p>
              <a:p>
                <a:pPr marL="804863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4863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W</m:t>
                      </m:r>
                      <m:r>
                        <a:rPr lang="en-CA" sz="28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𝑎𝑝𝑝</m:t>
                              </m:r>
                            </m:sub>
                          </m:sSub>
                        </m:e>
                      </m:acc>
                      <m:r>
                        <a:rPr lang="en-CA" sz="28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×∆</m:t>
                      </m:r>
                      <m:acc>
                        <m:accPr>
                          <m:chr m:val="⃑"/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900" y="1600200"/>
                <a:ext cx="7658100" cy="3029466"/>
              </a:xfrm>
              <a:blipFill rotWithShape="1">
                <a:blip r:embed="rId2"/>
                <a:stretch>
                  <a:fillRect t="-1008" r="-1432" b="-245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Work, the Transfer of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Energy: 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5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00200"/>
                <a:ext cx="7391399" cy="4419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Mechanical Energy is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sum of an object’s kinetic energy and gravitational potential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T</m:t>
                          </m:r>
                        </m:sub>
                      </m:sSub>
                      <m:r>
                        <a:rPr lang="en-CA" sz="2800" b="0" i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k</m:t>
                          </m:r>
                        </m:sub>
                      </m:sSub>
                      <m:r>
                        <a:rPr lang="en-CA" sz="2800" b="0" i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CA" sz="28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CA" sz="28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8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00200"/>
                <a:ext cx="7391399" cy="4419600"/>
              </a:xfrm>
              <a:blipFill rotWithShape="1">
                <a:blip r:embed="rId2"/>
                <a:stretch>
                  <a:fillRect t="-6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MECHANICAL ENERGY</a:t>
            </a:r>
          </a:p>
        </p:txBody>
      </p:sp>
    </p:spTree>
    <p:extLst>
      <p:ext uri="{BB962C8B-B14F-4D97-AF65-F5344CB8AC3E}">
        <p14:creationId xmlns:p14="http://schemas.microsoft.com/office/powerpoint/2010/main" val="2077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3913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1.1 kg camera slips out of a photographer’s hands while he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taking a photograph. The camera falls 1.4 m to the ground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below.</a:t>
            </a:r>
          </a:p>
          <a:p>
            <a:pPr marL="804863" indent="-354013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(a) What is the camera’s gravitational potential energy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relative to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ground when it is in the photographer’s hands?</a:t>
            </a:r>
          </a:p>
          <a:p>
            <a:pPr marL="804863" indent="-354013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(b) Using the law of conservation of energy, determine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camera’s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kinetic energy at the instant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before it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hits the ground.</a:t>
            </a:r>
          </a:p>
          <a:p>
            <a:pPr marL="804863" indent="-354013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(c) Use the camera’s kinetic energy to determine its speed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at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instant it hits the ground.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6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46482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For safety reason,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roller coasters must have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minimum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speed of 10.0 m/s at the top of the loop to make it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safe 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top of the loop.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Assuming that the roller coaster starts from rest at the top of the first hill and there is no friction on the roller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coaster;</a:t>
            </a:r>
          </a:p>
          <a:p>
            <a:pPr marL="908050" lvl="0" indent="-457200" algn="l">
              <a:buClrTx/>
              <a:buFont typeface="+mj-lt"/>
              <a:buAutoNum type="alphaLcParenR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W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hat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is the minimum height of the first hill?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3" y="889452"/>
            <a:ext cx="353377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6311" y="7307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66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4572000"/>
                <a:ext cx="1905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=10.0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0"/>
                <a:ext cx="1905000" cy="1477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99366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solidFill>
                <a:srgbClr val="E3F1FD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1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3" y="889452"/>
            <a:ext cx="353377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6311" y="7307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66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9491" y="824836"/>
                <a:ext cx="4425909" cy="438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Answer:</a:t>
                </a:r>
              </a:p>
              <a:p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Let the ground level be the reference.</a:t>
                </a:r>
              </a:p>
              <a:p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dirty="0" smtClean="0">
                    <a:solidFill>
                      <a:schemeClr val="bg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bg1"/>
                              </a:solidFill>
                            </a:rPr>
                            <m:t>=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  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9.8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×16+0.5×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9.8</m:t>
                          </m:r>
                        </m:den>
                      </m:f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=21.10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1" y="824836"/>
                <a:ext cx="4425909" cy="4389471"/>
              </a:xfrm>
              <a:prstGeom prst="rect">
                <a:avLst/>
              </a:prstGeom>
              <a:blipFill rotWithShape="1">
                <a:blip r:embed="rId3"/>
                <a:stretch>
                  <a:fillRect l="-1100" t="-6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99366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solidFill>
                <a:srgbClr val="E3F1FD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0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3" y="889452"/>
            <a:ext cx="353377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6311" y="7307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66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9491" y="824836"/>
                <a:ext cx="4425909" cy="442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lvl="0"/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b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) What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speed of the train on the ground level?</a:t>
                </a:r>
              </a:p>
              <a:p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CA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chemeClr val="bg1"/>
                              </a:solidFill>
                            </a:rPr>
                            <m:t>=</m:t>
                          </m:r>
                        </m:sub>
                      </m:sSub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endParaRPr lang="en-CA" sz="8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  =0 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sz="8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×9.8×21.10</m:t>
                          </m:r>
                        </m:e>
                      </m:rad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=20.34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1" y="824836"/>
                <a:ext cx="4425909" cy="4421852"/>
              </a:xfrm>
              <a:prstGeom prst="rect">
                <a:avLst/>
              </a:prstGeom>
              <a:blipFill rotWithShape="1">
                <a:blip r:embed="rId3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solidFill>
                <a:srgbClr val="E3F1FD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93" y="1923534"/>
                <a:ext cx="42949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99366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19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5257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156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kg diver jumps off the end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7.5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 platform with an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initial horizontal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speed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1.6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m/s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Apply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law of conservation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energy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determine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diver’s speed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a height of 2.8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 above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water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maximum speed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the diver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upon reaching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water.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58" y="1202267"/>
            <a:ext cx="28860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7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0.20 kg ball is thrown straight up from the edge of a 30.0 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tall building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a velocity of 22.0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m/s [Up].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ball moves up to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maximum height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and then falls to the ground at the base of the building.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Use the law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conservation of energy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find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maximum height of the ball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What is the velocity of the ball when it hits the ground?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1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5638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2.0-kg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bag is held by a string to the ceiling.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length of the string </a:t>
            </a:r>
            <a:r>
              <a:rPr lang="en-CA" sz="2000" dirty="0" smtClean="0">
                <a:solidFill>
                  <a:schemeClr val="bg1"/>
                </a:solidFill>
                <a:cs typeface="Calibri" pitchFamily="34" charset="0"/>
              </a:rPr>
              <a:t>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bag</a:t>
            </a:r>
            <a:r>
              <a:rPr lang="en-CA" sz="20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CA" sz="2000" dirty="0">
                <a:solidFill>
                  <a:schemeClr val="bg1"/>
                </a:solidFill>
                <a:cs typeface="Calibri" pitchFamily="34" charset="0"/>
              </a:rPr>
              <a:t>is 80 </a:t>
            </a:r>
            <a:r>
              <a:rPr lang="en-CA" sz="2000" dirty="0" smtClean="0">
                <a:solidFill>
                  <a:schemeClr val="bg1"/>
                </a:solidFill>
                <a:cs typeface="Calibri" pitchFamily="34" charset="0"/>
              </a:rPr>
              <a:t>cm. The bag is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held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stationary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the lowest position then it is pushed horizontally to have a speed of 1.6 m/s moving freely as a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pendulum. Assuming there is no friction, determine:</a:t>
            </a:r>
          </a:p>
          <a:p>
            <a:pPr marL="804863" indent="-354013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a)	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maximum height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" h" of the bag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above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lowest point. </a:t>
            </a:r>
          </a:p>
          <a:p>
            <a:pPr marL="908050" indent="-457200" algn="l">
              <a:buClrTx/>
              <a:buAutoNum type="alphaLcParenR" startAt="2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angle that the string makes with the vertical when it is at the maximum height.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  <a:hlinkClick r:id="rId2" action="ppaction://hlinkfile"/>
              </a:rPr>
              <a:t>Mechanical Energy Conservation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48400" y="19050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19050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3200" y="4038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81800" y="1905000"/>
            <a:ext cx="1371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9490022">
            <a:off x="7997627" y="369754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81800" y="2362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62200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019800" y="44958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53425" y="4133850"/>
            <a:ext cx="3810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43925" y="40767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868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6504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https://www.youtube.com/watch?v=mhIOylZMg6Q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10325" y="1724025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2971800"/>
            <a:ext cx="304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10325" y="1914525"/>
            <a:ext cx="0" cy="105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10325" y="3356490"/>
            <a:ext cx="0" cy="1139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00200"/>
                <a:ext cx="7772400" cy="3029466"/>
              </a:xfrm>
            </p:spPr>
            <p:txBody>
              <a:bodyPr>
                <a:noAutofit/>
              </a:bodyPr>
              <a:lstStyle/>
              <a:p>
                <a:pPr marL="447675" indent="-266700" algn="l">
                  <a:buClrTx/>
                  <a:buFont typeface="Arial" panose="020B0604020202020204" pitchFamily="34" charset="0"/>
                  <a:buChar char="•"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Open System:</a:t>
                </a:r>
              </a:p>
              <a:p>
                <a:pPr marL="447675" indent="3175" algn="l">
                  <a:buClrTx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system is open to add or lose work (energy) to it.</a:t>
                </a:r>
              </a:p>
              <a:p>
                <a:pPr marL="450850" algn="l">
                  <a:buClrTx/>
                </a:pPr>
                <a:endParaRPr lang="en-CA" sz="1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809625" indent="-358775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+</m:t>
                          </m:r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𝑑𝑜𝑛𝑒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9625" indent="-358775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𝑑𝑜𝑛𝑒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9625" indent="-358775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𝑑𝑜𝑛𝑒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4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indent="-269875" algn="l">
                  <a:buClrTx/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mechanical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work done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𝑑𝑜𝑛𝑒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on an object is equal to the object’s change in energy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4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47675" indent="-266700" algn="l">
                  <a:buClrTx/>
                  <a:buFont typeface="Arial" panose="020B0604020202020204" pitchFamily="34" charset="0"/>
                  <a:buChar char="•"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Added Work is positive and lost work is negative.</a:t>
                </a:r>
                <a:endParaRPr lang="en-CA" sz="24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00200"/>
                <a:ext cx="7772400" cy="3029466"/>
              </a:xfrm>
              <a:blipFill rotWithShape="1">
                <a:blip r:embed="rId2"/>
                <a:stretch>
                  <a:fillRect t="-1613" r="-1804" b="-465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Conservation of Energy in an Open System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7924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13 kg object travelling at 10 m/s accelerates to a speed of 14 m/s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over a displacement of 8.2 m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 No friction.</a:t>
            </a:r>
          </a:p>
          <a:p>
            <a:pPr marL="804863" indent="-354013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Calculate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net work done on the car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804863" indent="-354013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Calculate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net force acting on the car.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6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990600"/>
                <a:ext cx="75438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While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are both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vector quantities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work is a scalar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quantity. Work could be only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positive or negative.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the component of the force is in the same direction of the motion, work is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positive. 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If the component of the force is in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opposite direction of 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motion, work is </a:t>
                </a:r>
                <a:r>
                  <a:rPr lang="en-CA" sz="2000" b="1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negative. 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If the displacement is zero, work is zero. 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Work is measured in joules (J)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1 J =  N. m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990600"/>
                <a:ext cx="7543800" cy="3029466"/>
              </a:xfrm>
              <a:blipFill rotWithShape="1">
                <a:blip r:embed="rId2"/>
                <a:stretch>
                  <a:fillRect t="-605" b="-570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8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1250 kg car is travelling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at 100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km/h when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driver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puts on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brakes to slow down its speed to 50 km/h in a distance of 300 m. 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average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frictional force that caused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car to slow down? 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81534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1000-kg car is moving at 13 m/s when it comes to an upward sloping ramp. The upward ramp </a:t>
            </a:r>
            <a:r>
              <a:rPr lang="en-CA" sz="200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125m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long and height of 5 m: </a:t>
            </a:r>
          </a:p>
          <a:p>
            <a:pPr marL="908050" indent="-2794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With no friction, what is the speed of the car on the top of the ramp?</a:t>
            </a:r>
          </a:p>
          <a:p>
            <a:pPr marL="908050" indent="-2794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With friction, the car could reach the top of the ramp and  stop on it, what is the magnitude of the friction force?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5029200"/>
            <a:ext cx="64008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Questions # 41 – 44 on page 243 of the package and Questions # 1 – 4 on page 241 of the textbook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00200"/>
                <a:ext cx="74676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Physicists use the word power (P) to describe the rate at which energy is transformed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or the rate at which work is done.</a:t>
                </a:r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𝑃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∆</m:t>
                        </m:r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sz="2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P     	is the power in watt (w)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	is the work in joules (J)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	t 	is the time in seconds (s)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00200"/>
                <a:ext cx="7467600" cy="3029466"/>
              </a:xfrm>
              <a:blipFill rotWithShape="1">
                <a:blip r:embed="rId2"/>
                <a:stretch>
                  <a:fillRect t="-1008" b="-3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Power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0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64 kg student climbs from the ground floor to the second floor of his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school in 5.5 s. The second floor is 3.7 m above the ground floor.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What is the student’s power?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447800"/>
                <a:ext cx="80010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∆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𝑃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𝐹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 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𝑤h𝑒𝑟𝑒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𝑃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𝑤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,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𝐹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,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𝑎𝑛𝑑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(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47675" algn="l"/>
                <a:r>
                  <a:rPr lang="en-CA" sz="2000" dirty="0">
                    <a:solidFill>
                      <a:schemeClr val="bg1"/>
                    </a:solidFill>
                  </a:rPr>
                  <a:t>A 613.0 kg mass is placed on a forklift that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can generate </a:t>
                </a:r>
                <a:r>
                  <a:rPr lang="en-CA" sz="2000" dirty="0">
                    <a:solidFill>
                      <a:schemeClr val="bg1"/>
                    </a:solidFill>
                  </a:rPr>
                  <a:t>950 W of power. What is the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constant speed </a:t>
                </a:r>
                <a:r>
                  <a:rPr lang="en-CA" sz="2000" dirty="0">
                    <a:solidFill>
                      <a:schemeClr val="bg1"/>
                    </a:solidFill>
                  </a:rPr>
                  <a:t>of the forklift while lifting this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load?</a:t>
                </a:r>
                <a:r>
                  <a:rPr lang="en-CA" sz="2000" dirty="0" smtClean="0"/>
                  <a:t>?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447800"/>
                <a:ext cx="8001000" cy="3029466"/>
              </a:xfrm>
              <a:blipFill rotWithShape="1">
                <a:blip r:embed="rId2"/>
                <a:stretch>
                  <a:fillRect b="-344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5509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Power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7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47675" algn="l"/>
            <a:r>
              <a:rPr lang="en-CA" sz="2000" dirty="0">
                <a:solidFill>
                  <a:schemeClr val="bg1"/>
                </a:solidFill>
              </a:rPr>
              <a:t>A 613.0 kg mass is placed on a forklift that </a:t>
            </a:r>
            <a:r>
              <a:rPr lang="en-CA" sz="2000" dirty="0" smtClean="0">
                <a:solidFill>
                  <a:schemeClr val="bg1"/>
                </a:solidFill>
              </a:rPr>
              <a:t>can generate </a:t>
            </a:r>
            <a:r>
              <a:rPr lang="en-CA" sz="2000" dirty="0">
                <a:solidFill>
                  <a:schemeClr val="bg1"/>
                </a:solidFill>
              </a:rPr>
              <a:t>950 W of power. What is the </a:t>
            </a:r>
            <a:r>
              <a:rPr lang="en-CA" sz="2000" dirty="0" smtClean="0">
                <a:solidFill>
                  <a:schemeClr val="bg1"/>
                </a:solidFill>
              </a:rPr>
              <a:t>constant speed </a:t>
            </a:r>
            <a:r>
              <a:rPr lang="en-CA" sz="2000" dirty="0">
                <a:solidFill>
                  <a:schemeClr val="bg1"/>
                </a:solidFill>
              </a:rPr>
              <a:t>of the forklift while lifting this </a:t>
            </a:r>
            <a:r>
              <a:rPr lang="en-CA" sz="2000" dirty="0" smtClean="0">
                <a:solidFill>
                  <a:schemeClr val="bg1"/>
                </a:solidFill>
              </a:rPr>
              <a:t>load?</a:t>
            </a:r>
            <a:r>
              <a:rPr lang="en-CA" sz="2000" dirty="0" smtClean="0"/>
              <a:t>?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6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00200"/>
                <a:ext cx="5791200" cy="41148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When energy is transferred from one form to another, according to the law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conservation of energy, none of the energy is destroyed. However,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some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it is transferred to a form that is not useful for its intended purpose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𝐸𝑓𝑓𝑖𝑐𝑖𝑒𝑛𝑐𝑦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𝑢𝑠𝑒𝑓𝑢𝑙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𝑂𝑢𝑡𝑝𝑢𝑡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𝐸𝑛𝑒𝑟𝑔𝑦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𝑇𝑜𝑡𝑎𝑙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𝑖𝑛𝑝𝑢𝑡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𝑒𝑛𝑒𝑟𝑔𝑦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×100%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𝑜𝑢𝑡𝑝𝑢𝑡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×100  %</m:t>
                      </m:r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00200"/>
                <a:ext cx="5791200" cy="4114800"/>
              </a:xfrm>
              <a:blipFill rotWithShape="1">
                <a:blip r:embed="rId2"/>
                <a:stretch>
                  <a:fillRect t="-741" r="-2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Efficiency of Energy Transfer Processes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"/>
          <a:stretch/>
        </p:blipFill>
        <p:spPr bwMode="auto">
          <a:xfrm>
            <a:off x="6629842" y="1600200"/>
            <a:ext cx="2514158" cy="402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9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5257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What is the efficiency of a rope-and-pulley system if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painter uses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1.93 kJ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mechanical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energy to pull on the rope and lift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20.0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kg paint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barrel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a height of 7.5 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above the ground?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800"/>
            <a:ext cx="3228975" cy="3352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6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913884"/>
                <a:ext cx="80010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water pump is run by an electric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motor with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power rating of 750 W. It is used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pump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water from a reservoir up to a height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37.0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 and into a water tower at a rate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1.48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kg of water per second.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a) How much energy does the water pump actually use?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output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𝑂𝑢𝑡𝑝𝑢𝑡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 What is the efficiency of the water pump?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913884"/>
                <a:ext cx="8001000" cy="3029466"/>
              </a:xfrm>
              <a:blipFill rotWithShape="1">
                <a:blip r:embed="rId2"/>
                <a:stretch>
                  <a:fillRect t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0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3884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Pickering Nuclear power plant has a power rating of 3100 MW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How much output energy can the generating station produce in one day? Express your answer in MJ.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power plant is 38% efficient, how much input energy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required?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How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much energy, in MJ, is lost during one day’s operation?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+mj-lt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5334000"/>
            <a:ext cx="5334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Questions # 45 – 47 on page 244 of the package and 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Questions # 1 – 5 on p. 254 of the textbook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8"/>
          <a:stretch/>
        </p:blipFill>
        <p:spPr bwMode="auto">
          <a:xfrm>
            <a:off x="635758" y="609600"/>
            <a:ext cx="7776000" cy="156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6390" y="2057400"/>
                <a:ext cx="7254735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man is pushing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25 kg - box across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floor with a force of 250 N, as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shown in the given Figure.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box moves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12.75 m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the kinetic coefficient of friction is 0.14; 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a) How much work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has the man done to move the box?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F </a:t>
                </a:r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= 250 </a:t>
                </a:r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N,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𝑑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=12.75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=25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𝑘𝑔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,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=014 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450850" algn="l">
                  <a:lnSpc>
                    <a:spcPct val="15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𝑚𝑎𝑛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𝐹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450850" algn="l">
                  <a:lnSpc>
                    <a:spcPct val="15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𝑚𝑎𝑛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=(250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)(12.75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lnSpc>
                    <a:spcPct val="150000"/>
                  </a:lnSpc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	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=3187.5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804863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6390" y="2057400"/>
                <a:ext cx="7254735" cy="3029466"/>
              </a:xfrm>
              <a:blipFill rotWithShape="1">
                <a:blip r:embed="rId3"/>
                <a:stretch>
                  <a:fillRect t="-1008" b="-33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685800"/>
                <a:ext cx="7254735" cy="3029466"/>
              </a:xfrm>
            </p:spPr>
            <p:txBody>
              <a:bodyPr>
                <a:noAutofit/>
              </a:bodyPr>
              <a:lstStyle/>
              <a:p>
                <a:pPr marL="714375" indent="-263525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 How much work has the friction force done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 the motion of the box ( Lost Work)?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𝑛𝑒𝑡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𝑚𝑔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×∆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𝑚𝑔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×∆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=−0.14</m:t>
                    </m:r>
                    <m:d>
                      <m:d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25.0 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d>
                      <m:d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9.8</m:t>
                        </m:r>
                        <m:f>
                          <m:fPr>
                            <m:type m:val="skw"/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12.75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CA" sz="20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   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=−437.32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 How much energy was transferred to the box?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712788"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7127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𝑛𝑒𝑡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𝑚𝑎𝑛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    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=3187.5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𝐽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 −437.32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</a:rPr>
                  <a:t>            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=2750.18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804863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685800"/>
                <a:ext cx="7254735" cy="3029466"/>
              </a:xfrm>
              <a:blipFill rotWithShape="1">
                <a:blip r:embed="rId2"/>
                <a:stretch>
                  <a:fillRect t="-1008" b="-7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4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838200"/>
                <a:ext cx="5486400" cy="33528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Every morning, a boy scout raises a flag with a mass of 1.5 kg to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top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15.0 m flag pole. How much work is done by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scout boy?</a:t>
                </a:r>
              </a:p>
              <a:p>
                <a:pPr marL="450850" algn="l">
                  <a:buClrTx/>
                </a:pPr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minimum force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the scout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must apply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the flag to raise it at a constant rate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equal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 magnitude but opposite in direction to the force of gravity on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flag.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𝑛𝑒𝑡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𝑎𝑝𝑝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𝑎𝑝𝑝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𝑎𝑝𝑝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𝑑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=(1.5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𝑘𝑔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)(9.8</m:t>
                      </m:r>
                      <m:f>
                        <m:fPr>
                          <m:type m:val="skw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)(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15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=220.5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𝐽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838200"/>
                <a:ext cx="5486400" cy="3352800"/>
              </a:xfrm>
              <a:blipFill rotWithShape="1">
                <a:blip r:embed="rId2"/>
                <a:stretch>
                  <a:fillRect t="-909" b="-767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2324183" cy="556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7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283625"/>
                <a:ext cx="50292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: </a:t>
                </a:r>
                <a:endParaRPr lang="en-CA" sz="2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student is pulling a toboggan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(60 kg including the person) 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force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250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rope handle of the toboggan is angled at 37° above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horizontal. 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714375" indent="-263525" algn="l">
                  <a:buClrTx/>
                  <a:buAutoNum type="alphaLcParenR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How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much work is done by the student if 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must walk 50 m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the toboggan hill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𝑠𝑡𝑢𝑑𝑒𝑛𝑡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𝜃</m:t>
                          </m:r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×∆</m:t>
                          </m:r>
                          <m:r>
                            <a:rPr lang="en-CA" sz="2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</m:t>
                          </m:r>
                        </m:e>
                      </m:func>
                    </m:oMath>
                  </m:oMathPara>
                </a14:m>
                <a:endParaRPr lang="en-CA" sz="22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250 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×</m:t>
                    </m:r>
                    <m:func>
                      <m:func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cos</m:t>
                        </m:r>
                      </m:fName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37°×</m:t>
                        </m:r>
                      </m:e>
                    </m:fun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50 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𝑚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      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9982.94  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283625"/>
                <a:ext cx="5029200" cy="3029466"/>
              </a:xfrm>
              <a:blipFill rotWithShape="1">
                <a:blip r:embed="rId2"/>
                <a:stretch>
                  <a:fillRect t="-1006" r="-2545" b="-311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Work done with force at an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angle: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"/>
          <a:stretch/>
        </p:blipFill>
        <p:spPr bwMode="auto">
          <a:xfrm>
            <a:off x="5486400" y="1283625"/>
            <a:ext cx="3657600" cy="266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15100" y="2252583"/>
            <a:ext cx="1295400" cy="46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F= 250 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914400"/>
                <a:ext cx="7543800" cy="3029466"/>
              </a:xfrm>
            </p:spPr>
            <p:txBody>
              <a:bodyPr>
                <a:noAutofit/>
              </a:bodyPr>
              <a:lstStyle/>
              <a:p>
                <a:pPr marL="450850" indent="-2730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If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coefficient of kinetic friction between the toboggan and the ice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0.15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, what is the lost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work (work done by friction)?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𝑛𝑒𝑡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𝐹</m:t>
                    </m:r>
                    <m:func>
                      <m:func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37°</m:t>
                        </m:r>
                      </m:e>
                    </m:func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,     </a:t>
                </a:r>
                <a:endParaRPr lang="en-CA" sz="20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F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37°</m:t>
                          </m:r>
                        </m:e>
                      </m:func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(60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kg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)(9.81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kg</m:t>
                          </m:r>
                        </m:den>
                      </m:f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)−250 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37</m:t>
                          </m:r>
                        </m:e>
                      </m:func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    </a:t>
                </a:r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437.55 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N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×∆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</a:rPr>
                  <a:t>     </a:t>
                </a:r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0.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15</m:t>
                      </m:r>
                      <m:d>
                        <m:d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437.55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50.0 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chemeClr val="bg1"/>
                        </a:solidFill>
                        <a:latin typeface="Cambria Math"/>
                      </a:rPr>
                      <m:t>     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−3281.63 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𝐽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ea typeface="Cambria Math"/>
                </a:endParaRPr>
              </a:p>
              <a:p>
                <a:pPr marL="450850" indent="-2730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914400"/>
                <a:ext cx="7543800" cy="3029466"/>
              </a:xfrm>
              <a:blipFill rotWithShape="1">
                <a:blip r:embed="rId2"/>
                <a:stretch>
                  <a:fillRect t="-1006" b="-474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3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14475"/>
            <a:ext cx="4191000" cy="3029466"/>
          </a:xfrm>
        </p:spPr>
        <p:txBody>
          <a:bodyPr>
            <a:noAutofit/>
          </a:bodyPr>
          <a:lstStyle/>
          <a:p>
            <a:pPr marL="17780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The work done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may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be represented graphically by plotting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the force versus distance graph. </a:t>
            </a:r>
          </a:p>
          <a:p>
            <a:pPr marL="177800" lvl="0" algn="l">
              <a:buClrTx/>
            </a:pPr>
            <a:endParaRPr lang="en-CA" sz="800" dirty="0" smtClean="0">
              <a:solidFill>
                <a:prstClr val="black"/>
              </a:solidFill>
              <a:latin typeface="Calibri"/>
            </a:endParaRPr>
          </a:p>
          <a:p>
            <a:pPr marL="17780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The area between the graph and the x-axis represents the work.</a:t>
            </a:r>
          </a:p>
          <a:p>
            <a:pPr marL="177800" lvl="0" algn="l">
              <a:buClrTx/>
            </a:pPr>
            <a:endParaRPr lang="en-CA" sz="800" dirty="0">
              <a:solidFill>
                <a:prstClr val="black"/>
              </a:solidFill>
              <a:latin typeface="Calibri"/>
            </a:endParaRPr>
          </a:p>
          <a:p>
            <a:pPr marL="17780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Positive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work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is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represented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above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 d-axis. </a:t>
            </a:r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pPr marL="177800" lvl="0" algn="l">
              <a:buClrTx/>
            </a:pPr>
            <a:endParaRPr lang="en-CA" sz="800" dirty="0" smtClean="0">
              <a:solidFill>
                <a:prstClr val="black"/>
              </a:solidFill>
              <a:latin typeface="Calibri"/>
            </a:endParaRPr>
          </a:p>
          <a:p>
            <a:pPr marL="17780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Negative work is represented below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 d-axis.</a:t>
            </a:r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pPr marL="177800" lvl="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1445"/>
            <a:ext cx="64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Graphing Work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Done: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/>
          <a:stretch/>
        </p:blipFill>
        <p:spPr bwMode="auto">
          <a:xfrm>
            <a:off x="5364000" y="1524000"/>
            <a:ext cx="3708000" cy="262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4449</TotalTime>
  <Words>3129</Words>
  <Application>Microsoft Office PowerPoint</Application>
  <PresentationFormat>On-screen Show (4:3)</PresentationFormat>
  <Paragraphs>369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227</cp:revision>
  <dcterms:created xsi:type="dcterms:W3CDTF">2006-08-16T00:00:00Z</dcterms:created>
  <dcterms:modified xsi:type="dcterms:W3CDTF">2018-05-01T00:35:44Z</dcterms:modified>
</cp:coreProperties>
</file>