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  <p:sldMasterId id="2147483720" r:id="rId5"/>
    <p:sldMasterId id="2147483732" r:id="rId6"/>
  </p:sldMasterIdLst>
  <p:notesMasterIdLst>
    <p:notesMasterId r:id="rId37"/>
  </p:notesMasterIdLst>
  <p:sldIdLst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8" r:id="rId28"/>
    <p:sldId id="356" r:id="rId29"/>
    <p:sldId id="357" r:id="rId30"/>
    <p:sldId id="359" r:id="rId31"/>
    <p:sldId id="364" r:id="rId32"/>
    <p:sldId id="360" r:id="rId33"/>
    <p:sldId id="361" r:id="rId34"/>
    <p:sldId id="362" r:id="rId35"/>
    <p:sldId id="36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1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2D2A-4A1E-4608-8888-0621F903190E}" type="datetimeFigureOut">
              <a:rPr lang="en-CA" smtClean="0"/>
              <a:t>21/04/2016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6ADB-D496-40E5-A360-C87C601E781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7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4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7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55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57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8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4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6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00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70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96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38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20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19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834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858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52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9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99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36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77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320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663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93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677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75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7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43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16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901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517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278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725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066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46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604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3B4D-CC9D-463A-AB19-B5B28D34638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0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E237-C23B-4973-B31A-90BA7A50A2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05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3A3C-0F0F-4975-87B7-B5B767B31332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31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FBCB-47C2-4434-9EC1-8D07E44EE1C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2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D94C-2BAA-4BB5-A556-5C53515DE4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577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7F4B-2BCC-411C-AF3A-4F77C5D38B1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861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972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57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997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395E-32CD-4A6A-A651-E0AF1361575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172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6ACE-737B-46A5-B713-6BD445D413B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E4EF-C45F-460F-B344-8D4D7DCCEC7E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4507-AD59-4655-8DF7-B2834FC8C3F6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DCB9-30C4-44C1-8BF8-A8FD5BBC858F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/>
              <a:t>4/21/2016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2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37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3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77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700CA7-DCF1-4E1D-BFE0-28E2AC2C094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4/21/2016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1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Thermal Energy and Heat Transfer</a:t>
            </a:r>
          </a:p>
          <a:p>
            <a:endParaRPr lang="en-CA" sz="20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3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0010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How much heat energy is required to heat 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2.5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kg piece of copper pipe</a:t>
            </a: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from 25.0°C to 66.0°C?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6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838200"/>
                <a:ext cx="80010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0.50 kg block of iron 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80.0 °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 is cooled by removing 2.28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10</a:t>
                </a:r>
                <a:r>
                  <a:rPr lang="en-CA" sz="2000" baseline="30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4 </a:t>
                </a:r>
                <a:r>
                  <a:rPr lang="en-CA" sz="2000" baseline="30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J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heat energy. What will the final temperature of the metal be?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838200"/>
                <a:ext cx="8001000" cy="3029466"/>
              </a:xfrm>
              <a:blipFill rotWithShape="1">
                <a:blip r:embed="rId2"/>
                <a:stretch>
                  <a:fillRect t="-10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3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600200"/>
                <a:ext cx="7162800" cy="3810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Principle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</a:rPr>
                  <a:t>of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Thermal Energy Exchange: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when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thermal energy is transferred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from a warmer object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cooler object , the amount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gained thermal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energy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by the cooler object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is equal to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amount of lost thermal energy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absorbed by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warmer object.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lvl="0" algn="ctr">
                  <a:buClr>
                    <a:srgbClr val="0BD0D9"/>
                  </a:buClr>
                </a:pP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CA" sz="2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𝐺𝑎𝑖𝑛𝑒𝑑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 </m:t>
                    </m:r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CA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𝐿𝑜𝑠𝑡</m:t>
                            </m:r>
                          </m:sub>
                        </m:sSub>
                      </m:sub>
                    </m:sSub>
                  </m:oMath>
                </a14:m>
                <a:endParaRPr lang="en-CA" sz="2400" dirty="0">
                  <a:solidFill>
                    <a:prstClr val="black"/>
                  </a:solidFill>
                  <a:latin typeface="Calibri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negative sign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to balance the equation because the lost heat energy is negative.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600200"/>
                <a:ext cx="7162800" cy="3810000"/>
              </a:xfrm>
              <a:blipFill rotWithShape="1">
                <a:blip r:embed="rId2"/>
                <a:stretch>
                  <a:fillRect l="-2213" t="-800" r="-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Conservation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of Heat Energy</a:t>
            </a:r>
          </a:p>
        </p:txBody>
      </p:sp>
    </p:spTree>
    <p:extLst>
      <p:ext uri="{BB962C8B-B14F-4D97-AF65-F5344CB8AC3E}">
        <p14:creationId xmlns:p14="http://schemas.microsoft.com/office/powerpoint/2010/main" val="967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0010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0.500 kg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of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hot water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has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cooled to 40.0°C. How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much freshly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boiled water must be added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to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raise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temperature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of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water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to a respectable 65.0°C?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1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838200"/>
                <a:ext cx="80010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50.0 g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hard-boiled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egg with a heat capacity of 2.4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10</a:t>
                </a:r>
                <a:r>
                  <a:rPr lang="en-CA" sz="2000" baseline="30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3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J/kg °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cooled from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100.0 °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 by 1.0 L of water at 5.0°C. What will be the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final temperature of the water and egg after they have been allowed to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sit for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few moments?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838200"/>
                <a:ext cx="8001000" cy="3029466"/>
              </a:xfrm>
              <a:blipFill rotWithShape="1">
                <a:blip r:embed="rId2"/>
                <a:stretch>
                  <a:fillRect t="-1008" r="-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7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85" y="1179731"/>
            <a:ext cx="7467600" cy="3810000"/>
          </a:xfrm>
        </p:spPr>
        <p:txBody>
          <a:bodyPr>
            <a:noAutofit/>
          </a:bodyPr>
          <a:lstStyle/>
          <a:p>
            <a:pPr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When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solids, liquids, or gases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absorb/release enough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thermal energy, they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may change state from solid into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 liquid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or from a liquid into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gas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or the opposite.</a:t>
            </a:r>
          </a:p>
          <a:p>
            <a:pPr algn="l"/>
            <a:endParaRPr lang="en-CA" sz="8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161" y="533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Changes of State and Latent Heat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88"/>
            <a:ext cx="8640000" cy="425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1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24384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Heating Graph: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graph that shows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temperature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changes that occur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while thermal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energy is absorbed by a substance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85800"/>
            <a:ext cx="6048000" cy="542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0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24384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Cooling Graph: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graph that shows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temperature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changes that occur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while thermal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energy is being removed from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a substance</a:t>
            </a: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34" y="685800"/>
            <a:ext cx="5751350" cy="54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4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600200"/>
                <a:ext cx="7162800" cy="3810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substances that are melting or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freezing.</a:t>
                </a:r>
              </a:p>
              <a:p>
                <a:pPr algn="l"/>
                <a:endParaRPr lang="en-CA" sz="2000" b="1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Specific Latent Heat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Fusion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(L</a:t>
                </a:r>
                <a:r>
                  <a:rPr lang="en-CA" sz="2000" b="1" baseline="-25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):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amount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thermal energy required to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melt or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freeze 1 kg of a substance; measured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in joules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per kilogram (J/kg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).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∆</m:t>
                        </m:r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sSub>
                      <m:sSubPr>
                        <m:ctrlP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𝐿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where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: 	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</a:t>
                </a:r>
                <a:r>
                  <a:rPr lang="en-CA" sz="2000" baseline="-25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heat in joules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(J)</a:t>
                </a: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mass in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kilograms (kg).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	L</a:t>
                </a:r>
                <a:r>
                  <a:rPr lang="en-CA" sz="2000" baseline="-25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specific latent heat of fusion in (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J/kg).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600200"/>
                <a:ext cx="7162800" cy="3810000"/>
              </a:xfrm>
              <a:blipFill rotWithShape="1">
                <a:blip r:embed="rId2"/>
                <a:stretch>
                  <a:fillRect l="-2213" t="-800" b="-67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Latent Heats of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Fusion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1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600200"/>
                <a:ext cx="7162800" cy="3810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For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substances that are boiling or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condensing.</a:t>
                </a:r>
              </a:p>
              <a:p>
                <a:pPr algn="l"/>
                <a:endParaRPr lang="en-CA" sz="2000" b="1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Specific Latent Heat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Vaporization 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</a:t>
                </a:r>
                <a:r>
                  <a:rPr lang="en-CA" sz="2000" b="1" dirty="0" err="1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L</a:t>
                </a:r>
                <a:r>
                  <a:rPr lang="en-CA" sz="2000" b="1" baseline="-25000" dirty="0" err="1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v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):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amount of thermal energy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required to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evaporate or condense 1 kg of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 substance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; measured in joules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per kilogram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(J/kg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)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lvl="0" algn="l">
                  <a:buClr>
                    <a:srgbClr val="0BD0D9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∆</m:t>
                        </m:r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 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 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𝐿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</a:p>
              <a:p>
                <a:pPr lvl="0" algn="l">
                  <a:buClr>
                    <a:srgbClr val="0BD0D9"/>
                  </a:buClr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where : 	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E</a:t>
                </a:r>
                <a:r>
                  <a:rPr lang="en-CA" sz="2000" baseline="-25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H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heat in joules (J)</a:t>
                </a: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	m is the mass in kilograms (kg).</a:t>
                </a: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	</a:t>
                </a:r>
                <a:r>
                  <a:rPr lang="en-CA" sz="2000" dirty="0" err="1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L</a:t>
                </a:r>
                <a:r>
                  <a:rPr lang="en-CA" sz="2000" baseline="-25000" dirty="0" err="1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v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is the specific latent heat of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vaporization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in (J/kg).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600200"/>
                <a:ext cx="7162800" cy="3810000"/>
              </a:xfrm>
              <a:blipFill rotWithShape="1">
                <a:blip r:embed="rId2"/>
                <a:stretch>
                  <a:fillRect l="-2213" t="-800" b="-59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Latent Heats of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Vaporization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5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467600" cy="3029466"/>
          </a:xfrm>
        </p:spPr>
        <p:txBody>
          <a:bodyPr>
            <a:noAutofit/>
          </a:bodyPr>
          <a:lstStyle/>
          <a:p>
            <a:pPr marL="180975" indent="-180975"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•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All matter is made up of small, constantly moving particles called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atoms and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groups of atoms called molecules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180975" indent="-180975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180975" indent="-180975" algn="l"/>
            <a:r>
              <a:rPr lang="en-CA" sz="2000" dirty="0">
                <a:solidFill>
                  <a:schemeClr val="bg1"/>
                </a:solidFill>
                <a:latin typeface="+mj-lt"/>
              </a:rPr>
              <a:t>• They are vibrating continuously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 If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they move too close to each other, a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repulsive force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pushes them apart. Likewise, if they move too far apart, an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attractive force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brings them together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 </a:t>
            </a:r>
          </a:p>
          <a:p>
            <a:pPr marL="180975" indent="-180975"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marL="180975" indent="-180975" algn="l"/>
            <a:r>
              <a:rPr lang="en-CA" sz="2000" dirty="0">
                <a:solidFill>
                  <a:schemeClr val="bg1"/>
                </a:solidFill>
                <a:latin typeface="+mj-lt"/>
              </a:rPr>
              <a:t>• The distances between molecules and the strength of force between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them are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responsible for the three physical states of matter: solid, liquid, and gas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kinetic molecular theory </a:t>
            </a:r>
          </a:p>
        </p:txBody>
      </p:sp>
    </p:spTree>
    <p:extLst>
      <p:ext uri="{BB962C8B-B14F-4D97-AF65-F5344CB8AC3E}">
        <p14:creationId xmlns:p14="http://schemas.microsoft.com/office/powerpoint/2010/main" val="6573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/>
          <a:stretch/>
        </p:blipFill>
        <p:spPr bwMode="auto">
          <a:xfrm>
            <a:off x="381000" y="838200"/>
            <a:ext cx="8568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5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001000" cy="3029466"/>
          </a:xfrm>
        </p:spPr>
        <p:txBody>
          <a:bodyPr>
            <a:noAutofit/>
          </a:bodyPr>
          <a:lstStyle/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Example:</a:t>
            </a:r>
          </a:p>
          <a:p>
            <a:pPr marL="450850" algn="l">
              <a:buClrTx/>
            </a:pPr>
            <a:endParaRPr lang="en-CA" sz="8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marL="450850" algn="l">
              <a:buClrTx/>
            </a:pP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How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much heat is required to change 0.20 kg of water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from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liquid state at a temperature of 100 </a:t>
            </a:r>
            <a:r>
              <a:rPr lang="en-CA" sz="2000" baseline="30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o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 C  to vapour at the same temperature?</a:t>
            </a:r>
          </a:p>
          <a:p>
            <a:pPr marL="450850" algn="l">
              <a:buClrTx/>
            </a:pP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0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600200"/>
                <a:ext cx="5715000" cy="3810000"/>
              </a:xfrm>
            </p:spPr>
            <p:txBody>
              <a:bodyPr>
                <a:noAutofit/>
              </a:bodyPr>
              <a:lstStyle/>
              <a:p>
                <a:pPr algn="l"/>
                <a:endParaRPr lang="en-CA" sz="2000" i="1" dirty="0" smtClean="0">
                  <a:solidFill>
                    <a:prstClr val="black"/>
                  </a:solidFill>
                  <a:latin typeface="Cambria Math"/>
                  <a:ea typeface="Cambria Math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𝑇</m:t>
                            </m:r>
                          </m:sub>
                        </m:s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 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 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(</m:t>
                    </m:r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solid</m:t>
                    </m:r>
                    <m:r>
                      <a:rPr lang="en-CA" sz="2000" b="0" i="0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) </a:t>
                </a:r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(fusion) </a:t>
                </a:r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(liquid)</a:t>
                </a:r>
              </a:p>
              <a:p>
                <a:pPr algn="l"/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               +</a:t>
                </a:r>
                <a:r>
                  <a:rPr lang="en-CA" sz="2000" dirty="0">
                    <a:solidFill>
                      <a:prstClr val="black"/>
                    </a:solidFill>
                    <a:ea typeface="Cambria Math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(vaporization) </a:t>
                </a:r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(gas)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600200"/>
                <a:ext cx="5715000" cy="3810000"/>
              </a:xfrm>
              <a:blipFill rotWithShape="1">
                <a:blip r:embed="rId2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Thermal Energy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I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nvolving Change of State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838200"/>
                <a:ext cx="81534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endParaRPr lang="en-CA" sz="8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How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much thermal energy is needed to change 100 g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ice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– 20 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°C into steam at 110 °C?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 xmlns:m="http://schemas.openxmlformats.org/officeDocument/2006/math">
                    <m:r>
                      <a:rPr lang="en-CA" sz="16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16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16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16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CA" sz="16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𝑇</m:t>
                            </m:r>
                          </m:sub>
                        </m:sSub>
                        <m:r>
                          <a:rPr lang="en-CA" sz="16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= 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schemeClr val="bg1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1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1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16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  <m:r>
                      <a:rPr lang="en-CA" sz="16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(</m:t>
                    </m:r>
                  </m:oMath>
                </a14:m>
                <a:r>
                  <a:rPr lang="en-CA" sz="1600" dirty="0" smtClean="0">
                    <a:solidFill>
                      <a:schemeClr val="bg1"/>
                    </a:solidFill>
                    <a:cs typeface="Calibri" pitchFamily="34" charset="0"/>
                  </a:rPr>
                  <a:t>ice) + </a:t>
                </a:r>
                <a14:m>
                  <m:oMath xmlns:m="http://schemas.openxmlformats.org/officeDocument/2006/math">
                    <m:r>
                      <a:rPr lang="en-CA" sz="16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1600" dirty="0" smtClean="0">
                    <a:solidFill>
                      <a:schemeClr val="bg1"/>
                    </a:solidFill>
                    <a:cs typeface="Calibri" pitchFamily="34" charset="0"/>
                  </a:rPr>
                  <a:t>(melting) + </a:t>
                </a:r>
                <a14:m>
                  <m:oMath xmlns:m="http://schemas.openxmlformats.org/officeDocument/2006/math">
                    <m:r>
                      <a:rPr lang="en-CA" sz="16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1600" dirty="0" smtClean="0">
                    <a:solidFill>
                      <a:schemeClr val="bg1"/>
                    </a:solidFill>
                    <a:cs typeface="Calibri" pitchFamily="34" charset="0"/>
                  </a:rPr>
                  <a:t>(water)</a:t>
                </a:r>
                <a:r>
                  <a:rPr lang="en-CA" sz="1600" dirty="0">
                    <a:solidFill>
                      <a:prstClr val="black"/>
                    </a:solidFill>
                    <a:cs typeface="Calibri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CA" sz="16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prstClr val="black"/>
                    </a:solidFill>
                    <a:cs typeface="Calibri" pitchFamily="34" charset="0"/>
                  </a:rPr>
                  <a:t>(</a:t>
                </a:r>
                <a:r>
                  <a:rPr lang="en-CA" sz="1600" dirty="0" smtClean="0">
                    <a:solidFill>
                      <a:prstClr val="black"/>
                    </a:solidFill>
                    <a:cs typeface="Calibri" pitchFamily="34" charset="0"/>
                  </a:rPr>
                  <a:t>vaporization) </a:t>
                </a:r>
                <a:r>
                  <a:rPr lang="en-CA" sz="1600" dirty="0">
                    <a:solidFill>
                      <a:prstClr val="black"/>
                    </a:solidFill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CA" sz="16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16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prstClr val="black"/>
                    </a:solidFill>
                    <a:cs typeface="Calibri" pitchFamily="34" charset="0"/>
                  </a:rPr>
                  <a:t>(</a:t>
                </a:r>
                <a:r>
                  <a:rPr lang="en-CA" sz="1600" dirty="0" smtClean="0">
                    <a:solidFill>
                      <a:prstClr val="black"/>
                    </a:solidFill>
                    <a:cs typeface="Calibri" pitchFamily="34" charset="0"/>
                  </a:rPr>
                  <a:t>steam) </a:t>
                </a:r>
                <a:endParaRPr lang="en-CA" sz="1600" dirty="0">
                  <a:solidFill>
                    <a:prstClr val="black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 smtClean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dirty="0">
                  <a:solidFill>
                    <a:schemeClr val="bg1"/>
                  </a:solidFill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cs typeface="Calibri" pitchFamily="34" charset="0"/>
                  </a:rPr>
                  <a:t> 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838200"/>
                <a:ext cx="8153400" cy="3029466"/>
              </a:xfrm>
              <a:blipFill rotWithShape="1">
                <a:blip r:embed="rId2"/>
                <a:stretch>
                  <a:fillRect t="-10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4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838200"/>
                <a:ext cx="81534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Ethyl alcohol is a liquid at room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temperature 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21.5 °C . How much thermal energy 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absorbed when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135 g of ethyl alcohol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heated until all of it boils and turns into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vapour</a:t>
                </a:r>
                <a:r>
                  <a:rPr lang="en-CA" sz="8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?</a:t>
                </a:r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Given:</a:t>
                </a: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Boiling/Condensation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point is at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7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8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  <a:r>
                  <a:rPr lang="en-CA" sz="2000" baseline="30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o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C</a:t>
                </a:r>
              </a:p>
              <a:p>
                <a:pPr marL="450850" lvl="0" algn="l">
                  <a:buClrTx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Specific heat capacity is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2.4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p>
                      <m:sSup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chemeClr val="bg1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𝐽</m:t>
                        </m:r>
                      </m:num>
                      <m:den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𝑘𝑔</m:t>
                        </m:r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.℃</m:t>
                        </m:r>
                      </m:den>
                    </m:f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Cambria Math"/>
                    <a:ea typeface="Cambria Math"/>
                    <a:cs typeface="Calibri" pitchFamily="34" charset="0"/>
                  </a:rPr>
                  <a:t>Specific latent heat of vaporization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1.1×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10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6</m:t>
                        </m:r>
                      </m:sup>
                    </m:sSup>
                    <m:f>
                      <m:f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𝐽</m:t>
                        </m:r>
                      </m:num>
                      <m:den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𝑘𝑔</m:t>
                        </m:r>
                      </m:den>
                    </m:f>
                  </m:oMath>
                </a14:m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Calibri" pitchFamily="34" charset="0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𝑇</m:t>
                            </m:r>
                          </m:sub>
                        </m:s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cs typeface="Calibri" pitchFamily="34" charset="0"/>
                          </a:rPr>
                          <m:t>= 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bg1"/>
                    </a:solidFill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CA" sz="2000" b="0" i="0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liquid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cs typeface="Calibri" pitchFamily="34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cs typeface="Calibri" pitchFamily="34" charset="0"/>
                  </a:rPr>
                  <a:t> (vaporization)</a:t>
                </a:r>
                <a:endParaRPr lang="en-CA" sz="2000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838200"/>
                <a:ext cx="8153400" cy="3029466"/>
              </a:xfrm>
              <a:blipFill rotWithShape="1">
                <a:blip r:embed="rId2"/>
                <a:stretch>
                  <a:fillRect t="-1008" r="-598" b="-34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1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838200"/>
                <a:ext cx="7467600" cy="3029466"/>
              </a:xfrm>
            </p:spPr>
            <p:txBody>
              <a:bodyPr>
                <a:noAutofit/>
              </a:bodyPr>
              <a:lstStyle/>
              <a:p>
                <a:pPr marL="450850" algn="l">
                  <a:buClrTx/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Example:</a:t>
                </a:r>
              </a:p>
              <a:p>
                <a:pPr marL="450850" algn="l">
                  <a:buClrTx/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Four 50 g cubes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ice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– 20 </a:t>
                </a:r>
                <a:r>
                  <a:rPr lang="en-CA" sz="2000" baseline="30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C are placed in a 450 ml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glass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of water at 55 </a:t>
                </a:r>
                <a:r>
                  <a:rPr lang="en-CA" sz="2000" baseline="30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o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C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to cool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down the water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.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𝑖𝑐𝑒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=2.1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=3.3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,and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𝑤𝑎𝑡𝑒𝑟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=4.2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 ,  What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is the final temperature of 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cs typeface="Calibri" pitchFamily="34" charset="0"/>
                  </a:rPr>
                  <a:t>glass of water?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l">
                  <a:buClrTx/>
                </a:pPr>
                <a:endParaRPr lang="en-CA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450850" algn="l">
                  <a:buClrTx/>
                </a:pPr>
                <a:endParaRPr lang="en-CA" sz="200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450850" algn="l">
                  <a:buClrTx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𝐺𝑎𝑖𝑛𝑒𝑑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= 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 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𝐿𝑜𝑠𝑡</m:t>
                            </m:r>
                          </m:sub>
                        </m:sSub>
                      </m:sub>
                    </m:sSub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algn="ctr">
                  <a:buClrTx/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(</m:t>
                    </m:r>
                  </m:oMath>
                </a14:m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ice) +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(melting) + </a:t>
                </a:r>
                <a14:m>
                  <m:oMath xmlns:m="http://schemas.openxmlformats.org/officeDocument/2006/math"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(water</a:t>
                </a: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) =</a:t>
                </a:r>
                <a:r>
                  <a:rPr lang="en-CA" sz="2000" dirty="0" smtClean="0">
                    <a:solidFill>
                      <a:prstClr val="black"/>
                    </a:solidFill>
                    <a:ea typeface="Cambria Math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−</m:t>
                    </m:r>
                    <m:r>
                      <a:rPr lang="en-CA" sz="20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 </m:t>
                    </m:r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Calibri" pitchFamily="34" charset="0"/>
                      </a:rPr>
                      <m:t>∆</m:t>
                    </m:r>
                    <m:sSub>
                      <m:sSubPr>
                        <m:ctrlP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𝐸</m:t>
                        </m:r>
                      </m:e>
                      <m:sub>
                        <m:r>
                          <a:rPr lang="en-CA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Calibri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cs typeface="Calibri" pitchFamily="34" charset="0"/>
                  </a:rPr>
                  <a:t>(water</a:t>
                </a:r>
                <a:r>
                  <a:rPr lang="en-CA" sz="2000" dirty="0" smtClean="0">
                    <a:solidFill>
                      <a:prstClr val="black"/>
                    </a:solidFill>
                    <a:cs typeface="Calibri" pitchFamily="34" charset="0"/>
                  </a:rPr>
                  <a:t>)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 </a:t>
                </a:r>
              </a:p>
              <a:p>
                <a:pPr marL="450850" lvl="0" algn="l">
                  <a:buClrTx/>
                </a:pPr>
                <a:endParaRPr lang="en-CA" sz="2000" dirty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  <a:cs typeface="Calibri" pitchFamily="34" charset="0"/>
                  </a:rPr>
                  <a:t>Answer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=8.8 </m:t>
                    </m:r>
                    <m:r>
                      <a:rPr lang="en-CA" sz="2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℃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marL="450850" lvl="0" algn="l">
                  <a:buClrTx/>
                </a:pPr>
                <a:endParaRPr lang="en-CA" sz="2000" dirty="0" smtClean="0">
                  <a:solidFill>
                    <a:prstClr val="black"/>
                  </a:solidFill>
                  <a:latin typeface="Calibri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838200"/>
                <a:ext cx="7467600" cy="3029466"/>
              </a:xfrm>
              <a:blipFill rotWithShape="1">
                <a:blip r:embed="rId2"/>
                <a:stretch>
                  <a:fillRect t="-1008" b="-459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14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Heating and Cooling Systems</a:t>
            </a:r>
            <a:endParaRPr lang="en-CA" sz="20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7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3820800" cy="3810000"/>
          </a:xfrm>
        </p:spPr>
        <p:txBody>
          <a:bodyPr>
            <a:noAutofit/>
          </a:bodyPr>
          <a:lstStyle/>
          <a:p>
            <a:pPr algn="l"/>
            <a:r>
              <a:rPr lang="en-CA" sz="2000" b="1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Electrical </a:t>
            </a:r>
            <a:r>
              <a:rPr lang="en-CA" sz="2000" b="1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heating </a:t>
            </a:r>
            <a:r>
              <a:rPr lang="en-CA" sz="2000" b="1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system: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 system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that uses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electricity to produce thermal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energy for heating.</a:t>
            </a:r>
          </a:p>
          <a:p>
            <a:pPr algn="l"/>
            <a:endParaRPr lang="en-CA" sz="2000" dirty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  <a:p>
            <a:pPr algn="l"/>
            <a:r>
              <a:rPr lang="en-CA" sz="2000" b="1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Forced-air </a:t>
            </a:r>
            <a:r>
              <a:rPr lang="en-CA" sz="2000" b="1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heating </a:t>
            </a:r>
            <a:r>
              <a:rPr lang="en-CA" sz="2000" b="1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system: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 system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that moves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hot air to heat a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building.</a:t>
            </a:r>
          </a:p>
          <a:p>
            <a:pPr algn="l"/>
            <a:endParaRPr lang="en-CA" sz="2000" dirty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  <a:p>
            <a:pPr algn="l"/>
            <a:r>
              <a:rPr lang="en-CA" sz="2000" b="1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Hot </a:t>
            </a:r>
            <a:r>
              <a:rPr lang="en-CA" sz="2000" b="1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water heating </a:t>
            </a:r>
            <a:r>
              <a:rPr lang="en-CA" sz="2000" b="1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system: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 system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that uses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hot water to heat a building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 </a:t>
            </a:r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Conventional Heating Systems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5402"/>
          <a:stretch/>
        </p:blipFill>
        <p:spPr bwMode="auto">
          <a:xfrm>
            <a:off x="4811400" y="1282090"/>
            <a:ext cx="4104000" cy="519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7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72" y="1600178"/>
            <a:ext cx="3852000" cy="381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00200"/>
            <a:ext cx="4572000" cy="3810000"/>
          </a:xfrm>
        </p:spPr>
        <p:txBody>
          <a:bodyPr>
            <a:noAutofit/>
          </a:bodyPr>
          <a:lstStyle/>
          <a:p>
            <a:pPr algn="l"/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Air conditioners and refrigerators use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the evaporation of a liquid to absorb thermal energy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from air.</a:t>
            </a:r>
          </a:p>
          <a:p>
            <a:pPr algn="l"/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 </a:t>
            </a:r>
          </a:p>
          <a:p>
            <a:pPr marL="342900" indent="-342900" algn="l">
              <a:buClrTx/>
              <a:buFont typeface="Wingdings" pitchFamily="2" charset="2"/>
              <a:buChar char="§"/>
            </a:pP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First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, a compressor puts a special type of gas, called a refrigerant, under pressure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. </a:t>
            </a:r>
          </a:p>
          <a:p>
            <a:pPr marL="342900" indent="-342900" algn="l">
              <a:buClrTx/>
              <a:buFont typeface="Wingdings" pitchFamily="2" charset="2"/>
              <a:buChar char="§"/>
            </a:pPr>
            <a:endParaRPr lang="en-CA" sz="2000" dirty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  <a:p>
            <a:pPr marL="342900" indent="-342900" algn="l">
              <a:buClrTx/>
              <a:buFont typeface="Wingdings" pitchFamily="2" charset="2"/>
              <a:buChar char="§"/>
            </a:pP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Whenever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 gas is compressed, its temperature increases.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The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warm refrigerant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gas runs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through a coil of tubes,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to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release some of its thermal energy.</a:t>
            </a:r>
          </a:p>
          <a:p>
            <a:pPr algn="l"/>
            <a:endParaRPr lang="en-CA" sz="2000" dirty="0" smtClean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  <a:p>
            <a:pPr algn="l"/>
            <a:endParaRPr lang="en-CA" sz="2000" dirty="0" smtClean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  <a:p>
            <a:pPr algn="l"/>
            <a:endParaRPr lang="en-CA" sz="2000" dirty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Conventional Cooling </a:t>
            </a:r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1965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2971800" cy="3810000"/>
          </a:xfrm>
        </p:spPr>
        <p:txBody>
          <a:bodyPr>
            <a:noAutofit/>
          </a:bodyPr>
          <a:lstStyle/>
          <a:p>
            <a:pPr marL="342900" indent="-342900" algn="l">
              <a:buClrTx/>
              <a:buFont typeface="Wingdings" pitchFamily="2" charset="2"/>
              <a:buChar char="§"/>
            </a:pP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As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the refrigerant cools, it changes into a liquid.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The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liquid refrigerant then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passes through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an expansion valve, moving from a high-pressure area to a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low-pressure area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. </a:t>
            </a:r>
            <a:endParaRPr lang="en-CA" sz="2000" dirty="0" smtClean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  <a:p>
            <a:pPr marL="342900" indent="-342900" algn="l">
              <a:buClrTx/>
              <a:buFont typeface="Wingdings" pitchFamily="2" charset="2"/>
              <a:buChar char="§"/>
            </a:pPr>
            <a:endParaRPr lang="en-CA" sz="2000" dirty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  <a:p>
            <a:pPr marL="342900" indent="-342900" algn="l">
              <a:buClrTx/>
              <a:buFont typeface="Wingdings" pitchFamily="2" charset="2"/>
              <a:buChar char="§"/>
            </a:pP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At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this point, the liquid refrigerant absorbs thermal energy from the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surrounding air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and evaporates back into a gas.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The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surrounding air cools down as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a result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. </a:t>
            </a:r>
            <a:endParaRPr lang="en-CA" sz="2000" dirty="0" smtClean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  <a:p>
            <a:pPr algn="l"/>
            <a:endParaRPr lang="en-CA" sz="2000" dirty="0">
              <a:solidFill>
                <a:prstClr val="black"/>
              </a:solidFill>
              <a:latin typeface="+mj-lt"/>
              <a:ea typeface="Cambria Math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066800"/>
            <a:ext cx="4824000" cy="388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7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5334000" cy="3029466"/>
          </a:xfrm>
        </p:spPr>
        <p:txBody>
          <a:bodyPr>
            <a:noAutofit/>
          </a:bodyPr>
          <a:lstStyle/>
          <a:p>
            <a:pPr algn="l"/>
            <a:r>
              <a:rPr lang="en-CA" sz="2000" b="1" dirty="0">
                <a:solidFill>
                  <a:schemeClr val="bg1"/>
                </a:solidFill>
                <a:latin typeface="+mj-lt"/>
              </a:rPr>
              <a:t>In solids,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strong forces hold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vibrating atoms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and molecules so closely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and remain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in a fixed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position.</a:t>
            </a: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In </a:t>
            </a:r>
            <a:r>
              <a:rPr lang="en-CA" sz="2000" b="1" dirty="0">
                <a:solidFill>
                  <a:schemeClr val="bg1"/>
                </a:solidFill>
                <a:latin typeface="+mj-lt"/>
              </a:rPr>
              <a:t>liquids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vibrating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atoms are still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bound together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, but with greater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speeds. The particles can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move from place to place in the liquid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 The liquid take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shape of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container without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changing volume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l"/>
            <a:endParaRPr lang="en-CA" sz="20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In Gases,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atoms are held by weak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forces of attraction.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Gases expand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in volume to take the shape of 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the container </a:t>
            </a:r>
            <a:r>
              <a:rPr lang="en-CA" sz="2000" dirty="0">
                <a:solidFill>
                  <a:schemeClr val="bg1"/>
                </a:solidFill>
                <a:latin typeface="+mj-lt"/>
                <a:cs typeface="Calibri" pitchFamily="34" charset="0"/>
              </a:rPr>
              <a:t>they are in</a:t>
            </a:r>
            <a:r>
              <a:rPr lang="en-CA" sz="20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.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The particles can move from place to place in the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gas. </a:t>
            </a:r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9600"/>
            <a:ext cx="2520000" cy="150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00" y="2286000"/>
            <a:ext cx="2988000" cy="159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00" y="4403651"/>
            <a:ext cx="2736000" cy="200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0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105400"/>
            <a:ext cx="7696200" cy="1066800"/>
          </a:xfrm>
        </p:spPr>
        <p:txBody>
          <a:bodyPr>
            <a:noAutofit/>
          </a:bodyPr>
          <a:lstStyle/>
          <a:p>
            <a:pPr algn="l"/>
            <a:r>
              <a:rPr lang="en-CA" sz="2000" b="1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geothermal system a system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that transfers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thermal energy from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under Earth’s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surface into a building to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heat it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, and transfers thermal energy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from the </a:t>
            </a:r>
            <a:r>
              <a:rPr lang="en-CA" sz="2000" dirty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building into the ground to </a:t>
            </a:r>
            <a:r>
              <a:rPr lang="en-CA" sz="2000" dirty="0" smtClean="0">
                <a:solidFill>
                  <a:prstClr val="black"/>
                </a:solidFill>
                <a:latin typeface="+mj-lt"/>
                <a:ea typeface="Cambria Math"/>
                <a:cs typeface="Calibri" pitchFamily="34" charset="0"/>
              </a:rPr>
              <a:t>cool the building.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57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Geothermal </a:t>
            </a:r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Systems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28" y="1103530"/>
            <a:ext cx="3132000" cy="393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224" y="1103531"/>
            <a:ext cx="3204000" cy="400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3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00200"/>
            <a:ext cx="7239000" cy="3029466"/>
          </a:xfrm>
        </p:spPr>
        <p:txBody>
          <a:bodyPr>
            <a:noAutofit/>
          </a:bodyPr>
          <a:lstStyle/>
          <a:p>
            <a:pPr algn="l"/>
            <a:r>
              <a:rPr lang="en-CA" sz="2000" b="1" dirty="0">
                <a:solidFill>
                  <a:schemeClr val="bg1"/>
                </a:solidFill>
                <a:latin typeface="+mj-lt"/>
              </a:rPr>
              <a:t>Thermal Energy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is the kinetic energy of matter at the atomic and molecular levels.</a:t>
            </a:r>
          </a:p>
          <a:p>
            <a:pPr algn="l"/>
            <a:endParaRPr lang="en-CA" sz="20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Thermal </a:t>
            </a:r>
            <a:r>
              <a:rPr lang="en-CA" sz="2000" b="1" dirty="0">
                <a:solidFill>
                  <a:schemeClr val="bg1"/>
                </a:solidFill>
                <a:latin typeface="+mj-lt"/>
              </a:rPr>
              <a:t>energy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affects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atomic and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molecular kinetic energies of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particles,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causing an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increase/decrease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in the average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distance between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them.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b="1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Temperature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is simply a way to measure the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average kinetic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energy of all of the particles in a quantity of matter.</a:t>
            </a:r>
          </a:p>
          <a:p>
            <a:pPr algn="l"/>
            <a:endParaRPr lang="en-CA" sz="2000" b="1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b="1" dirty="0" smtClean="0">
              <a:solidFill>
                <a:schemeClr val="bg1"/>
              </a:solidFill>
            </a:endParaRPr>
          </a:p>
          <a:p>
            <a:pPr algn="l"/>
            <a:endParaRPr lang="en-CA" sz="2000" dirty="0" smtClean="0">
              <a:solidFill>
                <a:schemeClr val="bg1"/>
              </a:solidFill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Thermal Energy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15011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838200"/>
                <a:ext cx="4495800" cy="3029466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Several different temperature scales have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been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used.</a:t>
                </a:r>
              </a:p>
              <a:p>
                <a:pPr algn="l"/>
                <a:endParaRPr lang="en-CA" sz="11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de-DE" sz="2000" b="1" dirty="0">
                    <a:solidFill>
                      <a:schemeClr val="bg1"/>
                    </a:solidFill>
                    <a:latin typeface="+mj-lt"/>
                  </a:rPr>
                  <a:t>Fahrenheit. </a:t>
                </a:r>
                <a:r>
                  <a:rPr lang="de-DE" sz="2000" dirty="0">
                    <a:solidFill>
                      <a:schemeClr val="bg1"/>
                    </a:solidFill>
                    <a:latin typeface="+mj-lt"/>
                  </a:rPr>
                  <a:t>Daniel Fahrenheit used the lowest </a:t>
                </a:r>
                <a:r>
                  <a:rPr lang="de-DE" sz="2000" dirty="0" smtClean="0">
                    <a:solidFill>
                      <a:schemeClr val="bg1"/>
                    </a:solidFill>
                    <a:latin typeface="+mj-lt"/>
                  </a:rPr>
                  <a:t>temperature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of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an ice-salt bath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to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calibrate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his thermometers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. On this scale, freezing and boiling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points appeared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at 32°F and 212°F, respectively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pPr algn="l"/>
                <a:endParaRPr lang="en-CA" sz="11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b="1" dirty="0">
                    <a:solidFill>
                      <a:schemeClr val="bg1"/>
                    </a:solidFill>
                    <a:latin typeface="+mj-lt"/>
                  </a:rPr>
                  <a:t>Celsius.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Anders Celsius used the freezing and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boiling points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of water for his two calibration points of reference.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He then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divided this range into 100 degrees.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+32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838200"/>
                <a:ext cx="4495800" cy="3029466"/>
              </a:xfrm>
              <a:blipFill rotWithShape="1">
                <a:blip r:embed="rId2"/>
                <a:stretch>
                  <a:fillRect l="-3388" t="-1008" b="-618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1530" r="10813" b="1652"/>
          <a:stretch/>
        </p:blipFill>
        <p:spPr bwMode="auto">
          <a:xfrm>
            <a:off x="5715000" y="850605"/>
            <a:ext cx="3297865" cy="560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838200"/>
                <a:ext cx="5257800" cy="3029466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Kelvin</a:t>
                </a:r>
                <a:r>
                  <a:rPr lang="en-CA" sz="2000" b="1" dirty="0">
                    <a:solidFill>
                      <a:schemeClr val="bg1"/>
                    </a:solidFill>
                    <a:latin typeface="+mj-lt"/>
                  </a:rPr>
                  <a:t>.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Lord Kelvin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devised a scale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to put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zero at the lowest possible temperature,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when all molecular motion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stops.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lowest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temperature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called absolute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zero and is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– 273 °C. 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size of a degree Kelvin is the same as that of a degree Celsius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.</a:t>
                </a: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cs typeface="Calibri" pitchFamily="34" charset="0"/>
                            </a:rPr>
                            <m:t>𝐾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cs typeface="Calibri" pitchFamily="34" charset="0"/>
                        </a:rPr>
                        <m:t>−273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838200"/>
                <a:ext cx="5257800" cy="3029466"/>
              </a:xfrm>
              <a:blipFill rotWithShape="1">
                <a:blip r:embed="rId2"/>
                <a:stretch>
                  <a:fillRect l="-2897" t="-1008" r="-20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1530" r="10813" b="1652"/>
          <a:stretch/>
        </p:blipFill>
        <p:spPr bwMode="auto">
          <a:xfrm>
            <a:off x="6248400" y="850605"/>
            <a:ext cx="2764465" cy="560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7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00200"/>
            <a:ext cx="4800600" cy="3029466"/>
          </a:xfrm>
        </p:spPr>
        <p:txBody>
          <a:bodyPr>
            <a:noAutofit/>
          </a:bodyPr>
          <a:lstStyle/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Conduction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transfer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of thermal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energy that occurs when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warmer objects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are in physical contact with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colder objects</a:t>
            </a:r>
            <a:endParaRPr lang="en-CA" sz="2000" b="1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b="1" dirty="0" smtClean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Convection: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transfer of thermal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energy through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fluid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that occurs when colder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, denser fluid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falls and pushes up warmer,</a:t>
            </a:r>
          </a:p>
          <a:p>
            <a:pPr algn="l"/>
            <a:r>
              <a:rPr lang="en-CA" sz="2000" dirty="0">
                <a:solidFill>
                  <a:schemeClr val="bg1"/>
                </a:solidFill>
                <a:latin typeface="+mj-lt"/>
              </a:rPr>
              <a:t>less dense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fluid.</a:t>
            </a: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Radiation: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movement of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thermal energy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as electromagnetic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waves.</a:t>
            </a:r>
            <a:endParaRPr lang="en-CA" sz="2000" b="1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b="1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Methods of Transferring Thermal Energy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1676400"/>
            <a:ext cx="3030747" cy="11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22123"/>
            <a:ext cx="2952000" cy="12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3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600" y="1600200"/>
            <a:ext cx="5257800" cy="3029466"/>
          </a:xfrm>
        </p:spPr>
        <p:txBody>
          <a:bodyPr>
            <a:noAutofit/>
          </a:bodyPr>
          <a:lstStyle/>
          <a:p>
            <a:pPr algn="l"/>
            <a:r>
              <a:rPr lang="en-CA" sz="2000" dirty="0">
                <a:solidFill>
                  <a:schemeClr val="bg1"/>
                </a:solidFill>
                <a:latin typeface="+mj-lt"/>
              </a:rPr>
              <a:t>Heat transfer to any substance depends on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pPr algn="l"/>
            <a:endParaRPr lang="en-CA" sz="800" dirty="0">
              <a:solidFill>
                <a:schemeClr val="bg1"/>
              </a:solidFill>
              <a:latin typeface="+mj-lt"/>
            </a:endParaRPr>
          </a:p>
          <a:p>
            <a:pPr marL="533400" indent="-342900" algn="l">
              <a:buClrTx/>
              <a:buFont typeface="Arial" pitchFamily="34" charset="0"/>
              <a:buChar char="•"/>
            </a:pPr>
            <a:r>
              <a:rPr lang="en-CA" sz="2000" dirty="0">
                <a:solidFill>
                  <a:schemeClr val="bg1"/>
                </a:solidFill>
                <a:latin typeface="+mj-lt"/>
              </a:rPr>
              <a:t>Temperature difference. 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marL="53340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Mass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of substance. 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marL="533400" indent="-342900" algn="l">
              <a:buClrTx/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Type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of substance. 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dirty="0" smtClean="0">
                <a:solidFill>
                  <a:schemeClr val="bg1"/>
                </a:solidFill>
                <a:latin typeface="+mj-lt"/>
              </a:rPr>
              <a:t>Every substance has its own Specific Heat Capacity. </a:t>
            </a:r>
          </a:p>
          <a:p>
            <a:pPr algn="l"/>
            <a:endParaRPr lang="en-CA" sz="2000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Specific </a:t>
            </a:r>
            <a:r>
              <a:rPr lang="en-CA" sz="2000" b="1" dirty="0">
                <a:solidFill>
                  <a:schemeClr val="bg1"/>
                </a:solidFill>
                <a:latin typeface="+mj-lt"/>
              </a:rPr>
              <a:t>H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eat </a:t>
            </a:r>
            <a:r>
              <a:rPr lang="en-CA" sz="2000" b="1" dirty="0">
                <a:solidFill>
                  <a:schemeClr val="bg1"/>
                </a:solidFill>
                <a:latin typeface="+mj-lt"/>
              </a:rPr>
              <a:t>C</a:t>
            </a:r>
            <a:r>
              <a:rPr lang="en-CA" sz="2000" b="1" dirty="0" smtClean="0">
                <a:solidFill>
                  <a:schemeClr val="bg1"/>
                </a:solidFill>
                <a:latin typeface="+mj-lt"/>
              </a:rPr>
              <a:t>apacity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(c) the amount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of energy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, in joules, required to increase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 temperature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of 1 kg of a substance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by 1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°C; units are J/(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kg .°C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)</a:t>
            </a:r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pPr algn="l"/>
            <a:endParaRPr lang="en-CA" sz="2000" dirty="0" smtClean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DBF5F9">
                    <a:lumMod val="25000"/>
                  </a:srgbClr>
                </a:solidFill>
                <a:latin typeface="Calibri"/>
              </a:rPr>
              <a:t>Specific Heat Capacity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"/>
            <a:ext cx="2803478" cy="622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58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" y="1600200"/>
                <a:ext cx="7162800" cy="3810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mathematical formula for calculating heat transfer energy that is gained (positive) or lost (negative)  </a:t>
                </a:r>
                <a:r>
                  <a:rPr lang="en-CA" sz="2000" dirty="0" smtClean="0">
                    <a:latin typeface="HelveticaNeueLTStd-Cn"/>
                  </a:rPr>
                  <a:t>thermal </a:t>
                </a:r>
                <a:r>
                  <a:rPr lang="en-CA" sz="2000" dirty="0">
                    <a:latin typeface="HelveticaNeueLTStd-Cn"/>
                  </a:rPr>
                  <a:t>energy gained or lost by an object.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𝑯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𝒎</m:t>
                      </m:r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𝒄</m:t>
                      </m:r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(</m:t>
                      </m:r>
                      <m:sSub>
                        <m:sSubPr>
                          <m:ctrlP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− </m:t>
                      </m:r>
                      <m:sSub>
                        <m:sSubPr>
                          <m:ctrlP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CA" sz="2000" b="1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CA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A" sz="2000" b="1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where :	</a:t>
                </a:r>
                <a14:m>
                  <m:oMath xmlns:m="http://schemas.openxmlformats.org/officeDocument/2006/math">
                    <m:r>
                      <a:rPr lang="en-CA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𝑬</m:t>
                        </m:r>
                      </m:e>
                      <m:sub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is the transferred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heat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energy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joules (J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).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	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m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 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mass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kilograms (kg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),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</m:e>
                      <m:sub>
                        <m: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    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initial temperature in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°C,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lvl="0" algn="l">
                  <a:buClr>
                    <a:srgbClr val="0BD0D9"/>
                  </a:buClr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</m:e>
                      <m:sub>
                        <m:r>
                          <a:rPr lang="en-CA" sz="20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    is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the final temperature in °C, </a:t>
                </a:r>
              </a:p>
              <a:p>
                <a:pPr algn="l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	</a:t>
                </a:r>
                <a:r>
                  <a:rPr lang="en-CA" sz="2000" b="1" dirty="0" smtClean="0">
                    <a:solidFill>
                      <a:schemeClr val="bg1"/>
                    </a:solidFill>
                    <a:latin typeface="+mj-lt"/>
                  </a:rPr>
                  <a:t>c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   is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specific heat capacity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in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J/kg °C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.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algn="l"/>
                <a:endParaRPr lang="en-CA" sz="2000" dirty="0" smtClean="0">
                  <a:solidFill>
                    <a:schemeClr val="bg1"/>
                  </a:solidFill>
                  <a:latin typeface="+mj-lt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" y="1600200"/>
                <a:ext cx="7162800" cy="3810000"/>
              </a:xfrm>
              <a:blipFill rotWithShape="1">
                <a:blip r:embed="rId2"/>
                <a:stretch>
                  <a:fillRect l="-2213" t="-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anchor="b"/>
          <a:lstStyle/>
          <a:p>
            <a:fld id="{B6F15528-21DE-4FAA-801E-634DDDAF4B2B}" type="slidenum">
              <a:rPr lang="en-US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65509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DBF5F9">
                    <a:lumMod val="25000"/>
                  </a:srgbClr>
                </a:solidFill>
                <a:latin typeface="Calibri"/>
              </a:rPr>
              <a:t>Thermal Energy Transferred</a:t>
            </a:r>
            <a:endParaRPr lang="en-CA" sz="3600" dirty="0">
              <a:solidFill>
                <a:srgbClr val="DBF5F9">
                  <a:lumMod val="2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2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3439</TotalTime>
  <Words>1692</Words>
  <Application>Microsoft Office PowerPoint</Application>
  <PresentationFormat>On-screen Show (4:3)</PresentationFormat>
  <Paragraphs>187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Flow</vt:lpstr>
      <vt:lpstr>2_Flow</vt:lpstr>
      <vt:lpstr>3_Flow</vt:lpstr>
      <vt:lpstr>4_Flow</vt:lpstr>
      <vt:lpstr>5_Flow</vt:lpstr>
      <vt:lpstr>1_Flow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Daoud, Youssef</cp:lastModifiedBy>
  <cp:revision>179</cp:revision>
  <dcterms:created xsi:type="dcterms:W3CDTF">2006-08-16T00:00:00Z</dcterms:created>
  <dcterms:modified xsi:type="dcterms:W3CDTF">2016-04-21T18:05:38Z</dcterms:modified>
</cp:coreProperties>
</file>