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32" r:id="rId7"/>
  </p:sldMasterIdLst>
  <p:notesMasterIdLst>
    <p:notesMasterId r:id="rId50"/>
  </p:notesMasterIdLst>
  <p:sldIdLst>
    <p:sldId id="256" r:id="rId8"/>
    <p:sldId id="309" r:id="rId9"/>
    <p:sldId id="315" r:id="rId10"/>
    <p:sldId id="314" r:id="rId11"/>
    <p:sldId id="317" r:id="rId12"/>
    <p:sldId id="316" r:id="rId13"/>
    <p:sldId id="318" r:id="rId14"/>
    <p:sldId id="323" r:id="rId15"/>
    <p:sldId id="324" r:id="rId16"/>
    <p:sldId id="325" r:id="rId17"/>
    <p:sldId id="326" r:id="rId18"/>
    <p:sldId id="327" r:id="rId19"/>
    <p:sldId id="359" r:id="rId20"/>
    <p:sldId id="346" r:id="rId21"/>
    <p:sldId id="347" r:id="rId22"/>
    <p:sldId id="329" r:id="rId23"/>
    <p:sldId id="330" r:id="rId24"/>
    <p:sldId id="331" r:id="rId25"/>
    <p:sldId id="337" r:id="rId26"/>
    <p:sldId id="332" r:id="rId27"/>
    <p:sldId id="333" r:id="rId28"/>
    <p:sldId id="334" r:id="rId29"/>
    <p:sldId id="335" r:id="rId30"/>
    <p:sldId id="338" r:id="rId31"/>
    <p:sldId id="336" r:id="rId32"/>
    <p:sldId id="340" r:id="rId33"/>
    <p:sldId id="341" r:id="rId34"/>
    <p:sldId id="356" r:id="rId35"/>
    <p:sldId id="342" r:id="rId36"/>
    <p:sldId id="345" r:id="rId37"/>
    <p:sldId id="344" r:id="rId38"/>
    <p:sldId id="343" r:id="rId39"/>
    <p:sldId id="348" r:id="rId40"/>
    <p:sldId id="350" r:id="rId41"/>
    <p:sldId id="358" r:id="rId42"/>
    <p:sldId id="357" r:id="rId43"/>
    <p:sldId id="349" r:id="rId44"/>
    <p:sldId id="351" r:id="rId45"/>
    <p:sldId id="352" r:id="rId46"/>
    <p:sldId id="355" r:id="rId47"/>
    <p:sldId id="353" r:id="rId48"/>
    <p:sldId id="354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264" y="-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8" Type="http://schemas.openxmlformats.org/officeDocument/2006/relationships/slide" Target="slides/slide1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02D2A-4A1E-4608-8888-0621F903190E}" type="datetimeFigureOut">
              <a:rPr lang="en-CA" smtClean="0"/>
              <a:t>2018-06-15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06ADB-D496-40E5-A360-C87C601E781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1428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3B4D-CC9D-463A-AB19-B5B28D346388}" type="datetime1">
              <a:rPr lang="en-US" smtClean="0"/>
              <a:t>6/15/2018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395E-32CD-4A6A-A651-E0AF13615752}" type="datetime1">
              <a:rPr lang="en-US" smtClean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6ACE-737B-46A5-B713-6BD445D413BA}" type="datetime1">
              <a:rPr lang="en-US" smtClean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3B4D-CC9D-463A-AB19-B5B28D346388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063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E237-C23B-4973-B31A-90BA7A50A24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713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3A3C-0F0F-4975-87B7-B5B767B31332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5454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FBCB-47C2-4434-9EC1-8D07E44EE1CA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924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AD94C-2BAA-4BB5-A556-5C53515DE48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096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97F4B-2BCC-411C-AF3A-4F77C5D38B1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2580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E4EF-C45F-460F-B344-8D4D7DCCEC7E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0248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4507-AD59-4655-8DF7-B2834FC8C3F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037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E237-C23B-4973-B31A-90BA7A50A246}" type="datetime1">
              <a:rPr lang="en-US" smtClean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DCB9-30C4-44C1-8BF8-A8FD5BBC858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3313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395E-32CD-4A6A-A651-E0AF13615752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9911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6ACE-737B-46A5-B713-6BD445D413BA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2742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3B4D-CC9D-463A-AB19-B5B28D346388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931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E237-C23B-4973-B31A-90BA7A50A24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886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3A3C-0F0F-4975-87B7-B5B767B31332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364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FBCB-47C2-4434-9EC1-8D07E44EE1CA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8742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AD94C-2BAA-4BB5-A556-5C53515DE48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9286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97F4B-2BCC-411C-AF3A-4F77C5D38B1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9854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E4EF-C45F-460F-B344-8D4D7DCCEC7E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055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3A3C-0F0F-4975-87B7-B5B767B31332}" type="datetime1">
              <a:rPr lang="en-US" smtClean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4507-AD59-4655-8DF7-B2834FC8C3F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6810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DCB9-30C4-44C1-8BF8-A8FD5BBC858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7512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395E-32CD-4A6A-A651-E0AF13615752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8148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6ACE-737B-46A5-B713-6BD445D413BA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9517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3B4D-CC9D-463A-AB19-B5B28D346388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324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E237-C23B-4973-B31A-90BA7A50A24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6304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3A3C-0F0F-4975-87B7-B5B767B31332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7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FBCB-47C2-4434-9EC1-8D07E44EE1CA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19622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AD94C-2BAA-4BB5-A556-5C53515DE48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19837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97F4B-2BCC-411C-AF3A-4F77C5D38B1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296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FBCB-47C2-4434-9EC1-8D07E44EE1CA}" type="datetime1">
              <a:rPr lang="en-US" smtClean="0"/>
              <a:t>6/15/2018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E4EF-C45F-460F-B344-8D4D7DCCEC7E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70316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4507-AD59-4655-8DF7-B2834FC8C3F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41380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DCB9-30C4-44C1-8BF8-A8FD5BBC858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66616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395E-32CD-4A6A-A651-E0AF13615752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5755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6ACE-737B-46A5-B713-6BD445D413BA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75816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3B4D-CC9D-463A-AB19-B5B28D346388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453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E237-C23B-4973-B31A-90BA7A50A24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5286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3A3C-0F0F-4975-87B7-B5B767B31332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6563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FBCB-47C2-4434-9EC1-8D07E44EE1CA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74036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AD94C-2BAA-4BB5-A556-5C53515DE48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636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AD94C-2BAA-4BB5-A556-5C53515DE484}" type="datetime1">
              <a:rPr lang="en-US" smtClean="0"/>
              <a:t>6/15/2018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97F4B-2BCC-411C-AF3A-4F77C5D38B1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41427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E4EF-C45F-460F-B344-8D4D7DCCEC7E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14439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4507-AD59-4655-8DF7-B2834FC8C3F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38375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DCB9-30C4-44C1-8BF8-A8FD5BBC858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96613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395E-32CD-4A6A-A651-E0AF13615752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0558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6ACE-737B-46A5-B713-6BD445D413BA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36464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3B4D-CC9D-463A-AB19-B5B28D346388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234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E237-C23B-4973-B31A-90BA7A50A24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59233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3A3C-0F0F-4975-87B7-B5B767B31332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214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FBCB-47C2-4434-9EC1-8D07E44EE1CA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5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97F4B-2BCC-411C-AF3A-4F77C5D38B14}" type="datetime1">
              <a:rPr lang="en-US" smtClean="0"/>
              <a:t>6/15/2018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AD94C-2BAA-4BB5-A556-5C53515DE48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35326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97F4B-2BCC-411C-AF3A-4F77C5D38B1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48557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E4EF-C45F-460F-B344-8D4D7DCCEC7E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81522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4507-AD59-4655-8DF7-B2834FC8C3F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54473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DCB9-30C4-44C1-8BF8-A8FD5BBC858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97488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395E-32CD-4A6A-A651-E0AF13615752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70650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6ACE-737B-46A5-B713-6BD445D413BA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9084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3B4D-CC9D-463A-AB19-B5B28D346388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8496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E237-C23B-4973-B31A-90BA7A50A24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76350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3A3C-0F0F-4975-87B7-B5B767B31332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084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E4EF-C45F-460F-B344-8D4D7DCCEC7E}" type="datetime1">
              <a:rPr lang="en-US" smtClean="0"/>
              <a:t>6/15/2018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FBCB-47C2-4434-9EC1-8D07E44EE1CA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77785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AD94C-2BAA-4BB5-A556-5C53515DE48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31128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97F4B-2BCC-411C-AF3A-4F77C5D38B1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27640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E4EF-C45F-460F-B344-8D4D7DCCEC7E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66853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4507-AD59-4655-8DF7-B2834FC8C3F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9406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DCB9-30C4-44C1-8BF8-A8FD5BBC858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59002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395E-32CD-4A6A-A651-E0AF13615752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89464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6ACE-737B-46A5-B713-6BD445D413BA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10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4507-AD59-4655-8DF7-B2834FC8C3F6}" type="datetime1">
              <a:rPr lang="en-US" smtClean="0"/>
              <a:t>6/15/2018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DCB9-30C4-44C1-8BF8-A8FD5BBC858F}" type="datetime1">
              <a:rPr lang="en-US" smtClean="0"/>
              <a:t>6/15/2018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F700CA7-DCF1-4E1D-BFE0-28E2AC2C0943}" type="datetime1">
              <a:rPr lang="en-US" smtClean="0"/>
              <a:t>6/15/2018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F700CA7-DCF1-4E1D-BFE0-28E2AC2C0943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3023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F700CA7-DCF1-4E1D-BFE0-28E2AC2C0943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2154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F700CA7-DCF1-4E1D-BFE0-28E2AC2C0943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750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F700CA7-DCF1-4E1D-BFE0-28E2AC2C0943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3199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F700CA7-DCF1-4E1D-BFE0-28E2AC2C0943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7219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F700CA7-DCF1-4E1D-BFE0-28E2AC2C0943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6/15/2018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2397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5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5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hyperlink" Target="Electric%20Resistance.mp4" TargetMode="External"/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210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7" Type="http://schemas.openxmlformats.org/officeDocument/2006/relationships/image" Target="../media/image32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28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1.png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4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49.png"/><Relationship Id="rId4" Type="http://schemas.openxmlformats.org/officeDocument/2006/relationships/image" Target="../media/image48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6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6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Electric%20potential%20difference.mp4" TargetMode="External"/><Relationship Id="rId2" Type="http://schemas.openxmlformats.org/officeDocument/2006/relationships/hyperlink" Target="potential%20difference.mp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2590800"/>
            <a:ext cx="670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5400" dirty="0" smtClean="0">
                <a:solidFill>
                  <a:schemeClr val="tx2">
                    <a:lumMod val="25000"/>
                  </a:schemeClr>
                </a:solidFill>
                <a:latin typeface="+mj-lt"/>
              </a:rPr>
              <a:t>Electricity</a:t>
            </a:r>
            <a:endParaRPr lang="en-CA" sz="54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+mj-lt"/>
              </a:rPr>
              <a:pPr/>
              <a:t>1</a:t>
            </a:fld>
            <a:endParaRPr lang="en-US" dirty="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9559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+mj-lt"/>
              </a:rPr>
              <a:pPr/>
              <a:t>10</a:t>
            </a:fld>
            <a:endParaRPr lang="en-US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6858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solidFill>
                  <a:srgbClr val="DBF5F9">
                    <a:lumMod val="25000"/>
                  </a:srgbClr>
                </a:solidFill>
                <a:latin typeface="Calibri"/>
              </a:rPr>
              <a:t>Electrical </a:t>
            </a:r>
            <a:r>
              <a:rPr lang="en-CA" sz="3600" dirty="0" smtClean="0">
                <a:solidFill>
                  <a:srgbClr val="DBF5F9">
                    <a:lumMod val="25000"/>
                  </a:srgbClr>
                </a:solidFill>
                <a:latin typeface="Calibri"/>
              </a:rPr>
              <a:t>Potential Difference</a:t>
            </a:r>
            <a:endParaRPr lang="en-CA" sz="3600" dirty="0">
              <a:solidFill>
                <a:srgbClr val="DBF5F9">
                  <a:lumMod val="25000"/>
                </a:srgbClr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14400" y="1600200"/>
                <a:ext cx="7239000" cy="45623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CA" sz="2000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Electric </a:t>
                </a:r>
                <a:r>
                  <a:rPr lang="en-CA" sz="2000" b="1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potential difference (</a:t>
                </a:r>
                <a:r>
                  <a:rPr lang="en-CA" sz="2000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V):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is the </a:t>
                </a:r>
                <a:r>
                  <a:rPr lang="en-CA" sz="20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change in electric potential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energy associated </a:t>
                </a:r>
                <a:r>
                  <a:rPr lang="en-CA" sz="20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with charges at two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different points </a:t>
                </a:r>
                <a:r>
                  <a:rPr lang="en-CA" sz="20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in a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circuit.</a:t>
                </a:r>
              </a:p>
              <a:p>
                <a:endParaRPr lang="en-CA" sz="20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CA" sz="20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Electric potential difference is measured in volts (V</a:t>
                </a:r>
                <a:r>
                  <a:rPr lang="en-CA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).</a:t>
                </a:r>
              </a:p>
              <a:p>
                <a:endParaRPr lang="en-CA" sz="20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𝑉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=</m:t>
                    </m:r>
                    <m:f>
                      <m:fPr>
                        <m:ctrlP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𝐸</m:t>
                        </m:r>
                      </m:num>
                      <m:den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𝑄</m:t>
                        </m:r>
                      </m:den>
                    </m:f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 		</a:t>
                </a:r>
                <a14:m>
                  <m:oMath xmlns:m="http://schemas.openxmlformats.org/officeDocument/2006/math">
                    <m:r>
                      <a:rPr lang="en-CA" sz="2000" b="1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𝑽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𝑖𝑠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𝑒𝑙𝑒𝑐𝑡𝑟𝑖𝑐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𝑝𝑜𝑡𝑒𝑛𝑡𝑖𝑎𝑙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𝑑𝑖𝑓𝑓𝑒𝑟𝑒𝑛𝑐𝑒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𝑖𝑛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𝑣𝑜𝑙𝑡𝑠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d>
                      <m:dPr>
                        <m:ctrlPr>
                          <a:rPr lang="en-CA" sz="2000" b="1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</m:ctrlPr>
                      </m:dPr>
                      <m:e>
                        <m:r>
                          <a:rPr lang="en-CA" sz="2000" b="1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𝑽</m:t>
                        </m:r>
                      </m:e>
                    </m:d>
                  </m:oMath>
                </a14:m>
                <a:endParaRPr lang="en-CA" sz="20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CA" sz="20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	</a:t>
                </a:r>
                <a:r>
                  <a:rPr lang="en-CA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	    </a:t>
                </a:r>
                <a:r>
                  <a:rPr lang="en-CA" sz="2000" i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is often called voltage</a:t>
                </a:r>
                <a:endParaRPr lang="en-CA" sz="2000" b="0" i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endParaRPr lang="en-CA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CA" sz="2000" b="0" dirty="0" smtClean="0">
                    <a:solidFill>
                      <a:schemeClr val="bg1"/>
                    </a:solidFill>
                    <a:cs typeface="Calibri" pitchFamily="34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CA" sz="2000" b="1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𝑬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𝑖𝑠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𝑡h𝑒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𝑟𝑒𝑞𝑢𝑖𝑟𝑒𝑑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𝑒𝑙𝑒𝑐𝑡𝑟𝑖𝑐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𝑒𝑛𝑒𝑟𝑔𝑦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𝑖𝑛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𝑗𝑜𝑢𝑙𝑒𝑠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d>
                      <m:dPr>
                        <m:ctrlPr>
                          <a:rPr lang="en-CA" sz="2000" b="1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</m:ctrlPr>
                      </m:dPr>
                      <m:e>
                        <m:r>
                          <a:rPr lang="en-CA" sz="2000" b="1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 </m:t>
                        </m:r>
                        <m:r>
                          <a:rPr lang="en-CA" sz="2000" b="1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𝑱</m:t>
                        </m:r>
                      </m:e>
                    </m:d>
                  </m:oMath>
                </a14:m>
                <a:endParaRPr lang="en-CA" sz="2000" b="1" dirty="0" smtClean="0">
                  <a:solidFill>
                    <a:schemeClr val="bg1"/>
                  </a:solidFill>
                  <a:cs typeface="Calibri" pitchFamily="34" charset="0"/>
                </a:endParaRPr>
              </a:p>
              <a:p>
                <a:endParaRPr lang="en-CA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CA" sz="20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	</a:t>
                </a:r>
                <a:r>
                  <a:rPr lang="en-CA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	</a:t>
                </a:r>
                <a:r>
                  <a:rPr lang="en-CA" sz="2000" b="1" i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Q </a:t>
                </a:r>
                <a:r>
                  <a:rPr lang="en-CA" sz="2000" i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is the charge in coulomb </a:t>
                </a:r>
                <a:r>
                  <a:rPr lang="en-CA" sz="2000" b="1" i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(C)</a:t>
                </a:r>
                <a:endParaRPr lang="en-CA" sz="2000" b="1" i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endParaRPr lang="en-CA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endParaRPr lang="en-CA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endParaRPr lang="en-CA" sz="20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600200"/>
                <a:ext cx="7239000" cy="4562339"/>
              </a:xfrm>
              <a:prstGeom prst="rect">
                <a:avLst/>
              </a:prstGeom>
              <a:blipFill rotWithShape="1">
                <a:blip r:embed="rId2"/>
                <a:stretch>
                  <a:fillRect l="-842" t="-66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20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7200" y="771267"/>
                <a:ext cx="8077199" cy="3029466"/>
              </a:xfrm>
            </p:spPr>
            <p:txBody>
              <a:bodyPr>
                <a:noAutofit/>
              </a:bodyPr>
              <a:lstStyle/>
              <a:p>
                <a:pPr marL="450850" algn="l">
                  <a:buClrTx/>
                </a:pP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Example:</a:t>
                </a:r>
              </a:p>
              <a:p>
                <a:pPr marL="450850" algn="l">
                  <a:buClrTx/>
                </a:pP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What is the potential difference across an air conditioner if 72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Coulomb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of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charge transfer 8.5</a:t>
                </a:r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×</m:t>
                    </m:r>
                    <m:sSup>
                      <m:sSupPr>
                        <m:ctrlPr>
                          <a:rPr lang="en-CA" sz="200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</m:ctrlPr>
                      </m:sSup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10</m:t>
                        </m:r>
                      </m:e>
                      <m:sup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3</m:t>
                        </m:r>
                      </m:sup>
                    </m:sSup>
                    <m:r>
                      <a:rPr lang="en-CA" sz="2000" i="1" dirty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</m:oMath>
                </a14:m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J of energy to the fan and compressor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?</a:t>
                </a:r>
              </a:p>
              <a:p>
                <a:pPr marL="450850" algn="l">
                  <a:buClrTx/>
                </a:pPr>
                <a:endParaRPr lang="en-CA" sz="2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𝑉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= </m:t>
                      </m:r>
                      <m:f>
                        <m:f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𝐸</m:t>
                          </m:r>
                        </m:num>
                        <m:den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𝑄</m:t>
                          </m:r>
                        </m:den>
                      </m:f>
                    </m:oMath>
                  </m:oMathPara>
                </a14:m>
                <a:endParaRPr lang="en-CA" sz="20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𝑉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= </m:t>
                      </m:r>
                      <m:f>
                        <m:f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8.5 </m:t>
                          </m:r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</m:ctrlPr>
                            </m:sSupPr>
                            <m:e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𝐽</m:t>
                          </m:r>
                        </m:num>
                        <m:den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72 </m:t>
                          </m:r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en-CA" sz="2000" b="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:endParaRPr lang="en-CA" sz="800" b="0" i="1" dirty="0" smtClean="0">
                  <a:solidFill>
                    <a:schemeClr val="bg1"/>
                  </a:solidFill>
                  <a:latin typeface="Cambria Math"/>
                  <a:cs typeface="Calibri" pitchFamily="34" charset="0"/>
                </a:endParaRPr>
              </a:p>
              <a:p>
                <a:pPr marL="450850" algn="l"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𝑉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=118.06 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𝑣</m:t>
                      </m:r>
                    </m:oMath>
                  </m:oMathPara>
                </a14:m>
                <a:endParaRPr lang="en-CA" sz="2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7200" y="771267"/>
                <a:ext cx="8077199" cy="3029466"/>
              </a:xfrm>
              <a:blipFill rotWithShape="1">
                <a:blip r:embed="rId2"/>
                <a:stretch>
                  <a:fillRect t="-1008" b="-221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11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5181600"/>
            <a:ext cx="693420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H. W. questions # 1 – 9 on page 513 of the textbook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16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12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6096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solidFill>
                  <a:srgbClr val="DBF5F9">
                    <a:lumMod val="25000"/>
                  </a:srgbClr>
                </a:solidFill>
                <a:latin typeface="Calibri"/>
              </a:rPr>
              <a:t>Electrical </a:t>
            </a:r>
            <a:r>
              <a:rPr lang="en-CA" sz="3600" dirty="0" smtClean="0">
                <a:solidFill>
                  <a:srgbClr val="DBF5F9">
                    <a:lumMod val="25000"/>
                  </a:srgbClr>
                </a:solidFill>
                <a:latin typeface="Calibri"/>
              </a:rPr>
              <a:t>Energy</a:t>
            </a:r>
            <a:endParaRPr lang="en-CA" sz="3600" dirty="0">
              <a:solidFill>
                <a:srgbClr val="DBF5F9">
                  <a:lumMod val="25000"/>
                </a:srgbClr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14400" y="1447800"/>
                <a:ext cx="7239000" cy="44054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CA" sz="2000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Since</a:t>
                </a:r>
                <a14:m>
                  <m:oMath xmlns:m="http://schemas.openxmlformats.org/officeDocument/2006/math">
                    <m:r>
                      <a:rPr lang="en-CA" sz="3200" b="0" i="0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  </m:t>
                    </m:r>
                    <m:r>
                      <a:rPr lang="en-CA" sz="3200" i="1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𝐼</m:t>
                    </m:r>
                    <m:r>
                      <a:rPr lang="en-CA" sz="3200" i="1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= </m:t>
                    </m:r>
                    <m:f>
                      <m:fPr>
                        <m:ctrlPr>
                          <a:rPr lang="en-CA" sz="3200" i="1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CA" sz="3200" i="1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𝑄</m:t>
                        </m:r>
                      </m:num>
                      <m:den>
                        <m:r>
                          <a:rPr lang="en-CA" sz="3200" i="1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CA" sz="2000" dirty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    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    &amp;      </a:t>
                </a:r>
                <a14:m>
                  <m:oMath xmlns:m="http://schemas.openxmlformats.org/officeDocument/2006/math">
                    <m:r>
                      <a:rPr lang="en-CA" sz="2400" i="1" dirty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𝑄</m:t>
                    </m:r>
                    <m:r>
                      <a:rPr lang="en-CA" sz="2400" i="1" dirty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=</m:t>
                    </m:r>
                    <m:r>
                      <a:rPr lang="en-CA" sz="2400" i="1" dirty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𝐼</m:t>
                    </m:r>
                    <m:r>
                      <a:rPr lang="en-CA" sz="2400" i="1" dirty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a:rPr lang="en-CA" sz="2400" i="1" dirty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𝑡</m:t>
                    </m:r>
                  </m:oMath>
                </a14:m>
                <a:r>
                  <a:rPr lang="en-CA" sz="2400" dirty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endParaRPr lang="en-CA" sz="2000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endParaRPr lang="en-CA" sz="2000" dirty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CA" sz="2000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and</a:t>
                </a:r>
                <a14:m>
                  <m:oMath xmlns:m="http://schemas.openxmlformats.org/officeDocument/2006/math">
                    <m:r>
                      <a:rPr lang="en-CA" sz="2800" b="0" i="0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    </m:t>
                    </m:r>
                    <m:r>
                      <a:rPr lang="en-CA" sz="2800" i="1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𝑉</m:t>
                    </m:r>
                    <m:r>
                      <a:rPr lang="en-CA" sz="2800" i="1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=</m:t>
                    </m:r>
                    <m:r>
                      <a:rPr lang="en-CA" sz="2800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 </m:t>
                    </m:r>
                    <m:f>
                      <m:fPr>
                        <m:ctrlPr>
                          <a:rPr lang="en-CA" sz="2800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CA" sz="2800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𝐸</m:t>
                        </m:r>
                      </m:num>
                      <m:den>
                        <m:r>
                          <a:rPr lang="en-CA" sz="2800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𝑄</m:t>
                        </m:r>
                      </m:den>
                    </m:f>
                  </m:oMath>
                </a14:m>
                <a:r>
                  <a:rPr lang="en-CA" sz="2400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       &amp;   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𝐸</m:t>
                    </m:r>
                    <m:r>
                      <a:rPr lang="en-CA" sz="24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=</m:t>
                    </m:r>
                    <m:r>
                      <a:rPr lang="en-CA" sz="24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𝑉</m:t>
                    </m:r>
                    <m:r>
                      <a:rPr lang="en-CA" sz="24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a:rPr lang="en-CA" sz="24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𝑄</m:t>
                    </m:r>
                  </m:oMath>
                </a14:m>
                <a:endParaRPr lang="en-CA" sz="2400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endParaRPr lang="en-CA" sz="1000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3200" b="0" i="1" smtClean="0">
                          <a:solidFill>
                            <a:prstClr val="black"/>
                          </a:solidFill>
                          <a:latin typeface="Cambria Math"/>
                          <a:cs typeface="Calibri" pitchFamily="34" charset="0"/>
                        </a:rPr>
                        <m:t>𝐸</m:t>
                      </m:r>
                      <m:r>
                        <a:rPr lang="en-CA" sz="3200" b="0" i="1" smtClean="0">
                          <a:solidFill>
                            <a:prstClr val="black"/>
                          </a:solidFill>
                          <a:latin typeface="Cambria Math"/>
                          <a:cs typeface="Calibri" pitchFamily="34" charset="0"/>
                        </a:rPr>
                        <m:t>=</m:t>
                      </m:r>
                      <m:r>
                        <a:rPr lang="en-CA" sz="3200" b="0" i="1" smtClean="0">
                          <a:solidFill>
                            <a:prstClr val="black"/>
                          </a:solidFill>
                          <a:latin typeface="Cambria Math"/>
                          <a:cs typeface="Calibri" pitchFamily="34" charset="0"/>
                        </a:rPr>
                        <m:t>𝑉</m:t>
                      </m:r>
                      <m:r>
                        <a:rPr lang="en-CA" sz="3200" b="0" i="1" smtClean="0">
                          <a:solidFill>
                            <a:prstClr val="black"/>
                          </a:solidFill>
                          <a:latin typeface="Cambria Math"/>
                          <a:cs typeface="Calibri" pitchFamily="34" charset="0"/>
                        </a:rPr>
                        <m:t> </m:t>
                      </m:r>
                      <m:r>
                        <a:rPr lang="en-CA" sz="3200" b="0" i="1" smtClean="0">
                          <a:solidFill>
                            <a:prstClr val="black"/>
                          </a:solidFill>
                          <a:latin typeface="Cambria Math"/>
                          <a:cs typeface="Calibri" pitchFamily="34" charset="0"/>
                        </a:rPr>
                        <m:t>𝐼</m:t>
                      </m:r>
                      <m:r>
                        <a:rPr lang="en-CA" sz="3200" b="0" i="1" smtClean="0">
                          <a:solidFill>
                            <a:prstClr val="black"/>
                          </a:solidFill>
                          <a:latin typeface="Cambria Math"/>
                          <a:cs typeface="Calibri" pitchFamily="34" charset="0"/>
                        </a:rPr>
                        <m:t> </m:t>
                      </m:r>
                      <m:r>
                        <a:rPr lang="en-CA" sz="3200" b="0" i="1" smtClean="0">
                          <a:solidFill>
                            <a:prstClr val="black"/>
                          </a:solidFill>
                          <a:latin typeface="Cambria Math"/>
                          <a:cs typeface="Calibri" pitchFamily="34" charset="0"/>
                        </a:rPr>
                        <m:t>𝑡</m:t>
                      </m:r>
                    </m:oMath>
                  </m:oMathPara>
                </a14:m>
                <a:endParaRPr lang="en-CA" sz="3200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endParaRPr lang="en-CA" sz="1000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endParaRPr lang="en-CA" sz="1000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CA" sz="2000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CA" sz="2000" b="1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𝑬</m:t>
                    </m:r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𝑖𝑠</m:t>
                    </m:r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𝑡h𝑒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𝑒𝑙𝑒𝑡𝑟𝑖𝑐</m:t>
                    </m:r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𝑒𝑛𝑒𝑟𝑔𝑦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𝑖𝑛</m:t>
                    </m:r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𝑗𝑜𝑢𝑙𝑒𝑠</m:t>
                    </m:r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d>
                      <m:dPr>
                        <m:ctrlPr>
                          <a:rPr lang="en-CA" sz="2000" b="1" i="1" smtClea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</m:ctrlPr>
                      </m:dPr>
                      <m:e>
                        <m:r>
                          <a:rPr lang="en-CA" sz="2000" b="1" i="1" smtClea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 </m:t>
                        </m:r>
                        <m:r>
                          <a:rPr lang="en-CA" sz="2000" b="1" i="1" smtClea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𝑱</m:t>
                        </m:r>
                      </m:e>
                    </m:d>
                  </m:oMath>
                </a14:m>
                <a:endParaRPr lang="en-CA" sz="2000" b="1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CA" sz="1000" dirty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	</a:t>
                </a:r>
                <a:endParaRPr lang="en-CA" sz="2000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CA" sz="2000" dirty="0" smtClean="0">
                    <a:solidFill>
                      <a:prstClr val="black"/>
                    </a:solidFill>
                    <a:cs typeface="Calibri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CA" sz="2000" b="1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𝑽</m:t>
                    </m:r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𝑖𝑠</m:t>
                    </m:r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𝑡h𝑒</m:t>
                    </m:r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𝑒𝑙𝑒𝑐𝑡𝑟𝑖𝑐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𝑝𝑜𝑡𝑒𝑛𝑡𝑖𝑎𝑙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𝑑𝑖𝑓𝑓𝑒𝑟𝑒𝑛𝑐𝑒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𝑖𝑛</m:t>
                    </m:r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𝑣𝑜𝑙𝑡𝑠</m:t>
                    </m:r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d>
                      <m:dPr>
                        <m:ctrlPr>
                          <a:rPr lang="en-CA" sz="2000" b="1" i="1" smtClea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</m:ctrlPr>
                      </m:dPr>
                      <m:e>
                        <m:r>
                          <a:rPr lang="en-CA" sz="2000" b="1" i="1" smtClea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 </m:t>
                        </m:r>
                        <m:r>
                          <a:rPr lang="en-CA" sz="2000" b="1" i="1" smtClea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𝑽</m:t>
                        </m:r>
                      </m:e>
                    </m:d>
                  </m:oMath>
                </a14:m>
                <a:endParaRPr lang="en-CA" sz="2000" b="1" dirty="0" smtClean="0">
                  <a:solidFill>
                    <a:prstClr val="black"/>
                  </a:solidFill>
                  <a:cs typeface="Calibri" pitchFamily="34" charset="0"/>
                </a:endParaRPr>
              </a:p>
              <a:p>
                <a:endParaRPr lang="en-CA" sz="1000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CA" sz="2000" dirty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	</a:t>
                </a:r>
                <a:r>
                  <a:rPr lang="en-CA" sz="2000" b="1" i="1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I  </a:t>
                </a:r>
                <a:r>
                  <a:rPr lang="en-CA" sz="2000" i="1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is the electric current in Amps </a:t>
                </a:r>
                <a:r>
                  <a:rPr lang="en-CA" sz="2000" b="1" i="1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(</a:t>
                </a:r>
                <a:r>
                  <a:rPr lang="en-CA" sz="2000" b="1" i="1" dirty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A</a:t>
                </a:r>
                <a:r>
                  <a:rPr lang="en-CA" sz="2000" b="1" i="1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)</a:t>
                </a:r>
              </a:p>
              <a:p>
                <a:endParaRPr lang="en-CA" sz="1000" b="1" i="1" dirty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CA" sz="2000" b="1" i="1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	t </a:t>
                </a:r>
                <a:r>
                  <a:rPr lang="en-CA" sz="2000" i="1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 is the time in second </a:t>
                </a:r>
                <a:r>
                  <a:rPr lang="en-CA" sz="2000" b="1" i="1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(S)</a:t>
                </a:r>
                <a:endParaRPr lang="en-CA" sz="2000" b="1" i="1" dirty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447800"/>
                <a:ext cx="7239000" cy="4405437"/>
              </a:xfrm>
              <a:prstGeom prst="rect">
                <a:avLst/>
              </a:prstGeom>
              <a:blipFill rotWithShape="1">
                <a:blip r:embed="rId2"/>
                <a:stretch>
                  <a:fillRect l="-842" b="-152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479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7200" y="771267"/>
                <a:ext cx="8077199" cy="3029466"/>
              </a:xfrm>
            </p:spPr>
            <p:txBody>
              <a:bodyPr>
                <a:noAutofit/>
              </a:bodyPr>
              <a:lstStyle/>
              <a:p>
                <a:pPr marL="450850" algn="l">
                  <a:buClrTx/>
                </a:pP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Example:</a:t>
                </a:r>
              </a:p>
              <a:p>
                <a:pPr marL="450850" algn="l">
                  <a:buClrTx/>
                </a:pP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A coffee maker draws about 5.0 A of current for 270 s using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1.6</a:t>
                </a:r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×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 </m:t>
                    </m:r>
                    <m:sSup>
                      <m:sSupPr>
                        <m:ctrlP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</m:ctrlPr>
                      </m:sSup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10</m:t>
                        </m:r>
                      </m:e>
                      <m:sup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 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J</a:t>
                </a:r>
              </a:p>
              <a:p>
                <a:pPr marL="450850" algn="l">
                  <a:buClrTx/>
                </a:pP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of energy. What is the potential difference across the coffee maker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?</a:t>
                </a:r>
              </a:p>
              <a:p>
                <a:pPr marL="450850" algn="l">
                  <a:buClrTx/>
                </a:pPr>
                <a:endParaRPr lang="en-CA" sz="2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𝐸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=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𝑉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 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𝐼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 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𝑡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 </m:t>
                      </m:r>
                    </m:oMath>
                  </m:oMathPara>
                </a14:m>
                <a:endParaRPr lang="en-CA" sz="2000" b="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:endParaRPr lang="en-CA" sz="800" b="0" i="1" dirty="0" smtClean="0">
                  <a:solidFill>
                    <a:schemeClr val="bg1"/>
                  </a:solidFill>
                  <a:latin typeface="Cambria Math"/>
                  <a:cs typeface="Calibri" pitchFamily="34" charset="0"/>
                </a:endParaRPr>
              </a:p>
              <a:p>
                <a:pPr marL="450850" algn="l"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𝑉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= </m:t>
                      </m:r>
                      <m:f>
                        <m:f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𝐸</m:t>
                          </m:r>
                        </m:num>
                        <m:den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𝐼</m:t>
                          </m:r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 </m:t>
                          </m:r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CA" sz="2000" b="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𝑉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=</m:t>
                      </m:r>
                      <m:f>
                        <m:f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1.6</m:t>
                          </m:r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</m:ctrlPr>
                            </m:sSupPr>
                            <m:e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5</m:t>
                              </m:r>
                            </m:sup>
                          </m:sSup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𝐽</m:t>
                          </m:r>
                        </m:num>
                        <m:den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(5 </m:t>
                          </m:r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𝐴</m:t>
                          </m:r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) ×(270 </m:t>
                          </m:r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𝑠</m:t>
                          </m:r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CA" sz="20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:endParaRPr lang="en-CA" sz="800" b="0" i="1" dirty="0" smtClean="0">
                  <a:solidFill>
                    <a:schemeClr val="bg1"/>
                  </a:solidFill>
                  <a:latin typeface="Cambria Math"/>
                  <a:cs typeface="Calibri" pitchFamily="34" charset="0"/>
                </a:endParaRPr>
              </a:p>
              <a:p>
                <a:pPr marL="450850" algn="l"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𝑉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=118.52 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𝑣</m:t>
                      </m:r>
                    </m:oMath>
                  </m:oMathPara>
                </a14:m>
                <a:endParaRPr lang="en-CA" sz="2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7200" y="771267"/>
                <a:ext cx="8077199" cy="3029466"/>
              </a:xfrm>
              <a:blipFill rotWithShape="1">
                <a:blip r:embed="rId2"/>
                <a:stretch>
                  <a:fillRect t="-1008" b="-19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13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46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14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6858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solidFill>
                  <a:srgbClr val="DBF5F9">
                    <a:lumMod val="25000"/>
                  </a:srgbClr>
                </a:solidFill>
                <a:latin typeface="Calibri"/>
              </a:rPr>
              <a:t>Drawing Circuits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00" b="63483"/>
          <a:stretch/>
        </p:blipFill>
        <p:spPr bwMode="auto">
          <a:xfrm>
            <a:off x="741528" y="1905000"/>
            <a:ext cx="7812000" cy="3605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035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15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6858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solidFill>
                  <a:srgbClr val="DBF5F9">
                    <a:lumMod val="25000"/>
                  </a:srgbClr>
                </a:solidFill>
                <a:latin typeface="Calibri"/>
              </a:rPr>
              <a:t>Drawing Circuits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99" r="15700" b="28286"/>
          <a:stretch/>
        </p:blipFill>
        <p:spPr bwMode="auto">
          <a:xfrm>
            <a:off x="457200" y="1905000"/>
            <a:ext cx="7010400" cy="337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080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16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6858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>
                <a:solidFill>
                  <a:srgbClr val="DBF5F9">
                    <a:lumMod val="25000"/>
                  </a:srgbClr>
                </a:solidFill>
                <a:latin typeface="Calibri"/>
              </a:rPr>
              <a:t>Measuring </a:t>
            </a:r>
            <a:r>
              <a:rPr lang="en-CA" sz="3600" dirty="0">
                <a:solidFill>
                  <a:srgbClr val="DBF5F9">
                    <a:lumMod val="25000"/>
                  </a:srgbClr>
                </a:solidFill>
                <a:latin typeface="Calibri"/>
              </a:rPr>
              <a:t>Potential Difference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1600200"/>
            <a:ext cx="4114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A </a:t>
            </a:r>
            <a:r>
              <a:rPr lang="en-CA" sz="2000" b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voltmeter</a:t>
            </a:r>
            <a:r>
              <a:rPr lang="en-CA" sz="20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(a potential difference measuring </a:t>
            </a:r>
            <a:r>
              <a:rPr lang="en-CA" sz="20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device) </a:t>
            </a:r>
            <a:r>
              <a:rPr lang="en-CA" sz="20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must be </a:t>
            </a:r>
            <a:r>
              <a:rPr lang="en-CA" sz="20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connected in </a:t>
            </a:r>
            <a:r>
              <a:rPr lang="en-CA" sz="2000" b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parallel</a:t>
            </a:r>
            <a:r>
              <a:rPr lang="en-CA" sz="20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with a load in the </a:t>
            </a:r>
            <a:r>
              <a:rPr lang="en-CA" sz="20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circuit.</a:t>
            </a:r>
          </a:p>
          <a:p>
            <a:endParaRPr lang="en-CA" sz="20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CA" sz="20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It used to </a:t>
            </a:r>
            <a:r>
              <a:rPr lang="en-CA" sz="20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compare the </a:t>
            </a:r>
            <a:r>
              <a:rPr lang="en-CA" sz="20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potential difference before </a:t>
            </a:r>
            <a:r>
              <a:rPr lang="en-CA" sz="20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and after the load.</a:t>
            </a:r>
            <a:endParaRPr lang="en-CA" sz="20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  <a:p>
            <a:endParaRPr lang="en-CA" sz="20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  <a:p>
            <a:endParaRPr lang="en-CA" sz="20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600200"/>
            <a:ext cx="383857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7797" y="3915449"/>
            <a:ext cx="3456000" cy="1950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901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17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6858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>
                <a:solidFill>
                  <a:srgbClr val="DBF5F9">
                    <a:lumMod val="25000"/>
                  </a:srgbClr>
                </a:solidFill>
                <a:latin typeface="Calibri"/>
              </a:rPr>
              <a:t>Resistance</a:t>
            </a:r>
            <a:endParaRPr lang="en-CA" sz="3600" dirty="0">
              <a:solidFill>
                <a:srgbClr val="DBF5F9">
                  <a:lumMod val="25000"/>
                </a:srgb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1700" y="1752600"/>
            <a:ext cx="4343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The amount of current flow in a circuit, </a:t>
            </a:r>
            <a:r>
              <a:rPr lang="en-CA" sz="20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depends </a:t>
            </a:r>
            <a:r>
              <a:rPr lang="en-CA" sz="20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on </a:t>
            </a:r>
            <a:r>
              <a:rPr lang="en-CA" sz="20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the </a:t>
            </a:r>
            <a:r>
              <a:rPr lang="en-CA" sz="20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potential difference of </a:t>
            </a:r>
            <a:r>
              <a:rPr lang="en-CA" sz="20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the power </a:t>
            </a:r>
            <a:r>
              <a:rPr lang="en-CA" sz="20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supply </a:t>
            </a:r>
            <a:r>
              <a:rPr lang="en-CA" sz="20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and the </a:t>
            </a:r>
            <a:r>
              <a:rPr lang="en-CA" sz="20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nature </a:t>
            </a:r>
            <a:r>
              <a:rPr lang="en-CA" sz="20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of the </a:t>
            </a:r>
            <a:r>
              <a:rPr lang="en-CA" sz="20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pathway through the loads that are using the </a:t>
            </a:r>
            <a:r>
              <a:rPr lang="en-CA" sz="20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electric potential </a:t>
            </a:r>
            <a:r>
              <a:rPr lang="en-CA" sz="20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energy</a:t>
            </a:r>
            <a:r>
              <a:rPr lang="en-CA" sz="20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endParaRPr lang="en-CA" sz="20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CA" sz="20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The </a:t>
            </a:r>
            <a:r>
              <a:rPr lang="en-CA" sz="20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more difficult the path, the more </a:t>
            </a:r>
            <a:r>
              <a:rPr lang="en-CA" sz="20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opposition to the flow</a:t>
            </a:r>
            <a:r>
              <a:rPr lang="en-CA" sz="20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. The measure of this o</a:t>
            </a:r>
            <a:r>
              <a:rPr lang="en-CA" sz="20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pposition to </a:t>
            </a:r>
            <a:r>
              <a:rPr lang="en-CA" sz="20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flow is called electrical </a:t>
            </a:r>
            <a:r>
              <a:rPr lang="en-CA" sz="2000" b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resistance.</a:t>
            </a:r>
            <a:endParaRPr lang="en-CA" sz="2000" b="1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  <a:p>
            <a:endParaRPr lang="en-CA" sz="20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CA" sz="20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  <a:hlinkClick r:id="rId2" action="ppaction://hlinkfile"/>
              </a:rPr>
              <a:t>What is Electric Resistance</a:t>
            </a:r>
            <a:endParaRPr lang="en-CA" sz="20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332131"/>
            <a:ext cx="3780000" cy="48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284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700" y="1498600"/>
            <a:ext cx="4068000" cy="3194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18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5334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>
                <a:solidFill>
                  <a:srgbClr val="DBF5F9">
                    <a:lumMod val="25000"/>
                  </a:srgbClr>
                </a:solidFill>
                <a:latin typeface="Calibri"/>
              </a:rPr>
              <a:t>Ohm’s </a:t>
            </a:r>
            <a:r>
              <a:rPr lang="en-CA" sz="3600" dirty="0">
                <a:solidFill>
                  <a:srgbClr val="DBF5F9">
                    <a:lumMod val="25000"/>
                  </a:srgbClr>
                </a:solidFill>
                <a:latin typeface="Calibri"/>
              </a:rPr>
              <a:t>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01700" y="1600200"/>
                <a:ext cx="4965700" cy="48215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CA" sz="2000" b="1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Ohm’s law: </a:t>
                </a:r>
                <a:r>
                  <a:rPr lang="en-CA" sz="2000" dirty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the potential difference</a:t>
                </a:r>
              </a:p>
              <a:p>
                <a:r>
                  <a:rPr lang="en-CA" sz="2000" dirty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between any two points in a conductor</a:t>
                </a:r>
              </a:p>
              <a:p>
                <a:r>
                  <a:rPr lang="en-CA" sz="2000" dirty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varies directly with the 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electric current. </a:t>
                </a:r>
              </a:p>
              <a:p>
                <a:endParaRPr lang="en-CA" sz="2000" dirty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CA" sz="2000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The </a:t>
                </a:r>
                <a:r>
                  <a:rPr lang="en-CA" sz="2000" dirty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graph of voltage 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against current is a straight line and its slope is the electrical resistance (R).</a:t>
                </a:r>
              </a:p>
              <a:p>
                <a:endParaRPr lang="en-CA" sz="2000" dirty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  <a:cs typeface="Calibri" pitchFamily="34" charset="0"/>
                        </a:rPr>
                        <m:t>𝑅</m:t>
                      </m:r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  <a:cs typeface="Calibri" pitchFamily="34" charset="0"/>
                        </a:rPr>
                        <m:t> = </m:t>
                      </m:r>
                      <m:f>
                        <m:fPr>
                          <m:ctrlP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𝑉</m:t>
                          </m:r>
                        </m:num>
                        <m:den>
                          <m: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𝐼</m:t>
                          </m:r>
                        </m:den>
                      </m:f>
                    </m:oMath>
                  </m:oMathPara>
                </a14:m>
                <a:endParaRPr lang="en-CA" sz="2000" dirty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endParaRPr lang="en-CA" sz="2000" dirty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CA" sz="2000" b="1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R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 is the electric resistance in Ohm (</a:t>
                </a:r>
                <a:r>
                  <a:rPr lang="el-GR" sz="2000" dirty="0" smtClean="0">
                    <a:solidFill>
                      <a:prstClr val="black"/>
                    </a:solidFill>
                    <a:latin typeface="Arial"/>
                    <a:cs typeface="Arial"/>
                  </a:rPr>
                  <a:t>Ω</a:t>
                </a:r>
                <a:r>
                  <a:rPr lang="en-CA" sz="2000" dirty="0" smtClean="0">
                    <a:solidFill>
                      <a:prstClr val="black"/>
                    </a:solidFill>
                    <a:latin typeface="Arial"/>
                    <a:cs typeface="Arial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CA" sz="2000" b="1" dirty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V</a:t>
                </a:r>
                <a:r>
                  <a:rPr lang="en-CA" sz="2000" dirty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 is 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the electric potential difference in volt (v)</a:t>
                </a:r>
              </a:p>
              <a:p>
                <a:pPr>
                  <a:lnSpc>
                    <a:spcPct val="150000"/>
                  </a:lnSpc>
                </a:pPr>
                <a:r>
                  <a:rPr lang="en-CA" sz="2000" b="1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I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 is the electric current in Amps (A)</a:t>
                </a:r>
                <a:endParaRPr lang="en-CA" sz="2000" dirty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00" y="1600200"/>
                <a:ext cx="4965700" cy="4821513"/>
              </a:xfrm>
              <a:prstGeom prst="rect">
                <a:avLst/>
              </a:prstGeom>
              <a:blipFill rotWithShape="1">
                <a:blip r:embed="rId3"/>
                <a:stretch>
                  <a:fillRect l="-1350" t="-633" b="-38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928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19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6858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>
                <a:solidFill>
                  <a:srgbClr val="DBF5F9">
                    <a:lumMod val="25000"/>
                  </a:srgbClr>
                </a:solidFill>
                <a:latin typeface="Calibri"/>
              </a:rPr>
              <a:t>Resistors</a:t>
            </a:r>
            <a:endParaRPr lang="en-CA" sz="3600" dirty="0">
              <a:solidFill>
                <a:srgbClr val="DBF5F9">
                  <a:lumMod val="25000"/>
                </a:srgb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1700" y="1752600"/>
            <a:ext cx="54229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Resistors are electrical devices </a:t>
            </a:r>
            <a:r>
              <a:rPr lang="en-CA" sz="20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that have a specific </a:t>
            </a:r>
            <a:r>
              <a:rPr lang="en-CA" sz="20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resistance. </a:t>
            </a:r>
            <a:endParaRPr lang="en-CA" sz="20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  <a:p>
            <a:endParaRPr lang="en-CA" sz="20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CA" sz="20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There </a:t>
            </a:r>
            <a:r>
              <a:rPr lang="en-CA" sz="20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are many </a:t>
            </a:r>
            <a:r>
              <a:rPr lang="en-CA" sz="20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different types </a:t>
            </a:r>
            <a:r>
              <a:rPr lang="en-CA" sz="20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of resistors. For </a:t>
            </a:r>
            <a:r>
              <a:rPr lang="en-CA" sz="20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example</a:t>
            </a:r>
            <a:r>
              <a:rPr lang="en-CA" sz="20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;</a:t>
            </a:r>
            <a:r>
              <a:rPr lang="en-CA" sz="20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CA" sz="20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Dimmer switches and the </a:t>
            </a:r>
            <a:r>
              <a:rPr lang="en-CA" sz="20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volume controls </a:t>
            </a:r>
            <a:r>
              <a:rPr lang="en-CA" sz="20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on a stereo are examples of </a:t>
            </a:r>
            <a:r>
              <a:rPr lang="en-CA" sz="20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variable resistors </a:t>
            </a:r>
            <a:r>
              <a:rPr lang="en-CA" sz="20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– resistors that allow you can</a:t>
            </a:r>
          </a:p>
          <a:p>
            <a:r>
              <a:rPr lang="en-CA" sz="20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change their resistance.</a:t>
            </a:r>
          </a:p>
          <a:p>
            <a:endParaRPr lang="en-CA" sz="20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939501"/>
            <a:ext cx="2772000" cy="2760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954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3094" y="1752600"/>
            <a:ext cx="4580906" cy="2133600"/>
          </a:xfrm>
        </p:spPr>
        <p:txBody>
          <a:bodyPr>
            <a:noAutofit/>
          </a:bodyPr>
          <a:lstStyle/>
          <a:p>
            <a:pPr marL="450850" algn="l">
              <a:buClrTx/>
            </a:pPr>
            <a:r>
              <a:rPr lang="en-CA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Atoms have three </a:t>
            </a:r>
            <a:r>
              <a:rPr lang="en-CA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subatomic particles:</a:t>
            </a:r>
          </a:p>
          <a:p>
            <a:pPr marL="450850" algn="l">
              <a:buClrTx/>
            </a:pPr>
            <a:r>
              <a:rPr lang="en-CA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marL="793750" indent="-342900" algn="l">
              <a:buClrTx/>
              <a:buFont typeface="Arial" pitchFamily="34" charset="0"/>
              <a:buChar char="•"/>
            </a:pPr>
            <a:r>
              <a:rPr lang="en-CA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 protons are positively </a:t>
            </a:r>
            <a:r>
              <a:rPr lang="en-CA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charged </a:t>
            </a:r>
            <a:r>
              <a:rPr lang="en-CA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in </a:t>
            </a:r>
            <a:r>
              <a:rPr lang="en-CA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 </a:t>
            </a:r>
            <a:r>
              <a:rPr lang="en-CA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nucleus. </a:t>
            </a:r>
          </a:p>
          <a:p>
            <a:pPr marL="450850" algn="l">
              <a:buClrTx/>
            </a:pPr>
            <a:endParaRPr lang="en-CA" sz="20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793750" indent="-342900" algn="l">
              <a:buClrTx/>
              <a:buFont typeface="Arial" pitchFamily="34" charset="0"/>
              <a:buChar char="•"/>
            </a:pPr>
            <a:r>
              <a:rPr lang="en-CA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 neutrons are neutral </a:t>
            </a:r>
            <a:r>
              <a:rPr lang="en-CA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(no </a:t>
            </a:r>
            <a:r>
              <a:rPr lang="en-CA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charge</a:t>
            </a:r>
            <a:r>
              <a:rPr lang="en-CA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 </a:t>
            </a:r>
            <a:r>
              <a:rPr lang="en-CA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in </a:t>
            </a:r>
            <a:r>
              <a:rPr lang="en-CA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 </a:t>
            </a:r>
            <a:r>
              <a:rPr lang="en-CA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nucleus. </a:t>
            </a:r>
          </a:p>
          <a:p>
            <a:pPr marL="450850" algn="l">
              <a:buClrTx/>
            </a:pPr>
            <a:endParaRPr lang="en-CA" sz="20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793750" indent="-342900" algn="l">
              <a:buClrTx/>
              <a:buFont typeface="Arial" pitchFamily="34" charset="0"/>
              <a:buChar char="•"/>
            </a:pPr>
            <a:r>
              <a:rPr lang="en-CA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 electrons are negatively charged surround </a:t>
            </a:r>
            <a:r>
              <a:rPr lang="en-CA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 nucleus in shells</a:t>
            </a:r>
            <a:r>
              <a:rPr lang="en-CA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+mj-lt"/>
              </a:rPr>
              <a:pPr/>
              <a:t>2</a:t>
            </a:fld>
            <a:endParaRPr lang="en-US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7620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solidFill>
                  <a:srgbClr val="DBF5F9">
                    <a:lumMod val="25000"/>
                  </a:srgbClr>
                </a:solidFill>
                <a:latin typeface="Calibri"/>
              </a:rPr>
              <a:t>The Basis of Electric Charge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676389"/>
            <a:ext cx="3708000" cy="3202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875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7200" y="771267"/>
                <a:ext cx="8077199" cy="3029466"/>
              </a:xfrm>
            </p:spPr>
            <p:txBody>
              <a:bodyPr>
                <a:noAutofit/>
              </a:bodyPr>
              <a:lstStyle/>
              <a:p>
                <a:pPr marL="450850" algn="l">
                  <a:buClrTx/>
                </a:pP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Example:</a:t>
                </a:r>
              </a:p>
              <a:p>
                <a:pPr marL="450850" algn="l">
                  <a:buClrTx/>
                </a:pP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An electric stove element is connected to a 240 V supply and has a</a:t>
                </a:r>
              </a:p>
              <a:p>
                <a:pPr marL="450850" algn="l">
                  <a:buClrTx/>
                </a:pP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known resistance of 19.8 </a:t>
                </a:r>
                <a:r>
                  <a:rPr lang="el-GR" sz="2000" dirty="0" smtClean="0">
                    <a:solidFill>
                      <a:schemeClr val="bg1"/>
                    </a:solidFill>
                    <a:latin typeface="Arial"/>
                    <a:cs typeface="Arial"/>
                  </a:rPr>
                  <a:t>Ω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. What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electric current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will this element draw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?</a:t>
                </a:r>
              </a:p>
              <a:p>
                <a:pPr marL="450850" algn="l">
                  <a:buClrTx/>
                </a:pPr>
                <a:endParaRPr lang="en-CA" sz="2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𝐼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= </m:t>
                      </m:r>
                      <m:f>
                        <m:f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𝑉</m:t>
                          </m:r>
                        </m:num>
                        <m:den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CA" sz="2000" b="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:endParaRPr lang="en-CA" sz="800" b="0" i="1" dirty="0" smtClean="0">
                  <a:solidFill>
                    <a:schemeClr val="bg1"/>
                  </a:solidFill>
                  <a:latin typeface="Cambria Math"/>
                  <a:cs typeface="Calibri" pitchFamily="34" charset="0"/>
                </a:endParaRPr>
              </a:p>
              <a:p>
                <a:pPr marL="450850" algn="l"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𝐼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= </m:t>
                      </m:r>
                      <m:f>
                        <m:f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240 </m:t>
                          </m:r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𝑣</m:t>
                          </m:r>
                        </m:num>
                        <m:den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19.8</m:t>
                          </m:r>
                          <m:r>
                            <m:rPr>
                              <m:nor/>
                            </m:rPr>
                            <a:rPr lang="en-CA" sz="2000" b="0" i="0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20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m:t>Ω</m:t>
                          </m:r>
                        </m:den>
                      </m:f>
                    </m:oMath>
                  </m:oMathPara>
                </a14:m>
                <a:endParaRPr lang="en-CA" sz="20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:endParaRPr lang="en-CA" sz="800" b="0" i="1" dirty="0" smtClean="0">
                  <a:solidFill>
                    <a:schemeClr val="bg1"/>
                  </a:solidFill>
                  <a:latin typeface="Cambria Math"/>
                  <a:cs typeface="Calibri" pitchFamily="34" charset="0"/>
                </a:endParaRPr>
              </a:p>
              <a:p>
                <a:pPr marL="450850" algn="l"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𝐼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=12.12 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𝐴</m:t>
                      </m:r>
                    </m:oMath>
                  </m:oMathPara>
                </a14:m>
                <a:endParaRPr lang="en-CA" sz="2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7200" y="771267"/>
                <a:ext cx="8077199" cy="3029466"/>
              </a:xfrm>
              <a:blipFill rotWithShape="1">
                <a:blip r:embed="rId2"/>
                <a:stretch>
                  <a:fillRect t="-1008" b="-1612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20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411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7200" y="609600"/>
                <a:ext cx="8077199" cy="3029466"/>
              </a:xfrm>
            </p:spPr>
            <p:txBody>
              <a:bodyPr>
                <a:noAutofit/>
              </a:bodyPr>
              <a:lstStyle/>
              <a:p>
                <a:pPr marL="450850" algn="l">
                  <a:buClrTx/>
                </a:pP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Example:</a:t>
                </a:r>
              </a:p>
              <a:p>
                <a:pPr marL="450850" algn="l">
                  <a:buClrTx/>
                </a:pP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An electric belt sander that was designed for a 120 V circuit to draw</a:t>
                </a:r>
              </a:p>
              <a:p>
                <a:pPr marL="450850" algn="l">
                  <a:buClrTx/>
                </a:pP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about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12.0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A was accidentally plugged into a 240 V line. The sander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operated for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about five seconds until it burned out. </a:t>
                </a:r>
                <a:endParaRPr lang="en-CA" sz="20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908050" indent="-457200" algn="l">
                  <a:buClrTx/>
                  <a:buAutoNum type="alphaLcParenBoth"/>
                </a:pP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What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is the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resistance of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the sander? </a:t>
                </a:r>
                <a:endParaRPr lang="en-CA" sz="20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908050" indent="-457200" algn="l">
                  <a:buClrTx/>
                  <a:buAutoNum type="alphaLcParenBoth"/>
                </a:pP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What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current did the sander draw from the 240 V line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?</a:t>
                </a:r>
              </a:p>
              <a:p>
                <a:pPr marL="450850" algn="l">
                  <a:buClrTx/>
                </a:pPr>
                <a:endParaRPr lang="en-CA" sz="8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:r>
                  <a:rPr lang="en-CA" sz="2000" b="0" dirty="0" smtClean="0">
                    <a:solidFill>
                      <a:schemeClr val="bg1"/>
                    </a:solidFill>
                    <a:cs typeface="Calibri" pitchFamily="34" charset="0"/>
                  </a:rPr>
                  <a:t>a) 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𝑅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= </m:t>
                    </m:r>
                    <m:f>
                      <m:fPr>
                        <m:ctrlP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𝑉</m:t>
                        </m:r>
                      </m:num>
                      <m:den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𝐼</m:t>
                        </m:r>
                      </m:den>
                    </m:f>
                  </m:oMath>
                </a14:m>
                <a:endParaRPr lang="en-CA" sz="2000" b="0" i="0" dirty="0" smtClean="0">
                  <a:solidFill>
                    <a:schemeClr val="bg1"/>
                  </a:solidFill>
                  <a:latin typeface="Cambria Math"/>
                  <a:cs typeface="Calibri" pitchFamily="34" charset="0"/>
                </a:endParaRPr>
              </a:p>
              <a:p>
                <a:pPr marL="450850" algn="l"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      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𝑅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=</m:t>
                      </m:r>
                      <m:f>
                        <m:f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120 </m:t>
                          </m:r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𝑣</m:t>
                          </m:r>
                        </m:num>
                        <m:den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12.0 </m:t>
                          </m:r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en-CA" sz="20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:endParaRPr lang="en-CA" sz="500" b="0" i="1" dirty="0" smtClean="0">
                  <a:solidFill>
                    <a:schemeClr val="bg1"/>
                  </a:solidFill>
                  <a:latin typeface="Cambria Math"/>
                  <a:cs typeface="Calibri" pitchFamily="34" charset="0"/>
                </a:endParaRPr>
              </a:p>
              <a:p>
                <a:pPr marL="450850" algn="l">
                  <a:buClrTx/>
                </a:pPr>
                <a:r>
                  <a:rPr lang="en-CA" sz="2000" b="0" dirty="0" smtClean="0">
                    <a:solidFill>
                      <a:schemeClr val="bg1"/>
                    </a:solidFill>
                    <a:cs typeface="Calibri" pitchFamily="34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𝑅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=10</m:t>
                    </m:r>
                    <m:r>
                      <m:rPr>
                        <m:nor/>
                      </m:rPr>
                      <a:rPr lang="en-CA" sz="2000" b="0" i="0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l-GR" sz="2000" dirty="0">
                        <a:solidFill>
                          <a:schemeClr val="bg1"/>
                        </a:solidFill>
                        <a:latin typeface="Arial"/>
                        <a:cs typeface="Arial"/>
                      </a:rPr>
                      <m:t>Ω</m:t>
                    </m:r>
                    <m:r>
                      <m:rPr>
                        <m:nor/>
                      </m:rPr>
                      <a:rPr lang="en-CA" sz="2000" b="0" i="0" dirty="0" smtClean="0">
                        <a:solidFill>
                          <a:schemeClr val="bg1"/>
                        </a:solidFill>
                        <a:latin typeface="Arial"/>
                        <a:cs typeface="Arial"/>
                      </a:rPr>
                      <m:t> </m:t>
                    </m:r>
                  </m:oMath>
                </a14:m>
                <a:endParaRPr lang="en-CA" sz="2000" b="0" dirty="0" smtClean="0">
                  <a:solidFill>
                    <a:schemeClr val="bg1"/>
                  </a:solidFill>
                  <a:latin typeface="+mj-lt"/>
                  <a:cs typeface="Arial"/>
                </a:endParaRPr>
              </a:p>
              <a:p>
                <a:pPr marL="450850" algn="l">
                  <a:buClrTx/>
                </a:pP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b)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𝐼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=</m:t>
                    </m:r>
                    <m:f>
                      <m:fPr>
                        <m:ctrlP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𝑉</m:t>
                        </m:r>
                      </m:num>
                      <m:den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𝑅</m:t>
                        </m:r>
                      </m:den>
                    </m:f>
                  </m:oMath>
                </a14:m>
                <a:endParaRPr lang="en-CA" sz="2000" b="0" dirty="0" smtClean="0">
                  <a:solidFill>
                    <a:schemeClr val="bg1"/>
                  </a:solidFill>
                  <a:latin typeface="+mj-lt"/>
                  <a:ea typeface="Cambria Math"/>
                  <a:cs typeface="Calibri" pitchFamily="34" charset="0"/>
                </a:endParaRPr>
              </a:p>
              <a:p>
                <a:pPr marL="450850" algn="l">
                  <a:buClrTx/>
                </a:pP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𝐼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= </m:t>
                    </m:r>
                    <m:f>
                      <m:fPr>
                        <m:ctrlP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240 </m:t>
                        </m:r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𝑣</m:t>
                        </m:r>
                      </m:num>
                      <m:den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10</m:t>
                        </m:r>
                        <m:r>
                          <m:rPr>
                            <m:nor/>
                          </m:rPr>
                          <a:rPr lang="el-GR" sz="2000" dirty="0">
                            <a:solidFill>
                              <a:schemeClr val="bg1"/>
                            </a:solidFill>
                            <a:latin typeface="Arial"/>
                            <a:cs typeface="Arial"/>
                          </a:rPr>
                          <m:t>Ω</m:t>
                        </m:r>
                      </m:den>
                    </m:f>
                    <m:r>
                      <a:rPr lang="en-CA" sz="2000" b="0" i="0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=24 </m:t>
                    </m:r>
                    <m:r>
                      <m:rPr>
                        <m:sty m:val="p"/>
                      </m:rPr>
                      <a:rPr lang="en-CA" sz="2000" b="0" i="0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A</m:t>
                    </m:r>
                  </m:oMath>
                </a14:m>
                <a:endParaRPr lang="en-CA" sz="2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7200" y="609600"/>
                <a:ext cx="8077199" cy="3029466"/>
              </a:xfrm>
              <a:blipFill rotWithShape="1">
                <a:blip r:embed="rId2"/>
                <a:stretch>
                  <a:fillRect t="-1006" b="-6338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21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5638800"/>
            <a:ext cx="7239000" cy="7078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CA" sz="2000" dirty="0" smtClean="0">
                <a:solidFill>
                  <a:srgbClr val="FF0000"/>
                </a:solidFill>
                <a:latin typeface="+mj-lt"/>
              </a:rPr>
              <a:t>Questions # 1 – 7 on page 513 and Questions # 1 – 9 on page 518 of the text book </a:t>
            </a:r>
            <a:endParaRPr lang="en-CA" sz="20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85069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22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5334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solidFill>
                  <a:srgbClr val="DBF5F9">
                    <a:lumMod val="25000"/>
                  </a:srgbClr>
                </a:solidFill>
                <a:latin typeface="Calibri"/>
              </a:rPr>
              <a:t>Measuring resistance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40" t="6313" r="1818" b="10717"/>
          <a:stretch/>
        </p:blipFill>
        <p:spPr bwMode="auto">
          <a:xfrm>
            <a:off x="6987395" y="1708030"/>
            <a:ext cx="2078874" cy="28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27700" y="1521619"/>
            <a:ext cx="30299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+mj-lt"/>
              </a:rPr>
              <a:t>An ohmmeter is a device used to measure electrical resistance. </a:t>
            </a:r>
            <a:endParaRPr lang="en-CA" sz="2000" dirty="0" smtClean="0">
              <a:solidFill>
                <a:schemeClr val="bg1"/>
              </a:solidFill>
              <a:latin typeface="+mj-lt"/>
            </a:endParaRPr>
          </a:p>
          <a:p>
            <a:endParaRPr lang="en-CA" sz="2000" dirty="0">
              <a:solidFill>
                <a:schemeClr val="bg1"/>
              </a:solidFill>
              <a:latin typeface="+mj-lt"/>
            </a:endParaRPr>
          </a:p>
          <a:p>
            <a:r>
              <a:rPr lang="en-CA" sz="2000" dirty="0" smtClean="0">
                <a:solidFill>
                  <a:schemeClr val="bg1"/>
                </a:solidFill>
                <a:latin typeface="+mj-lt"/>
              </a:rPr>
              <a:t>The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symbol for an ohmmeter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is</a:t>
            </a:r>
          </a:p>
          <a:p>
            <a:endParaRPr lang="en-CA" sz="2000" dirty="0">
              <a:solidFill>
                <a:schemeClr val="bg1"/>
              </a:solidFill>
              <a:latin typeface="+mj-lt"/>
            </a:endParaRPr>
          </a:p>
          <a:p>
            <a:endParaRPr lang="en-CA" sz="2000" dirty="0" smtClean="0">
              <a:solidFill>
                <a:schemeClr val="bg1"/>
              </a:solidFill>
              <a:latin typeface="+mj-lt"/>
            </a:endParaRPr>
          </a:p>
          <a:p>
            <a:r>
              <a:rPr lang="en-CA" sz="2000" dirty="0" smtClean="0">
                <a:solidFill>
                  <a:schemeClr val="bg1"/>
                </a:solidFill>
                <a:latin typeface="+mj-lt"/>
              </a:rPr>
              <a:t>Ohmmeters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are connected in parallel and must never be used on a circuit if the circuit is live.</a:t>
            </a:r>
          </a:p>
          <a:p>
            <a:endParaRPr lang="en-CA" sz="2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18850" y="3082810"/>
            <a:ext cx="1116000" cy="449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610"/>
          <a:stretch/>
        </p:blipFill>
        <p:spPr bwMode="auto">
          <a:xfrm>
            <a:off x="5577718" y="1716656"/>
            <a:ext cx="1656343" cy="28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6781800" y="2667000"/>
            <a:ext cx="205596" cy="533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7140513" y="2434076"/>
            <a:ext cx="291142" cy="381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bg1"/>
                </a:solidFill>
              </a:rPr>
              <a:t>R</a:t>
            </a:r>
            <a:endParaRPr lang="en-CA" sz="14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83720" y="3148030"/>
            <a:ext cx="291142" cy="381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84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23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27700" y="1321564"/>
                <a:ext cx="5163500" cy="3293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b="1" dirty="0" smtClean="0">
                    <a:solidFill>
                      <a:schemeClr val="bg1"/>
                    </a:solidFill>
                    <a:latin typeface="+mj-lt"/>
                  </a:rPr>
                  <a:t>Connecting Resistors in Series</a:t>
                </a:r>
              </a:p>
              <a:p>
                <a:endParaRPr lang="en-CA" sz="2400" b="1" dirty="0">
                  <a:solidFill>
                    <a:schemeClr val="bg1"/>
                  </a:solidFill>
                  <a:latin typeface="+mj-lt"/>
                </a:endParaRPr>
              </a:p>
              <a:p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In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a </a:t>
                </a:r>
                <a:r>
                  <a:rPr lang="en-CA" sz="2000" b="1" dirty="0" smtClean="0">
                    <a:solidFill>
                      <a:schemeClr val="bg1"/>
                    </a:solidFill>
                    <a:latin typeface="+mj-lt"/>
                  </a:rPr>
                  <a:t>series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circuit, the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loads (resistors)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are connected one after another in a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single path.</a:t>
                </a:r>
              </a:p>
              <a:p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  <a:p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The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equivalent resistance is given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by</a:t>
                </a:r>
              </a:p>
              <a:p>
                <a:endParaRPr lang="en-CA" sz="2000" dirty="0" smtClean="0">
                  <a:solidFill>
                    <a:schemeClr val="bg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= </m:t>
                      </m:r>
                      <m:sSub>
                        <m:sSub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+ ………</m:t>
                      </m:r>
                    </m:oMath>
                  </m:oMathPara>
                </a14:m>
                <a:endParaRPr lang="en-CA" sz="2000" dirty="0" smtClean="0">
                  <a:solidFill>
                    <a:schemeClr val="bg1"/>
                  </a:solidFill>
                  <a:latin typeface="+mj-lt"/>
                </a:endParaRPr>
              </a:p>
              <a:p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  <a:p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00" y="1321564"/>
                <a:ext cx="5163500" cy="3293209"/>
              </a:xfrm>
              <a:prstGeom prst="rect">
                <a:avLst/>
              </a:prstGeom>
              <a:blipFill rotWithShape="1">
                <a:blip r:embed="rId2"/>
                <a:stretch>
                  <a:fillRect l="-1889" t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382" b="-3941"/>
          <a:stretch/>
        </p:blipFill>
        <p:spPr bwMode="auto">
          <a:xfrm>
            <a:off x="5690201" y="3692256"/>
            <a:ext cx="3291840" cy="1845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201" y="1179730"/>
            <a:ext cx="3291840" cy="1798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57892" y="533399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solidFill>
                  <a:srgbClr val="DBF5F9">
                    <a:lumMod val="25000"/>
                  </a:srgbClr>
                </a:solidFill>
                <a:latin typeface="Calibri"/>
              </a:rPr>
              <a:t>Kirchhoff’s </a:t>
            </a:r>
            <a:r>
              <a:rPr lang="en-CA" sz="3600" dirty="0" smtClean="0">
                <a:solidFill>
                  <a:srgbClr val="DBF5F9">
                    <a:lumMod val="25000"/>
                  </a:srgbClr>
                </a:solidFill>
                <a:latin typeface="Calibri"/>
              </a:rPr>
              <a:t>Voltage Law</a:t>
            </a:r>
            <a:endParaRPr lang="en-CA" sz="3600" dirty="0">
              <a:solidFill>
                <a:srgbClr val="DBF5F9">
                  <a:lumMod val="25000"/>
                </a:srgbClr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026613" y="3322924"/>
                <a:ext cx="512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613" y="3322924"/>
                <a:ext cx="51289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496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24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7892" y="533399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solidFill>
                  <a:srgbClr val="DBF5F9">
                    <a:lumMod val="25000"/>
                  </a:srgbClr>
                </a:solidFill>
                <a:latin typeface="Calibri"/>
              </a:rPr>
              <a:t>Kirchhoff’s </a:t>
            </a:r>
            <a:r>
              <a:rPr lang="en-CA" sz="3600" dirty="0" smtClean="0">
                <a:solidFill>
                  <a:srgbClr val="DBF5F9">
                    <a:lumMod val="25000"/>
                  </a:srgbClr>
                </a:solidFill>
                <a:latin typeface="Calibri"/>
              </a:rPr>
              <a:t>Voltage Law</a:t>
            </a:r>
            <a:endParaRPr lang="en-CA" sz="3600" dirty="0">
              <a:solidFill>
                <a:srgbClr val="DBF5F9">
                  <a:lumMod val="25000"/>
                </a:srgbClr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27700" y="1321564"/>
                <a:ext cx="4325300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CA" sz="2400" b="1" dirty="0">
                  <a:solidFill>
                    <a:schemeClr val="bg1"/>
                  </a:solidFill>
                  <a:latin typeface="+mj-lt"/>
                </a:endParaRPr>
              </a:p>
              <a:p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The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total electric potential increase at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the source(s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) is equal to the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total electric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potential decrease throughout the rest of the circuit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.</a:t>
                </a:r>
              </a:p>
              <a:p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 ……..</m:t>
                      </m:r>
                    </m:oMath>
                  </m:oMathPara>
                </a14:m>
                <a:endParaRPr lang="en-CA" sz="2000" dirty="0" smtClean="0">
                  <a:solidFill>
                    <a:schemeClr val="bg1"/>
                  </a:solidFill>
                  <a:latin typeface="+mj-lt"/>
                </a:endParaRPr>
              </a:p>
              <a:p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  <a:p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The Total electric current equals the current in all resistors.</a:t>
                </a:r>
              </a:p>
              <a:p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 …..</m:t>
                      </m:r>
                    </m:oMath>
                  </m:oMathPara>
                </a14:m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  <a:p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00" y="1321564"/>
                <a:ext cx="4325300" cy="4154984"/>
              </a:xfrm>
              <a:prstGeom prst="rect">
                <a:avLst/>
              </a:prstGeom>
              <a:blipFill rotWithShape="1">
                <a:blip r:embed="rId2"/>
                <a:stretch>
                  <a:fillRect l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038" y="1524000"/>
            <a:ext cx="43200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858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25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27700" y="1321564"/>
                <a:ext cx="4981780" cy="3923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b="1" dirty="0" smtClean="0">
                    <a:solidFill>
                      <a:schemeClr val="bg1"/>
                    </a:solidFill>
                    <a:latin typeface="+mj-lt"/>
                  </a:rPr>
                  <a:t>Resistors in Parallel Circuits:</a:t>
                </a:r>
              </a:p>
              <a:p>
                <a:endParaRPr lang="en-CA" sz="2400" b="1" dirty="0">
                  <a:solidFill>
                    <a:schemeClr val="bg1"/>
                  </a:solidFill>
                  <a:latin typeface="+mj-lt"/>
                </a:endParaRPr>
              </a:p>
              <a:p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In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a </a:t>
                </a:r>
                <a:r>
                  <a:rPr lang="en-CA" sz="2000" b="1" dirty="0" smtClean="0">
                    <a:solidFill>
                      <a:schemeClr val="bg1"/>
                    </a:solidFill>
                    <a:latin typeface="+mj-lt"/>
                  </a:rPr>
                  <a:t>parallel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circuit,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the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current divides into two or more paths before recombining to complete the circuit. </a:t>
                </a:r>
                <a:endParaRPr lang="en-CA" sz="2000" dirty="0" smtClean="0">
                  <a:solidFill>
                    <a:schemeClr val="bg1"/>
                  </a:solidFill>
                  <a:latin typeface="+mj-lt"/>
                </a:endParaRPr>
              </a:p>
              <a:p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  <a:p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The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equivalent resistance is given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by</a:t>
                </a:r>
              </a:p>
              <a:p>
                <a:endParaRPr lang="en-CA" sz="2000" dirty="0" smtClean="0">
                  <a:solidFill>
                    <a:schemeClr val="bg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CA" sz="20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 </m:t>
                      </m:r>
                      <m:f>
                        <m:f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 ………</m:t>
                      </m:r>
                    </m:oMath>
                  </m:oMathPara>
                </a14:m>
                <a:endParaRPr lang="en-CA" sz="2000" dirty="0" smtClean="0">
                  <a:solidFill>
                    <a:schemeClr val="bg1"/>
                  </a:solidFill>
                  <a:latin typeface="+mj-lt"/>
                </a:endParaRPr>
              </a:p>
              <a:p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  <a:p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00" y="1321564"/>
                <a:ext cx="4981780" cy="3923318"/>
              </a:xfrm>
              <a:prstGeom prst="rect">
                <a:avLst/>
              </a:prstGeom>
              <a:blipFill rotWithShape="1">
                <a:blip r:embed="rId2"/>
                <a:stretch>
                  <a:fillRect l="-1958" t="-1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58053" r="-15" b="-75"/>
          <a:stretch/>
        </p:blipFill>
        <p:spPr bwMode="auto">
          <a:xfrm>
            <a:off x="5545400" y="4029075"/>
            <a:ext cx="3420000" cy="2014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480" y="1179731"/>
            <a:ext cx="3291840" cy="193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57892" y="533399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solidFill>
                  <a:srgbClr val="DBF5F9">
                    <a:lumMod val="25000"/>
                  </a:srgbClr>
                </a:solidFill>
                <a:latin typeface="Calibri"/>
              </a:rPr>
              <a:t>Kirchhoff’s </a:t>
            </a:r>
            <a:r>
              <a:rPr lang="en-CA" sz="3600" dirty="0" smtClean="0">
                <a:solidFill>
                  <a:srgbClr val="DBF5F9">
                    <a:lumMod val="25000"/>
                  </a:srgbClr>
                </a:solidFill>
                <a:latin typeface="Calibri"/>
              </a:rPr>
              <a:t>Voltage Law</a:t>
            </a:r>
            <a:endParaRPr lang="en-CA" sz="3600" dirty="0">
              <a:solidFill>
                <a:srgbClr val="DBF5F9">
                  <a:lumMod val="25000"/>
                </a:srgbClr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934200" y="3659743"/>
                <a:ext cx="512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3659743"/>
                <a:ext cx="51289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808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26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5334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solidFill>
                  <a:srgbClr val="DBF5F9">
                    <a:lumMod val="25000"/>
                  </a:srgbClr>
                </a:solidFill>
                <a:latin typeface="Calibri"/>
              </a:rPr>
              <a:t>Kirchhoff’s </a:t>
            </a:r>
            <a:r>
              <a:rPr lang="en-CA" sz="3600" dirty="0" smtClean="0">
                <a:solidFill>
                  <a:srgbClr val="DBF5F9">
                    <a:lumMod val="25000"/>
                  </a:srgbClr>
                </a:solidFill>
                <a:latin typeface="Calibri"/>
              </a:rPr>
              <a:t>Current Law</a:t>
            </a:r>
            <a:endParaRPr lang="en-CA" sz="3600" dirty="0">
              <a:solidFill>
                <a:srgbClr val="DBF5F9">
                  <a:lumMod val="25000"/>
                </a:srgbClr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27700" y="1321564"/>
                <a:ext cx="4172900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b="1" dirty="0" smtClean="0">
                    <a:solidFill>
                      <a:schemeClr val="bg1"/>
                    </a:solidFill>
                    <a:latin typeface="+mj-lt"/>
                  </a:rPr>
                  <a:t>In Parallel Circuits:</a:t>
                </a:r>
              </a:p>
              <a:p>
                <a:endParaRPr lang="en-CA" sz="2400" b="1" dirty="0">
                  <a:solidFill>
                    <a:schemeClr val="bg1"/>
                  </a:solidFill>
                  <a:latin typeface="+mj-lt"/>
                </a:endParaRPr>
              </a:p>
              <a:p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The total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current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into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a junction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point of a circuit equals the total current that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flows out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of that same junction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.</a:t>
                </a:r>
              </a:p>
              <a:p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  <a:p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 ……..</m:t>
                      </m:r>
                    </m:oMath>
                  </m:oMathPara>
                </a14:m>
                <a:endParaRPr lang="en-CA" sz="2000" dirty="0" smtClean="0">
                  <a:solidFill>
                    <a:schemeClr val="bg1"/>
                  </a:solidFill>
                  <a:latin typeface="+mj-lt"/>
                </a:endParaRPr>
              </a:p>
              <a:p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  <a:p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The total electric potential difference equals the electric potential of all resistors.</a:t>
                </a:r>
              </a:p>
              <a:p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 …..</m:t>
                      </m:r>
                    </m:oMath>
                  </m:oMathPara>
                </a14:m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  <a:p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00" y="1321564"/>
                <a:ext cx="4172900" cy="4832092"/>
              </a:xfrm>
              <a:prstGeom prst="rect">
                <a:avLst/>
              </a:prstGeom>
              <a:blipFill rotWithShape="1">
                <a:blip r:embed="rId2"/>
                <a:stretch>
                  <a:fillRect l="-2336" t="-1010" r="-14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550" y="1457325"/>
            <a:ext cx="4295775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105400" y="3124200"/>
                <a:ext cx="609600" cy="36933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3124200"/>
                <a:ext cx="60960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010275" y="2438400"/>
                <a:ext cx="304800" cy="36933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275" y="2438400"/>
                <a:ext cx="304800" cy="369332"/>
              </a:xfrm>
              <a:prstGeom prst="rect">
                <a:avLst/>
              </a:prstGeom>
              <a:blipFill rotWithShape="1">
                <a:blip r:embed="rId5"/>
                <a:stretch>
                  <a:fillRect r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086600" y="2447925"/>
                <a:ext cx="304800" cy="36933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2447925"/>
                <a:ext cx="304800" cy="369332"/>
              </a:xfrm>
              <a:prstGeom prst="rect">
                <a:avLst/>
              </a:prstGeom>
              <a:blipFill rotWithShape="1">
                <a:blip r:embed="rId6"/>
                <a:stretch>
                  <a:fillRect r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305800" y="2447925"/>
                <a:ext cx="304800" cy="36933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800" y="2447925"/>
                <a:ext cx="304800" cy="369332"/>
              </a:xfrm>
              <a:prstGeom prst="rect">
                <a:avLst/>
              </a:prstGeom>
              <a:blipFill rotWithShape="1">
                <a:blip r:embed="rId7"/>
                <a:stretch>
                  <a:fillRect r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6525355" y="2893394"/>
            <a:ext cx="46729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000" y="2893394"/>
            <a:ext cx="5334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772525" y="3078060"/>
            <a:ext cx="3048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01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7200" y="771267"/>
                <a:ext cx="8153400" cy="3029466"/>
              </a:xfrm>
            </p:spPr>
            <p:txBody>
              <a:bodyPr>
                <a:noAutofit/>
              </a:bodyPr>
              <a:lstStyle/>
              <a:p>
                <a:pPr marL="450850" algn="l">
                  <a:buClrTx/>
                </a:pP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Example:</a:t>
                </a:r>
              </a:p>
              <a:p>
                <a:pPr marL="450850" algn="l">
                  <a:buClrTx/>
                </a:pP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Three given resistors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𝑅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1</m:t>
                        </m:r>
                      </m:sub>
                    </m:sSub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= 15 </m:t>
                    </m:r>
                    <m:r>
                      <m:rPr>
                        <m:sty m:val="p"/>
                      </m:rPr>
                      <a:rPr lang="el-GR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Ω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,</m:t>
                    </m:r>
                    <m:sSub>
                      <m:sSubPr>
                        <m:ctrlP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𝑅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2</m:t>
                        </m:r>
                      </m:sub>
                    </m:sSub>
                    <m:r>
                      <a:rPr lang="en-CA" sz="2000" i="1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=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2</m:t>
                    </m:r>
                    <m:r>
                      <a:rPr lang="en-CA" sz="2000" i="1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5 </m:t>
                    </m:r>
                    <m:r>
                      <m:rPr>
                        <m:sty m:val="p"/>
                      </m:rPr>
                      <a:rPr lang="el-GR" sz="2000" i="1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Ω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,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𝑎𝑛𝑑</m:t>
                    </m:r>
                    <m:sSub>
                      <m:sSubPr>
                        <m:ctrlP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 </m:t>
                        </m:r>
                        <m: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𝑅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3</m:t>
                        </m:r>
                      </m:sub>
                    </m:sSub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=40</m:t>
                    </m:r>
                    <m:r>
                      <a:rPr lang="en-CA" sz="2000" i="1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2000" i="1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Ω</m:t>
                    </m:r>
                    <m:r>
                      <a:rPr lang="en-CA" sz="2000" b="0" i="0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. Find the total resistance for them if they are connected in;</a:t>
                </a:r>
              </a:p>
              <a:p>
                <a:pPr marL="908050" indent="-277813" algn="l">
                  <a:buClrTx/>
                  <a:buFont typeface="+mj-lt"/>
                  <a:buAutoNum type="alphaLcParenR"/>
                </a:pP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Series</a:t>
                </a:r>
              </a:p>
              <a:p>
                <a:pPr marL="908050" indent="-277813" algn="l">
                  <a:buClrTx/>
                  <a:buFont typeface="+mj-lt"/>
                  <a:buAutoNum type="alphaLcParenR"/>
                </a:pP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Parallel</a:t>
                </a:r>
              </a:p>
              <a:p>
                <a:pPr marL="908050" indent="-277813" algn="l">
                  <a:buClrTx/>
                  <a:buFont typeface="+mj-lt"/>
                  <a:buAutoNum type="alphaLcParenR"/>
                </a:pPr>
                <a:endParaRPr lang="en-CA" sz="2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630237" algn="l">
                  <a:buClrTx/>
                </a:pPr>
                <a:r>
                  <a:rPr lang="en-CA" sz="2000" dirty="0" smtClean="0">
                    <a:solidFill>
                      <a:schemeClr val="bg1"/>
                    </a:solidFill>
                    <a:cs typeface="Calibri" pitchFamily="34" charset="0"/>
                  </a:rPr>
                  <a:t>a)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𝑅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𝑇</m:t>
                        </m:r>
                      </m:sub>
                    </m:sSub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= </m:t>
                    </m:r>
                    <m:sSub>
                      <m:sSubPr>
                        <m:ctrlP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𝑅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1</m:t>
                        </m:r>
                      </m:sub>
                    </m:sSub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+</m:t>
                    </m:r>
                    <m:sSub>
                      <m:sSubPr>
                        <m:ctrlP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𝑅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2</m:t>
                        </m:r>
                      </m:sub>
                    </m:sSub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+</m:t>
                    </m:r>
                    <m:sSub>
                      <m:sSubPr>
                        <m:ctrlP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𝑅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3</m:t>
                        </m:r>
                      </m:sub>
                    </m:sSub>
                  </m:oMath>
                </a14:m>
                <a:endParaRPr lang="en-CA" sz="20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630237" algn="l">
                  <a:buClrTx/>
                </a:pP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=15+25+40=80</m:t>
                    </m:r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 </a:t>
                </a:r>
                <a:r>
                  <a:rPr lang="el-GR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Ω</a:t>
                </a:r>
                <a:endParaRPr lang="en-CA" sz="20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630237" algn="l">
                  <a:buClrTx/>
                </a:pPr>
                <a:endParaRPr lang="en-CA" sz="2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630237" algn="l"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𝑏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) </m:t>
                      </m:r>
                      <m:f>
                        <m:f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= </m:t>
                      </m:r>
                      <m:f>
                        <m:f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+</m:t>
                      </m:r>
                      <m:f>
                        <m:f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+</m:t>
                      </m:r>
                      <m:f>
                        <m:f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sz="2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7200" y="771267"/>
                <a:ext cx="8153400" cy="3029466"/>
              </a:xfrm>
              <a:blipFill rotWithShape="1">
                <a:blip r:embed="rId2"/>
                <a:stretch>
                  <a:fillRect t="-1008" b="-2721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27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0" y="5257800"/>
            <a:ext cx="7543800" cy="7078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CA" sz="2000" dirty="0" smtClean="0">
                <a:solidFill>
                  <a:srgbClr val="FF0000"/>
                </a:solidFill>
                <a:latin typeface="+mj-lt"/>
              </a:rPr>
              <a:t>H W  questions 1 – 2 on page 522 and # 1 – 12 on page 526 of the textbook</a:t>
            </a:r>
            <a:endParaRPr lang="en-CA" sz="20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8728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1" y="771267"/>
            <a:ext cx="4114800" cy="3029466"/>
          </a:xfrm>
        </p:spPr>
        <p:txBody>
          <a:bodyPr>
            <a:noAutofit/>
          </a:bodyPr>
          <a:lstStyle/>
          <a:p>
            <a:pPr marL="450850" algn="l">
              <a:buClrTx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Example:</a:t>
            </a:r>
          </a:p>
          <a:p>
            <a:pPr marL="450850" algn="l">
              <a:buClrTx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The given figure shows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a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simple series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circuit. Use Kirchhoff’s voltage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and current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laws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to</a:t>
            </a:r>
            <a:r>
              <a:rPr lang="en-CA" sz="2000" dirty="0" smtClean="0">
                <a:solidFill>
                  <a:schemeClr val="bg1"/>
                </a:solidFill>
                <a:cs typeface="Calibri" pitchFamily="34" charset="0"/>
              </a:rPr>
              <a:t>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complete the given chart.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28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000" y="914400"/>
            <a:ext cx="4860000" cy="3145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1736298"/>
                  </p:ext>
                </p:extLst>
              </p:nvPr>
            </p:nvGraphicFramePr>
            <p:xfrm>
              <a:off x="4961400" y="4191000"/>
              <a:ext cx="350519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2769"/>
                    <a:gridCol w="802074"/>
                    <a:gridCol w="975178"/>
                    <a:gridCol w="975178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V</a:t>
                          </a:r>
                          <a:r>
                            <a:rPr lang="en-CA" baseline="0" dirty="0" smtClean="0"/>
                            <a:t>  (v)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I  (A)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R (</a:t>
                          </a:r>
                          <a:r>
                            <a:rPr lang="el-GR" dirty="0" smtClean="0"/>
                            <a:t>Ω</a:t>
                          </a:r>
                          <a:r>
                            <a:rPr lang="en-CA" dirty="0" smtClean="0"/>
                            <a:t>)</a:t>
                          </a:r>
                          <a:endParaRPr lang="en-CA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5811093"/>
                  </p:ext>
                </p:extLst>
              </p:nvPr>
            </p:nvGraphicFramePr>
            <p:xfrm>
              <a:off x="4961400" y="4191000"/>
              <a:ext cx="350519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2769"/>
                    <a:gridCol w="802074"/>
                    <a:gridCol w="975178"/>
                    <a:gridCol w="975178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V</a:t>
                          </a:r>
                          <a:r>
                            <a:rPr lang="en-CA" baseline="0" dirty="0" smtClean="0"/>
                            <a:t>  </a:t>
                          </a:r>
                          <a:r>
                            <a:rPr lang="en-CA" baseline="0" dirty="0" smtClean="0"/>
                            <a:t>(</a:t>
                          </a:r>
                          <a:r>
                            <a:rPr lang="en-CA" baseline="0" dirty="0" smtClean="0"/>
                            <a:t>v)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I  </a:t>
                          </a:r>
                          <a:r>
                            <a:rPr lang="en-CA" dirty="0" smtClean="0"/>
                            <a:t>(</a:t>
                          </a:r>
                          <a:r>
                            <a:rPr lang="en-CA" dirty="0" smtClean="0"/>
                            <a:t>A)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R </a:t>
                          </a:r>
                          <a:r>
                            <a:rPr lang="en-CA" dirty="0" smtClean="0"/>
                            <a:t>(</a:t>
                          </a:r>
                          <a:r>
                            <a:rPr lang="el-GR" dirty="0" smtClean="0"/>
                            <a:t>Ω</a:t>
                          </a:r>
                          <a:r>
                            <a:rPr lang="en-CA" dirty="0" smtClean="0"/>
                            <a:t>)</a:t>
                          </a:r>
                          <a:endParaRPr lang="en-CA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813" t="-108197" r="-367480" b="-2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813" t="-211667" r="-367480" b="-2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813" t="-306557" r="-36748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813" t="-406557" r="-3674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4806021"/>
                  </p:ext>
                </p:extLst>
              </p:nvPr>
            </p:nvGraphicFramePr>
            <p:xfrm>
              <a:off x="990600" y="4191000"/>
              <a:ext cx="350519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2769"/>
                    <a:gridCol w="802074"/>
                    <a:gridCol w="975178"/>
                    <a:gridCol w="975178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V</a:t>
                          </a:r>
                          <a:r>
                            <a:rPr lang="en-CA" baseline="0" dirty="0" smtClean="0"/>
                            <a:t>  (v)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I  (A)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R (</a:t>
                          </a:r>
                          <a:r>
                            <a:rPr lang="el-GR" dirty="0" smtClean="0"/>
                            <a:t>Ω</a:t>
                          </a:r>
                          <a:r>
                            <a:rPr lang="en-CA" dirty="0" smtClean="0"/>
                            <a:t>)</a:t>
                          </a:r>
                          <a:endParaRPr lang="en-CA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>
                              <a:latin typeface="+mj-lt"/>
                            </a:rPr>
                            <a:t>30</a:t>
                          </a:r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>
                              <a:latin typeface="+mj-lt"/>
                            </a:rPr>
                            <a:t>10</a:t>
                          </a:r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3.0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40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>
                              <a:latin typeface="+mj-lt"/>
                            </a:rPr>
                            <a:t>10</a:t>
                          </a:r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4.0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>
                              <a:latin typeface="+mj-lt"/>
                            </a:rPr>
                            <a:t>30</a:t>
                          </a:r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10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3.0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>
                              <a:latin typeface="+mj-lt"/>
                            </a:rPr>
                            <a:t>100</a:t>
                          </a:r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>
                              <a:latin typeface="+mj-lt"/>
                            </a:rPr>
                            <a:t>10</a:t>
                          </a:r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10.0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4806021"/>
                  </p:ext>
                </p:extLst>
              </p:nvPr>
            </p:nvGraphicFramePr>
            <p:xfrm>
              <a:off x="990600" y="4191000"/>
              <a:ext cx="350519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2769"/>
                    <a:gridCol w="802074"/>
                    <a:gridCol w="975178"/>
                    <a:gridCol w="975178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V</a:t>
                          </a:r>
                          <a:r>
                            <a:rPr lang="en-CA" baseline="0" dirty="0" smtClean="0"/>
                            <a:t>  (v)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I  (A)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R (</a:t>
                          </a:r>
                          <a:r>
                            <a:rPr lang="el-GR" dirty="0" smtClean="0"/>
                            <a:t>Ω</a:t>
                          </a:r>
                          <a:r>
                            <a:rPr lang="en-CA" dirty="0" smtClean="0"/>
                            <a:t>)</a:t>
                          </a:r>
                          <a:endParaRPr lang="en-CA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813" t="-108197" r="-367480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>
                              <a:latin typeface="+mj-lt"/>
                            </a:rPr>
                            <a:t>30</a:t>
                          </a:r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>
                              <a:latin typeface="+mj-lt"/>
                            </a:rPr>
                            <a:t>10</a:t>
                          </a:r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3.0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813" t="-211667" r="-367480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40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>
                              <a:latin typeface="+mj-lt"/>
                            </a:rPr>
                            <a:t>10</a:t>
                          </a:r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4.0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813" t="-306557" r="-36748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>
                              <a:latin typeface="+mj-lt"/>
                            </a:rPr>
                            <a:t>30</a:t>
                          </a:r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10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3.0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813" t="-406557" r="-36748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>
                              <a:latin typeface="+mj-lt"/>
                            </a:rPr>
                            <a:t>100</a:t>
                          </a:r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>
                              <a:latin typeface="+mj-lt"/>
                            </a:rPr>
                            <a:t>10</a:t>
                          </a:r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10.0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7694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1" y="771267"/>
            <a:ext cx="3733799" cy="3029466"/>
          </a:xfrm>
        </p:spPr>
        <p:txBody>
          <a:bodyPr>
            <a:noAutofit/>
          </a:bodyPr>
          <a:lstStyle/>
          <a:p>
            <a:pPr marL="450850" algn="l">
              <a:buClrTx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Example:</a:t>
            </a:r>
          </a:p>
          <a:p>
            <a:pPr marL="450850" algn="l">
              <a:buClrTx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The given figure shows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a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simple parallel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circuit. Use Kirchhoff’s voltage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and current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laws to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complete the given chart.</a:t>
            </a:r>
          </a:p>
          <a:p>
            <a:pPr marL="450850" algn="l">
              <a:buClrTx/>
            </a:pPr>
            <a:endParaRPr lang="en-CA" sz="2000" dirty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450850" algn="l">
              <a:buClrTx/>
            </a:pPr>
            <a:endParaRPr lang="en-CA" sz="2000" dirty="0" smtClean="0">
              <a:solidFill>
                <a:schemeClr val="bg1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29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879" y="990595"/>
            <a:ext cx="5112000" cy="276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8442064"/>
                  </p:ext>
                </p:extLst>
              </p:nvPr>
            </p:nvGraphicFramePr>
            <p:xfrm>
              <a:off x="5181600" y="3962400"/>
              <a:ext cx="36576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2950"/>
                    <a:gridCol w="971550"/>
                    <a:gridCol w="971550"/>
                    <a:gridCol w="97155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V</a:t>
                          </a:r>
                          <a:r>
                            <a:rPr lang="en-CA" baseline="0" dirty="0" smtClean="0"/>
                            <a:t>    (v)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I   (A)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R  (</a:t>
                          </a:r>
                          <a:r>
                            <a:rPr lang="el-GR" dirty="0" smtClean="0"/>
                            <a:t>Ω</a:t>
                          </a:r>
                          <a:r>
                            <a:rPr lang="en-CA" dirty="0" smtClean="0"/>
                            <a:t>)</a:t>
                          </a:r>
                          <a:endParaRPr lang="en-CA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8442064"/>
                  </p:ext>
                </p:extLst>
              </p:nvPr>
            </p:nvGraphicFramePr>
            <p:xfrm>
              <a:off x="5181600" y="3962400"/>
              <a:ext cx="36576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2950"/>
                    <a:gridCol w="971550"/>
                    <a:gridCol w="971550"/>
                    <a:gridCol w="97155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V</a:t>
                          </a:r>
                          <a:r>
                            <a:rPr lang="en-CA" baseline="0" dirty="0" smtClean="0"/>
                            <a:t>    (v)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I   (A)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R  (</a:t>
                          </a:r>
                          <a:r>
                            <a:rPr lang="el-GR" dirty="0" smtClean="0"/>
                            <a:t>Ω</a:t>
                          </a:r>
                          <a:r>
                            <a:rPr lang="en-CA" dirty="0" smtClean="0"/>
                            <a:t>)</a:t>
                          </a:r>
                          <a:endParaRPr lang="en-CA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08197" r="-391803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211667" r="-391803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306557" r="-391803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406557" r="-391803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0612397"/>
                  </p:ext>
                </p:extLst>
              </p:nvPr>
            </p:nvGraphicFramePr>
            <p:xfrm>
              <a:off x="838200" y="4038600"/>
              <a:ext cx="37338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9150"/>
                    <a:gridCol w="971550"/>
                    <a:gridCol w="971550"/>
                    <a:gridCol w="97155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V</a:t>
                          </a:r>
                          <a:r>
                            <a:rPr lang="en-CA" baseline="0" dirty="0" smtClean="0"/>
                            <a:t>    (v)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I   (A)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R  (</a:t>
                          </a:r>
                          <a:r>
                            <a:rPr lang="el-GR" dirty="0" smtClean="0"/>
                            <a:t>Ω</a:t>
                          </a:r>
                          <a:r>
                            <a:rPr lang="en-CA" dirty="0" smtClean="0"/>
                            <a:t>)</a:t>
                          </a:r>
                          <a:endParaRPr lang="en-CA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latin typeface="+mj-lt"/>
                            </a:rPr>
                            <a:t>30 </a:t>
                          </a:r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latin typeface="+mj-lt"/>
                            </a:rPr>
                            <a:t>3</a:t>
                          </a:r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10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30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latin typeface="+mj-lt"/>
                            </a:rPr>
                            <a:t>3</a:t>
                          </a:r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10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latin typeface="+mj-lt"/>
                            </a:rPr>
                            <a:t>30</a:t>
                          </a:r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3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latin typeface="+mj-lt"/>
                            </a:rPr>
                            <a:t>10</a:t>
                          </a:r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latin typeface="+mj-lt"/>
                            </a:rPr>
                            <a:t>30</a:t>
                          </a:r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latin typeface="+mj-lt"/>
                            </a:rPr>
                            <a:t>9</a:t>
                          </a:r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3.33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0612397"/>
                  </p:ext>
                </p:extLst>
              </p:nvPr>
            </p:nvGraphicFramePr>
            <p:xfrm>
              <a:off x="838200" y="4038600"/>
              <a:ext cx="37338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9150"/>
                    <a:gridCol w="971550"/>
                    <a:gridCol w="971550"/>
                    <a:gridCol w="97155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V</a:t>
                          </a:r>
                          <a:r>
                            <a:rPr lang="en-CA" baseline="0" dirty="0" smtClean="0"/>
                            <a:t>    (v)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I   (A)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R  (</a:t>
                          </a:r>
                          <a:r>
                            <a:rPr lang="el-GR" dirty="0" smtClean="0"/>
                            <a:t>Ω</a:t>
                          </a:r>
                          <a:r>
                            <a:rPr lang="en-CA" dirty="0" smtClean="0"/>
                            <a:t>)</a:t>
                          </a:r>
                          <a:endParaRPr lang="en-CA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746" t="-108197" r="-356716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latin typeface="+mj-lt"/>
                            </a:rPr>
                            <a:t>30 </a:t>
                          </a:r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latin typeface="+mj-lt"/>
                            </a:rPr>
                            <a:t>3</a:t>
                          </a:r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10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746" t="-211667" r="-356716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30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latin typeface="+mj-lt"/>
                            </a:rPr>
                            <a:t>3</a:t>
                          </a:r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10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746" t="-306557" r="-35671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latin typeface="+mj-lt"/>
                            </a:rPr>
                            <a:t>30</a:t>
                          </a:r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3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latin typeface="+mj-lt"/>
                            </a:rPr>
                            <a:t>10</a:t>
                          </a:r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746" t="-406557" r="-35671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latin typeface="+mj-lt"/>
                            </a:rPr>
                            <a:t>30</a:t>
                          </a:r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latin typeface="+mj-lt"/>
                            </a:rPr>
                            <a:t>9</a:t>
                          </a:r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3.33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4431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+mj-lt"/>
              </a:rPr>
              <a:pPr/>
              <a:t>3</a:t>
            </a:fld>
            <a:endParaRPr lang="en-US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7620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solidFill>
                  <a:srgbClr val="DBF5F9">
                    <a:lumMod val="25000"/>
                  </a:srgbClr>
                </a:solidFill>
                <a:latin typeface="Calibri"/>
              </a:rPr>
              <a:t>Measurement of Charge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14400" y="1600200"/>
                <a:ext cx="7010400" cy="41677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CA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If the number of positive (+) </a:t>
                </a:r>
                <a:r>
                  <a:rPr lang="en-CA" sz="20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and negative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(–) charges </a:t>
                </a:r>
                <a:r>
                  <a:rPr lang="en-CA" sz="20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is equal, the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charges cancel </a:t>
                </a:r>
                <a:r>
                  <a:rPr lang="en-CA" sz="20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each other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out and the atom is neutral.</a:t>
                </a:r>
              </a:p>
              <a:p>
                <a:endParaRPr lang="en-CA" sz="20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endParaRPr lang="en-CA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endParaRPr lang="en-CA" sz="20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endParaRPr lang="en-CA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endParaRPr lang="en-CA" sz="20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endParaRPr lang="en-CA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endParaRPr lang="en-CA" sz="20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CA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One electron charge is symbolized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000" i="1" dirty="0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</m:ctrlPr>
                      </m:sSupPr>
                      <m:e>
                        <m:r>
                          <a:rPr lang="en-CA" sz="2000" b="0" i="1" dirty="0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𝑒</m:t>
                        </m:r>
                      </m:e>
                      <m:sup>
                        <m:r>
                          <a:rPr lang="en-CA" sz="2000" b="0" i="1" dirty="0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 was </a:t>
                </a:r>
                <a:r>
                  <a:rPr lang="en-CA" sz="20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given the unit name of coulomb (C</a:t>
                </a:r>
                <a:r>
                  <a:rPr lang="en-CA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).</a:t>
                </a:r>
              </a:p>
              <a:p>
                <a:endParaRPr lang="en-CA" sz="20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−</m:t>
                          </m:r>
                        </m:sup>
                      </m:sSup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=−1.6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×</m:t>
                      </m:r>
                      <m:sSup>
                        <m:sSup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10</m:t>
                          </m:r>
                        </m:e>
                        <m:sup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−19</m:t>
                          </m:r>
                        </m:sup>
                      </m:sSup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𝐶</m:t>
                      </m:r>
                    </m:oMath>
                  </m:oMathPara>
                </a14:m>
                <a:endParaRPr lang="en-CA" sz="20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600200"/>
                <a:ext cx="7010400" cy="4167744"/>
              </a:xfrm>
              <a:prstGeom prst="rect">
                <a:avLst/>
              </a:prstGeom>
              <a:blipFill rotWithShape="1">
                <a:blip r:embed="rId2"/>
                <a:stretch>
                  <a:fillRect l="-870" t="-732" r="-10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38400"/>
            <a:ext cx="7807369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050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933" y="1524000"/>
            <a:ext cx="4008067" cy="3029466"/>
          </a:xfrm>
        </p:spPr>
        <p:txBody>
          <a:bodyPr>
            <a:noAutofit/>
          </a:bodyPr>
          <a:lstStyle/>
          <a:p>
            <a:pPr marL="450850" algn="l">
              <a:buClrTx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For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the circuit shown in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the given diagram, the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potential difference of the power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supply is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25.0 V. </a:t>
            </a:r>
            <a:endParaRPr lang="en-CA" sz="2000" dirty="0" smtClean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450850" algn="l">
              <a:buClrTx/>
            </a:pPr>
            <a:endParaRPr lang="en-CA" sz="2000" dirty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450850" algn="l">
              <a:buClrTx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Find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all the missing parameters in the circuit.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30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7645261"/>
                  </p:ext>
                </p:extLst>
              </p:nvPr>
            </p:nvGraphicFramePr>
            <p:xfrm>
              <a:off x="4937100" y="4191000"/>
              <a:ext cx="37338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3450"/>
                    <a:gridCol w="933450"/>
                    <a:gridCol w="933450"/>
                    <a:gridCol w="93345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V</a:t>
                          </a:r>
                          <a:r>
                            <a:rPr lang="en-CA" baseline="0" dirty="0" smtClean="0"/>
                            <a:t>    (v)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I   (A)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R  (</a:t>
                          </a:r>
                          <a:r>
                            <a:rPr lang="el-GR" dirty="0" smtClean="0"/>
                            <a:t>Ω</a:t>
                          </a:r>
                          <a:r>
                            <a:rPr lang="en-CA" dirty="0" smtClean="0"/>
                            <a:t>)</a:t>
                          </a:r>
                          <a:endParaRPr lang="en-CA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7645261"/>
                  </p:ext>
                </p:extLst>
              </p:nvPr>
            </p:nvGraphicFramePr>
            <p:xfrm>
              <a:off x="4937100" y="4191000"/>
              <a:ext cx="37338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3450"/>
                    <a:gridCol w="933450"/>
                    <a:gridCol w="933450"/>
                    <a:gridCol w="93345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V</a:t>
                          </a:r>
                          <a:r>
                            <a:rPr lang="en-CA" baseline="0" dirty="0" smtClean="0"/>
                            <a:t>    (v)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I   (A)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R  (</a:t>
                          </a:r>
                          <a:r>
                            <a:rPr lang="el-GR" dirty="0" smtClean="0"/>
                            <a:t>Ω</a:t>
                          </a:r>
                          <a:r>
                            <a:rPr lang="en-CA" dirty="0" smtClean="0"/>
                            <a:t>)</a:t>
                          </a:r>
                          <a:endParaRPr lang="en-CA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54" t="-108197" r="-300654" b="-2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54" t="-211667" r="-300654" b="-2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54" t="-306557" r="-300654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54" t="-406557" r="-3006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2" r="5288" b="2690"/>
          <a:stretch/>
        </p:blipFill>
        <p:spPr bwMode="auto">
          <a:xfrm>
            <a:off x="4343400" y="837515"/>
            <a:ext cx="4680000" cy="2991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62000" y="5334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solidFill>
                  <a:srgbClr val="DBF5F9">
                    <a:lumMod val="25000"/>
                  </a:srgbClr>
                </a:solidFill>
                <a:latin typeface="Calibri"/>
              </a:rPr>
              <a:t>Circuit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6770280"/>
                  </p:ext>
                </p:extLst>
              </p:nvPr>
            </p:nvGraphicFramePr>
            <p:xfrm>
              <a:off x="762000" y="4191000"/>
              <a:ext cx="37338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3450"/>
                    <a:gridCol w="933450"/>
                    <a:gridCol w="933450"/>
                    <a:gridCol w="93345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V</a:t>
                          </a:r>
                          <a:r>
                            <a:rPr lang="en-CA" baseline="0" dirty="0" smtClean="0"/>
                            <a:t>    (v)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I   (A)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R  (</a:t>
                          </a:r>
                          <a:r>
                            <a:rPr lang="el-GR" dirty="0" smtClean="0"/>
                            <a:t>Ω</a:t>
                          </a:r>
                          <a:r>
                            <a:rPr lang="en-CA" dirty="0" smtClean="0"/>
                            <a:t>)</a:t>
                          </a:r>
                          <a:endParaRPr lang="en-CA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15.244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1.016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>
                              <a:latin typeface="+mj-lt"/>
                            </a:rPr>
                            <a:t>15.0</a:t>
                          </a:r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15.244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0.610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>
                              <a:latin typeface="+mj-lt"/>
                            </a:rPr>
                            <a:t>25.0</a:t>
                          </a:r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9.756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1.626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>
                              <a:latin typeface="+mj-lt"/>
                            </a:rPr>
                            <a:t>6.0</a:t>
                          </a:r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>
                              <a:latin typeface="+mj-lt"/>
                            </a:rPr>
                            <a:t>25.0</a:t>
                          </a:r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1.626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15.375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6770280"/>
                  </p:ext>
                </p:extLst>
              </p:nvPr>
            </p:nvGraphicFramePr>
            <p:xfrm>
              <a:off x="762000" y="4191000"/>
              <a:ext cx="37338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3450"/>
                    <a:gridCol w="933450"/>
                    <a:gridCol w="933450"/>
                    <a:gridCol w="93345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V</a:t>
                          </a:r>
                          <a:r>
                            <a:rPr lang="en-CA" baseline="0" dirty="0" smtClean="0"/>
                            <a:t>    (v)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I   (A)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R  (</a:t>
                          </a:r>
                          <a:r>
                            <a:rPr lang="el-GR" dirty="0" smtClean="0"/>
                            <a:t>Ω</a:t>
                          </a:r>
                          <a:r>
                            <a:rPr lang="en-CA" dirty="0" smtClean="0"/>
                            <a:t>)</a:t>
                          </a:r>
                          <a:endParaRPr lang="en-CA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108197" r="-300654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15.244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1.016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>
                              <a:latin typeface="+mj-lt"/>
                            </a:rPr>
                            <a:t>15.0</a:t>
                          </a:r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211667" r="-300654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15.244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0.610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>
                              <a:latin typeface="+mj-lt"/>
                            </a:rPr>
                            <a:t>25.0</a:t>
                          </a:r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306557" r="-30065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9.756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1.626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>
                              <a:latin typeface="+mj-lt"/>
                            </a:rPr>
                            <a:t>6.0</a:t>
                          </a:r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406557" r="-30065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>
                              <a:latin typeface="+mj-lt"/>
                            </a:rPr>
                            <a:t>25.0</a:t>
                          </a:r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1.626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15.375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4164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1" y="771267"/>
            <a:ext cx="3581399" cy="3029466"/>
          </a:xfrm>
        </p:spPr>
        <p:txBody>
          <a:bodyPr>
            <a:noAutofit/>
          </a:bodyPr>
          <a:lstStyle/>
          <a:p>
            <a:pPr marL="450850" algn="l">
              <a:buClrTx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Example:</a:t>
            </a:r>
          </a:p>
          <a:p>
            <a:pPr marL="450850" algn="l">
              <a:buClrTx/>
            </a:pP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For the circuit in the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given diagram, the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potential difference of the power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supply is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144 V. </a:t>
            </a:r>
            <a:endParaRPr lang="en-CA" sz="2000" dirty="0" smtClean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450850" algn="l">
              <a:buClrTx/>
            </a:pPr>
            <a:endParaRPr lang="en-CA" sz="2000" dirty="0" smtClean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450850" algn="l">
              <a:buClrTx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Find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all the missing parameters in the circuit.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31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8" r="2317"/>
          <a:stretch/>
        </p:blipFill>
        <p:spPr bwMode="auto">
          <a:xfrm>
            <a:off x="4264950" y="609600"/>
            <a:ext cx="4860000" cy="3111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4688968"/>
                  </p:ext>
                </p:extLst>
              </p:nvPr>
            </p:nvGraphicFramePr>
            <p:xfrm>
              <a:off x="4828050" y="3886200"/>
              <a:ext cx="373380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3450"/>
                    <a:gridCol w="933450"/>
                    <a:gridCol w="933450"/>
                    <a:gridCol w="93345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V</a:t>
                          </a:r>
                          <a:r>
                            <a:rPr lang="en-CA" baseline="0" dirty="0" smtClean="0"/>
                            <a:t>    (v)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I   (A)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R  (</a:t>
                          </a:r>
                          <a:r>
                            <a:rPr lang="el-GR" dirty="0" smtClean="0"/>
                            <a:t>Ω</a:t>
                          </a:r>
                          <a:r>
                            <a:rPr lang="en-CA" dirty="0" smtClean="0"/>
                            <a:t>)</a:t>
                          </a:r>
                          <a:endParaRPr lang="en-CA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4688968"/>
                  </p:ext>
                </p:extLst>
              </p:nvPr>
            </p:nvGraphicFramePr>
            <p:xfrm>
              <a:off x="4828050" y="3886200"/>
              <a:ext cx="373380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3450"/>
                    <a:gridCol w="933450"/>
                    <a:gridCol w="933450"/>
                    <a:gridCol w="93345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V</a:t>
                          </a:r>
                          <a:r>
                            <a:rPr lang="en-CA" baseline="0" dirty="0" smtClean="0"/>
                            <a:t>    (v)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I   (A)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R  (</a:t>
                          </a:r>
                          <a:r>
                            <a:rPr lang="el-GR" dirty="0" smtClean="0"/>
                            <a:t>Ω</a:t>
                          </a:r>
                          <a:r>
                            <a:rPr lang="en-CA" dirty="0" smtClean="0"/>
                            <a:t>)</a:t>
                          </a:r>
                          <a:endParaRPr lang="en-CA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08197" r="-300654" b="-3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208197" r="-300654" b="-2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313333" r="-300654" b="-2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406557" r="-300654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506557" r="-3006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cxnSp>
        <p:nvCxnSpPr>
          <p:cNvPr id="5" name="Straight Connector 4"/>
          <p:cNvCxnSpPr/>
          <p:nvPr/>
        </p:nvCxnSpPr>
        <p:spPr>
          <a:xfrm>
            <a:off x="5419725" y="914400"/>
            <a:ext cx="114300" cy="152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1403634"/>
                  </p:ext>
                </p:extLst>
              </p:nvPr>
            </p:nvGraphicFramePr>
            <p:xfrm>
              <a:off x="685800" y="3886200"/>
              <a:ext cx="373380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3450"/>
                    <a:gridCol w="933450"/>
                    <a:gridCol w="933450"/>
                    <a:gridCol w="93345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V</a:t>
                          </a:r>
                          <a:r>
                            <a:rPr lang="en-CA" baseline="0" dirty="0" smtClean="0"/>
                            <a:t>    (v)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I   (A)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R (</a:t>
                          </a:r>
                          <a:r>
                            <a:rPr lang="el-GR" dirty="0" smtClean="0"/>
                            <a:t>Ω</a:t>
                          </a:r>
                          <a:r>
                            <a:rPr lang="en-CA" dirty="0" smtClean="0"/>
                            <a:t>)</a:t>
                          </a:r>
                          <a:endParaRPr lang="en-CA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58.50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2.25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>
                              <a:latin typeface="+mj-lt"/>
                            </a:rPr>
                            <a:t>26.00</a:t>
                          </a:r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85.50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2.25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>
                              <a:latin typeface="+mj-lt"/>
                            </a:rPr>
                            <a:t>38.00</a:t>
                          </a:r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91.50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1.50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>
                              <a:latin typeface="+mj-lt"/>
                            </a:rPr>
                            <a:t>61.00</a:t>
                          </a:r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52.50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1.50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>
                              <a:latin typeface="+mj-lt"/>
                            </a:rPr>
                            <a:t>35.00</a:t>
                          </a:r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mtClean="0">
                              <a:latin typeface="+mj-lt"/>
                            </a:rPr>
                            <a:t>144.0</a:t>
                          </a:r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3.75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38.40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1403634"/>
                  </p:ext>
                </p:extLst>
              </p:nvPr>
            </p:nvGraphicFramePr>
            <p:xfrm>
              <a:off x="685800" y="3886200"/>
              <a:ext cx="373380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3450"/>
                    <a:gridCol w="933450"/>
                    <a:gridCol w="933450"/>
                    <a:gridCol w="93345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V</a:t>
                          </a:r>
                          <a:r>
                            <a:rPr lang="en-CA" baseline="0" dirty="0" smtClean="0"/>
                            <a:t>    (v)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I   (A)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R (</a:t>
                          </a:r>
                          <a:r>
                            <a:rPr lang="el-GR" dirty="0" smtClean="0"/>
                            <a:t>Ω</a:t>
                          </a:r>
                          <a:r>
                            <a:rPr lang="en-CA" dirty="0" smtClean="0"/>
                            <a:t>)</a:t>
                          </a:r>
                          <a:endParaRPr lang="en-CA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654" t="-108197" r="-300000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58.50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2.25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>
                              <a:latin typeface="+mj-lt"/>
                            </a:rPr>
                            <a:t>26.00</a:t>
                          </a:r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654" t="-208197" r="-300000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85.50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2.25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>
                              <a:latin typeface="+mj-lt"/>
                            </a:rPr>
                            <a:t>38.00</a:t>
                          </a:r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654" t="-313333" r="-300000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91.50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1.50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>
                              <a:latin typeface="+mj-lt"/>
                            </a:rPr>
                            <a:t>61.00</a:t>
                          </a:r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654" t="-406557" r="-3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52.50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1.50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>
                              <a:latin typeface="+mj-lt"/>
                            </a:rPr>
                            <a:t>35.00</a:t>
                          </a:r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654" t="-506557" r="-300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 smtClean="0">
                              <a:latin typeface="+mj-lt"/>
                            </a:rPr>
                            <a:t>144.0</a:t>
                          </a:r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3.75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38.40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8866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5"/>
          <a:stretch/>
        </p:blipFill>
        <p:spPr bwMode="auto">
          <a:xfrm>
            <a:off x="2895600" y="76200"/>
            <a:ext cx="6228000" cy="3967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32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016229"/>
            <a:ext cx="24384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solidFill>
                  <a:schemeClr val="bg1"/>
                </a:solidFill>
                <a:latin typeface="+mj-lt"/>
              </a:rPr>
              <a:t>Example:</a:t>
            </a:r>
          </a:p>
          <a:p>
            <a:r>
              <a:rPr lang="en-CA" sz="2000" dirty="0" smtClean="0">
                <a:solidFill>
                  <a:schemeClr val="bg1"/>
                </a:solidFill>
                <a:latin typeface="+mj-lt"/>
              </a:rPr>
              <a:t>The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game board consists of a circuit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in the given Figure has numerous unknown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parameters.</a:t>
            </a:r>
          </a:p>
          <a:p>
            <a:endParaRPr lang="en-CA" sz="800" dirty="0" smtClean="0">
              <a:solidFill>
                <a:schemeClr val="bg1"/>
              </a:solidFill>
              <a:latin typeface="+mj-lt"/>
            </a:endParaRPr>
          </a:p>
          <a:p>
            <a:r>
              <a:rPr lang="en-CA" sz="2000" dirty="0" smtClean="0">
                <a:solidFill>
                  <a:schemeClr val="bg1"/>
                </a:solidFill>
                <a:latin typeface="+mj-lt"/>
              </a:rPr>
              <a:t>Find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all the missing parameters in the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circuit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8870118"/>
                  </p:ext>
                </p:extLst>
              </p:nvPr>
            </p:nvGraphicFramePr>
            <p:xfrm>
              <a:off x="5257799" y="4044190"/>
              <a:ext cx="3352801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385"/>
                    <a:gridCol w="777816"/>
                    <a:gridCol w="851139"/>
                    <a:gridCol w="90146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V</a:t>
                          </a:r>
                          <a:r>
                            <a:rPr lang="en-CA" baseline="0" dirty="0" smtClean="0"/>
                            <a:t>  (v)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I (A)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R (</a:t>
                          </a:r>
                          <a:r>
                            <a:rPr lang="el-GR" dirty="0" smtClean="0"/>
                            <a:t>Ω</a:t>
                          </a:r>
                          <a:r>
                            <a:rPr lang="en-CA" dirty="0" smtClean="0"/>
                            <a:t>)</a:t>
                          </a:r>
                          <a:endParaRPr lang="en-CA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8870118"/>
                  </p:ext>
                </p:extLst>
              </p:nvPr>
            </p:nvGraphicFramePr>
            <p:xfrm>
              <a:off x="5257799" y="4044190"/>
              <a:ext cx="3352801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385"/>
                    <a:gridCol w="777816"/>
                    <a:gridCol w="851139"/>
                    <a:gridCol w="90146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V</a:t>
                          </a:r>
                          <a:r>
                            <a:rPr lang="en-CA" baseline="0" dirty="0" smtClean="0"/>
                            <a:t> </a:t>
                          </a:r>
                          <a:r>
                            <a:rPr lang="en-CA" baseline="0" dirty="0" smtClean="0"/>
                            <a:t> </a:t>
                          </a:r>
                          <a:r>
                            <a:rPr lang="en-CA" baseline="0" dirty="0" smtClean="0"/>
                            <a:t>(v)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I </a:t>
                          </a:r>
                          <a:r>
                            <a:rPr lang="en-CA" dirty="0" smtClean="0"/>
                            <a:t>(</a:t>
                          </a:r>
                          <a:r>
                            <a:rPr lang="en-CA" dirty="0" smtClean="0"/>
                            <a:t>A)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R </a:t>
                          </a:r>
                          <a:r>
                            <a:rPr lang="en-CA" dirty="0" smtClean="0"/>
                            <a:t>(</a:t>
                          </a:r>
                          <a:r>
                            <a:rPr lang="el-GR" dirty="0" smtClean="0"/>
                            <a:t>Ω</a:t>
                          </a:r>
                          <a:r>
                            <a:rPr lang="en-CA" dirty="0" smtClean="0"/>
                            <a:t>)</a:t>
                          </a:r>
                          <a:endParaRPr lang="en-CA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08197" r="-308148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208197" r="-308148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313333" r="-308148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406557" r="-308148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506557" r="-308148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7870898"/>
                  </p:ext>
                </p:extLst>
              </p:nvPr>
            </p:nvGraphicFramePr>
            <p:xfrm>
              <a:off x="533400" y="4114800"/>
              <a:ext cx="3886201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3219"/>
                    <a:gridCol w="843232"/>
                    <a:gridCol w="1044875"/>
                    <a:gridCol w="1044875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V</a:t>
                          </a:r>
                          <a:r>
                            <a:rPr lang="en-CA" baseline="0" dirty="0" smtClean="0"/>
                            <a:t>    (v)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I   (A)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R  (</a:t>
                          </a:r>
                          <a:r>
                            <a:rPr lang="el-GR" dirty="0" smtClean="0"/>
                            <a:t>Ω</a:t>
                          </a:r>
                          <a:r>
                            <a:rPr lang="en-CA" dirty="0" smtClean="0"/>
                            <a:t>)</a:t>
                          </a:r>
                          <a:endParaRPr lang="en-CA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19.355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CA" kern="1200" dirty="0" smtClean="0">
                              <a:solidFill>
                                <a:srgbClr val="FF0000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3.871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latin typeface="+mj-lt"/>
                            </a:rPr>
                            <a:t>5.0</a:t>
                          </a:r>
                          <a:endParaRPr lang="en-CA" dirty="0">
                            <a:latin typeface="+mj-lt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23.225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2.322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latin typeface="+mj-lt"/>
                            </a:rPr>
                            <a:t>10.0</a:t>
                          </a:r>
                          <a:endParaRPr lang="en-CA" dirty="0">
                            <a:latin typeface="+mj-lt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23.225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1.548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latin typeface="+mj-lt"/>
                            </a:rPr>
                            <a:t>15.0</a:t>
                          </a:r>
                          <a:endParaRPr lang="en-CA" dirty="0">
                            <a:latin typeface="+mj-lt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77.42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CA" kern="1200" dirty="0" smtClean="0">
                              <a:solidFill>
                                <a:srgbClr val="FF0000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3.871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latin typeface="+mj-lt"/>
                            </a:rPr>
                            <a:t>20.0</a:t>
                          </a:r>
                          <a:endParaRPr lang="en-CA" dirty="0">
                            <a:latin typeface="+mj-lt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latin typeface="+mj-lt"/>
                            </a:rPr>
                            <a:t>120.0</a:t>
                          </a:r>
                          <a:endParaRPr lang="en-CA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3.871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31.0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7870898"/>
                  </p:ext>
                </p:extLst>
              </p:nvPr>
            </p:nvGraphicFramePr>
            <p:xfrm>
              <a:off x="533400" y="4114800"/>
              <a:ext cx="3886201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3219"/>
                    <a:gridCol w="843232"/>
                    <a:gridCol w="1044875"/>
                    <a:gridCol w="1044875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V</a:t>
                          </a:r>
                          <a:r>
                            <a:rPr lang="en-CA" baseline="0" dirty="0" smtClean="0"/>
                            <a:t>    (v)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I   (A)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R  (</a:t>
                          </a:r>
                          <a:r>
                            <a:rPr lang="el-GR" dirty="0" smtClean="0"/>
                            <a:t>Ω</a:t>
                          </a:r>
                          <a:r>
                            <a:rPr lang="en-CA" dirty="0" smtClean="0"/>
                            <a:t>)</a:t>
                          </a:r>
                          <a:endParaRPr lang="en-CA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641" t="-108197" r="-308333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19.355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CA" kern="1200" dirty="0" smtClean="0">
                              <a:solidFill>
                                <a:srgbClr val="FF0000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3.871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latin typeface="+mj-lt"/>
                            </a:rPr>
                            <a:t>5.0</a:t>
                          </a:r>
                          <a:endParaRPr lang="en-CA" dirty="0">
                            <a:latin typeface="+mj-lt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641" t="-208197" r="-30833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23.225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2.322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latin typeface="+mj-lt"/>
                            </a:rPr>
                            <a:t>10.0</a:t>
                          </a:r>
                          <a:endParaRPr lang="en-CA" dirty="0">
                            <a:latin typeface="+mj-lt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641" t="-313333" r="-308333" b="-2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23.225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1.548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latin typeface="+mj-lt"/>
                            </a:rPr>
                            <a:t>15.0</a:t>
                          </a:r>
                          <a:endParaRPr lang="en-CA" dirty="0">
                            <a:latin typeface="+mj-lt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641" t="-406557" r="-308333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77.42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CA" kern="1200" dirty="0" smtClean="0">
                              <a:solidFill>
                                <a:srgbClr val="FF0000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3.871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latin typeface="+mj-lt"/>
                            </a:rPr>
                            <a:t>20.0</a:t>
                          </a:r>
                          <a:endParaRPr lang="en-CA" dirty="0">
                            <a:latin typeface="+mj-lt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641" t="-506557" r="-308333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latin typeface="+mj-lt"/>
                            </a:rPr>
                            <a:t>120.0</a:t>
                          </a:r>
                          <a:endParaRPr lang="en-CA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3.871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31.0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4364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33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85800" y="1016229"/>
                <a:ext cx="304800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Example:</a:t>
                </a:r>
              </a:p>
              <a:p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In the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given circuit, all resistors are 5.0 </a:t>
                </a:r>
                <a:r>
                  <a:rPr lang="el-GR" sz="2000" dirty="0" smtClean="0">
                    <a:solidFill>
                      <a:schemeClr val="bg1"/>
                    </a:solidFill>
                    <a:latin typeface="+mj-lt"/>
                  </a:rPr>
                  <a:t>Ω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</a:rPr>
                      <m:t>=120</m:t>
                    </m:r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 v</a:t>
                </a:r>
              </a:p>
              <a:p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  <a:p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Find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all the missing parameters in the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circuit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016229"/>
                <a:ext cx="3048000" cy="2246769"/>
              </a:xfrm>
              <a:prstGeom prst="rect">
                <a:avLst/>
              </a:prstGeom>
              <a:blipFill rotWithShape="1">
                <a:blip r:embed="rId2"/>
                <a:stretch>
                  <a:fillRect l="-2200" t="-1359" b="-407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1255047"/>
                  </p:ext>
                </p:extLst>
              </p:nvPr>
            </p:nvGraphicFramePr>
            <p:xfrm>
              <a:off x="5257800" y="3429000"/>
              <a:ext cx="3276601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0947"/>
                    <a:gridCol w="744620"/>
                    <a:gridCol w="865517"/>
                    <a:gridCol w="865517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V</a:t>
                          </a:r>
                          <a:r>
                            <a:rPr lang="en-CA" baseline="0" dirty="0" smtClean="0"/>
                            <a:t>  (v)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I  (A)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R (</a:t>
                          </a:r>
                          <a:r>
                            <a:rPr lang="el-GR" dirty="0" smtClean="0"/>
                            <a:t>Ω</a:t>
                          </a:r>
                          <a:r>
                            <a:rPr lang="en-CA" dirty="0" smtClean="0"/>
                            <a:t>)</a:t>
                          </a:r>
                          <a:endParaRPr lang="en-CA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𝑜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1255047"/>
                  </p:ext>
                </p:extLst>
              </p:nvPr>
            </p:nvGraphicFramePr>
            <p:xfrm>
              <a:off x="5257800" y="3429000"/>
              <a:ext cx="3276601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0947"/>
                    <a:gridCol w="744620"/>
                    <a:gridCol w="865517"/>
                    <a:gridCol w="865517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V</a:t>
                          </a:r>
                          <a:r>
                            <a:rPr lang="en-CA" baseline="0" dirty="0" smtClean="0"/>
                            <a:t> </a:t>
                          </a:r>
                          <a:r>
                            <a:rPr lang="en-CA" baseline="0" dirty="0" smtClean="0"/>
                            <a:t> </a:t>
                          </a:r>
                          <a:r>
                            <a:rPr lang="en-CA" baseline="0" dirty="0" smtClean="0"/>
                            <a:t>(v)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I </a:t>
                          </a:r>
                          <a:r>
                            <a:rPr lang="en-CA" dirty="0" smtClean="0"/>
                            <a:t> </a:t>
                          </a:r>
                          <a:r>
                            <a:rPr lang="en-CA" dirty="0" smtClean="0"/>
                            <a:t>(A)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</a:t>
                          </a:r>
                          <a:r>
                            <a:rPr lang="en-CA" dirty="0" smtClean="0"/>
                            <a:t>R </a:t>
                          </a:r>
                          <a:r>
                            <a:rPr lang="en-CA" dirty="0" smtClean="0"/>
                            <a:t>(</a:t>
                          </a:r>
                          <a:r>
                            <a:rPr lang="el-GR" dirty="0" smtClean="0"/>
                            <a:t>Ω</a:t>
                          </a:r>
                          <a:r>
                            <a:rPr lang="en-CA" dirty="0" smtClean="0"/>
                            <a:t>)</a:t>
                          </a:r>
                          <a:endParaRPr lang="en-CA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763" t="-108197" r="-309924" b="-5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763" t="-211667" r="-309924" b="-5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763" t="-306557" r="-309924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763" t="-406557" r="-30992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763" t="-506557" r="-309924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763" t="-616667" r="-309924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763" t="-704918" r="-309924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762003"/>
            <a:ext cx="5400000" cy="186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7440393"/>
                  </p:ext>
                </p:extLst>
              </p:nvPr>
            </p:nvGraphicFramePr>
            <p:xfrm>
              <a:off x="1295400" y="3429000"/>
              <a:ext cx="3047998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2605"/>
                    <a:gridCol w="805131"/>
                    <a:gridCol w="805131"/>
                    <a:gridCol w="80513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V</a:t>
                          </a:r>
                          <a:r>
                            <a:rPr lang="en-CA" baseline="0" dirty="0" smtClean="0"/>
                            <a:t>  (v)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I (A)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R(</a:t>
                          </a:r>
                          <a:r>
                            <a:rPr lang="el-GR" dirty="0" smtClean="0"/>
                            <a:t>Ω</a:t>
                          </a:r>
                          <a:r>
                            <a:rPr lang="en-CA" dirty="0" smtClean="0"/>
                            <a:t>)</a:t>
                          </a:r>
                          <a:endParaRPr lang="en-CA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50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10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chemeClr val="bg1"/>
                              </a:solidFill>
                              <a:latin typeface="+mj-lt"/>
                            </a:rPr>
                            <a:t>5</a:t>
                          </a:r>
                          <a:endParaRPr lang="en-CA" dirty="0">
                            <a:solidFill>
                              <a:schemeClr val="bg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50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10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chemeClr val="bg1"/>
                              </a:solidFill>
                              <a:latin typeface="+mj-lt"/>
                            </a:rPr>
                            <a:t>5</a:t>
                          </a:r>
                          <a:endParaRPr lang="en-CA" dirty="0">
                            <a:solidFill>
                              <a:schemeClr val="bg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20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4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chemeClr val="bg1"/>
                              </a:solidFill>
                              <a:latin typeface="+mj-lt"/>
                            </a:rPr>
                            <a:t>5</a:t>
                          </a:r>
                          <a:endParaRPr lang="en-CA" dirty="0">
                            <a:solidFill>
                              <a:schemeClr val="bg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20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4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chemeClr val="bg1"/>
                              </a:solidFill>
                              <a:latin typeface="+mj-lt"/>
                            </a:rPr>
                            <a:t>5</a:t>
                          </a:r>
                          <a:endParaRPr lang="en-CA" dirty="0">
                            <a:solidFill>
                              <a:schemeClr val="bg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10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2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chemeClr val="bg1"/>
                              </a:solidFill>
                              <a:latin typeface="+mj-lt"/>
                            </a:rPr>
                            <a:t>5</a:t>
                          </a:r>
                          <a:endParaRPr lang="en-CA" dirty="0">
                            <a:solidFill>
                              <a:schemeClr val="bg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10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2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chemeClr val="bg1"/>
                              </a:solidFill>
                              <a:latin typeface="+mj-lt"/>
                            </a:rPr>
                            <a:t>5</a:t>
                          </a:r>
                          <a:endParaRPr lang="en-CA" dirty="0">
                            <a:solidFill>
                              <a:schemeClr val="bg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𝑜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chemeClr val="bg1"/>
                              </a:solidFill>
                              <a:latin typeface="+mj-lt"/>
                            </a:rPr>
                            <a:t>120</a:t>
                          </a:r>
                          <a:endParaRPr lang="en-CA" dirty="0">
                            <a:solidFill>
                              <a:schemeClr val="bg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10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12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7440393"/>
                  </p:ext>
                </p:extLst>
              </p:nvPr>
            </p:nvGraphicFramePr>
            <p:xfrm>
              <a:off x="1295400" y="3429000"/>
              <a:ext cx="3047998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2605"/>
                    <a:gridCol w="805131"/>
                    <a:gridCol w="805131"/>
                    <a:gridCol w="80513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V</a:t>
                          </a:r>
                          <a:r>
                            <a:rPr lang="en-CA" baseline="0" dirty="0" smtClean="0"/>
                            <a:t> </a:t>
                          </a:r>
                          <a:r>
                            <a:rPr lang="en-CA" baseline="0" dirty="0" smtClean="0"/>
                            <a:t> </a:t>
                          </a:r>
                          <a:r>
                            <a:rPr lang="en-CA" baseline="0" dirty="0" smtClean="0"/>
                            <a:t>(v)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</a:t>
                          </a:r>
                          <a:r>
                            <a:rPr lang="en-CA" dirty="0" smtClean="0"/>
                            <a:t>I </a:t>
                          </a:r>
                          <a:r>
                            <a:rPr lang="en-CA" dirty="0" smtClean="0"/>
                            <a:t>(A)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</a:t>
                          </a:r>
                          <a:r>
                            <a:rPr lang="en-CA" dirty="0" smtClean="0"/>
                            <a:t>R(</a:t>
                          </a:r>
                          <a:r>
                            <a:rPr lang="el-GR" dirty="0" smtClean="0"/>
                            <a:t>Ω</a:t>
                          </a:r>
                          <a:r>
                            <a:rPr lang="en-CA" dirty="0" smtClean="0"/>
                            <a:t>)</a:t>
                          </a:r>
                          <a:endParaRPr lang="en-CA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962" t="-108197" r="-380769" b="-6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50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10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chemeClr val="bg1"/>
                              </a:solidFill>
                              <a:latin typeface="+mj-lt"/>
                            </a:rPr>
                            <a:t>5</a:t>
                          </a:r>
                          <a:endParaRPr lang="en-CA" dirty="0">
                            <a:solidFill>
                              <a:schemeClr val="bg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962" t="-211667" r="-380769" b="-5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50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10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chemeClr val="bg1"/>
                              </a:solidFill>
                              <a:latin typeface="+mj-lt"/>
                            </a:rPr>
                            <a:t>5</a:t>
                          </a:r>
                          <a:endParaRPr lang="en-CA" dirty="0">
                            <a:solidFill>
                              <a:schemeClr val="bg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962" t="-306557" r="-38076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20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4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chemeClr val="bg1"/>
                              </a:solidFill>
                              <a:latin typeface="+mj-lt"/>
                            </a:rPr>
                            <a:t>5</a:t>
                          </a:r>
                          <a:endParaRPr lang="en-CA" dirty="0">
                            <a:solidFill>
                              <a:schemeClr val="bg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962" t="-406557" r="-380769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20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4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chemeClr val="bg1"/>
                              </a:solidFill>
                              <a:latin typeface="+mj-lt"/>
                            </a:rPr>
                            <a:t>5</a:t>
                          </a:r>
                          <a:endParaRPr lang="en-CA" dirty="0">
                            <a:solidFill>
                              <a:schemeClr val="bg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962" t="-506557" r="-380769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10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2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chemeClr val="bg1"/>
                              </a:solidFill>
                              <a:latin typeface="+mj-lt"/>
                            </a:rPr>
                            <a:t>5</a:t>
                          </a:r>
                          <a:endParaRPr lang="en-CA" dirty="0">
                            <a:solidFill>
                              <a:schemeClr val="bg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962" t="-616667" r="-380769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10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2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chemeClr val="bg1"/>
                              </a:solidFill>
                              <a:latin typeface="+mj-lt"/>
                            </a:rPr>
                            <a:t>5</a:t>
                          </a:r>
                          <a:endParaRPr lang="en-CA" dirty="0">
                            <a:solidFill>
                              <a:schemeClr val="bg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962" t="-704918" r="-38076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chemeClr val="bg1"/>
                              </a:solidFill>
                              <a:latin typeface="+mj-lt"/>
                            </a:rPr>
                            <a:t>120</a:t>
                          </a:r>
                          <a:endParaRPr lang="en-CA" dirty="0">
                            <a:solidFill>
                              <a:schemeClr val="bg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10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12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630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34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016229"/>
            <a:ext cx="2286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solidFill>
                  <a:schemeClr val="bg1"/>
                </a:solidFill>
                <a:latin typeface="+mj-lt"/>
              </a:rPr>
              <a:t>Example:</a:t>
            </a:r>
          </a:p>
          <a:p>
            <a:r>
              <a:rPr lang="en-CA" sz="2000" dirty="0">
                <a:solidFill>
                  <a:schemeClr val="bg1"/>
                </a:solidFill>
                <a:latin typeface="+mj-lt"/>
              </a:rPr>
              <a:t>In the circuit in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given figure, find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the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unknown values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in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the electric circuit given.</a:t>
            </a:r>
            <a:endParaRPr lang="en-CA" sz="2000" dirty="0">
              <a:solidFill>
                <a:schemeClr val="bg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4826642"/>
                  </p:ext>
                </p:extLst>
              </p:nvPr>
            </p:nvGraphicFramePr>
            <p:xfrm>
              <a:off x="4800600" y="3832350"/>
              <a:ext cx="3810000" cy="27164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6839"/>
                    <a:gridCol w="1024387"/>
                    <a:gridCol w="1024387"/>
                    <a:gridCol w="1024387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V</a:t>
                          </a:r>
                          <a:r>
                            <a:rPr lang="en-CA" baseline="0" dirty="0" smtClean="0"/>
                            <a:t>    (v)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I   (A)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R  (</a:t>
                          </a:r>
                          <a:r>
                            <a:rPr lang="el-GR" dirty="0" smtClean="0"/>
                            <a:t>Ω</a:t>
                          </a:r>
                          <a:r>
                            <a:rPr lang="en-CA" dirty="0" smtClean="0"/>
                            <a:t>)</a:t>
                          </a:r>
                          <a:endParaRPr lang="en-CA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n-CA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eqArr>
                                      <m:eqArrPr>
                                        <m:ctrlPr>
                                          <a:rPr kumimoji="0" lang="en-CA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kumimoji="0" lang="en-CA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𝑜</m:t>
                                        </m:r>
                                      </m:e>
                                      <m:e/>
                                    </m:eqAr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4826642"/>
                  </p:ext>
                </p:extLst>
              </p:nvPr>
            </p:nvGraphicFramePr>
            <p:xfrm>
              <a:off x="4800600" y="3832350"/>
              <a:ext cx="3810000" cy="27164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6839"/>
                    <a:gridCol w="1024387"/>
                    <a:gridCol w="1024387"/>
                    <a:gridCol w="1024387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V</a:t>
                          </a:r>
                          <a:r>
                            <a:rPr lang="en-CA" baseline="0" dirty="0" smtClean="0"/>
                            <a:t>    (v)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I   (A)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R  (</a:t>
                          </a:r>
                          <a:r>
                            <a:rPr lang="el-GR" dirty="0" smtClean="0"/>
                            <a:t>Ω</a:t>
                          </a:r>
                          <a:r>
                            <a:rPr lang="en-CA" dirty="0" smtClean="0"/>
                            <a:t>)</a:t>
                          </a:r>
                          <a:endParaRPr lang="en-CA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826" t="-108197" r="-416529" b="-5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826" t="-211667" r="-416529" b="-4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826" t="-306557" r="-416529" b="-3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826" t="-406557" r="-416529" b="-2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826" t="-506557" r="-416529" b="-1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</a:tr>
                  <a:tr h="49136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826" t="-462500" r="-416529" b="-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639" y="228600"/>
            <a:ext cx="5978786" cy="356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4466270"/>
                  </p:ext>
                </p:extLst>
              </p:nvPr>
            </p:nvGraphicFramePr>
            <p:xfrm>
              <a:off x="533400" y="3794250"/>
              <a:ext cx="3810000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6839"/>
                    <a:gridCol w="1024387"/>
                    <a:gridCol w="1024387"/>
                    <a:gridCol w="1024387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V</a:t>
                          </a:r>
                          <a:r>
                            <a:rPr lang="en-CA" baseline="0" dirty="0" smtClean="0"/>
                            <a:t>    (v)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I   (A)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R  (</a:t>
                          </a:r>
                          <a:r>
                            <a:rPr lang="el-GR" dirty="0" smtClean="0"/>
                            <a:t>Ω</a:t>
                          </a:r>
                          <a:r>
                            <a:rPr lang="en-CA" dirty="0" smtClean="0"/>
                            <a:t>)</a:t>
                          </a:r>
                          <a:endParaRPr lang="en-CA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latin typeface="+mj-lt"/>
                            </a:rPr>
                            <a:t>36.0</a:t>
                          </a:r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6.0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6.0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20.0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latin typeface="+mj-lt"/>
                            </a:rPr>
                            <a:t>2.0</a:t>
                          </a:r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10.0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latin typeface="+mj-lt"/>
                            </a:rPr>
                            <a:t>20.0</a:t>
                          </a:r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latin typeface="+mj-lt"/>
                            </a:rPr>
                            <a:t>4.0</a:t>
                          </a:r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5.0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16.0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1.0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16.0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n-CA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16.0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latin typeface="+mj-lt"/>
                            </a:rPr>
                            <a:t>5.0</a:t>
                          </a:r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3.2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latin typeface="+mj-lt"/>
                            </a:rPr>
                            <a:t>72.0</a:t>
                          </a:r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6.0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12.0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4466270"/>
                  </p:ext>
                </p:extLst>
              </p:nvPr>
            </p:nvGraphicFramePr>
            <p:xfrm>
              <a:off x="533400" y="3794250"/>
              <a:ext cx="3810000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6839"/>
                    <a:gridCol w="1024387"/>
                    <a:gridCol w="1024387"/>
                    <a:gridCol w="1024387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V</a:t>
                          </a:r>
                          <a:r>
                            <a:rPr lang="en-CA" baseline="0" dirty="0" smtClean="0"/>
                            <a:t>    (v)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I   (A)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R  (</a:t>
                          </a:r>
                          <a:r>
                            <a:rPr lang="el-GR" dirty="0" smtClean="0"/>
                            <a:t>Ω</a:t>
                          </a:r>
                          <a:r>
                            <a:rPr lang="en-CA" dirty="0" smtClean="0"/>
                            <a:t>)</a:t>
                          </a:r>
                          <a:endParaRPr lang="en-CA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826" t="-108197" r="-416529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latin typeface="+mj-lt"/>
                            </a:rPr>
                            <a:t>36.0</a:t>
                          </a:r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6.0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6.0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826" t="-208197" r="-41652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20.0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latin typeface="+mj-lt"/>
                            </a:rPr>
                            <a:t>2.0</a:t>
                          </a:r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10.0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826" t="-313333" r="-416529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latin typeface="+mj-lt"/>
                            </a:rPr>
                            <a:t>20.0</a:t>
                          </a:r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latin typeface="+mj-lt"/>
                            </a:rPr>
                            <a:t>4.0</a:t>
                          </a:r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5.0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826" t="-406557" r="-41652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16.0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1.0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16.0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826" t="-506557" r="-41652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16.0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latin typeface="+mj-lt"/>
                            </a:rPr>
                            <a:t>5.0</a:t>
                          </a:r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3.2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826" t="-606557" r="-41652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latin typeface="+mj-lt"/>
                            </a:rPr>
                            <a:t>72.0</a:t>
                          </a:r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6.0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12.0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3463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35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36" t="7490" b="16404"/>
          <a:stretch/>
        </p:blipFill>
        <p:spPr bwMode="auto">
          <a:xfrm>
            <a:off x="4876800" y="661451"/>
            <a:ext cx="3912225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7073953"/>
                  </p:ext>
                </p:extLst>
              </p:nvPr>
            </p:nvGraphicFramePr>
            <p:xfrm>
              <a:off x="4895850" y="3810000"/>
              <a:ext cx="3352801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385"/>
                    <a:gridCol w="777816"/>
                    <a:gridCol w="851139"/>
                    <a:gridCol w="90146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V</a:t>
                          </a:r>
                          <a:r>
                            <a:rPr lang="en-CA" baseline="0" dirty="0" smtClean="0"/>
                            <a:t>  (v)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I (A)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R (</a:t>
                          </a:r>
                          <a:r>
                            <a:rPr lang="el-GR" dirty="0" smtClean="0"/>
                            <a:t>Ω</a:t>
                          </a:r>
                          <a:r>
                            <a:rPr lang="en-CA" dirty="0" smtClean="0"/>
                            <a:t>)</a:t>
                          </a:r>
                          <a:endParaRPr lang="en-CA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latin typeface="+mj-lt"/>
                            </a:rPr>
                            <a:t>8</a:t>
                          </a:r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latin typeface="+mj-lt"/>
                            </a:rPr>
                            <a:t>10</a:t>
                          </a:r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latin typeface="+mj-lt"/>
                            </a:rPr>
                            <a:t>3</a:t>
                          </a:r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𝐷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latin typeface="+mj-lt"/>
                            </a:rPr>
                            <a:t>4</a:t>
                          </a:r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𝑂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latin typeface="+mj-lt"/>
                            </a:rPr>
                            <a:t>12</a:t>
                          </a:r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7073953"/>
                  </p:ext>
                </p:extLst>
              </p:nvPr>
            </p:nvGraphicFramePr>
            <p:xfrm>
              <a:off x="4895850" y="3810000"/>
              <a:ext cx="3352801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385"/>
                    <a:gridCol w="777816"/>
                    <a:gridCol w="851139"/>
                    <a:gridCol w="90146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V</a:t>
                          </a:r>
                          <a:r>
                            <a:rPr lang="en-CA" baseline="0" dirty="0" smtClean="0"/>
                            <a:t>  (v)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I (A)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R (</a:t>
                          </a:r>
                          <a:r>
                            <a:rPr lang="el-GR" dirty="0" smtClean="0"/>
                            <a:t>Ω</a:t>
                          </a:r>
                          <a:r>
                            <a:rPr lang="en-CA" dirty="0" smtClean="0"/>
                            <a:t>)</a:t>
                          </a:r>
                          <a:endParaRPr lang="en-CA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08197" r="-308148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latin typeface="+mj-lt"/>
                            </a:rPr>
                            <a:t>8</a:t>
                          </a:r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208197" r="-308148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latin typeface="+mj-lt"/>
                            </a:rPr>
                            <a:t>10</a:t>
                          </a:r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313333" r="-308148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latin typeface="+mj-lt"/>
                            </a:rPr>
                            <a:t>3</a:t>
                          </a:r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406557" r="-30814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latin typeface="+mj-lt"/>
                            </a:rPr>
                            <a:t>4</a:t>
                          </a:r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506557" r="-30814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latin typeface="+mj-lt"/>
                            </a:rPr>
                            <a:t>12</a:t>
                          </a:r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585827"/>
                  </p:ext>
                </p:extLst>
              </p:nvPr>
            </p:nvGraphicFramePr>
            <p:xfrm>
              <a:off x="838200" y="3810000"/>
              <a:ext cx="3352801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385"/>
                    <a:gridCol w="777816"/>
                    <a:gridCol w="851139"/>
                    <a:gridCol w="90146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V</a:t>
                          </a:r>
                          <a:r>
                            <a:rPr lang="en-CA" baseline="0" dirty="0" smtClean="0"/>
                            <a:t>  (v)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I (A)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R (</a:t>
                          </a:r>
                          <a:r>
                            <a:rPr lang="el-GR" dirty="0" smtClean="0"/>
                            <a:t>Ω</a:t>
                          </a:r>
                          <a:r>
                            <a:rPr lang="en-CA" dirty="0" smtClean="0"/>
                            <a:t>)</a:t>
                          </a:r>
                          <a:endParaRPr lang="en-CA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latin typeface="+mj-lt"/>
                            </a:rPr>
                            <a:t>8</a:t>
                          </a:r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12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0.667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latin typeface="+mj-lt"/>
                            </a:rPr>
                            <a:t>10</a:t>
                          </a:r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9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1.111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6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latin typeface="+mj-lt"/>
                            </a:rPr>
                            <a:t>3</a:t>
                          </a:r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2.0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𝐷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latin typeface="+mj-lt"/>
                            </a:rPr>
                            <a:t>4</a:t>
                          </a:r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3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1.333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𝑂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18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latin typeface="+mj-lt"/>
                            </a:rPr>
                            <a:t>12</a:t>
                          </a:r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1.5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585827"/>
                  </p:ext>
                </p:extLst>
              </p:nvPr>
            </p:nvGraphicFramePr>
            <p:xfrm>
              <a:off x="838200" y="3810000"/>
              <a:ext cx="3352801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385"/>
                    <a:gridCol w="777816"/>
                    <a:gridCol w="851139"/>
                    <a:gridCol w="90146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V</a:t>
                          </a:r>
                          <a:r>
                            <a:rPr lang="en-CA" baseline="0" dirty="0" smtClean="0"/>
                            <a:t>  (v)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I (A)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R (</a:t>
                          </a:r>
                          <a:r>
                            <a:rPr lang="el-GR" dirty="0" smtClean="0"/>
                            <a:t>Ω</a:t>
                          </a:r>
                          <a:r>
                            <a:rPr lang="en-CA" dirty="0" smtClean="0"/>
                            <a:t>)</a:t>
                          </a:r>
                          <a:endParaRPr lang="en-CA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741" t="-108197" r="-307407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latin typeface="+mj-lt"/>
                            </a:rPr>
                            <a:t>8</a:t>
                          </a:r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12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0.667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741" t="-208197" r="-307407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latin typeface="+mj-lt"/>
                            </a:rPr>
                            <a:t>10</a:t>
                          </a:r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9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1.111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741" t="-313333" r="-307407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6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latin typeface="+mj-lt"/>
                            </a:rPr>
                            <a:t>3</a:t>
                          </a:r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2.0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741" t="-406557" r="-30740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latin typeface="+mj-lt"/>
                            </a:rPr>
                            <a:t>4</a:t>
                          </a:r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3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1.333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741" t="-506557" r="-30740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18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latin typeface="+mj-lt"/>
                            </a:rPr>
                            <a:t>12</a:t>
                          </a:r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1.5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TextBox 6"/>
          <p:cNvSpPr txBox="1"/>
          <p:nvPr/>
        </p:nvSpPr>
        <p:spPr>
          <a:xfrm>
            <a:off x="685800" y="838200"/>
            <a:ext cx="3886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solidFill>
                  <a:schemeClr val="bg1"/>
                </a:solidFill>
                <a:latin typeface="+mj-lt"/>
              </a:rPr>
              <a:t>Example:</a:t>
            </a:r>
          </a:p>
          <a:p>
            <a:r>
              <a:rPr lang="en-CA" sz="2000" dirty="0">
                <a:solidFill>
                  <a:schemeClr val="bg1"/>
                </a:solidFill>
                <a:latin typeface="+mj-lt"/>
              </a:rPr>
              <a:t>In the circuit in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given figure, find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the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unknown values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in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the electric circuit given.</a:t>
            </a:r>
            <a:endParaRPr lang="en-CA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112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36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685800" y="1016229"/>
                <a:ext cx="3352800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Example:</a:t>
                </a:r>
              </a:p>
              <a:p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In the circuit in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given figure,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CA" sz="2000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𝑜</m:t>
                        </m:r>
                      </m:sub>
                    </m:sSub>
                    <m:r>
                      <a:rPr lang="en-CA" sz="2000" b="0" i="1" dirty="0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50.0 V,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</a:rPr>
                      <m:t>=100.0</m:t>
                    </m:r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Ω,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</a:rPr>
                      <m:t>=2 </m:t>
                    </m:r>
                    <m:sSub>
                      <m:sSubPr>
                        <m:ctrlP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CA" sz="2000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𝑆</m:t>
                        </m:r>
                      </m:sub>
                    </m:sSub>
                    <m:r>
                      <a:rPr lang="en-CA" sz="2000" b="0" i="1" dirty="0" smtClean="0">
                        <a:solidFill>
                          <a:schemeClr val="bg1"/>
                        </a:solidFill>
                        <a:latin typeface="Cambria Math"/>
                      </a:rPr>
                      <m:t>=0.250 </m:t>
                    </m:r>
                    <m:r>
                      <a:rPr lang="en-CA" sz="2000" b="0" i="1" dirty="0" smtClean="0">
                        <a:solidFill>
                          <a:schemeClr val="bg1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, and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</a:rPr>
                      <m:t>1.5</m:t>
                    </m:r>
                    <m:sSub>
                      <m:sSubPr>
                        <m:ctrlP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CA" sz="2000" dirty="0" smtClean="0">
                  <a:solidFill>
                    <a:schemeClr val="bg1"/>
                  </a:solidFill>
                  <a:latin typeface="+mj-lt"/>
                </a:endParaRPr>
              </a:p>
              <a:p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  <a:p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Find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all the missing parameters in the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circuit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.</a:t>
                </a: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016229"/>
                <a:ext cx="3352800" cy="2554545"/>
              </a:xfrm>
              <a:prstGeom prst="rect">
                <a:avLst/>
              </a:prstGeom>
              <a:blipFill rotWithShape="1">
                <a:blip r:embed="rId2"/>
                <a:stretch>
                  <a:fillRect l="-2000" t="-1193" b="-33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3269671"/>
                  </p:ext>
                </p:extLst>
              </p:nvPr>
            </p:nvGraphicFramePr>
            <p:xfrm>
              <a:off x="5105400" y="4093343"/>
              <a:ext cx="358140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5350"/>
                    <a:gridCol w="895350"/>
                    <a:gridCol w="895350"/>
                    <a:gridCol w="89535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V</a:t>
                          </a:r>
                          <a:r>
                            <a:rPr lang="en-CA" baseline="0" dirty="0" smtClean="0"/>
                            <a:t>    (v)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I   (A)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R  (</a:t>
                          </a:r>
                          <a:r>
                            <a:rPr lang="el-GR" dirty="0" smtClean="0"/>
                            <a:t>Ω</a:t>
                          </a:r>
                          <a:r>
                            <a:rPr lang="en-CA" dirty="0" smtClean="0"/>
                            <a:t>)</a:t>
                          </a:r>
                          <a:endParaRPr lang="en-CA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latin typeface="+mj-lt"/>
                            </a:rPr>
                            <a:t>100</a:t>
                          </a:r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latin typeface="+mj-lt"/>
                            </a:rPr>
                            <a:t>1.5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CA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latin typeface="+mj-lt"/>
                            </a:rPr>
                            <a:t>2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CA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𝑜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latin typeface="+mj-lt"/>
                            </a:rPr>
                            <a:t>50</a:t>
                          </a:r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latin typeface="+mj-lt"/>
                            </a:rPr>
                            <a:t>0.25</a:t>
                          </a:r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3269671"/>
                  </p:ext>
                </p:extLst>
              </p:nvPr>
            </p:nvGraphicFramePr>
            <p:xfrm>
              <a:off x="5105400" y="4093343"/>
              <a:ext cx="358140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5350"/>
                    <a:gridCol w="895350"/>
                    <a:gridCol w="895350"/>
                    <a:gridCol w="89535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V</a:t>
                          </a:r>
                          <a:r>
                            <a:rPr lang="en-CA" baseline="0" dirty="0" smtClean="0"/>
                            <a:t>    (v)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I   (A)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R  (</a:t>
                          </a:r>
                          <a:r>
                            <a:rPr lang="el-GR" dirty="0" smtClean="0"/>
                            <a:t>Ω</a:t>
                          </a:r>
                          <a:r>
                            <a:rPr lang="en-CA" dirty="0" smtClean="0"/>
                            <a:t>)</a:t>
                          </a:r>
                          <a:endParaRPr lang="en-CA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80" t="-108197" r="-29932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680" t="-108197" r="-19932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latin typeface="+mj-lt"/>
                            </a:rPr>
                            <a:t>100</a:t>
                          </a:r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80" t="-208197" r="-29932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2055" t="-208197" r="-100685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000" t="-208197" b="-3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80" t="-313333" r="-299320" b="-2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000" t="-313333" b="-23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80" t="-406557" r="-299320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680" t="-406557" r="-199320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2055" t="-406557" r="-100685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80" t="-506557" r="-299320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latin typeface="+mj-lt"/>
                            </a:rPr>
                            <a:t>50</a:t>
                          </a:r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latin typeface="+mj-lt"/>
                            </a:rPr>
                            <a:t>0.25</a:t>
                          </a:r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38" r="25832"/>
          <a:stretch/>
        </p:blipFill>
        <p:spPr bwMode="auto">
          <a:xfrm>
            <a:off x="4048950" y="746168"/>
            <a:ext cx="5076000" cy="309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6208494"/>
                  </p:ext>
                </p:extLst>
              </p:nvPr>
            </p:nvGraphicFramePr>
            <p:xfrm>
              <a:off x="914400" y="4114800"/>
              <a:ext cx="358140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5350"/>
                    <a:gridCol w="895350"/>
                    <a:gridCol w="895350"/>
                    <a:gridCol w="89535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V</a:t>
                          </a:r>
                          <a:r>
                            <a:rPr lang="en-CA" baseline="0" dirty="0" smtClean="0"/>
                            <a:t>    (v)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I   (A)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R  (</a:t>
                          </a:r>
                          <a:r>
                            <a:rPr lang="el-GR" dirty="0" smtClean="0"/>
                            <a:t>Ω</a:t>
                          </a:r>
                          <a:r>
                            <a:rPr lang="en-CA" dirty="0" smtClean="0"/>
                            <a:t>)</a:t>
                          </a:r>
                          <a:endParaRPr lang="en-CA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CA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0.25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latin typeface="+mj-lt"/>
                            </a:rPr>
                            <a:t>100</a:t>
                          </a:r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16.67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0.15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111.11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8.33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0.15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55.56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CA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0.10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250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𝑜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latin typeface="+mj-lt"/>
                            </a:rPr>
                            <a:t>50</a:t>
                          </a:r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latin typeface="+mj-lt"/>
                            </a:rPr>
                            <a:t>0.25</a:t>
                          </a:r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200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6208494"/>
                  </p:ext>
                </p:extLst>
              </p:nvPr>
            </p:nvGraphicFramePr>
            <p:xfrm>
              <a:off x="914400" y="4114800"/>
              <a:ext cx="358140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5350"/>
                    <a:gridCol w="895350"/>
                    <a:gridCol w="895350"/>
                    <a:gridCol w="89535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V</a:t>
                          </a:r>
                          <a:r>
                            <a:rPr lang="en-CA" baseline="0" dirty="0" smtClean="0"/>
                            <a:t>    (v)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I   (A)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R  (</a:t>
                          </a:r>
                          <a:r>
                            <a:rPr lang="el-GR" dirty="0" smtClean="0"/>
                            <a:t>Ω</a:t>
                          </a:r>
                          <a:r>
                            <a:rPr lang="en-CA" dirty="0" smtClean="0"/>
                            <a:t>)</a:t>
                          </a:r>
                          <a:endParaRPr lang="en-CA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t="-108197" r="-300000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00000" t="-108197" r="-200000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0.25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latin typeface="+mj-lt"/>
                            </a:rPr>
                            <a:t>100</a:t>
                          </a:r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t="-208197" r="-300000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16.67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0.15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111.11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t="-313333" r="-300000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8.33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0.15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55.56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t="-406557" r="-3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00000" t="-406557" r="-2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0.10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250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t="-506557" r="-300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latin typeface="+mj-lt"/>
                            </a:rPr>
                            <a:t>50</a:t>
                          </a:r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latin typeface="+mj-lt"/>
                            </a:rPr>
                            <a:t>0.25</a:t>
                          </a:r>
                          <a:endParaRPr lang="en-CA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200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2692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47933" y="1524000"/>
                <a:ext cx="7576867" cy="3029466"/>
              </a:xfrm>
            </p:spPr>
            <p:txBody>
              <a:bodyPr>
                <a:noAutofit/>
              </a:bodyPr>
              <a:lstStyle/>
              <a:p>
                <a:pPr marL="450850" algn="l">
                  <a:buClrTx/>
                </a:pP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Electrical power (P) is the rate at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which electrical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energy is produced or consumed in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a given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time. Power is measured in watts (W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).</a:t>
                </a:r>
              </a:p>
              <a:p>
                <a:pPr marL="450850" algn="l">
                  <a:buClrTx/>
                </a:pP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Recall that   	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𝑃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= </m:t>
                    </m:r>
                    <m:f>
                      <m:fPr>
                        <m:ctrlP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𝐸</m:t>
                        </m:r>
                      </m:num>
                      <m:den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sz="2000" b="0" i="0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= </m:t>
                    </m:r>
                    <m:f>
                      <m:fPr>
                        <m:ctrlP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𝑉𝐼𝑡</m:t>
                        </m:r>
                      </m:num>
                      <m:den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𝑡</m:t>
                        </m:r>
                      </m:den>
                    </m:f>
                  </m:oMath>
                </a14:m>
                <a:endParaRPr lang="en-CA" sz="20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:endParaRPr lang="en-CA" sz="1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𝑃</m:t>
                    </m:r>
                    <m:r>
                      <a:rPr lang="en-CA" sz="24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=</m:t>
                    </m:r>
                    <m:r>
                      <a:rPr lang="en-CA" sz="24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𝑉𝐼</m:t>
                    </m:r>
                  </m:oMath>
                </a14:m>
                <a:r>
                  <a:rPr lang="en-CA" sz="2400" b="0" i="1" dirty="0" smtClean="0">
                    <a:solidFill>
                      <a:schemeClr val="bg1"/>
                    </a:solidFill>
                    <a:latin typeface="Cambria Math"/>
                    <a:cs typeface="Calibri" pitchFamily="34" charset="0"/>
                  </a:rPr>
                  <a:t>                V= I R</a:t>
                </a:r>
              </a:p>
              <a:p>
                <a:pPr marL="450850" algn="l">
                  <a:buClrTx/>
                </a:pPr>
                <a:r>
                  <a:rPr lang="en-CA" sz="2400" b="0" dirty="0" smtClean="0">
                    <a:solidFill>
                      <a:schemeClr val="bg1"/>
                    </a:solidFill>
                    <a:cs typeface="Calibri" pitchFamily="34" charset="0"/>
                  </a:rPr>
                  <a:t>		P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= </m:t>
                    </m:r>
                    <m:f>
                      <m:fPr>
                        <m:ctrlPr>
                          <a:rPr lang="en-CA" sz="2400" b="0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CA" sz="2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cs typeface="Calibri" pitchFamily="34" charset="0"/>
                              </a:rPr>
                            </m:ctrlPr>
                          </m:sSupPr>
                          <m:e>
                            <m:r>
                              <a:rPr lang="en-CA" sz="2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CA" sz="2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CA" sz="2400" b="0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𝑅</m:t>
                        </m:r>
                      </m:den>
                    </m:f>
                  </m:oMath>
                </a14:m>
                <a:endParaRPr lang="en-CA" sz="2400" b="0" i="1" dirty="0" smtClean="0">
                  <a:solidFill>
                    <a:schemeClr val="bg1"/>
                  </a:solidFill>
                  <a:latin typeface="Cambria Math"/>
                  <a:cs typeface="Calibri" pitchFamily="34" charset="0"/>
                </a:endParaRPr>
              </a:p>
              <a:p>
                <a:pPr marL="450850" algn="l">
                  <a:buClrTx/>
                </a:pPr>
                <a:r>
                  <a:rPr lang="en-CA" sz="2400" b="0" dirty="0" smtClean="0">
                    <a:solidFill>
                      <a:schemeClr val="bg1"/>
                    </a:solidFill>
                    <a:cs typeface="Calibri" pitchFamily="34" charset="0"/>
                  </a:rPr>
                  <a:t>		P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= </m:t>
                    </m:r>
                    <m:sSup>
                      <m:sSupPr>
                        <m:ctrlPr>
                          <a:rPr lang="en-CA" sz="2400" b="0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𝐼</m:t>
                        </m:r>
                      </m:e>
                      <m:sup>
                        <m:r>
                          <a:rPr lang="en-CA" sz="2400" b="0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2</m:t>
                        </m:r>
                      </m:sup>
                    </m:sSup>
                    <m:r>
                      <a:rPr lang="en-CA" sz="24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𝑅</m:t>
                    </m:r>
                  </m:oMath>
                </a14:m>
                <a:r>
                  <a:rPr lang="en-CA" sz="24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  </a:t>
                </a:r>
              </a:p>
              <a:p>
                <a:pPr marL="450850" algn="l">
                  <a:buClrTx/>
                </a:pP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		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	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	</a:t>
                </a:r>
                <a:endParaRPr lang="en-CA" sz="2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Where 	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𝐼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is the current in Amps (A)</a:t>
                </a:r>
              </a:p>
              <a:p>
                <a:pPr marL="450850" algn="l">
                  <a:buClrTx/>
                </a:pP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	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	V is the potential difference in volts (v)</a:t>
                </a:r>
              </a:p>
              <a:p>
                <a:pPr marL="450850" algn="l">
                  <a:buClrTx/>
                </a:pP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	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	P is the power in watts (w)</a:t>
                </a:r>
              </a:p>
              <a:p>
                <a:pPr marL="450850" algn="l">
                  <a:buClrTx/>
                </a:pP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	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	R is the resistance in ohms (</a:t>
                </a:r>
                <a:r>
                  <a:rPr lang="el-GR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Ω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)</a:t>
                </a:r>
                <a:endParaRPr lang="en-CA" sz="2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47933" y="1524000"/>
                <a:ext cx="7576867" cy="3029466"/>
              </a:xfrm>
              <a:blipFill rotWithShape="1">
                <a:blip r:embed="rId2"/>
                <a:stretch>
                  <a:fillRect t="-1006" r="-1770" b="-6177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37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5334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solidFill>
                  <a:srgbClr val="DBF5F9">
                    <a:lumMod val="25000"/>
                  </a:srgbClr>
                </a:solidFill>
                <a:latin typeface="Calibri"/>
              </a:rPr>
              <a:t>Power in Electric </a:t>
            </a:r>
            <a:r>
              <a:rPr lang="en-CA" sz="3600" dirty="0" smtClean="0">
                <a:solidFill>
                  <a:srgbClr val="DBF5F9">
                    <a:lumMod val="25000"/>
                  </a:srgbClr>
                </a:solidFill>
                <a:latin typeface="Calibri"/>
              </a:rPr>
              <a:t>Circuits </a:t>
            </a:r>
            <a:endParaRPr lang="en-CA" sz="3600" dirty="0">
              <a:solidFill>
                <a:srgbClr val="DBF5F9">
                  <a:lumMod val="2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07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38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685800" y="1016229"/>
                <a:ext cx="7696200" cy="2987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Example:</a:t>
                </a:r>
              </a:p>
              <a:p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Calculate the power rating of a stereo amplifier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if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it is plugged into a standard 120 V outlet and has a resistance of 120 </a:t>
                </a:r>
                <a:r>
                  <a:rPr lang="el-GR" sz="2000" dirty="0" smtClean="0">
                    <a:solidFill>
                      <a:schemeClr val="bg1"/>
                    </a:solidFill>
                    <a:latin typeface="+mj-lt"/>
                  </a:rPr>
                  <a:t>Ω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.</a:t>
                </a:r>
              </a:p>
              <a:p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𝑃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CA" sz="2000" b="0" dirty="0" smtClean="0">
                  <a:solidFill>
                    <a:schemeClr val="bg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𝑃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120</m:t>
                              </m:r>
                            </m:e>
                            <m:sup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</m:t>
                          </m:r>
                        </m:num>
                        <m:den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120 </m:t>
                          </m:r>
                        </m:den>
                      </m:f>
                    </m:oMath>
                  </m:oMathPara>
                </a14:m>
                <a:endParaRPr lang="en-CA" sz="2000" dirty="0" smtClean="0">
                  <a:solidFill>
                    <a:schemeClr val="bg1"/>
                  </a:solidFill>
                  <a:latin typeface="+mj-lt"/>
                </a:endParaRPr>
              </a:p>
              <a:p>
                <a:pPr/>
                <a:endParaRPr lang="en-CA" sz="800" dirty="0">
                  <a:solidFill>
                    <a:schemeClr val="bg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𝑃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=120 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016229"/>
                <a:ext cx="7696200" cy="2987485"/>
              </a:xfrm>
              <a:prstGeom prst="rect">
                <a:avLst/>
              </a:prstGeom>
              <a:blipFill rotWithShape="1">
                <a:blip r:embed="rId2"/>
                <a:stretch>
                  <a:fillRect l="-872" t="-102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836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39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685800" y="1016229"/>
                <a:ext cx="769620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Example:</a:t>
                </a:r>
              </a:p>
              <a:p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How much power is dissipated in a circuit with a 15 </a:t>
                </a:r>
                <a:r>
                  <a:rPr lang="el-GR" sz="2000" dirty="0" smtClean="0">
                    <a:solidFill>
                      <a:schemeClr val="bg1"/>
                    </a:solidFill>
                    <a:latin typeface="+mj-lt"/>
                  </a:rPr>
                  <a:t>Ω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 resistor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that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draws a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current of 10.0 A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?</a:t>
                </a:r>
              </a:p>
              <a:p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𝑃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p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en-CA" sz="2000" b="0" dirty="0" smtClean="0">
                  <a:solidFill>
                    <a:schemeClr val="bg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𝑃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 </m:t>
                      </m:r>
                      <m:sSup>
                        <m:sSup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×15</m:t>
                      </m:r>
                    </m:oMath>
                  </m:oMathPara>
                </a14:m>
                <a:endParaRPr lang="en-CA" sz="2000" b="0" dirty="0" smtClean="0">
                  <a:solidFill>
                    <a:schemeClr val="bg1"/>
                  </a:solidFill>
                  <a:latin typeface="+mj-lt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𝑃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=1500 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016229"/>
                <a:ext cx="7696200" cy="2246769"/>
              </a:xfrm>
              <a:prstGeom prst="rect">
                <a:avLst/>
              </a:prstGeom>
              <a:blipFill rotWithShape="1">
                <a:blip r:embed="rId2"/>
                <a:stretch>
                  <a:fillRect l="-872" t="-1359" r="-126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2682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7200" y="771267"/>
                <a:ext cx="8077199" cy="3029466"/>
              </a:xfrm>
            </p:spPr>
            <p:txBody>
              <a:bodyPr>
                <a:noAutofit/>
              </a:bodyPr>
              <a:lstStyle/>
              <a:p>
                <a:pPr marL="450850" algn="l">
                  <a:buClrTx/>
                </a:pPr>
                <a14:m>
                  <m:oMath xmlns:m="http://schemas.openxmlformats.org/officeDocument/2006/math">
                    <m:r>
                      <a:rPr lang="en-CA" sz="2000" b="0" i="1" dirty="0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𝑄</m:t>
                    </m:r>
                    <m:r>
                      <a:rPr lang="en-CA" sz="2000" b="0" i="1" dirty="0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=</m:t>
                    </m:r>
                    <m:r>
                      <a:rPr lang="en-CA" sz="2000" b="0" i="1" dirty="0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𝑁</m:t>
                    </m:r>
                    <m:r>
                      <a:rPr lang="en-CA" sz="2000" b="0" i="1" dirty="0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×</m:t>
                    </m:r>
                    <m:r>
                      <a:rPr lang="en-CA" sz="2000" b="0" i="1" dirty="0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𝑒</m:t>
                    </m:r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 </a:t>
                </a:r>
              </a:p>
              <a:p>
                <a:pPr marL="450850" algn="l">
                  <a:buClrTx/>
                </a:pPr>
                <a:r>
                  <a:rPr lang="en-CA" sz="2000" b="0" dirty="0" smtClean="0">
                    <a:solidFill>
                      <a:schemeClr val="bg1"/>
                    </a:solidFill>
                    <a:cs typeface="Calibri" pitchFamily="34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𝑄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𝑖𝑠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𝑡h𝑒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𝑡𝑜𝑡𝑎𝑙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𝑐h𝑎𝑟𝑔𝑒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𝑖𝑛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𝑐𝑜𝑢𝑙𝑢𝑚𝑏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d>
                      <m:dPr>
                        <m:ctrlP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</m:ctrlPr>
                      </m:d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𝐶</m:t>
                        </m:r>
                      </m:e>
                    </m:d>
                  </m:oMath>
                </a14:m>
                <a:endParaRPr lang="en-CA" sz="2000" b="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	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𝑁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𝑖𝑠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𝑡h𝑒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𝑛𝑢𝑚𝑏𝑒𝑟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𝑜𝑓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𝑒𝑙𝑒𝑐𝑡𝑟𝑜𝑛𝑠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.</m:t>
                    </m:r>
                  </m:oMath>
                </a14:m>
                <a:endParaRPr lang="en-CA" sz="2000" b="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:r>
                  <a:rPr lang="en-CA" sz="2000" b="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𝑒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𝑖𝑠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𝑡h𝑒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𝑐h𝑎𝑟𝑔𝑒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𝑜𝑓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𝑜𝑛𝑒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𝑒𝑙𝑒𝑐𝑡𝑟𝑜𝑛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 (−1.6×</m:t>
                    </m:r>
                    <m:sSup>
                      <m:sSupPr>
                        <m:ctrlP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</m:ctrlPr>
                      </m:sSup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10</m:t>
                        </m:r>
                      </m:e>
                      <m:sup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−19</m:t>
                        </m:r>
                      </m:sup>
                    </m:sSup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𝐶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)</m:t>
                    </m:r>
                  </m:oMath>
                </a14:m>
                <a:endParaRPr lang="en-CA" sz="2000" b="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:endParaRPr lang="en-CA" sz="2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:r>
                  <a:rPr lang="en-CA" sz="2000" b="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Example:</a:t>
                </a:r>
              </a:p>
              <a:p>
                <a:pPr marL="450850" algn="l">
                  <a:buClrTx/>
                </a:pP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A glass rod with a charge of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5.4 ×</m:t>
                    </m:r>
                    <m:sSup>
                      <m:sSupPr>
                        <m:ctrlP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</m:ctrlPr>
                      </m:sSup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10</m:t>
                        </m:r>
                      </m:e>
                      <m:sup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 electrons touches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another insulator so that all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of the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excess electrons are shared equally. What</a:t>
                </a:r>
              </a:p>
              <a:p>
                <a:pPr marL="450850" algn="l">
                  <a:buClrTx/>
                </a:pP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is the final charge on the glass rod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?</a:t>
                </a:r>
              </a:p>
              <a:p>
                <a:pPr marL="450850" algn="l">
                  <a:buClrTx/>
                </a:pPr>
                <a:endParaRPr lang="en-CA" sz="20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𝑄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=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𝑁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÷2×</m:t>
                      </m:r>
                      <m:sSup>
                        <m:sSup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CA" sz="2000" b="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𝑄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=5.4×</m:t>
                      </m:r>
                      <m:sSup>
                        <m:sSup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10</m:t>
                          </m:r>
                        </m:e>
                        <m:sup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8</m:t>
                          </m:r>
                        </m:sup>
                      </m:sSup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÷−2 ×1.6×</m:t>
                      </m:r>
                      <m:sSup>
                        <m:sSup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10</m:t>
                          </m:r>
                        </m:e>
                        <m:sup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−19</m:t>
                          </m:r>
                        </m:sup>
                      </m:sSup>
                    </m:oMath>
                  </m:oMathPara>
                </a14:m>
                <a:endParaRPr lang="en-CA" sz="2000" b="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𝑄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=432 ×</m:t>
                      </m:r>
                      <m:sSup>
                        <m:sSup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10</m:t>
                          </m:r>
                        </m:e>
                        <m:sup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−11</m:t>
                          </m:r>
                        </m:sup>
                      </m:sSup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 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𝐶</m:t>
                      </m:r>
                    </m:oMath>
                  </m:oMathPara>
                </a14:m>
                <a:endParaRPr lang="en-CA" sz="2000" b="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:endParaRPr lang="en-CA" sz="2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7200" y="771267"/>
                <a:ext cx="8077199" cy="3029466"/>
              </a:xfrm>
              <a:blipFill rotWithShape="1">
                <a:blip r:embed="rId2"/>
                <a:stretch>
                  <a:fillRect b="-514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+mj-lt"/>
              </a:rPr>
              <a:pPr/>
              <a:t>4</a:t>
            </a:fld>
            <a:endParaRPr lang="en-US" dirty="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599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40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685800" y="1016229"/>
                <a:ext cx="7848600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Example:</a:t>
                </a:r>
              </a:p>
              <a:p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What is the maximum power (in W and kW) that can be used in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a circuit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with a potential difference of 120 V and a maximum current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of 20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A?</a:t>
                </a:r>
              </a:p>
              <a:p>
                <a:endParaRPr lang="en-CA" sz="2000" dirty="0" smtClean="0">
                  <a:solidFill>
                    <a:schemeClr val="bg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𝑃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𝐼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𝑉</m:t>
                      </m:r>
                    </m:oMath>
                  </m:oMathPara>
                </a14:m>
                <a:endParaRPr lang="en-CA" sz="2000" b="0" dirty="0" smtClean="0">
                  <a:solidFill>
                    <a:schemeClr val="bg1"/>
                  </a:solidFill>
                  <a:latin typeface="+mj-lt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𝑃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=20 ×120</m:t>
                      </m:r>
                    </m:oMath>
                  </m:oMathPara>
                </a14:m>
                <a:endParaRPr lang="en-CA" sz="2000" b="0" dirty="0" smtClean="0">
                  <a:solidFill>
                    <a:schemeClr val="bg1"/>
                  </a:solidFill>
                  <a:latin typeface="+mj-lt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𝑃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=2400 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lang="en-CA" sz="2000" b="0" dirty="0" smtClean="0">
                  <a:solidFill>
                    <a:schemeClr val="bg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𝑃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=2.4 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𝑘𝑤</m:t>
                      </m:r>
                    </m:oMath>
                  </m:oMathPara>
                </a14:m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016229"/>
                <a:ext cx="7848600" cy="2554545"/>
              </a:xfrm>
              <a:prstGeom prst="rect">
                <a:avLst/>
              </a:prstGeom>
              <a:blipFill rotWithShape="1">
                <a:blip r:embed="rId2"/>
                <a:stretch>
                  <a:fillRect l="-855" t="-119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202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47933" y="1524000"/>
                <a:ext cx="7957867" cy="3029466"/>
              </a:xfrm>
            </p:spPr>
            <p:txBody>
              <a:bodyPr>
                <a:noAutofit/>
              </a:bodyPr>
              <a:lstStyle/>
              <a:p>
                <a:pPr marL="450850" algn="l">
                  <a:buClrTx/>
                </a:pP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Electrical energy is usually measured in units of kilowatt hours (</a:t>
                </a:r>
                <a:r>
                  <a:rPr lang="en-CA" sz="2000" dirty="0" err="1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kW.h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)</a:t>
                </a:r>
              </a:p>
              <a:p>
                <a:pPr marL="450850" algn="l">
                  <a:buClrTx/>
                </a:pP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because the joule (J) is sometimes too small to be a convenient</a:t>
                </a:r>
              </a:p>
              <a:p>
                <a:pPr marL="450850" algn="l">
                  <a:buClrTx/>
                </a:pP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measurement. </a:t>
                </a:r>
                <a:endParaRPr lang="en-CA" sz="20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:endParaRPr lang="en-CA" sz="2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One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kilowatt hour is equal to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3.6 × </m:t>
                    </m:r>
                    <m:sSup>
                      <m:sSupPr>
                        <m:ctrlP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</m:ctrlPr>
                      </m:sSup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10</m:t>
                        </m:r>
                      </m:e>
                      <m:sup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  joules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47933" y="1524000"/>
                <a:ext cx="7957867" cy="3029466"/>
              </a:xfrm>
              <a:blipFill rotWithShape="1">
                <a:blip r:embed="rId2"/>
                <a:stretch>
                  <a:fillRect t="-100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41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5334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>
                <a:solidFill>
                  <a:srgbClr val="DBF5F9">
                    <a:lumMod val="25000"/>
                  </a:srgbClr>
                </a:solidFill>
                <a:latin typeface="Calibri"/>
              </a:rPr>
              <a:t>Electric Energy </a:t>
            </a:r>
            <a:endParaRPr lang="en-CA" sz="3600" dirty="0">
              <a:solidFill>
                <a:srgbClr val="DBF5F9">
                  <a:lumMod val="2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91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42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85800" y="1016229"/>
                <a:ext cx="7696200" cy="3524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Example:</a:t>
                </a:r>
              </a:p>
              <a:p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Calculate the energy consumed by a 8 W LED light bulb that operates</a:t>
                </a:r>
              </a:p>
              <a:p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for 24 h. Give your answer in both joules (J) and kilowatt hours (</a:t>
                </a:r>
                <a:r>
                  <a:rPr lang="en-CA" sz="2000" dirty="0" err="1" smtClean="0">
                    <a:solidFill>
                      <a:schemeClr val="bg1"/>
                    </a:solidFill>
                    <a:latin typeface="+mj-lt"/>
                  </a:rPr>
                  <a:t>kW.h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)</a:t>
                </a:r>
              </a:p>
              <a:p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expressed to 2 decimal places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.</a:t>
                </a:r>
              </a:p>
              <a:p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𝐸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=8 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𝑤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×24 ×60×60 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CA" sz="2000" b="0" dirty="0" smtClean="0">
                  <a:solidFill>
                    <a:schemeClr val="bg1"/>
                  </a:solidFill>
                  <a:latin typeface="+mj-lt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𝐸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=691200 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𝐽</m:t>
                      </m:r>
                    </m:oMath>
                  </m:oMathPara>
                </a14:m>
                <a:endParaRPr lang="en-CA" sz="2000" b="0" dirty="0" smtClean="0">
                  <a:solidFill>
                    <a:schemeClr val="bg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𝐸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691200 </m:t>
                          </m:r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𝐽</m:t>
                          </m:r>
                        </m:num>
                        <m:den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3.6 ×</m:t>
                          </m:r>
                          <m:sSup>
                            <m:sSupPr>
                              <m:ctrlP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6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2000" b="0" dirty="0" smtClean="0">
                  <a:solidFill>
                    <a:schemeClr val="bg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𝐸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=0.192 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𝑘𝑊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.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en-CA" sz="2000" b="0" dirty="0" smtClean="0">
                  <a:solidFill>
                    <a:schemeClr val="bg1"/>
                  </a:solidFill>
                  <a:latin typeface="+mj-lt"/>
                </a:endParaRPr>
              </a:p>
              <a:p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	</a:t>
                </a:r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016229"/>
                <a:ext cx="7696200" cy="3524106"/>
              </a:xfrm>
              <a:prstGeom prst="rect">
                <a:avLst/>
              </a:prstGeom>
              <a:blipFill rotWithShape="1">
                <a:blip r:embed="rId2"/>
                <a:stretch>
                  <a:fillRect l="-872" t="-86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990600" y="4724400"/>
            <a:ext cx="7086600" cy="7078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CA" sz="2000" dirty="0" smtClean="0">
                <a:solidFill>
                  <a:srgbClr val="FF0000"/>
                </a:solidFill>
                <a:latin typeface="+mj-lt"/>
              </a:rPr>
              <a:t>H. W. Questions # 9, 11, 12, 13, 15, 16, 17, 19, 20, 21, 23, 25, 26, 27, 31, 32, 33, 34, 35, 36, 37 on pages 575 – 578 of the package</a:t>
            </a:r>
            <a:endParaRPr lang="en-CA" sz="20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933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+mj-lt"/>
              </a:rPr>
              <a:pPr/>
              <a:t>5</a:t>
            </a:fld>
            <a:endParaRPr lang="en-US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7620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>
                <a:solidFill>
                  <a:srgbClr val="DBF5F9">
                    <a:lumMod val="25000"/>
                  </a:srgbClr>
                </a:solidFill>
                <a:latin typeface="Calibri"/>
              </a:rPr>
              <a:t>Electric Current (I):</a:t>
            </a:r>
            <a:endParaRPr lang="en-CA" sz="3600" dirty="0">
              <a:solidFill>
                <a:srgbClr val="DBF5F9">
                  <a:lumMod val="25000"/>
                </a:srgbClr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14400" y="1600200"/>
                <a:ext cx="7315200" cy="25171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CA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Electric Current </a:t>
                </a:r>
                <a:r>
                  <a:rPr lang="en-CA" sz="20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is the total amount of charge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moving past </a:t>
                </a:r>
                <a:r>
                  <a:rPr lang="en-CA" sz="20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a point in a conductor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in a certain period of time. It is measured in amps (A) </a:t>
                </a:r>
              </a:p>
              <a:p>
                <a:endParaRPr lang="en-CA" sz="20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𝐼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=</m:t>
                      </m:r>
                      <m:f>
                        <m:f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𝑄</m:t>
                          </m:r>
                        </m:num>
                        <m:den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CA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CA" sz="20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	</a:t>
                </a:r>
                <a:r>
                  <a:rPr lang="en-CA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	𝑄 </a:t>
                </a:r>
                <a:r>
                  <a:rPr lang="en-CA" sz="20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𝑖𝑠 𝑡ℎ𝑒 𝑡𝑜𝑡𝑎𝑙 𝑐ℎ𝑎𝑟𝑔𝑒 𝑖𝑛 𝑐𝑜𝑙𝑢𝑚𝑏 (𝐶)</a:t>
                </a:r>
              </a:p>
              <a:p>
                <a:r>
                  <a:rPr lang="en-CA" sz="20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		</a:t>
                </a:r>
                <a:r>
                  <a:rPr lang="en-CA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I  </a:t>
                </a:r>
                <a:r>
                  <a:rPr lang="en-CA" sz="20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𝑖𝑠 </a:t>
                </a:r>
                <a:r>
                  <a:rPr lang="en-CA" sz="2000" i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the electric current in amps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(A) .</a:t>
                </a:r>
                <a:endParaRPr lang="en-CA" sz="20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CA" sz="20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		</a:t>
                </a:r>
                <a:r>
                  <a:rPr lang="en-CA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t </a:t>
                </a:r>
                <a:r>
                  <a:rPr lang="en-CA" sz="20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𝑖𝑠 𝑡ℎ𝑒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time in seconds (s)</a:t>
                </a:r>
                <a:endParaRPr lang="en-CA" sz="20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600200"/>
                <a:ext cx="7315200" cy="2517164"/>
              </a:xfrm>
              <a:prstGeom prst="rect">
                <a:avLst/>
              </a:prstGeom>
              <a:blipFill rotWithShape="1">
                <a:blip r:embed="rId2"/>
                <a:stretch>
                  <a:fillRect l="-833" t="-1214" b="-339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374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7200" y="771267"/>
                <a:ext cx="8077199" cy="3029466"/>
              </a:xfrm>
            </p:spPr>
            <p:txBody>
              <a:bodyPr>
                <a:noAutofit/>
              </a:bodyPr>
              <a:lstStyle/>
              <a:p>
                <a:pPr marL="450850" algn="l">
                  <a:buClrTx/>
                </a:pP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Example:</a:t>
                </a:r>
              </a:p>
              <a:p>
                <a:pPr marL="450850" algn="l">
                  <a:buClrTx/>
                </a:pP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How much current flows through a hair dryer if 1400 C of charge pass</a:t>
                </a:r>
              </a:p>
              <a:p>
                <a:pPr marL="450850" algn="l">
                  <a:buClrTx/>
                </a:pP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through it in 2.25 minutes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?</a:t>
                </a:r>
              </a:p>
              <a:p>
                <a:pPr marL="450850" algn="l">
                  <a:buClrTx/>
                </a:pPr>
                <a:endParaRPr lang="en-CA" sz="20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𝐼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= </m:t>
                      </m:r>
                      <m:f>
                        <m:f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𝑄</m:t>
                          </m:r>
                        </m:num>
                        <m:den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CA" sz="2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𝐼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=</m:t>
                      </m:r>
                      <m:f>
                        <m:f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1400 </m:t>
                          </m:r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𝐶</m:t>
                          </m:r>
                        </m:num>
                        <m:den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2.25</m:t>
                          </m:r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×60 </m:t>
                          </m:r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CA" sz="2000" b="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:endParaRPr lang="en-CA" sz="800" b="0" i="1" dirty="0" smtClean="0">
                  <a:solidFill>
                    <a:schemeClr val="bg1"/>
                  </a:solidFill>
                  <a:latin typeface="Cambria Math"/>
                  <a:cs typeface="Calibri" pitchFamily="34" charset="0"/>
                </a:endParaRPr>
              </a:p>
              <a:p>
                <a:pPr marL="450850" algn="l"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𝐼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=10.37 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𝐴</m:t>
                      </m:r>
                    </m:oMath>
                  </m:oMathPara>
                </a14:m>
                <a:endParaRPr lang="en-CA" sz="2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7200" y="771267"/>
                <a:ext cx="8077199" cy="3029466"/>
              </a:xfrm>
              <a:blipFill rotWithShape="1">
                <a:blip r:embed="rId2"/>
                <a:stretch>
                  <a:fillRect t="-1008" b="-14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+mj-lt"/>
              </a:rPr>
              <a:pPr/>
              <a:t>6</a:t>
            </a:fld>
            <a:endParaRPr lang="en-US" dirty="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772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+mj-lt"/>
              </a:rPr>
              <a:pPr/>
              <a:t>7</a:t>
            </a:fld>
            <a:endParaRPr lang="en-US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6858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solidFill>
                  <a:srgbClr val="DBF5F9">
                    <a:lumMod val="25000"/>
                  </a:srgbClr>
                </a:solidFill>
                <a:latin typeface="Calibri"/>
              </a:rPr>
              <a:t>The Direction of Electric Current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1905000"/>
            <a:ext cx="39624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 Electric Current (conventional current)  moves </a:t>
            </a:r>
            <a:r>
              <a:rPr lang="en-CA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from the </a:t>
            </a:r>
            <a:r>
              <a:rPr lang="en-CA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positive (+) terminal </a:t>
            </a:r>
            <a:r>
              <a:rPr lang="en-CA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through the circuit </a:t>
            </a:r>
            <a:r>
              <a:rPr lang="en-CA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to the negative (–) </a:t>
            </a:r>
            <a:r>
              <a:rPr lang="en-CA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terminal of the </a:t>
            </a:r>
            <a:r>
              <a:rPr lang="en-CA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source.</a:t>
            </a:r>
          </a:p>
          <a:p>
            <a:endParaRPr lang="en-CA" sz="20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CA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Actually  electrons flow from </a:t>
            </a:r>
            <a:r>
              <a:rPr lang="en-CA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 </a:t>
            </a:r>
            <a:r>
              <a:rPr lang="en-CA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negative terminal to </a:t>
            </a:r>
            <a:r>
              <a:rPr lang="en-CA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 positive terminal of the </a:t>
            </a:r>
            <a:r>
              <a:rPr lang="en-CA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source.</a:t>
            </a:r>
            <a:endParaRPr lang="en-CA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en-CA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3" t="10603" r="8110"/>
          <a:stretch/>
        </p:blipFill>
        <p:spPr bwMode="auto">
          <a:xfrm>
            <a:off x="5090615" y="2009775"/>
            <a:ext cx="3766782" cy="3721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5638800" y="4038600"/>
            <a:ext cx="0" cy="45720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620000" y="4572000"/>
            <a:ext cx="533400" cy="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781800" y="4572000"/>
            <a:ext cx="533400" cy="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943600" y="4562475"/>
            <a:ext cx="533400" cy="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629400" y="2590800"/>
            <a:ext cx="533400" cy="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791200" y="2581275"/>
            <a:ext cx="533400" cy="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467600" y="2590800"/>
            <a:ext cx="533400" cy="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8086725" y="3733800"/>
            <a:ext cx="0" cy="53340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8086725" y="2895600"/>
            <a:ext cx="0" cy="53340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648325" y="2628900"/>
            <a:ext cx="0" cy="49530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57900" y="400050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Current flow</a:t>
            </a:r>
            <a:endParaRPr lang="en-US" sz="20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106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+mj-lt"/>
              </a:rPr>
              <a:pPr/>
              <a:t>8</a:t>
            </a:fld>
            <a:endParaRPr lang="en-US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6858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solidFill>
                  <a:srgbClr val="DBF5F9">
                    <a:lumMod val="25000"/>
                  </a:srgbClr>
                </a:solidFill>
                <a:latin typeface="Calibri"/>
              </a:rPr>
              <a:t>Measurement of </a:t>
            </a:r>
            <a:r>
              <a:rPr lang="en-CA" sz="3600" dirty="0" smtClean="0">
                <a:solidFill>
                  <a:srgbClr val="DBF5F9">
                    <a:lumMod val="25000"/>
                  </a:srgbClr>
                </a:solidFill>
                <a:latin typeface="Calibri"/>
              </a:rPr>
              <a:t>Electric Current</a:t>
            </a:r>
            <a:endParaRPr lang="en-CA" sz="3600" dirty="0">
              <a:solidFill>
                <a:srgbClr val="DBF5F9">
                  <a:lumMod val="25000"/>
                </a:srgb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1600200"/>
            <a:ext cx="4191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An ammeter (a current-measuring device) must be wired so that all </a:t>
            </a:r>
            <a:r>
              <a:rPr lang="en-CA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current flows </a:t>
            </a:r>
            <a:r>
              <a:rPr lang="en-CA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through it. </a:t>
            </a:r>
            <a:endParaRPr lang="en-CA" sz="20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en-CA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CA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 ammeter  </a:t>
            </a:r>
            <a:r>
              <a:rPr lang="en-CA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must be rewired </a:t>
            </a:r>
            <a:r>
              <a:rPr lang="en-CA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in </a:t>
            </a:r>
            <a:r>
              <a:rPr lang="en-CA" sz="2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series </a:t>
            </a:r>
            <a:r>
              <a:rPr lang="en-CA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through </a:t>
            </a:r>
            <a:r>
              <a:rPr lang="en-CA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 </a:t>
            </a:r>
            <a:r>
              <a:rPr lang="en-CA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circuit.</a:t>
            </a:r>
            <a:endParaRPr lang="en-CA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757"/>
          <a:stretch/>
        </p:blipFill>
        <p:spPr bwMode="auto">
          <a:xfrm>
            <a:off x="5257799" y="1600201"/>
            <a:ext cx="381600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52" t="66081" r="30105"/>
          <a:stretch/>
        </p:blipFill>
        <p:spPr bwMode="auto">
          <a:xfrm>
            <a:off x="5779799" y="3581400"/>
            <a:ext cx="3168000" cy="1743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05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+mj-lt"/>
              </a:rPr>
              <a:pPr/>
              <a:t>9</a:t>
            </a:fld>
            <a:endParaRPr lang="en-US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6858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solidFill>
                  <a:srgbClr val="DBF5F9">
                    <a:lumMod val="25000"/>
                  </a:srgbClr>
                </a:solidFill>
                <a:latin typeface="Calibri"/>
              </a:rPr>
              <a:t>Electrical </a:t>
            </a:r>
            <a:r>
              <a:rPr lang="en-CA" sz="3600" dirty="0" smtClean="0">
                <a:solidFill>
                  <a:srgbClr val="DBF5F9">
                    <a:lumMod val="25000"/>
                  </a:srgbClr>
                </a:solidFill>
                <a:latin typeface="Calibri"/>
              </a:rPr>
              <a:t>Potential</a:t>
            </a:r>
            <a:endParaRPr lang="en-CA" sz="3600" dirty="0">
              <a:solidFill>
                <a:srgbClr val="DBF5F9">
                  <a:lumMod val="25000"/>
                </a:srgb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1658203"/>
            <a:ext cx="41256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Work had to be done on the bicycle to increase its gravitational potential</a:t>
            </a:r>
          </a:p>
          <a:p>
            <a:r>
              <a:rPr lang="en-CA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Energy to overcome the change in the elevations of the road. </a:t>
            </a:r>
          </a:p>
          <a:p>
            <a:endParaRPr lang="en-CA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CA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Similarly work </a:t>
            </a:r>
            <a:r>
              <a:rPr lang="en-CA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is done by </a:t>
            </a:r>
            <a:r>
              <a:rPr lang="en-CA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 power </a:t>
            </a:r>
            <a:r>
              <a:rPr lang="en-CA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supply to increase the electrical potential energy of each </a:t>
            </a:r>
            <a:r>
              <a:rPr lang="en-CA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coulomb to overcome the decrease of energy done by every resistor.</a:t>
            </a:r>
          </a:p>
          <a:p>
            <a:endParaRPr lang="en-CA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CA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As </a:t>
            </a:r>
            <a:r>
              <a:rPr lang="en-CA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 charge flows through the </a:t>
            </a:r>
            <a:r>
              <a:rPr lang="en-CA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circuit (loads), its energy </a:t>
            </a:r>
            <a:r>
              <a:rPr lang="en-CA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decreases</a:t>
            </a:r>
            <a:r>
              <a:rPr lang="en-CA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endParaRPr lang="en-CA" sz="20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  <a:hlinkClick r:id="rId2" action="ppaction://hlinkfile"/>
            </a:endParaRPr>
          </a:p>
          <a:p>
            <a:r>
              <a:rPr lang="en-CA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hlinkClick r:id="rId3" action="ppaction://hlinkfile"/>
              </a:rPr>
              <a:t>Potential Difference</a:t>
            </a:r>
            <a:endParaRPr lang="en-CA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00" y="1332130"/>
            <a:ext cx="4104000" cy="3392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5483839" y="4898886"/>
            <a:ext cx="3200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Gravitational </a:t>
            </a:r>
            <a:r>
              <a:rPr lang="en-CA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and electrical </a:t>
            </a:r>
            <a:r>
              <a:rPr lang="en-CA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potential energy</a:t>
            </a:r>
          </a:p>
        </p:txBody>
      </p:sp>
    </p:spTree>
    <p:extLst>
      <p:ext uri="{BB962C8B-B14F-4D97-AF65-F5344CB8AC3E}">
        <p14:creationId xmlns:p14="http://schemas.microsoft.com/office/powerpoint/2010/main" val="187383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5315</TotalTime>
  <Words>2982</Words>
  <Application>Microsoft Office PowerPoint</Application>
  <PresentationFormat>On-screen Show (4:3)</PresentationFormat>
  <Paragraphs>636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Flow</vt:lpstr>
      <vt:lpstr>1_Flow</vt:lpstr>
      <vt:lpstr>2_Flow</vt:lpstr>
      <vt:lpstr>3_Flow</vt:lpstr>
      <vt:lpstr>4_Flow</vt:lpstr>
      <vt:lpstr>5_Flow</vt:lpstr>
      <vt:lpstr>6_Flow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Youssef</dc:creator>
  <cp:lastModifiedBy>Daoud, Youssef</cp:lastModifiedBy>
  <cp:revision>278</cp:revision>
  <dcterms:created xsi:type="dcterms:W3CDTF">2006-08-16T00:00:00Z</dcterms:created>
  <dcterms:modified xsi:type="dcterms:W3CDTF">2018-06-15T18:25:20Z</dcterms:modified>
</cp:coreProperties>
</file>