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53"/>
  </p:notesMasterIdLst>
  <p:sldIdLst>
    <p:sldId id="256" r:id="rId7"/>
    <p:sldId id="320" r:id="rId8"/>
    <p:sldId id="309" r:id="rId9"/>
    <p:sldId id="316" r:id="rId10"/>
    <p:sldId id="318" r:id="rId11"/>
    <p:sldId id="317" r:id="rId12"/>
    <p:sldId id="319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30" r:id="rId22"/>
    <p:sldId id="333" r:id="rId23"/>
    <p:sldId id="332" r:id="rId24"/>
    <p:sldId id="331" r:id="rId25"/>
    <p:sldId id="334" r:id="rId26"/>
    <p:sldId id="335" r:id="rId27"/>
    <p:sldId id="336" r:id="rId28"/>
    <p:sldId id="329" r:id="rId29"/>
    <p:sldId id="337" r:id="rId30"/>
    <p:sldId id="339" r:id="rId31"/>
    <p:sldId id="356" r:id="rId32"/>
    <p:sldId id="357" r:id="rId33"/>
    <p:sldId id="345" r:id="rId34"/>
    <p:sldId id="346" r:id="rId35"/>
    <p:sldId id="344" r:id="rId36"/>
    <p:sldId id="340" r:id="rId37"/>
    <p:sldId id="342" r:id="rId38"/>
    <p:sldId id="343" r:id="rId39"/>
    <p:sldId id="341" r:id="rId40"/>
    <p:sldId id="338" r:id="rId41"/>
    <p:sldId id="347" r:id="rId42"/>
    <p:sldId id="348" r:id="rId43"/>
    <p:sldId id="349" r:id="rId44"/>
    <p:sldId id="350" r:id="rId45"/>
    <p:sldId id="351" r:id="rId46"/>
    <p:sldId id="353" r:id="rId47"/>
    <p:sldId id="352" r:id="rId48"/>
    <p:sldId id="354" r:id="rId49"/>
    <p:sldId id="359" r:id="rId50"/>
    <p:sldId id="358" r:id="rId51"/>
    <p:sldId id="35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6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2018-06-15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3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8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9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97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52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84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78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69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4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08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1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96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75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14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04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34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91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234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6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632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6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073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361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509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74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777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31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641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0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2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2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686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388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83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62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16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835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8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18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693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1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693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221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332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482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46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845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10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60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1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0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30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hyperlink" Target="Electromagnetic%20induction%20(EMI).mp4" TargetMode="Externa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C%20Generator%203D%20Animation%20Video.mp4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DC%20motor.mp4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0.jpeg"/><Relationship Id="rId4" Type="http://schemas.openxmlformats.org/officeDocument/2006/relationships/hyperlink" Target="How%20DC%20Motor%20Works.mp4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Electromagnets%20-%20How%20can%20electricity%20create%20a%20magnet.mp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90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Magnetism</a:t>
            </a:r>
            <a:endParaRPr lang="en-CA" sz="5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00284"/>
            <a:ext cx="7696200" cy="15240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straight conductor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held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 your right hand with your right thumb pointing in the direction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the current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, your curled fingers will point in the direction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magnetic field lines surrounding the conductor.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28459"/>
            <a:ext cx="56292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782128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Right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H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and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R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ule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# 1: </a:t>
            </a:r>
          </a:p>
        </p:txBody>
      </p:sp>
    </p:spTree>
    <p:extLst>
      <p:ext uri="{BB962C8B-B14F-4D97-AF65-F5344CB8AC3E}">
        <p14:creationId xmlns:p14="http://schemas.microsoft.com/office/powerpoint/2010/main" val="7153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6096000" cy="3029466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X represents current in a conductor moving into the page, and the blue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concentric circles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show the direction of the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field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dot represents current in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conductor moving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out of the page, and the blue concentric circles show the direction of the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field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782128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Representing Currents &amp; Magnetic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1"/>
          <a:stretch/>
        </p:blipFill>
        <p:spPr bwMode="auto">
          <a:xfrm>
            <a:off x="6577273" y="3740109"/>
            <a:ext cx="1872668" cy="233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57"/>
          <a:stretch/>
        </p:blipFill>
        <p:spPr bwMode="auto">
          <a:xfrm>
            <a:off x="6492815" y="1386765"/>
            <a:ext cx="2041585" cy="233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75" y="762000"/>
            <a:ext cx="48768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Copy each diagram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figure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into your notebook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draw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field.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Copy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each diagram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figure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into your notebook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label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direction of the conventional current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50" y="1219199"/>
            <a:ext cx="3528000" cy="100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67024"/>
            <a:ext cx="3492000" cy="268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353622"/>
            <a:ext cx="4440750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 W questions # 20, 21, on page 599 – 600 of the package and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Questions # 1 – 7 on page 552 and # 1 – 7 on page 556 of the textbook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57912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magnetic field around a straight conductor can be intensified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by bending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wire into a loop.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Note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that in the centre of the loop,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magnetic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field points straight through.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positive and negative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signs denote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direction of the conventional current from positive to negative.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782128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Magnetic Field of a Loop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53224" y="770626"/>
            <a:ext cx="17811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3" y="3624263"/>
            <a:ext cx="25050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3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52578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large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number of loops wound close together to form a coil, or solenoid.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overall magnetic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field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similar to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magnetic field of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bar magnet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magnetic field is strongest at the poles or ends of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coils and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weakest at the sides.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782128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Magnetic Field of a Solenoid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32670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28459"/>
            <a:ext cx="30003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543800" cy="12954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fingers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your right hand wrap around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coil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 the direction of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conventional current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, while your right thumb points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direction of the north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pole of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coil.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782128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Right Hand Rule # 2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83" y="1752600"/>
            <a:ext cx="5184000" cy="236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8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45" y="2133600"/>
            <a:ext cx="2448000" cy="232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48006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following diagram shows coils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wire wound on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cardboard cylinders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Copy the diagrams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into your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notebook, and on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each diagram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mark the N-pole and S-pole of the coil.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07" y="426255"/>
            <a:ext cx="1944000" cy="22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50677" y="2322110"/>
            <a:ext cx="4902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(b)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-1"/>
          <a:stretch/>
        </p:blipFill>
        <p:spPr bwMode="auto">
          <a:xfrm>
            <a:off x="6573328" y="4681437"/>
            <a:ext cx="2036832" cy="154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95041" y="4312105"/>
            <a:ext cx="4902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(c)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43434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subwoofer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cone is made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from paper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that quickly vibrates.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permanent circular magnet surrounds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solenoid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called the voice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coil.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Applications of solenoids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888000" cy="233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2500" y="4572000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The current in the voice cone produces a magnetic field that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repels or attracts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voice coil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with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cone away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or to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magnet</a:t>
            </a:r>
          </a:p>
        </p:txBody>
      </p:sp>
    </p:spTree>
    <p:extLst>
      <p:ext uri="{BB962C8B-B14F-4D97-AF65-F5344CB8AC3E}">
        <p14:creationId xmlns:p14="http://schemas.microsoft.com/office/powerpoint/2010/main" val="26671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699835"/>
            <a:ext cx="7962900" cy="22098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current is reversed in direction to produce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magnetic field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that attracts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voice coil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cone towards the magnet.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process repeats continually,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producing compressions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and rarefactions to create sound.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5" y="838200"/>
            <a:ext cx="7416000" cy="286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48006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When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switch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closed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, an electric current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flows and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soft iron cores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become magnetized.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cores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attract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iron armature, which moves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toward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electromagnet, causing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hammer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strike the bell.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Solenoids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in Electric bells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952500" y="4572000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As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hammer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strikes the bell,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movement of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armature opens the contacts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and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circuit is broken.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066791"/>
            <a:ext cx="3384000" cy="35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6096000" cy="3029466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Magnets are made of iron, nickel, or cobalt.</a:t>
            </a:r>
          </a:p>
          <a:p>
            <a:pPr marL="793750" indent="-342900" algn="l">
              <a:buClrTx/>
              <a:buFont typeface="Arial" pitchFamily="34" charset="0"/>
              <a:buChar char="•"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All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large magnets are made up of many smaller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rotatable magnets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, called dipoles, which can interact with other dipoles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close by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dipoles line up, then a small magnetic domain is produced.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Domain Theory of Magnets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 r="58518"/>
          <a:stretch/>
        </p:blipFill>
        <p:spPr bwMode="auto">
          <a:xfrm>
            <a:off x="7314434" y="1295400"/>
            <a:ext cx="1512000" cy="210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7"/>
          <a:stretch/>
        </p:blipFill>
        <p:spPr bwMode="auto">
          <a:xfrm>
            <a:off x="7314434" y="3657597"/>
            <a:ext cx="1512000" cy="204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6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48006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Closing a switch causes an electric current in the coil, and the soft iron core becomes a very strong induced magnet.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Large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steel plates, girders, and pieces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scrap iron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can be lifted and transported by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lifting electromagnet.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Solenoids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in Lifting Electromagnet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60" y="1524000"/>
            <a:ext cx="2700000" cy="417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4676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motor principle involves a force produced on conductors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two magnetic fields interact, as shown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figure.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Motor Principle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0" y="1327943"/>
            <a:ext cx="7524000" cy="244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3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40017"/>
            <a:ext cx="33528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thumb and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forefinger are in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plane with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palm, at right angles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 one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another, and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middle finger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perpendicular to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that plane.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Right Hand Rule # 3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2291" name="Picture 3" descr="E:\Right_hand_rule_cross_produc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t="8961" r="8472" b="10586"/>
          <a:stretch/>
        </p:blipFill>
        <p:spPr bwMode="auto">
          <a:xfrm>
            <a:off x="4339200" y="685800"/>
            <a:ext cx="4428000" cy="311268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 rot="20086452">
            <a:off x="5070535" y="3316667"/>
            <a:ext cx="2208595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         Magnetic    </a:t>
            </a:r>
          </a:p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         Force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246147">
            <a:off x="4272695" y="1548948"/>
            <a:ext cx="1219200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Magnetic Field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3026" y="859114"/>
            <a:ext cx="1219200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Electric Current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6172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0" marR="45720" lvl="0" indent="-342900">
              <a:spcBef>
                <a:spcPct val="20000"/>
              </a:spcBef>
              <a:buSzPct val="95000"/>
              <a:buFont typeface="Courier New" pitchFamily="49" charset="0"/>
              <a:buChar char="o"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Point your thumb in the direction of the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current. </a:t>
            </a:r>
          </a:p>
          <a:p>
            <a:pPr marL="793750" marR="45720" lvl="0" indent="-342900">
              <a:spcBef>
                <a:spcPct val="20000"/>
              </a:spcBef>
              <a:buSzPct val="95000"/>
              <a:buFont typeface="Courier New" pitchFamily="49" charset="0"/>
              <a:buChar char="o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point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your index finger in the direction of the magnetic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field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.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Courier New" pitchFamily="49" charset="0"/>
              <a:buChar char="o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Then your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middle finger is pointing in the direction of the magnetic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force.</a:t>
            </a: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305800" cy="1514733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Copy each diagram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Figure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into your notebook,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draw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field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lines of both the magnet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conductor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Then determine the direction of the force on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conductor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1404"/>
            <a:ext cx="1800000" cy="190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1728000" cy="189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21" y="2710493"/>
            <a:ext cx="3744000" cy="212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3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305800" cy="1514733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For the diagrams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figure,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use the third right-hand rule for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motor principle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show the unknown direction of the specified quantity.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930249"/>
            <a:ext cx="2844000" cy="292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19" y="1874000"/>
            <a:ext cx="2988000" cy="296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257800"/>
            <a:ext cx="807720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H W questions # 22, 23, 24, 25, 26, 27, 29 on page 600 – 602 of the package,</a:t>
            </a:r>
          </a:p>
          <a:p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 Questions # 1 – 7 on page 562, and # 1 – 6 on page 566 of </a:t>
            </a:r>
            <a:r>
              <a:rPr lang="en-CA" sz="2000" dirty="0">
                <a:solidFill>
                  <a:srgbClr val="FF0000"/>
                </a:solidFill>
                <a:latin typeface="+mj-lt"/>
              </a:rPr>
              <a:t>the textbook</a:t>
            </a:r>
          </a:p>
        </p:txBody>
      </p:sp>
    </p:spTree>
    <p:extLst>
      <p:ext uri="{BB962C8B-B14F-4D97-AF65-F5344CB8AC3E}">
        <p14:creationId xmlns:p14="http://schemas.microsoft.com/office/powerpoint/2010/main" val="1498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54864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Any change in the magnetic field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strength near a conductor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induces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 </a:t>
            </a:r>
            <a:r>
              <a:rPr lang="en-CA" sz="200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electric current in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conductor which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induces an electric current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conductor.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Electromagnetic Induction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1105" y="5301829"/>
            <a:ext cx="3652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schemeClr val="accent2"/>
                </a:solidFill>
                <a:cs typeface="Calibri" pitchFamily="34" charset="0"/>
                <a:hlinkClick r:id="rId2" action="ppaction://hlinkfile"/>
              </a:rPr>
              <a:t>Electromagnetic Induction</a:t>
            </a:r>
            <a:endParaRPr lang="en-CA" sz="2000" dirty="0">
              <a:solidFill>
                <a:schemeClr val="accent2"/>
              </a:solidFill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78" y="1709323"/>
            <a:ext cx="2304000" cy="395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6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0772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Factors </a:t>
            </a:r>
            <a:r>
              <a:rPr lang="en-CA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that affect the </a:t>
            </a:r>
            <a:r>
              <a:rPr lang="en-CA" sz="2400" b="1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magnitude</a:t>
            </a:r>
            <a:r>
              <a:rPr lang="en-CA" sz="2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of induced current: 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804863" indent="-273050" algn="l">
              <a:lnSpc>
                <a:spcPct val="200000"/>
              </a:lnSpc>
              <a:buClrTx/>
              <a:buFont typeface="Arial" pitchFamily="34" charset="0"/>
              <a:buChar char="•"/>
              <a:tabLst>
                <a:tab pos="804863" algn="l"/>
              </a:tabLst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number of turns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induction coil</a:t>
            </a:r>
          </a:p>
          <a:p>
            <a:pPr marL="804863" indent="-273050" algn="l">
              <a:lnSpc>
                <a:spcPct val="200000"/>
              </a:lnSpc>
              <a:buClrTx/>
              <a:buFont typeface="Arial" pitchFamily="34" charset="0"/>
              <a:buChar char="•"/>
              <a:tabLst>
                <a:tab pos="804863" algn="l"/>
              </a:tabLst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rate of change of the inducing magnetic field (speed of motion)</a:t>
            </a:r>
          </a:p>
          <a:p>
            <a:pPr marL="804863" indent="-273050" algn="l">
              <a:lnSpc>
                <a:spcPct val="200000"/>
              </a:lnSpc>
              <a:buClrTx/>
              <a:buFont typeface="Arial" pitchFamily="34" charset="0"/>
              <a:buChar char="•"/>
              <a:tabLst>
                <a:tab pos="804863" algn="l"/>
              </a:tabLst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strength of the inducing magnetic field.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Electromagnetic Induction Factors: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693" y="1905000"/>
            <a:ext cx="8305800" cy="2183616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4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Factors </a:t>
            </a:r>
            <a:r>
              <a:rPr lang="en-CA" sz="24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that affect the </a:t>
            </a:r>
            <a:r>
              <a:rPr lang="en-CA" sz="2400" b="1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direction</a:t>
            </a:r>
            <a:r>
              <a:rPr lang="en-CA" sz="24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  <a:cs typeface="Calibri" pitchFamily="34" charset="0"/>
              </a:rPr>
              <a:t>of induced current: </a:t>
            </a:r>
            <a:endParaRPr lang="en-CA" sz="24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8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900113" indent="-273050" algn="l">
              <a:lnSpc>
                <a:spcPct val="250000"/>
              </a:lnSpc>
              <a:buClrTx/>
              <a:buSzPct val="124000"/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direction of rotation of the coil (clockwise/ counter – clockwise ).</a:t>
            </a:r>
          </a:p>
          <a:p>
            <a:pPr marL="900113" indent="-273050" algn="l">
              <a:lnSpc>
                <a:spcPct val="250000"/>
              </a:lnSpc>
              <a:buClrTx/>
              <a:buSzPct val="124000"/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direction of coil / magnet motion (moving away / towards).</a:t>
            </a:r>
          </a:p>
          <a:p>
            <a:pPr marL="900113" indent="-273050" algn="l">
              <a:lnSpc>
                <a:spcPct val="250000"/>
              </a:lnSpc>
              <a:buClrTx/>
              <a:buSzPct val="124000"/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type of the magnetic pole(north / south) that is moving.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Electromagnetic Induction Factors: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58" y="1752599"/>
            <a:ext cx="3816000" cy="179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16" y="914400"/>
            <a:ext cx="4981732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4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Lenz’s </a:t>
            </a:r>
            <a:r>
              <a:rPr lang="en-CA" sz="24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Law: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changing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field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induces a current in a coil, the electric current is in such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direction that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its own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field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opposes the change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that produced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it.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figure (a), a south magnet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must be induced at the end of the coil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RHR#2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predicts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that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direction of the 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current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flow in the coil.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figure (b),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north magnet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must be induced at the end of the coil.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RHR#2 for solenoids predicts that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direction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the current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flow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the coil.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01" y="3945132"/>
            <a:ext cx="3672000" cy="226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0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4343400" cy="1514733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Using Right Hand Rule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#2 for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solenoids, </a:t>
            </a: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predict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direction of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induced current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flow by adding arrows to your diagrams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 Add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 N or S to represent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magnetic poles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at each end of the coil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predict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polarity of the magnet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that is being inserted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or removed from the coils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23" y="990600"/>
            <a:ext cx="3996000" cy="10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23" y="2286000"/>
            <a:ext cx="4140000" cy="108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57" y="3726630"/>
            <a:ext cx="4248000" cy="102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57" y="5029188"/>
            <a:ext cx="4176000" cy="99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740143"/>
            <a:ext cx="381000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  <a:latin typeface="+mj-lt"/>
              </a:rPr>
              <a:t>H W Questions # 16, 17, 18, 19, 20 on page 625 – 627 of the package  </a:t>
            </a:r>
            <a:endParaRPr lang="en-CA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1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74431" y="3070034"/>
            <a:ext cx="3060000" cy="334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482425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Put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bar magnet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 a piece of paper and carefully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sprinkle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iron powder around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bar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magnet. It shows the magnetic field lines around the magnet.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compass can be used to map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direction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magnetic field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lines around a magnet.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compass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needle will align itself along the direction of 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field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Magnetic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Force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50" y="609604"/>
            <a:ext cx="3312000" cy="266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40767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According to the Faraday's law of electromagnetic induction, whenever a conductor moves in a magnetic field EMF gets induced across the conductor.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close path is provided to the conductor, induced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EMF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causes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Alternating current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flow in the circuit.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AC Generator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6" name="Picture 2" descr="E:\AC gene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0242"/>
            <a:ext cx="4392000" cy="21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5943600"/>
            <a:ext cx="219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marR="45720" lvl="0">
              <a:spcBef>
                <a:spcPct val="20000"/>
              </a:spcBef>
              <a:buSzPct val="95000"/>
            </a:pPr>
            <a:r>
              <a:rPr lang="en-CA" sz="2000" dirty="0">
                <a:solidFill>
                  <a:schemeClr val="accent2"/>
                </a:solidFill>
                <a:cs typeface="Calibri" pitchFamily="34" charset="0"/>
                <a:hlinkClick r:id="rId3" action="ppaction://hlinkfile"/>
              </a:rPr>
              <a:t>AC </a:t>
            </a:r>
            <a:r>
              <a:rPr lang="en-CA" sz="2000" dirty="0" smtClean="0">
                <a:solidFill>
                  <a:schemeClr val="accent2"/>
                </a:solidFill>
                <a:cs typeface="Calibri" pitchFamily="34" charset="0"/>
                <a:hlinkClick r:id="rId3" action="ppaction://hlinkfile"/>
              </a:rPr>
              <a:t>Generator</a:t>
            </a:r>
            <a:endParaRPr lang="en-CA" sz="2000" dirty="0">
              <a:solidFill>
                <a:schemeClr val="accent2"/>
              </a:solidFill>
              <a:cs typeface="Calibri" pitchFamily="34" charset="0"/>
            </a:endParaRPr>
          </a:p>
        </p:txBody>
      </p:sp>
      <p:pic>
        <p:nvPicPr>
          <p:cNvPr id="1027" name="Picture 3" descr="E:\electricity-navy-basics-1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53960"/>
            <a:ext cx="3672000" cy="334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47244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split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ring commutator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split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so that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circuit is incomplete when the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loop is aligned with the split.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split ring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commutator and the wire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loop (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which are connected) are free to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rotate around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 axis.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brushes are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made out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conducting bristles. They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make contact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with the split ring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commutator but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still allow rotation.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79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DC Generator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08964"/>
            <a:ext cx="3240000" cy="406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49788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electric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current flows in through the bottom brush,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into split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ring B, and through the coil, eventually entering split ring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leaving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motor through the top brush. Using the right-hand rule for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coil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, end A of the armature becomes a N-pole and is repelled by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N-pole of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external magnet, causing it to move away and rotate clockwise.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79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Armature DC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Motor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00" y="1524000"/>
            <a:ext cx="3708000" cy="333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3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49788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top brush is now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contact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with split ring B. Electric current continues to flow in through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bottom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brush up through the coils, leaving by split ring B and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top brush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End A of the armature now becomes a S-pole and is repelled by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S-pole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the external magnet, causing the clockwise motion to continue.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79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Armature DC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Motor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00" y="1752600"/>
            <a:ext cx="3708000" cy="265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1752600"/>
            <a:ext cx="4902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(b)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3920d7581e52a9bb724e75fdcfe54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45" y="685800"/>
            <a:ext cx="3456000" cy="25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4076700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According to the Faraday's law of electromagnetic induction, whenever a conductor moves in a magnetic field EMF gets induced across the conductor.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close path is provided to the conductor, induced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EMF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causes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Alternating current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flow in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circuit. </a:t>
            </a: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  <a:hlinkClick r:id="rId3" action="ppaction://hlinkfile"/>
              </a:rPr>
              <a:t>DC Generator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  <a:hlinkClick r:id="rId4" action="ppaction://hlinkfile"/>
              </a:rPr>
              <a:t>How DC Motor Works.mp4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050" name="Picture 2" descr="E:\fig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83" y="3505200"/>
            <a:ext cx="3896924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5638800" cy="1514733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Further Improvements in Motor </a:t>
            </a:r>
            <a:r>
              <a:rPr lang="en-CA" sz="2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Design:</a:t>
            </a:r>
            <a:endParaRPr lang="en-CA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 overcome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these issues, DC motor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designers put several coils into the motors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and use a split ring commutator with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several splits. This means that: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speed of the motor does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not fluctuate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as much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a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segment of the multiple split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ring commutator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always in contact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with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external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circuit.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8200"/>
            <a:ext cx="2772000" cy="287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62" y="4191000"/>
            <a:ext cx="5688000" cy="18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5328248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Transformer: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 electromagnetic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device that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can raise or lower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voltage.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simple transformer, shown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Figure transforms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current and voltage in a circuit.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primary side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uses an alternating current to produce an electromagnet.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changing magnetic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field in the secondary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produces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new alternating current.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79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Transformers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1003213"/>
            <a:ext cx="2556000" cy="239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48" y="3733800"/>
            <a:ext cx="3204000" cy="202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83916" y="4517845"/>
            <a:ext cx="82168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1658" y="4741085"/>
            <a:ext cx="745483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1516" y="5406579"/>
            <a:ext cx="745483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59" y="1285327"/>
            <a:ext cx="5059641" cy="218361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Step-down transformer: </a:t>
            </a: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transformer with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fewer secondary windings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than primary windings.</a:t>
            </a: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decreases the voltage in the secondary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coil.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Step-up transformer: </a:t>
            </a: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transformer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with more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secondary windings than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primary windings.</a:t>
            </a: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increases the voltage in the secondary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coil.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76000" cy="197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98" y="3505200"/>
            <a:ext cx="3204000" cy="190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5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762000"/>
                <a:ext cx="7848600" cy="218361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Transformer Equations: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Transformers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obey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law of conservation of energy.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Therefore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,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energy going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into the primary coil must equal the energy coming out of the secondary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coil.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1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𝑉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∝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en-CA" sz="2000" b="1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n-CA" sz="2000" b="1" i="0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CA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CA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762000"/>
                <a:ext cx="7848600" cy="2183616"/>
              </a:xfrm>
              <a:blipFill rotWithShape="1">
                <a:blip r:embed="rId2"/>
                <a:stretch>
                  <a:fillRect t="-1397" b="-1446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57600" y="2057400"/>
                <a:ext cx="4648200" cy="4779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Tahoma"/>
                  </a:rPr>
                  <a:t>Where: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Tahoma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Tahoma"/>
                          </a:rPr>
                          <m:t>𝑉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Tahoma"/>
                          </a:rPr>
                          <m:t>𝑝</m:t>
                        </m:r>
                      </m:sub>
                    </m:sSub>
                    <m:r>
                      <a:rPr lang="en-CA" sz="2000" i="1" dirty="0" smtClean="0">
                        <a:solidFill>
                          <a:schemeClr val="bg1"/>
                        </a:solidFill>
                        <a:latin typeface="Cambria Math"/>
                        <a:cs typeface="Tahoma"/>
                      </a:rPr>
                      <m:t> 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Tahoma"/>
                  </a:rPr>
                  <a:t>is the potential difference (V) 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Tahoma"/>
                  </a:rPr>
                  <a:t>the primary coil in volts (v)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𝐼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Tahoma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Tahoma"/>
                  </a:rPr>
                  <a:t>is the electric current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Tahoma"/>
                  </a:rPr>
                  <a:t>in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Tahoma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Tahoma"/>
                  </a:rPr>
                  <a:t>primary coil in amps (A)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𝑉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𝑠</m:t>
                        </m:r>
                      </m:sub>
                    </m:sSub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cs typeface="Tahoma"/>
                      </a:rPr>
                      <m:t> 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Tahoma"/>
                  </a:rPr>
                  <a:t>is the potential difference (V) in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Tahoma"/>
                  </a:rPr>
                  <a:t>secondary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Tahoma"/>
                  </a:rPr>
                  <a:t>coil in volts (v)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𝐼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Tahoma"/>
                  </a:rPr>
                  <a:t> is the electric current in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Tahoma"/>
                  </a:rPr>
                  <a:t>secondary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Tahoma"/>
                  </a:rPr>
                  <a:t>coil in amps (A)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𝑁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Tahoma"/>
                  </a:rPr>
                  <a:t> is the number of windings in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Tahoma"/>
                  </a:rPr>
                  <a:t>secondary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Tahoma"/>
                  </a:rPr>
                  <a:t>coil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Tahoma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𝑁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Tahoma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bg1"/>
                    </a:solidFill>
                    <a:cs typeface="Tahoma"/>
                  </a:rPr>
                  <a:t> is the number of windings in the primary coil.</a:t>
                </a:r>
              </a:p>
              <a:p>
                <a:pPr lvl="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057400"/>
                <a:ext cx="4648200" cy="4779963"/>
              </a:xfrm>
              <a:prstGeom prst="rect">
                <a:avLst/>
              </a:prstGeom>
              <a:blipFill rotWithShape="1">
                <a:blip r:embed="rId3"/>
                <a:stretch>
                  <a:fillRect l="-1311" t="-638" r="-11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8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153400" cy="1514733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en-CA" sz="2000" b="1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n-CA" sz="2000" b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Transformers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must obey the law of conservation 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energy.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V increases then I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decreases. 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If V decrease then I increase.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153400" cy="1514733"/>
              </a:xfrm>
              <a:blipFill rotWithShape="1">
                <a:blip r:embed="rId2"/>
                <a:stretch>
                  <a:fillRect b="-786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4"/>
          <a:stretch/>
        </p:blipFill>
        <p:spPr bwMode="auto">
          <a:xfrm>
            <a:off x="5879818" y="1676400"/>
            <a:ext cx="3132000" cy="35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50292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magnetic field is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three-dimensional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region of space surrounding a magnet that will exert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force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on magnetic objects.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They always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point from N to S outside a magnet and S to N inside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(they form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closed loop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)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never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cross one another,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are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closer together where the magnetic field is stronger (poles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).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1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7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153400" cy="1514733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door chime designed to operate at 8.0 V is connected to a 120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V power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supply through a transformer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 The number of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windings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secondary coil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100 and the current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it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1.8 A.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the number of windings in the primary coil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?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the current in the primary coil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?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is the power rating of the chime?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is the resistance of the chime?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9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752600"/>
                <a:ext cx="7848600" cy="23622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power loss due to thermal energy losses over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long distances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governed by the current and the overall resistance of the pathway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, as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given by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equation: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𝒍𝒐𝒔𝒕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𝑰</m:t>
                          </m:r>
                        </m:e>
                        <m:sup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𝑹</m:t>
                      </m:r>
                    </m:oMath>
                  </m:oMathPara>
                </a14:m>
                <a:endParaRPr lang="en-CA" sz="2000" b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b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By lowering the current and raising the electrical potential for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transmitting electricity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, the amount of power loss can be greatly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reduced.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752600"/>
                <a:ext cx="7848600" cy="2362200"/>
              </a:xfrm>
              <a:blipFill rotWithShape="1">
                <a:blip r:embed="rId2"/>
                <a:stretch>
                  <a:fillRect t="-1292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79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Transmitting Electrical Energy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3916" y="4517845"/>
            <a:ext cx="82168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1658" y="4741085"/>
            <a:ext cx="745483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1516" y="5406579"/>
            <a:ext cx="745483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3" y="4800600"/>
            <a:ext cx="7992741" cy="1143000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figure ,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generator produces 20 kV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AC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r="1822"/>
          <a:stretch/>
        </p:blipFill>
        <p:spPr bwMode="auto">
          <a:xfrm>
            <a:off x="801824" y="1066800"/>
            <a:ext cx="7704000" cy="33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2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1162690"/>
            <a:ext cx="3733799" cy="2183616"/>
          </a:xfrm>
        </p:spPr>
        <p:txBody>
          <a:bodyPr>
            <a:noAutofit/>
          </a:bodyPr>
          <a:lstStyle/>
          <a:p>
            <a:pPr marL="793750" lvl="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generated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20 kV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current of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AC,  is increased to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higher 230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kV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by transformers close to the generators to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minimize energy loss. 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1658" y="4741085"/>
            <a:ext cx="745483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99" y="1219200"/>
            <a:ext cx="3456000" cy="286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1162690"/>
            <a:ext cx="3733799" cy="2183616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electricity is then sent along power transmission lines suspended high above the ground supported by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towers. 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electric transmission towers are carrying 230 </a:t>
            </a:r>
            <a:r>
              <a:rPr lang="en-CA" sz="2000" dirty="0" err="1" smtClean="0">
                <a:solidFill>
                  <a:schemeClr val="bg1"/>
                </a:solidFill>
                <a:latin typeface="+mj-lt"/>
                <a:cs typeface="Calibri" pitchFamily="34" charset="0"/>
              </a:rPr>
              <a:t>kv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current. 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1658" y="4741085"/>
            <a:ext cx="745483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1.bp.blogspot.com/_U3umjVzCXTA/TUmoiekiJCI/AAAAAAAAAV4/WByZP9B__UQ/s1600/Tower+with+tension+insula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99" y="1066800"/>
            <a:ext cx="3672000" cy="48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1162690"/>
            <a:ext cx="4800599" cy="2183616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electricity is gradually decreased in voltage at a district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transformer from 230 </a:t>
            </a:r>
            <a:r>
              <a:rPr lang="en-CA" sz="2000" dirty="0" err="1" smtClean="0">
                <a:solidFill>
                  <a:schemeClr val="bg1"/>
                </a:solidFill>
                <a:latin typeface="+mj-lt"/>
                <a:cs typeface="Calibri" pitchFamily="34" charset="0"/>
              </a:rPr>
              <a:t>kv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to 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station, a local transformer station,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substation,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and then a pole or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ground transformer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 your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neighbourhood.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1658" y="4741085"/>
            <a:ext cx="745483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s4.hubimg.com/u/4134071_f4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41" y="838200"/>
            <a:ext cx="3060000" cy="22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41" y="3693281"/>
            <a:ext cx="3060000" cy="216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153400" cy="1514733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Compare the power lost in transmission for a 1000 W line at 100 V to the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same power on a line at 1000 V. In both cases, the resistance of the line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1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Ω.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65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4724400" cy="3029466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1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Earth has a 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field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that exists both inside and surrounding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it.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Earth’s magnetic north pole is existing with the south geographic pole.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Earth’s magnetic south pole is existing with the geographic north pole.</a:t>
            </a: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93750" indent="-342900" algn="l">
              <a:buClrTx/>
              <a:buFont typeface="Courier New" pitchFamily="49" charset="0"/>
              <a:buChar char="o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Earth is a big Magnet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82451"/>
            <a:ext cx="3528000" cy="29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1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4038600" cy="3029466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Similar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magnetic poles repel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793750" indent="-342900" algn="l">
              <a:buClrTx/>
              <a:buFont typeface="Arial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/>
          <a:stretch/>
        </p:blipFill>
        <p:spPr bwMode="auto">
          <a:xfrm>
            <a:off x="4740214" y="1295400"/>
            <a:ext cx="4088113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Law of Magnetic Poles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0"/>
          <a:stretch/>
        </p:blipFill>
        <p:spPr bwMode="auto">
          <a:xfrm>
            <a:off x="1295399" y="3155776"/>
            <a:ext cx="3204000" cy="293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78" y="3209330"/>
            <a:ext cx="3096000" cy="257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4038600" cy="3029466"/>
          </a:xfrm>
        </p:spPr>
        <p:txBody>
          <a:bodyPr>
            <a:noAutofit/>
          </a:bodyPr>
          <a:lstStyle/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Dissimilar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magnetic poles attract.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54"/>
          <a:stretch/>
        </p:blipFill>
        <p:spPr bwMode="auto">
          <a:xfrm>
            <a:off x="4579189" y="1412644"/>
            <a:ext cx="4117675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Law of Magnetic Poles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3024000" cy="248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64" y="3919537"/>
            <a:ext cx="3672000" cy="123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3925" y="2606767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Electromagnets</a:t>
            </a:r>
            <a:endParaRPr lang="en-CA" sz="5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8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43400"/>
            <a:ext cx="7010400" cy="1562785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err="1">
                <a:solidFill>
                  <a:schemeClr val="bg1"/>
                </a:solidFill>
                <a:latin typeface="+mj-lt"/>
                <a:cs typeface="Calibri" pitchFamily="34" charset="0"/>
              </a:rPr>
              <a:t>Oersted’s</a:t>
            </a:r>
            <a:r>
              <a:rPr lang="en-CA" sz="20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Principle: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Charge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moving through a conductor produces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circular magnetic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field around the conductor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  <a:hlinkClick r:id="rId2" action="ppaction://hlinkfile"/>
              </a:rPr>
              <a:t>How can Electric current creates a magnet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85800"/>
            <a:ext cx="4104000" cy="292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19800" y="914400"/>
            <a:ext cx="22098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Electric Current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1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5807</TotalTime>
  <Words>2417</Words>
  <Application>Microsoft Office PowerPoint</Application>
  <PresentationFormat>On-screen Show (4:3)</PresentationFormat>
  <Paragraphs>276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Flow</vt:lpstr>
      <vt:lpstr>1_Flow</vt:lpstr>
      <vt:lpstr>2_Flow</vt:lpstr>
      <vt:lpstr>3_Flow</vt:lpstr>
      <vt:lpstr>4_Flow</vt:lpstr>
      <vt:lpstr>5_Flow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293</cp:revision>
  <dcterms:created xsi:type="dcterms:W3CDTF">2006-08-16T00:00:00Z</dcterms:created>
  <dcterms:modified xsi:type="dcterms:W3CDTF">2018-06-15T17:05:58Z</dcterms:modified>
</cp:coreProperties>
</file>