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88" r:id="rId10"/>
    <p:sldId id="285" r:id="rId11"/>
    <p:sldId id="263" r:id="rId12"/>
    <p:sldId id="264" r:id="rId13"/>
    <p:sldId id="265" r:id="rId14"/>
    <p:sldId id="266" r:id="rId15"/>
    <p:sldId id="267" r:id="rId16"/>
    <p:sldId id="276" r:id="rId17"/>
    <p:sldId id="277" r:id="rId18"/>
    <p:sldId id="278" r:id="rId19"/>
    <p:sldId id="279" r:id="rId20"/>
    <p:sldId id="280" r:id="rId21"/>
    <p:sldId id="286" r:id="rId22"/>
    <p:sldId id="281" r:id="rId23"/>
    <p:sldId id="282" r:id="rId24"/>
    <p:sldId id="283" r:id="rId25"/>
    <p:sldId id="284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423" autoAdjust="0"/>
  </p:normalViewPr>
  <p:slideViewPr>
    <p:cSldViewPr>
      <p:cViewPr>
        <p:scale>
          <a:sx n="100" d="100"/>
          <a:sy n="100" d="100"/>
        </p:scale>
        <p:origin x="-2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37E3DE-E048-47E2-BB33-49B41A808144}" type="datetimeFigureOut">
              <a:rPr lang="en-CA" smtClean="0"/>
              <a:t>28/06/2018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B9F410-3151-46D4-A8C7-ADC2CA4C3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895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3335EB-692D-4DE7-BFD7-D55D74AC9C27}" type="datetimeFigureOut">
              <a:rPr lang="en-CA" smtClean="0"/>
              <a:t>28/06/2018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E1AC9B-69FE-4E76-B2C7-38164E978C9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B1E-F651-4188-97EC-BD01B8DDF2CD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9BE-DADC-4467-9CEC-247B89A2774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C0F-F758-485D-B128-EB502DE391D8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4C1E-63E6-40E5-BE89-CC59FB508DF2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AEF4-33F5-4AB4-A921-D9158EB703EB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AAF9-CD94-4F80-9663-EE1AD735613E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3DF-9DA2-4EA1-8A0C-9DEA8493E0D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B2-7F27-4FDF-B656-E7EB66F60AAE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32D5-AC8E-4061-A889-AD61F4B04B2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EDD-2793-4CBE-9DD3-070CBBB9748E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746D-5A02-47C5-8F12-1DB9E06F8C7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788C-8F38-42C1-9946-8ABC1C4816F6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1" y="675938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Scientific </a:t>
            </a:r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Notation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(P.650)</a:t>
            </a:r>
          </a:p>
          <a:p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09600" y="1447800"/>
                <a:ext cx="8001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Scientific notation is the way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to handle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very large numbers or very small numbers.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Scientific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Notation uses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powers of ten to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write large/small numbers.</a:t>
                </a:r>
              </a:p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Writing the correct number of significant digits that </a:t>
                </a:r>
                <a14:m>
                  <m:oMath xmlns:m="http://schemas.openxmlformats.org/officeDocument/2006/math">
                    <m:r>
                      <a:rPr lang="en-CA" sz="2400">
                        <a:solidFill>
                          <a:schemeClr val="bg1"/>
                        </a:solidFill>
                        <a:latin typeface="Cambria Math"/>
                      </a:rPr>
                      <m:t>1.0&lt;#&lt;10.0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 and multiplied by the appropriate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    power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(+ or -) of ten (10).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0010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990" b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5883" y="1600200"/>
            <a:ext cx="793851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en-CA" sz="24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WHEN DIGITS ARE SIGNIFICANT: </a:t>
            </a:r>
          </a:p>
          <a:p>
            <a:pPr marL="800100" indent="-457200">
              <a:buFont typeface="+mj-lt"/>
              <a:buAutoNum type="arabicPeriod"/>
            </a:pPr>
            <a:endParaRPr lang="en-CA" sz="800" dirty="0" smtClean="0">
              <a:solidFill>
                <a:schemeClr val="bg1"/>
              </a:solidFill>
              <a:latin typeface="+mj-lt"/>
            </a:endParaRPr>
          </a:p>
          <a:p>
            <a:pPr marL="8001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All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non-zero digits (i.e., 1-9) are significant.</a:t>
            </a:r>
          </a:p>
          <a:p>
            <a:pPr marL="342900"/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34290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259.69 has five significant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digits </a:t>
            </a:r>
          </a:p>
          <a:p>
            <a:pPr marL="342900"/>
            <a:r>
              <a:rPr lang="en-CA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           61.2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three significant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digits</a:t>
            </a:r>
          </a:p>
          <a:p>
            <a:pPr marL="342900"/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800100" indent="-457200">
              <a:buFont typeface="+mj-lt"/>
              <a:buAutoNum type="arabicPeriod" startAt="2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Any zeros between two non-zero digits are significant.</a:t>
            </a:r>
          </a:p>
          <a:p>
            <a:pPr marL="342900"/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342900"/>
            <a:r>
              <a:rPr lang="en-CA" sz="2400" dirty="0">
                <a:solidFill>
                  <a:schemeClr val="bg1"/>
                </a:solidFill>
                <a:latin typeface="+mj-lt"/>
              </a:rPr>
              <a:t>      For 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606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three significant digits</a:t>
            </a:r>
          </a:p>
          <a:p>
            <a:pPr marL="342900"/>
            <a:r>
              <a:rPr lang="en-CA" sz="2400" dirty="0">
                <a:solidFill>
                  <a:schemeClr val="bg1"/>
                </a:solidFill>
                <a:latin typeface="+mj-lt"/>
              </a:rPr>
              <a:t>	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       6006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four significant digits</a:t>
            </a:r>
          </a:p>
          <a:p>
            <a:pPr marL="342900"/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Uncertainty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739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62443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WHEN DIGITS ARE </a:t>
            </a:r>
            <a:r>
              <a:rPr lang="en-CA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SIGNIFICANT: </a:t>
            </a:r>
          </a:p>
          <a:p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marL="361950" indent="-361950">
              <a:buFont typeface="+mj-lt"/>
              <a:buAutoNum type="arabicPeriod" startAt="3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Any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zeros to the right of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both the decimal point and a non-zero 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digit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are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significant.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  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7.100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four significant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digits</a:t>
            </a:r>
          </a:p>
          <a:p>
            <a:pPr>
              <a:tabLst>
                <a:tab pos="2155825" algn="l"/>
              </a:tabLst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	7.10 has three significant digits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361950" indent="-361950">
              <a:buFont typeface="+mj-lt"/>
              <a:buAutoNum type="arabicPeriod" startAt="4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All digits (zero or non-zero) used in scientific notation are significant.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  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3.4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two significant digits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   3.400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x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has four significant digits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4038" y="762000"/>
                <a:ext cx="799656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b="1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WHEN DIGITS ARE SIGNIFICANT </a:t>
                </a: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>
                  <a:buFont typeface="+mj-lt"/>
                  <a:buAutoNum type="arabicPeriod" startAt="4"/>
                </a:pP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All counted and defined values have an infinite number of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significant digits.</a:t>
                </a:r>
              </a:p>
              <a:p>
                <a:pPr marL="266700" indent="-266700">
                  <a:buFont typeface="+mj-lt"/>
                  <a:buAutoNum type="arabicPeriod" startAt="4"/>
                </a:pPr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For example: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	16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students has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 significant digits</a:t>
                </a:r>
              </a:p>
              <a:p>
                <a:r>
                  <a:rPr lang="en-CA" sz="2400" dirty="0" smtClean="0">
                    <a:solidFill>
                      <a:schemeClr val="bg1"/>
                    </a:solidFill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 = 3.1415... has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CA" sz="24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significant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digits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762000"/>
                <a:ext cx="7996562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220" t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4038" y="762000"/>
            <a:ext cx="799656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WHEN </a:t>
            </a:r>
            <a:r>
              <a:rPr lang="en-CA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DIGITS ARE NOT SIGNIFICANT </a:t>
            </a:r>
            <a:endParaRPr lang="en-CA" sz="24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CA" sz="14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>
                <a:solidFill>
                  <a:schemeClr val="bg1"/>
                </a:solidFill>
                <a:latin typeface="+mj-lt"/>
              </a:rPr>
              <a:t>1. If a decimal point is present, zeros to the left of other digits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(leading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zeros) are not significant – they are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placeholders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For example: 	0.22 has two significant digits</a:t>
            </a: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		0.000 22 has two significant digits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>
                <a:solidFill>
                  <a:schemeClr val="bg1"/>
                </a:solidFill>
                <a:latin typeface="+mj-lt"/>
              </a:rPr>
              <a:t>2. If a decimal point is not present, zeros to the right of the last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non-zero digit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(trailing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zeros) are not significant – they are placeholders.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   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98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000 000 has two significant digits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   25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000 has two significant digits</a:t>
            </a: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7848000" cy="441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4893" y="3344069"/>
            <a:ext cx="3835400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48000" cy="30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3835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Calculations Using Measurements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89000" y="1371600"/>
            <a:ext cx="7467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RULES FOR </a:t>
            </a:r>
            <a:r>
              <a:rPr lang="en-CA" sz="2400" b="1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ROUNDING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When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first digit to be dropped is 4 or less, the last digit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retained should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not be changed.</a:t>
            </a:r>
          </a:p>
          <a:p>
            <a:endParaRPr lang="en-CA" sz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3.141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326 rounded to 4 digits 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3.141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When the first digit to be dropped is greater than 5, or if it is a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5 followed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by at least one digit other than zero, the last digit retained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is increased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by 1 unit.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2.221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372 rounded to five digits is 2.2214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4.168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501 rounded to four digits is 4.169</a:t>
            </a:r>
          </a:p>
        </p:txBody>
      </p:sp>
    </p:spTree>
    <p:extLst>
      <p:ext uri="{BB962C8B-B14F-4D97-AF65-F5344CB8AC3E}">
        <p14:creationId xmlns:p14="http://schemas.microsoft.com/office/powerpoint/2010/main" val="29512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990600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RULES FOR ROUNDING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When the first digit discarded is five or a five followed by only zeros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, the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last digit retained is increased by 1 if it is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odd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, but not changed if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it is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even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For 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2.35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rounded to two digits is 2.4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2.45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rounded to two digits is 2.4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6.35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rounded to two digits 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6.4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NOTE: This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is sometimes called the even-odd rule.</a:t>
            </a:r>
          </a:p>
        </p:txBody>
      </p:sp>
    </p:spTree>
    <p:extLst>
      <p:ext uri="{BB962C8B-B14F-4D97-AF65-F5344CB8AC3E}">
        <p14:creationId xmlns:p14="http://schemas.microsoft.com/office/powerpoint/2010/main" val="28184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9906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RULES FOR ADDING &amp; SUBTRACTING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When adding and/or subtracting, the answer has the same number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of decimal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places as the measurement with the fewest decimal places.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For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  6.6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cm + 18.74 cm + 0.766 cm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26.106 cm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26.1 cm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NOTE: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It is rounded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to 26.1 cm because the first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measurement 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6.6 cm) limits the precision to a tenth of a centimetre.</a:t>
            </a:r>
          </a:p>
        </p:txBody>
      </p:sp>
    </p:spTree>
    <p:extLst>
      <p:ext uri="{BB962C8B-B14F-4D97-AF65-F5344CB8AC3E}">
        <p14:creationId xmlns:p14="http://schemas.microsoft.com/office/powerpoint/2010/main" val="12059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19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4400" y="762000"/>
                <a:ext cx="7467600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b="1" dirty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RULES FOR MULTIPLYING &amp; DIVIDING</a:t>
                </a:r>
              </a:p>
              <a:p>
                <a:endParaRPr lang="en-CA" sz="12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When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multiplying and/or dividing, the answer has the same number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of significant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digits as the measurement with the fewest number of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significant digits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For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example: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	   77.8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km/h x 0.8967 h</a:t>
                </a: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		=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69.76326 km</a:t>
                </a: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		=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69.8 km</a:t>
                </a:r>
              </a:p>
              <a:p>
                <a:endParaRPr lang="en-CA" sz="12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NOTE: The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certainty of the answer is limited to three significant digits, so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answer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is rounded up to 69.8 km.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same applies to scientific notation.</a:t>
                </a:r>
              </a:p>
              <a:p>
                <a:endParaRPr lang="en-CA" sz="8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For example:  	(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5.5 x 10 </a:t>
                </a:r>
                <a:r>
                  <a:rPr lang="en-CA" sz="2400" baseline="30000" dirty="0">
                    <a:solidFill>
                      <a:schemeClr val="bg1"/>
                    </a:solidFill>
                    <a:latin typeface="+mj-lt"/>
                  </a:rPr>
                  <a:t>4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(5.675 x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10 </a:t>
                </a:r>
                <a:r>
                  <a:rPr lang="en-CA" sz="2400" baseline="30000" dirty="0" smtClean="0">
                    <a:solidFill>
                      <a:schemeClr val="bg1"/>
                    </a:solidFill>
                    <a:latin typeface="+mj-lt"/>
                  </a:rPr>
                  <a:t>-2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) = 9.7 x 10 </a:t>
                </a:r>
                <a:r>
                  <a:rPr lang="en-CA" sz="2400" baseline="300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762000"/>
                <a:ext cx="7467600" cy="5170646"/>
              </a:xfrm>
              <a:prstGeom prst="rect">
                <a:avLst/>
              </a:prstGeom>
              <a:blipFill rotWithShape="1">
                <a:blip r:embed="rId2"/>
                <a:stretch>
                  <a:fillRect l="-1224" t="-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30480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Scientific notation also enables us to show the correct number of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significant digits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discussed later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).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For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example: 	    2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394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2.394 x 1000 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  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2.394 x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3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    0.067 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6.7 x 0.01</a:t>
            </a: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  =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6.7 x 10 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-2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534534"/>
                  </p:ext>
                </p:extLst>
              </p:nvPr>
            </p:nvGraphicFramePr>
            <p:xfrm>
              <a:off x="838200" y="505354"/>
              <a:ext cx="7377906" cy="2390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9302"/>
                    <a:gridCol w="2459302"/>
                    <a:gridCol w="24593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Expression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Decimal notation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Scientific notation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124.5 million kilometers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124500000 km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1.245</m:t>
                                </m:r>
                                <m:r>
                                  <a:rPr lang="en-CA" sz="2400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  <m:t>11</m:t>
                                    </m:r>
                                  </m:sup>
                                </m:sSup>
                                <m:r>
                                  <a:rPr lang="en-CA" sz="2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744326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0.75 micrometre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2400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  µm</a:t>
                          </a:r>
                          <a:endParaRPr kumimoji="0" lang="en-CA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7.5 × </m:t>
                                </m:r>
                                <m:sSup>
                                  <m:sSupPr>
                                    <m:ctrlP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CA" sz="2400" b="0" i="1" smtClean="0">
                                        <a:latin typeface="Cambria Math"/>
                                        <a:ea typeface="Cambria Math"/>
                                      </a:rPr>
                                      <m:t>−7</m:t>
                                    </m:r>
                                  </m:sup>
                                </m:sSup>
                                <m:r>
                                  <a:rPr lang="en-CA" sz="24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CA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534534"/>
                  </p:ext>
                </p:extLst>
              </p:nvPr>
            </p:nvGraphicFramePr>
            <p:xfrm>
              <a:off x="838200" y="505354"/>
              <a:ext cx="7377906" cy="2390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9302"/>
                    <a:gridCol w="2459302"/>
                    <a:gridCol w="2459302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Expression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Decimal notation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Scientific notation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124.5 million kilometers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124500000 km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496" t="-105926" b="-90370"/>
                          </a:stretch>
                        </a:blipFill>
                      </a:tcPr>
                    </a:tc>
                  </a:tr>
                  <a:tr h="744326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latin typeface="+mj-lt"/>
                            </a:rPr>
                            <a:t>0.75 micrometre</a:t>
                          </a:r>
                          <a:endParaRPr lang="en-CA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2400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0.75  µm</a:t>
                          </a:r>
                          <a:endParaRPr kumimoji="0" lang="en-CA" sz="2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496" t="-2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40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99060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RULES FOR MULTISTEP CALCULATIONS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For multistep calculations, round-off errors occur if you use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rounded-off answer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from an earlier calculation in a subsequent calculation. </a:t>
            </a:r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Thus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leave all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digits in your calculator until you have finished all your calculations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and then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round the final answer.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7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21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14400" y="990600"/>
                <a:ext cx="7467600" cy="4678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b="1" dirty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NOTE:</a:t>
                </a:r>
              </a:p>
              <a:p>
                <a:endParaRPr lang="en-CA" sz="1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The certainty of the answer is limited to two significant digits, so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the answer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is rounded accordingly.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example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though,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rounding occurred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during the calculation which introduced a round-off error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pPr lvl="0"/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For example: 	5.21 x 0.45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0.00600</a:t>
                </a:r>
              </a:p>
              <a:p>
                <a:pPr lvl="0"/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	          = 2.3445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0.00600    or   </a:t>
                </a:r>
                <a:r>
                  <a:rPr lang="en-CA" sz="2400" dirty="0">
                    <a:solidFill>
                      <a:srgbClr val="FF0000"/>
                    </a:solidFill>
                    <a:latin typeface="Calibri"/>
                  </a:rPr>
                  <a:t>= 2.3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CA" sz="2400" dirty="0">
                    <a:solidFill>
                      <a:srgbClr val="FF0000"/>
                    </a:solidFill>
                    <a:latin typeface="Calibri"/>
                  </a:rPr>
                  <a:t> 0.00600</a:t>
                </a:r>
              </a:p>
              <a:p>
                <a:pPr lvl="0"/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	          = 390.75 		</a:t>
                </a:r>
                <a:r>
                  <a:rPr lang="en-CA" sz="2400" dirty="0">
                    <a:solidFill>
                      <a:srgbClr val="FF0000"/>
                    </a:solidFill>
                    <a:latin typeface="Calibri"/>
                  </a:rPr>
                  <a:t>                = 383.333333</a:t>
                </a:r>
              </a:p>
              <a:p>
                <a:pPr lvl="0"/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	          = 390 U 		                </a:t>
                </a:r>
                <a:r>
                  <a:rPr lang="en-CA" sz="2400" dirty="0">
                    <a:solidFill>
                      <a:srgbClr val="FF0000"/>
                    </a:solidFill>
                    <a:latin typeface="Calibri"/>
                  </a:rPr>
                  <a:t>= 380 </a:t>
                </a:r>
                <a:r>
                  <a:rPr lang="en-CA" sz="2400" dirty="0" smtClean="0">
                    <a:solidFill>
                      <a:srgbClr val="FF0000"/>
                    </a:solidFill>
                    <a:latin typeface="Calibri"/>
                  </a:rPr>
                  <a:t>U</a:t>
                </a:r>
                <a:endParaRPr lang="en-CA" sz="2400" dirty="0">
                  <a:solidFill>
                    <a:srgbClr val="FF0000"/>
                  </a:solidFill>
                  <a:latin typeface="Calibri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990600"/>
                <a:ext cx="7467600" cy="4678204"/>
              </a:xfrm>
              <a:prstGeom prst="rect">
                <a:avLst/>
              </a:prstGeom>
              <a:blipFill rotWithShape="1">
                <a:blip r:embed="rId2"/>
                <a:stretch>
                  <a:fillRect l="-1224" t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990600"/>
            <a:ext cx="7924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Calculations – Summary</a:t>
            </a:r>
          </a:p>
          <a:p>
            <a:endParaRPr lang="en-CA" sz="24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ADDING &amp;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SUBTRACTING:  fewest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decimal places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MULTIPLYING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DIVIDING: fewest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number of significant digits</a:t>
            </a:r>
          </a:p>
          <a:p>
            <a:endParaRPr lang="en-CA" sz="2400" dirty="0" smtClean="0">
              <a:solidFill>
                <a:schemeClr val="bg1"/>
              </a:solidFill>
              <a:latin typeface="+mj-lt"/>
            </a:endParaRPr>
          </a:p>
          <a:p>
            <a:pPr marL="3492500" indent="-3492500"/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MULTISTEP CALCULATIONS: leave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all digits in the calculator until finished and then round</a:t>
            </a:r>
          </a:p>
          <a:p>
            <a:endParaRPr lang="en-CA" sz="10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NOTE:</a:t>
            </a:r>
          </a:p>
          <a:p>
            <a:endParaRPr lang="en-CA" sz="8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If a combination of addition, subtraction, multiplication and division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are involved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, follow the </a:t>
            </a:r>
            <a:r>
              <a:rPr lang="en-CA" sz="24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rules for multiplying and dividing.</a:t>
            </a:r>
          </a:p>
        </p:txBody>
      </p:sp>
    </p:spTree>
    <p:extLst>
      <p:ext uri="{BB962C8B-B14F-4D97-AF65-F5344CB8AC3E}">
        <p14:creationId xmlns:p14="http://schemas.microsoft.com/office/powerpoint/2010/main" val="33556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23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2989"/>
            <a:ext cx="7848000" cy="466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55800"/>
            <a:ext cx="3456000" cy="370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4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24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1" y="914400"/>
            <a:ext cx="7380000" cy="18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7"/>
          <a:stretch/>
        </p:blipFill>
        <p:spPr bwMode="auto">
          <a:xfrm>
            <a:off x="733887" y="3046383"/>
            <a:ext cx="7632000" cy="106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7"/>
          <a:stretch/>
        </p:blipFill>
        <p:spPr bwMode="auto">
          <a:xfrm>
            <a:off x="986016" y="4267200"/>
            <a:ext cx="7272000" cy="137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86" y="2174031"/>
            <a:ext cx="3121025" cy="82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40" y="3442815"/>
            <a:ext cx="3121025" cy="82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6" y="5010102"/>
            <a:ext cx="3121025" cy="82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4" y="2819802"/>
            <a:ext cx="7018976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13" y="4156194"/>
            <a:ext cx="7123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2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0" y="962260"/>
            <a:ext cx="7560000" cy="192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25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8"/>
          <a:stretch/>
        </p:blipFill>
        <p:spPr bwMode="auto">
          <a:xfrm>
            <a:off x="618479" y="3569732"/>
            <a:ext cx="7848000" cy="167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7" y="2286000"/>
            <a:ext cx="312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5391"/>
            <a:ext cx="7399679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0" y="4648200"/>
            <a:ext cx="312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9957" y="914668"/>
            <a:ext cx="7848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  <a:latin typeface="+mj-lt"/>
              </a:rPr>
              <a:t>PRACTICE</a:t>
            </a:r>
          </a:p>
          <a:p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Express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each of the following in scientific notation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a) 6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807                                      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6.807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b) 0.000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053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5.3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-5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c) 39 879 280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000 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3.987928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d) 0.000 000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813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8.13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-7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e) 0.070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40 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7.040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-2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f) 400 000 000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000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4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g)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0.80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8.0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h)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68	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6.8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x 10</a:t>
            </a:r>
            <a:r>
              <a:rPr lang="en-CA" sz="2400" baseline="30000" dirty="0">
                <a:solidFill>
                  <a:srgbClr val="FF0000"/>
                </a:solidFill>
                <a:latin typeface="+mj-lt"/>
              </a:rPr>
              <a:t>1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7782" y="1981200"/>
            <a:ext cx="2557818" cy="44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1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9957" y="10668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</a:t>
            </a:r>
          </a:p>
          <a:p>
            <a:endParaRPr lang="en-CA" sz="1100" dirty="0">
              <a:solidFill>
                <a:schemeClr val="bg1"/>
              </a:solidFill>
              <a:latin typeface="+mj-lt"/>
            </a:endParaRPr>
          </a:p>
          <a:p>
            <a:r>
              <a:rPr lang="en-CA" sz="2400" dirty="0">
                <a:solidFill>
                  <a:schemeClr val="bg1"/>
                </a:solidFill>
                <a:latin typeface="+mj-lt"/>
              </a:rPr>
              <a:t>2. Express each of the following in common notation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a) 7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70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b) 5.2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5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200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c) 8.3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9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8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300 000 000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d) 10.1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-2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0.101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e) 6.386 8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6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386.8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f) 4.086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-3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0.004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086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g) 6.3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630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h) 35.0 ×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10</a:t>
            </a:r>
            <a:r>
              <a:rPr lang="en-CA" sz="2400" baseline="30000" dirty="0">
                <a:solidFill>
                  <a:schemeClr val="bg1"/>
                </a:solidFill>
                <a:latin typeface="+mj-lt"/>
              </a:rPr>
              <a:t>-3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			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= 0.035 </a:t>
            </a:r>
            <a:r>
              <a:rPr lang="en-CA" sz="2400" dirty="0">
                <a:solidFill>
                  <a:srgbClr val="FF0000"/>
                </a:solidFill>
                <a:latin typeface="+mj-lt"/>
              </a:rPr>
              <a:t>0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2590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4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1042" y="1295400"/>
            <a:ext cx="81578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PRACTICE</a:t>
            </a:r>
          </a:p>
          <a:p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marL="273050" indent="-273050"/>
            <a:r>
              <a:rPr lang="en-CA" sz="2400" dirty="0">
                <a:solidFill>
                  <a:schemeClr val="bg1"/>
                </a:solidFill>
                <a:latin typeface="+mj-lt"/>
              </a:rPr>
              <a:t>1. Use the chart to convert each of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 following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measurements to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their base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unit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28" y="533400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International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System of Units (SI)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61" y="2510978"/>
            <a:ext cx="3204000" cy="35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4" y="2667000"/>
            <a:ext cx="3924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0460" y="2688778"/>
            <a:ext cx="2449361" cy="3229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4922" y="2688778"/>
                <a:ext cx="2300439" cy="34660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5.7</m:t>
                    </m:r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50" i="1" kern="90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CA" sz="2050" kern="900" dirty="0" smtClean="0">
                    <a:solidFill>
                      <a:srgbClr val="FF0000"/>
                    </a:solidFill>
                    <a:latin typeface="+mj-lt"/>
                  </a:rPr>
                  <a:t>  W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7</m:t>
                    </m:r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50" i="1" kern="9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50" b="0" i="0" kern="900" baseline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sz="2050" kern="900" dirty="0" smtClean="0">
                    <a:solidFill>
                      <a:srgbClr val="FF0000"/>
                    </a:solidFill>
                    <a:latin typeface="+mj-lt"/>
                  </a:rPr>
                  <a:t> m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6.0</m:t>
                    </m:r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50" i="1" kern="9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50" b="0" i="0" kern="900" baseline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50" kern="900" dirty="0" smtClean="0">
                    <a:solidFill>
                      <a:srgbClr val="FF0000"/>
                    </a:solidFill>
                    <a:latin typeface="+mj-lt"/>
                  </a:rPr>
                  <a:t> C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</a:rPr>
                        <m:t>5.</m:t>
                      </m:r>
                      <m:r>
                        <a:rPr lang="en-CA" sz="2050" b="0" i="0" kern="900" baseline="0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CA" sz="2050" i="1" kern="9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50" b="0" i="0" kern="900" baseline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2050" b="0" i="0" kern="90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p>
                      </m:sSup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50" b="0" i="0" kern="900" baseline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J</m:t>
                      </m:r>
                    </m:oMath>
                  </m:oMathPara>
                </a14:m>
                <a:endParaRPr lang="en-CA" sz="2050" kern="900" dirty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6.8</m:t>
                    </m:r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50" i="1" kern="9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50" b="0" i="0" kern="900" baseline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CA" sz="2050" kern="900" dirty="0" smtClean="0">
                    <a:solidFill>
                      <a:srgbClr val="FF0000"/>
                    </a:solidFill>
                    <a:latin typeface="+mj-lt"/>
                  </a:rPr>
                  <a:t> L</a:t>
                </a:r>
                <a:endParaRPr lang="en-CA" sz="2050" kern="900" dirty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</a:rPr>
                      <m:t>5</m:t>
                    </m:r>
                    <m:r>
                      <a:rPr lang="en-CA" sz="2050" b="0" i="0" kern="900" baseline="0" smtClean="0">
                        <a:solidFill>
                          <a:srgbClr val="FF0000"/>
                        </a:solidFill>
                        <a:latin typeface="Cambria Math"/>
                      </a:rPr>
                      <m:t>.48</m:t>
                    </m:r>
                    <m:r>
                      <a:rPr lang="en-CA" sz="2050" b="0" i="0" kern="900" baseline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50" i="1" kern="9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50" b="0" i="0" kern="900" baseline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50" b="0" i="0" kern="900" baseline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CA" sz="2050" kern="900" dirty="0" smtClean="0">
                    <a:solidFill>
                      <a:srgbClr val="FF0000"/>
                    </a:solidFill>
                    <a:latin typeface="+mj-lt"/>
                  </a:rPr>
                  <a:t> m</a:t>
                </a:r>
                <a:endParaRPr lang="en-CA" sz="2050" kern="900" dirty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50" b="0" i="0" kern="900" baseline="0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CA" sz="2050" b="0" i="0" kern="900" baseline="0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CA" sz="2050" i="1" kern="9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50" b="0" i="0" kern="900" baseline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CA" sz="2050" b="0" i="0" kern="900" baseline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CA" sz="2050" b="0" i="0" kern="900" baseline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50" b="0" i="0" kern="900" baseline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kg</m:t>
                      </m:r>
                    </m:oMath>
                  </m:oMathPara>
                </a14:m>
                <a:endParaRPr lang="en-CA" sz="2050" kern="9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922" y="2688778"/>
                <a:ext cx="2300439" cy="3466077"/>
              </a:xfrm>
              <a:prstGeom prst="rect">
                <a:avLst/>
              </a:prstGeom>
              <a:blipFill rotWithShape="1">
                <a:blip r:embed="rId4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2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>
                <a:spLocks/>
              </p:cNvSpPr>
              <p:nvPr/>
            </p:nvSpPr>
            <p:spPr>
              <a:xfrm>
                <a:off x="605161" y="914400"/>
                <a:ext cx="7624439" cy="5293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Examples:</a:t>
                </a:r>
              </a:p>
              <a:p>
                <a:endParaRPr lang="en-CA" sz="12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 train is travelling at 95 km/h. Convert 95 km/h into metres per second (m/s).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95 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𝑘𝑚</m:t>
                          </m:r>
                        </m:num>
                        <m:den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1  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1000 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1  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𝑘𝑚</m:t>
                          </m:r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1  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3600 </m:t>
                          </m:r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=26.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CA" sz="2400" dirty="0">
                  <a:solidFill>
                    <a:srgbClr val="FF0000"/>
                  </a:solidFill>
                </a:endParaRP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 playground has an area of 2 km</a:t>
                </a:r>
                <a:r>
                  <a:rPr lang="en-CA" sz="2400" baseline="30000" dirty="0" smtClean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. Convert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this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area into meter square.</a:t>
                </a:r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𝐴𝑟𝑒𝑎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2 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𝑘𝑚</m:t>
                              </m:r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(1000 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(1 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𝑘𝑚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=2000000 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 smtClean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rgbClr val="FF0000"/>
                    </a:solidFill>
                    <a:latin typeface="+mj-lt"/>
                  </a:rPr>
                  <a:t>	</a:t>
                </a:r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				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CA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2.0 × 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sz="24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" y="914400"/>
                <a:ext cx="7624439" cy="5293822"/>
              </a:xfrm>
              <a:prstGeom prst="rect">
                <a:avLst/>
              </a:prstGeom>
              <a:blipFill rotWithShape="1">
                <a:blip r:embed="rId2"/>
                <a:stretch>
                  <a:fillRect l="-1199" t="-922" r="-18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>
                <a:spLocks/>
              </p:cNvSpPr>
              <p:nvPr/>
            </p:nvSpPr>
            <p:spPr>
              <a:xfrm>
                <a:off x="605161" y="914400"/>
                <a:ext cx="7624439" cy="2930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Examples:</a:t>
                </a:r>
              </a:p>
              <a:p>
                <a:endParaRPr lang="en-CA" sz="12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car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is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speeding up with an acceleration of 0.5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Convert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it into kilometre per hour squared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(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km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).</a:t>
                </a: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0.5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1 </m:t>
                          </m:r>
                          <m:sSup>
                            <m:sSup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1 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000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3600</m:t>
                              </m:r>
                              <m: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(1 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6480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𝑘𝑚</m:t>
                      </m:r>
                      <m:r>
                        <a:rPr lang="en-CA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>
                  <a:solidFill>
                    <a:srgbClr val="FF0000"/>
                  </a:solidFill>
                </a:endParaRPr>
              </a:p>
              <a:p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1" y="914400"/>
                <a:ext cx="7624439" cy="2930289"/>
              </a:xfrm>
              <a:prstGeom prst="rect">
                <a:avLst/>
              </a:prstGeom>
              <a:blipFill rotWithShape="1">
                <a:blip r:embed="rId2"/>
                <a:stretch>
                  <a:fillRect l="-1199" t="-16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14038" y="1524000"/>
                <a:ext cx="7624439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The certainty of any measurement is communicated by the number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of significant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digits in the measurement. </a:t>
                </a: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24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CA" sz="2400" b="1" dirty="0" smtClean="0">
                    <a:solidFill>
                      <a:srgbClr val="FF0000"/>
                    </a:solidFill>
                    <a:latin typeface="+mj-lt"/>
                  </a:rPr>
                  <a:t>Significant digits: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are the digits that are known reliably, or for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certain, and </a:t>
                </a:r>
                <a:r>
                  <a:rPr lang="en-CA" sz="2400" dirty="0">
                    <a:solidFill>
                      <a:schemeClr val="bg1"/>
                    </a:solidFill>
                    <a:latin typeface="+mj-lt"/>
                  </a:rPr>
                  <a:t>include the last digit that is </a:t>
                </a:r>
                <a:r>
                  <a:rPr lang="en-CA" sz="2400" b="1" dirty="0">
                    <a:solidFill>
                      <a:schemeClr val="bg1"/>
                    </a:solidFill>
                    <a:latin typeface="+mj-lt"/>
                  </a:rPr>
                  <a:t>estimated or uncertain. </a:t>
                </a:r>
                <a:endParaRPr lang="en-CA" sz="24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2400" b="1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  Length </a:t>
                </a:r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of a pen</a:t>
                </a:r>
              </a:p>
              <a:p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  Length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CA" sz="2400" dirty="0" smtClean="0">
                    <a:solidFill>
                      <a:srgbClr val="FF0000"/>
                    </a:solidFill>
                    <a:latin typeface="+mj-lt"/>
                  </a:rPr>
                  <a:t> 4.8 cm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  <a:p>
                <a:pPr marL="342900"/>
                <a:endParaRPr lang="en-CA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1524000"/>
                <a:ext cx="7624439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120" t="-1173" r="-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0" y="675938"/>
            <a:ext cx="681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Uncertainty in Measurements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4" b="75000"/>
          <a:stretch/>
        </p:blipFill>
        <p:spPr bwMode="auto">
          <a:xfrm>
            <a:off x="3530600" y="4190958"/>
            <a:ext cx="5119363" cy="69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3" t="60635"/>
          <a:stretch/>
        </p:blipFill>
        <p:spPr bwMode="auto">
          <a:xfrm>
            <a:off x="4038600" y="4884299"/>
            <a:ext cx="4419600" cy="62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7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1338" y="1066800"/>
            <a:ext cx="7624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As such, there are a set of rules that can be used to determine whether or not a digit is significant:</a:t>
            </a:r>
          </a:p>
          <a:p>
            <a:pPr marL="685800" indent="-342900">
              <a:buFont typeface="Wingdings" pitchFamily="2" charset="2"/>
              <a:buChar char="v"/>
            </a:pPr>
            <a:r>
              <a:rPr lang="en-CA" sz="2400" dirty="0">
                <a:solidFill>
                  <a:schemeClr val="bg1"/>
                </a:solidFill>
                <a:latin typeface="+mj-lt"/>
              </a:rPr>
              <a:t>digits that are certain plus one estimated digit</a:t>
            </a:r>
          </a:p>
          <a:p>
            <a:pPr marL="685800" indent="-342900">
              <a:buFont typeface="Wingdings" pitchFamily="2" charset="2"/>
              <a:buChar char="v"/>
            </a:pP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indicates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certainty of a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measurement</a:t>
            </a:r>
          </a:p>
          <a:p>
            <a:pPr marL="342900"/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615</TotalTime>
  <Words>889</Words>
  <Application>Microsoft Office PowerPoint</Application>
  <PresentationFormat>On-screen Show (4:3)</PresentationFormat>
  <Paragraphs>212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40</cp:revision>
  <cp:lastPrinted>2017-09-06T14:02:23Z</cp:lastPrinted>
  <dcterms:created xsi:type="dcterms:W3CDTF">2006-08-16T00:00:00Z</dcterms:created>
  <dcterms:modified xsi:type="dcterms:W3CDTF">2018-06-28T14:44:10Z</dcterms:modified>
</cp:coreProperties>
</file>