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9"/>
  </p:notesMasterIdLst>
  <p:sldIdLst>
    <p:sldId id="256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74" r:id="rId25"/>
    <p:sldId id="275" r:id="rId26"/>
    <p:sldId id="276" r:id="rId27"/>
    <p:sldId id="277" r:id="rId28"/>
    <p:sldId id="278" r:id="rId29"/>
    <p:sldId id="279" r:id="rId30"/>
    <p:sldId id="283" r:id="rId31"/>
    <p:sldId id="284" r:id="rId32"/>
    <p:sldId id="300" r:id="rId33"/>
    <p:sldId id="301" r:id="rId34"/>
    <p:sldId id="285" r:id="rId35"/>
    <p:sldId id="280" r:id="rId36"/>
    <p:sldId id="281" r:id="rId37"/>
    <p:sldId id="28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294" y="-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3335EB-692D-4DE7-BFD7-D55D74AC9C27}" type="datetimeFigureOut">
              <a:rPr lang="en-CA" smtClean="0"/>
              <a:t>01/03/2018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1AC9B-69FE-4E76-B2C7-38164E978C9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28398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4B1E-F651-4188-97EC-BD01B8DDF2CD}" type="datetime1">
              <a:rPr lang="en-US" smtClean="0"/>
              <a:t>3/1/2018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59BE-DADC-4467-9CEC-247B89A27744}" type="datetime1">
              <a:rPr lang="en-US" smtClean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F3C0F-F758-485D-B128-EB502DE391D8}" type="datetime1">
              <a:rPr lang="en-US" smtClean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4B1E-F651-4188-97EC-BD01B8DDF2CD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3/1/2018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324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D4C1E-63E6-40E5-BE89-CC59FB508DF2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3/1/2018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538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AEF4-33F5-4AB4-A921-D9158EB703EB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3/1/2018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502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3AAF9-CD94-4F80-9663-EE1AD735613E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3/1/2018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234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F3DF-9DA2-4EA1-8A0C-9DEA8493E0D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3/1/2018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3113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6F4B2-7F27-4FDF-B656-E7EB66F60AAE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3/1/2018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9714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32D5-AC8E-4061-A889-AD61F4B04B2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3/1/2018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1279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1EDD-2793-4CBE-9DD3-070CBBB9748E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3/1/2018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000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D4C1E-63E6-40E5-BE89-CC59FB508DF2}" type="datetime1">
              <a:rPr lang="en-US" smtClean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746D-5A02-47C5-8F12-1DB9E06F8C7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3/1/2018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5059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59BE-DADC-4467-9CEC-247B89A2774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3/1/2018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6197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F3C0F-F758-485D-B128-EB502DE391D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3/1/2018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694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AEF4-33F5-4AB4-A921-D9158EB703EB}" type="datetime1">
              <a:rPr lang="en-US" smtClean="0"/>
              <a:t>3/1/2018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3AAF9-CD94-4F80-9663-EE1AD735613E}" type="datetime1">
              <a:rPr lang="en-US" smtClean="0"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F3DF-9DA2-4EA1-8A0C-9DEA8493E0DC}" type="datetime1">
              <a:rPr lang="en-US" smtClean="0"/>
              <a:t>3/1/2018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6F4B2-7F27-4FDF-B656-E7EB66F60AAE}" type="datetime1">
              <a:rPr lang="en-US" smtClean="0"/>
              <a:t>3/1/2018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32D5-AC8E-4061-A889-AD61F4B04B24}" type="datetime1">
              <a:rPr lang="en-US" smtClean="0"/>
              <a:t>3/1/2018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1EDD-2793-4CBE-9DD3-070CBBB9748E}" type="datetime1">
              <a:rPr lang="en-US" smtClean="0"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746D-5A02-47C5-8F12-1DB9E06F8C74}" type="datetime1">
              <a:rPr lang="en-US" smtClean="0"/>
              <a:t>3/1/2018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76C788C-8F38-42C1-9946-8ABC1C4816F6}" type="datetime1">
              <a:rPr lang="en-US" smtClean="0"/>
              <a:t>3/1/2018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76C788C-8F38-42C1-9946-8ABC1C4816F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3/1/2018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385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0.png"/><Relationship Id="rId5" Type="http://schemas.openxmlformats.org/officeDocument/2006/relationships/image" Target="../media/image28.emf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2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emf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2514600"/>
            <a:ext cx="6435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Five Key Equations for </a:t>
            </a:r>
            <a:r>
              <a:rPr lang="en-CA" sz="36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Motion with </a:t>
            </a:r>
            <a:r>
              <a:rPr lang="en-CA" sz="36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Uniform Acceleration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3233" y="62484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bg1"/>
                </a:solidFill>
              </a:rPr>
              <a:pPr/>
              <a:t>1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01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505200"/>
            <a:ext cx="5292000" cy="2463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3233" y="62484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bg1"/>
                </a:solidFill>
              </a:rPr>
              <a:pPr/>
              <a:t>10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2860" y="838200"/>
            <a:ext cx="7772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CA" sz="2000" b="0" dirty="0" smtClean="0">
              <a:solidFill>
                <a:schemeClr val="bg1"/>
              </a:solidFill>
              <a:latin typeface="+mj-lt"/>
              <a:ea typeface="Cambria Math"/>
            </a:endParaRPr>
          </a:p>
          <a:p>
            <a:endParaRPr lang="en-CA" sz="2000" b="0" dirty="0" smtClean="0">
              <a:solidFill>
                <a:schemeClr val="bg1"/>
              </a:solidFill>
              <a:latin typeface="+mj-lt"/>
              <a:ea typeface="Cambria Mat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66800" y="838200"/>
                <a:ext cx="769620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Equation 3 is a quadratic equation for the variable </a:t>
                </a:r>
                <a14:m>
                  <m:oMath xmlns:m="http://schemas.openxmlformats.org/officeDocument/2006/math">
                    <m:r>
                      <a:rPr lang="en-CA" sz="2000" i="1" dirty="0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∆</m:t>
                    </m:r>
                  </m:oMath>
                </a14:m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t. We will have to</a:t>
                </a:r>
              </a:p>
              <a:p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solve this problem either by factoring or by using the quadratic formula.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838200"/>
                <a:ext cx="7696200" cy="707886"/>
              </a:xfrm>
              <a:prstGeom prst="rect">
                <a:avLst/>
              </a:prstGeom>
              <a:blipFill rotWithShape="1">
                <a:blip r:embed="rId3"/>
                <a:stretch>
                  <a:fillRect l="-792" t="-4310" b="-1379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114" y="1560871"/>
            <a:ext cx="4824000" cy="2402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515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3233" y="62484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bg1"/>
                </a:solidFill>
              </a:rPr>
              <a:pPr/>
              <a:t>11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2860" y="838200"/>
            <a:ext cx="7772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CA" sz="2000" b="0" dirty="0" smtClean="0">
              <a:solidFill>
                <a:schemeClr val="bg1"/>
              </a:solidFill>
              <a:latin typeface="+mj-lt"/>
              <a:ea typeface="Cambria Math"/>
            </a:endParaRPr>
          </a:p>
          <a:p>
            <a:endParaRPr lang="en-CA" sz="2000" b="0" dirty="0" smtClean="0">
              <a:solidFill>
                <a:schemeClr val="bg1"/>
              </a:solidFill>
              <a:latin typeface="+mj-lt"/>
              <a:ea typeface="Cambria Mat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66800" y="838200"/>
                <a:ext cx="7696200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We use the positive value because time cannot be negative. </a:t>
                </a:r>
                <a:endParaRPr lang="en-CA" sz="2000" dirty="0" smtClean="0">
                  <a:solidFill>
                    <a:schemeClr val="bg1"/>
                  </a:solidFill>
                  <a:latin typeface="+mj-lt"/>
                </a:endParaRPr>
              </a:p>
              <a:p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  <a:p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Therefore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∆</m:t>
                    </m:r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t =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3.5 s. 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838200"/>
                <a:ext cx="7696200" cy="1323439"/>
              </a:xfrm>
              <a:prstGeom prst="rect">
                <a:avLst/>
              </a:prstGeom>
              <a:blipFill rotWithShape="1">
                <a:blip r:embed="rId2"/>
                <a:stretch>
                  <a:fillRect l="-792" t="-2304" b="-691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946030" y="3429000"/>
            <a:ext cx="7467600" cy="646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Questions # 33, 34, 38, 52, 56, 63 on Page 71 – 73 on the package</a:t>
            </a:r>
          </a:p>
          <a:p>
            <a:r>
              <a:rPr lang="en-CA" dirty="0" smtClean="0">
                <a:solidFill>
                  <a:srgbClr val="FF0000"/>
                </a:solidFill>
              </a:rPr>
              <a:t>And questions # 1-7 on page 39 of the textbook. 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21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1884217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 smtClean="0">
                <a:solidFill>
                  <a:srgbClr val="0F6FC6">
                    <a:lumMod val="50000"/>
                  </a:srgbClr>
                </a:solidFill>
                <a:latin typeface="Calibri"/>
              </a:rPr>
              <a:t>Bodies in Free Fall</a:t>
            </a:r>
            <a:endParaRPr lang="en-CA" sz="3600" b="1" dirty="0">
              <a:solidFill>
                <a:srgbClr val="0F6FC6">
                  <a:lumMod val="50000"/>
                </a:srgb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3233" y="62484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prstClr val="black"/>
                </a:solidFill>
              </a:rPr>
              <a:pPr/>
              <a:t>12</a:t>
            </a:fld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743200"/>
            <a:ext cx="4937760" cy="2370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415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2030" y="675938"/>
            <a:ext cx="8569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0F6FC6">
                    <a:lumMod val="50000"/>
                  </a:srgbClr>
                </a:solidFill>
                <a:latin typeface="Calibri"/>
              </a:rPr>
              <a:t>The </a:t>
            </a:r>
            <a:r>
              <a:rPr lang="en-CA" sz="3200" dirty="0" smtClean="0">
                <a:solidFill>
                  <a:srgbClr val="0F6FC6">
                    <a:lumMod val="50000"/>
                  </a:srgbClr>
                </a:solidFill>
                <a:latin typeface="Calibri"/>
              </a:rPr>
              <a:t>Coin </a:t>
            </a:r>
            <a:r>
              <a:rPr lang="en-CA" sz="3200" dirty="0">
                <a:solidFill>
                  <a:srgbClr val="0F6FC6">
                    <a:lumMod val="50000"/>
                  </a:srgbClr>
                </a:solidFill>
                <a:latin typeface="Calibri"/>
              </a:rPr>
              <a:t>and </a:t>
            </a:r>
            <a:r>
              <a:rPr lang="en-CA" sz="3200" dirty="0" smtClean="0">
                <a:solidFill>
                  <a:srgbClr val="0F6FC6">
                    <a:lumMod val="50000"/>
                  </a:srgbClr>
                </a:solidFill>
                <a:latin typeface="Calibri"/>
              </a:rPr>
              <a:t>paper </a:t>
            </a:r>
            <a:r>
              <a:rPr lang="en-CA" sz="3200" dirty="0">
                <a:solidFill>
                  <a:srgbClr val="0F6FC6">
                    <a:lumMod val="50000"/>
                  </a:srgbClr>
                </a:solidFill>
                <a:latin typeface="Calibri"/>
              </a:rPr>
              <a:t>Demonstration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598" y="1600200"/>
            <a:ext cx="477697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dirty="0">
                <a:solidFill>
                  <a:prstClr val="black"/>
                </a:solidFill>
                <a:latin typeface="Calibri"/>
              </a:rPr>
              <a:t>Galileo</a:t>
            </a:r>
            <a:r>
              <a:rPr lang="en-CA" sz="2000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en-CA" sz="2000" dirty="0">
                <a:solidFill>
                  <a:prstClr val="black"/>
                </a:solidFill>
                <a:latin typeface="Calibri"/>
              </a:rPr>
              <a:t>concluded that if two objects of </a:t>
            </a:r>
            <a:r>
              <a:rPr lang="en-CA" sz="2000" dirty="0" smtClean="0">
                <a:solidFill>
                  <a:prstClr val="black"/>
                </a:solidFill>
                <a:latin typeface="Calibri"/>
              </a:rPr>
              <a:t>different masses </a:t>
            </a:r>
            <a:r>
              <a:rPr lang="en-CA" sz="2000" dirty="0">
                <a:solidFill>
                  <a:prstClr val="black"/>
                </a:solidFill>
                <a:latin typeface="Calibri"/>
              </a:rPr>
              <a:t>are released from the same height, they will strike the </a:t>
            </a:r>
            <a:r>
              <a:rPr lang="en-CA" sz="2000" dirty="0" smtClean="0">
                <a:solidFill>
                  <a:prstClr val="black"/>
                </a:solidFill>
                <a:latin typeface="Calibri"/>
              </a:rPr>
              <a:t>ground at </a:t>
            </a:r>
            <a:r>
              <a:rPr lang="en-CA" sz="2000" dirty="0">
                <a:solidFill>
                  <a:prstClr val="black"/>
                </a:solidFill>
                <a:latin typeface="Calibri"/>
              </a:rPr>
              <a:t>the same </a:t>
            </a:r>
            <a:r>
              <a:rPr lang="en-CA" sz="2000" dirty="0" smtClean="0">
                <a:solidFill>
                  <a:prstClr val="black"/>
                </a:solidFill>
                <a:latin typeface="Calibri"/>
              </a:rPr>
              <a:t>time. </a:t>
            </a:r>
          </a:p>
          <a:p>
            <a:endParaRPr lang="en-CA" sz="2000" dirty="0">
              <a:solidFill>
                <a:prstClr val="black"/>
              </a:solidFill>
              <a:latin typeface="Calibri"/>
            </a:endParaRPr>
          </a:p>
          <a:p>
            <a:endParaRPr lang="en-CA" sz="2000" dirty="0">
              <a:solidFill>
                <a:prstClr val="black"/>
              </a:solidFill>
              <a:latin typeface="Calibri"/>
            </a:endParaRPr>
          </a:p>
          <a:p>
            <a:r>
              <a:rPr lang="en-CA" sz="2000" dirty="0" smtClean="0">
                <a:solidFill>
                  <a:prstClr val="black"/>
                </a:solidFill>
                <a:latin typeface="Calibri"/>
              </a:rPr>
              <a:t>Any coin </a:t>
            </a:r>
            <a:r>
              <a:rPr lang="en-CA" sz="2000" dirty="0">
                <a:solidFill>
                  <a:prstClr val="black"/>
                </a:solidFill>
                <a:latin typeface="Calibri"/>
              </a:rPr>
              <a:t>and a </a:t>
            </a:r>
            <a:r>
              <a:rPr lang="en-CA" sz="2000" dirty="0" smtClean="0">
                <a:solidFill>
                  <a:prstClr val="black"/>
                </a:solidFill>
                <a:latin typeface="Calibri"/>
              </a:rPr>
              <a:t>piece of paper </a:t>
            </a:r>
            <a:r>
              <a:rPr lang="en-CA" sz="2000" dirty="0">
                <a:solidFill>
                  <a:prstClr val="black"/>
                </a:solidFill>
                <a:latin typeface="Calibri"/>
              </a:rPr>
              <a:t>are </a:t>
            </a:r>
            <a:r>
              <a:rPr lang="en-CA" sz="2000" dirty="0" smtClean="0">
                <a:solidFill>
                  <a:prstClr val="black"/>
                </a:solidFill>
                <a:latin typeface="Calibri"/>
              </a:rPr>
              <a:t>placed in </a:t>
            </a:r>
            <a:r>
              <a:rPr lang="en-CA" sz="2000" dirty="0">
                <a:solidFill>
                  <a:prstClr val="black"/>
                </a:solidFill>
                <a:latin typeface="Calibri"/>
              </a:rPr>
              <a:t>a long </a:t>
            </a:r>
            <a:r>
              <a:rPr lang="en-CA" sz="2000" dirty="0" smtClean="0">
                <a:solidFill>
                  <a:prstClr val="black"/>
                </a:solidFill>
                <a:latin typeface="Calibri"/>
              </a:rPr>
              <a:t>vacuumed glass tube. When they are </a:t>
            </a:r>
            <a:r>
              <a:rPr lang="en-CA" sz="2000" dirty="0">
                <a:solidFill>
                  <a:prstClr val="black"/>
                </a:solidFill>
                <a:latin typeface="Calibri"/>
              </a:rPr>
              <a:t>allowed to fall through the </a:t>
            </a:r>
            <a:r>
              <a:rPr lang="en-CA" sz="2000" dirty="0" smtClean="0">
                <a:solidFill>
                  <a:prstClr val="black"/>
                </a:solidFill>
                <a:latin typeface="Calibri"/>
              </a:rPr>
              <a:t>tube, </a:t>
            </a:r>
            <a:r>
              <a:rPr lang="en-CA" sz="2000" dirty="0">
                <a:solidFill>
                  <a:prstClr val="black"/>
                </a:solidFill>
                <a:latin typeface="Calibri"/>
              </a:rPr>
              <a:t>they will </a:t>
            </a:r>
            <a:r>
              <a:rPr lang="en-CA" sz="2000" dirty="0" smtClean="0">
                <a:solidFill>
                  <a:prstClr val="black"/>
                </a:solidFill>
                <a:latin typeface="Calibri"/>
              </a:rPr>
              <a:t>strike </a:t>
            </a:r>
            <a:r>
              <a:rPr lang="en-CA" sz="2000" dirty="0">
                <a:solidFill>
                  <a:prstClr val="black"/>
                </a:solidFill>
                <a:latin typeface="Calibri"/>
              </a:rPr>
              <a:t>the bottom at the same time</a:t>
            </a:r>
            <a:r>
              <a:rPr lang="en-CA" sz="2000" dirty="0" smtClean="0">
                <a:solidFill>
                  <a:prstClr val="black"/>
                </a:solidFill>
                <a:latin typeface="Calibri"/>
              </a:rPr>
              <a:t>.</a:t>
            </a:r>
            <a:endParaRPr lang="en-CA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3233" y="62484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prstClr val="black"/>
                </a:solidFill>
              </a:rPr>
              <a:pPr/>
              <a:t>13</a:t>
            </a:fld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575" y="2250889"/>
            <a:ext cx="30240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573" y="304800"/>
            <a:ext cx="1368000" cy="1552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181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2030" y="675938"/>
            <a:ext cx="8569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0F6FC6">
                    <a:lumMod val="50000"/>
                  </a:srgbClr>
                </a:solidFill>
                <a:latin typeface="Calibri"/>
              </a:rPr>
              <a:t>Acceleration due to </a:t>
            </a:r>
            <a:r>
              <a:rPr lang="en-CA" sz="3200" dirty="0" smtClean="0">
                <a:solidFill>
                  <a:srgbClr val="0F6FC6">
                    <a:lumMod val="50000"/>
                  </a:srgbClr>
                </a:solidFill>
                <a:latin typeface="Calibri"/>
              </a:rPr>
              <a:t>Gravity (g):</a:t>
            </a:r>
            <a:endParaRPr lang="en-CA" sz="3200" dirty="0">
              <a:solidFill>
                <a:srgbClr val="0F6FC6">
                  <a:lumMod val="50000"/>
                </a:srgbClr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965199" y="1600200"/>
                <a:ext cx="5664201" cy="46782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When 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objects are dropped from a height close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to Earth’s 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surface, they accelerate downward at a rate of 9.8 m/s</a:t>
                </a:r>
                <a:r>
                  <a:rPr lang="en-CA" sz="2000" baseline="30000" dirty="0">
                    <a:solidFill>
                      <a:prstClr val="black"/>
                    </a:solidFill>
                    <a:latin typeface="Calibri"/>
                  </a:rPr>
                  <a:t>2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𝑔</m:t>
                      </m:r>
                      <m:r>
                        <a:rPr lang="en-CA" sz="200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=−9.8 </m:t>
                      </m:r>
                      <m:r>
                        <a:rPr lang="en-CA" sz="200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𝑚</m:t>
                      </m:r>
                      <m:r>
                        <a:rPr lang="en-CA" sz="200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CA" sz="200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en-CA" sz="2000" i="1" baseline="3000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2</m:t>
                      </m:r>
                    </m:oMath>
                  </m:oMathPara>
                </a14:m>
                <a:endParaRPr lang="en-CA" sz="2000" baseline="30000" dirty="0" smtClean="0">
                  <a:solidFill>
                    <a:prstClr val="black"/>
                  </a:solidFill>
                  <a:latin typeface="Calibri"/>
                </a:endParaRPr>
              </a:p>
              <a:p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  <a:p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Example:</a:t>
                </a:r>
              </a:p>
              <a:p>
                <a:endParaRPr lang="en-CA" sz="1000" dirty="0">
                  <a:solidFill>
                    <a:prstClr val="black"/>
                  </a:solidFill>
                  <a:latin typeface="Calibri"/>
                </a:endParaRPr>
              </a:p>
              <a:p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A marble is dropped from the top of the CN Tower, 553 m above the ground.</a:t>
                </a:r>
              </a:p>
              <a:p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  <a:p>
                <a:pPr marL="266700" indent="-266700">
                  <a:buFontTx/>
                  <a:buAutoNum type="alphaLcParenR"/>
                </a:pPr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How long does it take the marble to reach the ground?</a:t>
                </a:r>
              </a:p>
              <a:p>
                <a:pPr marL="457200" indent="-457200">
                  <a:buFontTx/>
                  <a:buAutoNum type="alphaLcParenR"/>
                </a:pPr>
                <a:endParaRPr lang="en-CA" sz="800" dirty="0">
                  <a:solidFill>
                    <a:prstClr val="black"/>
                  </a:solidFill>
                  <a:latin typeface="Calibri"/>
                </a:endParaRPr>
              </a:p>
              <a:p>
                <a:pPr marL="266700" indent="-266700"/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b) What is the marble’s final speed just before it hits the ground?</a:t>
                </a:r>
              </a:p>
              <a:p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99" y="1600200"/>
                <a:ext cx="5664201" cy="4678204"/>
              </a:xfrm>
              <a:prstGeom prst="rect">
                <a:avLst/>
              </a:prstGeom>
              <a:blipFill rotWithShape="1">
                <a:blip r:embed="rId2"/>
                <a:stretch>
                  <a:fillRect l="-1075" t="-652" r="-32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3233" y="62484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prstClr val="black"/>
                </a:solidFill>
              </a:rPr>
              <a:pPr/>
              <a:t>14</a:t>
            </a:fld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0" y="1564257"/>
            <a:ext cx="2451100" cy="3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9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939798" y="762000"/>
                <a:ext cx="7518401" cy="32085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CA" sz="2000" dirty="0" smtClean="0">
                    <a:solidFill>
                      <a:prstClr val="black"/>
                    </a:solidFill>
                  </a:rPr>
                  <a:t>a) How </a:t>
                </a:r>
                <a:r>
                  <a:rPr lang="en-CA" sz="2000" dirty="0">
                    <a:solidFill>
                      <a:prstClr val="black"/>
                    </a:solidFill>
                  </a:rPr>
                  <a:t>long does it take the marble to reach the ground?</a:t>
                </a:r>
              </a:p>
              <a:p>
                <a:endParaRPr lang="en-CA" sz="2000" dirty="0" smtClean="0">
                  <a:solidFill>
                    <a:prstClr val="black"/>
                  </a:solidFill>
                  <a:latin typeface="Calibri"/>
                </a:endParaRPr>
              </a:p>
              <a:p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Given: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acc>
                        <m:accPr>
                          <m:chr m:val="⃑"/>
                          <m:ctrlP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𝑑</m:t>
                          </m:r>
                        </m:e>
                      </m:acc>
                      <m:r>
                        <a:rPr lang="en-CA" sz="200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=− 553 </m:t>
                      </m:r>
                      <m:r>
                        <a:rPr lang="en-CA" sz="200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𝑚</m:t>
                      </m:r>
                      <m:r>
                        <a:rPr lang="en-CA" sz="200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</m:oMath>
                  </m:oMathPara>
                </a14:m>
                <a:endParaRPr lang="en-CA" sz="2000" dirty="0" smtClean="0">
                  <a:solidFill>
                    <a:prstClr val="black"/>
                  </a:solidFill>
                  <a:latin typeface="Calibri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CA" sz="20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=0,  </m:t>
                      </m:r>
                    </m:oMath>
                  </m:oMathPara>
                </a14:m>
                <a:endParaRPr lang="en-CA" sz="2000" dirty="0" smtClean="0">
                  <a:solidFill>
                    <a:prstClr val="black"/>
                  </a:solidFill>
                  <a:latin typeface="Calibri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</m:acc>
                      <m:r>
                        <a:rPr lang="en-CA" sz="2000" dirty="0">
                          <a:solidFill>
                            <a:prstClr val="black"/>
                          </a:solidFill>
                          <a:latin typeface="Cambria Math"/>
                        </a:rPr>
                        <m:t>=−9.8 </m:t>
                      </m:r>
                      <m:r>
                        <m:rPr>
                          <m:sty m:val="p"/>
                        </m:rPr>
                        <a:rPr lang="en-CA" sz="2000" dirty="0">
                          <a:solidFill>
                            <a:prstClr val="black"/>
                          </a:solidFill>
                          <a:latin typeface="Cambria Math"/>
                        </a:rPr>
                        <m:t>m</m:t>
                      </m:r>
                      <m:r>
                        <a:rPr lang="en-CA" sz="2000" dirty="0">
                          <a:solidFill>
                            <a:prstClr val="black"/>
                          </a:solidFill>
                          <a:latin typeface="Cambria Math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CA" sz="2000" dirty="0">
                          <a:solidFill>
                            <a:prstClr val="black"/>
                          </a:solidFill>
                          <a:latin typeface="Cambria Math"/>
                        </a:rPr>
                        <m:t>s</m:t>
                      </m:r>
                      <m:r>
                        <a:rPr lang="en-CA" sz="2000" baseline="30000" dirty="0">
                          <a:solidFill>
                            <a:prstClr val="black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CA" sz="2000" baseline="30000" dirty="0" smtClean="0">
                  <a:solidFill>
                    <a:prstClr val="black"/>
                  </a:solidFill>
                </a:endParaRPr>
              </a:p>
              <a:p>
                <a:endParaRPr lang="en-CA" sz="2000" dirty="0">
                  <a:solidFill>
                    <a:prstClr val="black"/>
                  </a:solidFill>
                </a:endParaRPr>
              </a:p>
              <a:p>
                <a:r>
                  <a:rPr lang="en-CA" sz="2000" dirty="0" smtClean="0">
                    <a:solidFill>
                      <a:prstClr val="black"/>
                    </a:solidFill>
                  </a:rPr>
                  <a:t>Required:  </a:t>
                </a:r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∆</m:t>
                    </m:r>
                  </m:oMath>
                </a14:m>
                <a:r>
                  <a:rPr lang="en-CA" sz="2000" dirty="0" smtClean="0">
                    <a:solidFill>
                      <a:prstClr val="black"/>
                    </a:solidFill>
                  </a:rPr>
                  <a:t>t</a:t>
                </a:r>
              </a:p>
              <a:p>
                <a:endParaRPr lang="en-CA" sz="2000" dirty="0">
                  <a:solidFill>
                    <a:prstClr val="black"/>
                  </a:solidFill>
                </a:endParaRPr>
              </a:p>
              <a:p>
                <a:endParaRPr lang="en-CA" sz="2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98" y="762000"/>
                <a:ext cx="7518401" cy="3208507"/>
              </a:xfrm>
              <a:prstGeom prst="rect">
                <a:avLst/>
              </a:prstGeom>
              <a:blipFill rotWithShape="1">
                <a:blip r:embed="rId2"/>
                <a:stretch>
                  <a:fillRect l="-811" t="-9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3233" y="62484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prstClr val="black"/>
                </a:solidFill>
              </a:rPr>
              <a:pPr/>
              <a:t>15</a:t>
            </a:fld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458" b="33041"/>
          <a:stretch/>
        </p:blipFill>
        <p:spPr bwMode="auto">
          <a:xfrm>
            <a:off x="1138181" y="3087605"/>
            <a:ext cx="4212000" cy="2991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586" r="45616"/>
          <a:stretch/>
        </p:blipFill>
        <p:spPr bwMode="auto">
          <a:xfrm>
            <a:off x="5867400" y="4686275"/>
            <a:ext cx="2075300" cy="1233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505200" y="2716283"/>
                <a:ext cx="2237792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𝑑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2716283"/>
                <a:ext cx="2237792" cy="61093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671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939798" y="609600"/>
                <a:ext cx="7518401" cy="32331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CA" sz="2000" dirty="0" smtClean="0">
                    <a:solidFill>
                      <a:prstClr val="black"/>
                    </a:solidFill>
                  </a:rPr>
                  <a:t>b) What </a:t>
                </a:r>
                <a:r>
                  <a:rPr lang="en-CA" sz="2000" dirty="0">
                    <a:solidFill>
                      <a:prstClr val="black"/>
                    </a:solidFill>
                  </a:rPr>
                  <a:t>is the marble’s final speed just before it hits the ground?</a:t>
                </a:r>
              </a:p>
              <a:p>
                <a:endParaRPr lang="en-CA" sz="2000" dirty="0" smtClean="0">
                  <a:solidFill>
                    <a:prstClr val="black"/>
                  </a:solidFill>
                  <a:latin typeface="Calibri"/>
                </a:endParaRPr>
              </a:p>
              <a:p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Given: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acc>
                        <m:accPr>
                          <m:chr m:val="⃑"/>
                          <m:ctrlP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𝑑</m:t>
                          </m:r>
                        </m:e>
                      </m:acc>
                      <m:r>
                        <a:rPr lang="en-CA" sz="200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=− 553 </m:t>
                      </m:r>
                      <m:r>
                        <a:rPr lang="en-CA" sz="200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𝑚</m:t>
                      </m:r>
                      <m:r>
                        <a:rPr lang="en-CA" sz="200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</m:oMath>
                  </m:oMathPara>
                </a14:m>
                <a:endParaRPr lang="en-CA" sz="2000" dirty="0" smtClean="0">
                  <a:solidFill>
                    <a:prstClr val="black"/>
                  </a:solidFill>
                  <a:latin typeface="Calibri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CA" sz="20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=0,  </m:t>
                      </m:r>
                    </m:oMath>
                  </m:oMathPara>
                </a14:m>
                <a:endParaRPr lang="en-CA" sz="2000" dirty="0" smtClean="0">
                  <a:solidFill>
                    <a:prstClr val="black"/>
                  </a:solidFill>
                  <a:latin typeface="Calibri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</m:acc>
                      <m:r>
                        <a:rPr lang="en-CA" sz="2000" dirty="0">
                          <a:solidFill>
                            <a:prstClr val="black"/>
                          </a:solidFill>
                          <a:latin typeface="Cambria Math"/>
                        </a:rPr>
                        <m:t>=−9.8 </m:t>
                      </m:r>
                      <m:r>
                        <m:rPr>
                          <m:sty m:val="p"/>
                        </m:rPr>
                        <a:rPr lang="en-CA" sz="2000" dirty="0">
                          <a:solidFill>
                            <a:prstClr val="black"/>
                          </a:solidFill>
                          <a:latin typeface="Cambria Math"/>
                        </a:rPr>
                        <m:t>m</m:t>
                      </m:r>
                      <m:r>
                        <a:rPr lang="en-CA" sz="2000" dirty="0">
                          <a:solidFill>
                            <a:prstClr val="black"/>
                          </a:solidFill>
                          <a:latin typeface="Cambria Math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CA" sz="2000" dirty="0">
                          <a:solidFill>
                            <a:prstClr val="black"/>
                          </a:solidFill>
                          <a:latin typeface="Cambria Math"/>
                        </a:rPr>
                        <m:t>s</m:t>
                      </m:r>
                      <m:r>
                        <a:rPr lang="en-CA" sz="2000" baseline="30000" dirty="0">
                          <a:solidFill>
                            <a:prstClr val="black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CA" sz="2000" baseline="30000" dirty="0" smtClean="0">
                  <a:solidFill>
                    <a:prstClr val="black"/>
                  </a:solidFill>
                </a:endParaRPr>
              </a:p>
              <a:p>
                <a:endParaRPr lang="en-CA" sz="2000" dirty="0">
                  <a:solidFill>
                    <a:prstClr val="black"/>
                  </a:solidFill>
                </a:endParaRPr>
              </a:p>
              <a:p>
                <a:r>
                  <a:rPr lang="en-CA" sz="2000" dirty="0" smtClean="0">
                    <a:solidFill>
                      <a:prstClr val="black"/>
                    </a:solidFill>
                  </a:rPr>
                  <a:t>Required: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=?</m:t>
                    </m:r>
                  </m:oMath>
                </a14:m>
                <a:endParaRPr lang="en-CA" sz="2000" dirty="0" smtClean="0">
                  <a:solidFill>
                    <a:prstClr val="black"/>
                  </a:solidFill>
                </a:endParaRPr>
              </a:p>
              <a:p>
                <a:endParaRPr lang="en-CA" sz="2000" dirty="0">
                  <a:solidFill>
                    <a:prstClr val="black"/>
                  </a:solidFill>
                </a:endParaRPr>
              </a:p>
              <a:p>
                <a:endParaRPr lang="en-CA" sz="2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98" y="609600"/>
                <a:ext cx="7518401" cy="3233129"/>
              </a:xfrm>
              <a:prstGeom prst="rect">
                <a:avLst/>
              </a:prstGeom>
              <a:blipFill rotWithShape="1">
                <a:blip r:embed="rId2"/>
                <a:stretch>
                  <a:fillRect l="-811" t="-9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3233" y="62484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prstClr val="black"/>
                </a:solidFill>
              </a:rPr>
              <a:pPr/>
              <a:t>16</a:t>
            </a:fld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644"/>
          <a:stretch/>
        </p:blipFill>
        <p:spPr bwMode="auto">
          <a:xfrm>
            <a:off x="762000" y="3111500"/>
            <a:ext cx="3231900" cy="100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66800" y="4132855"/>
                <a:ext cx="4677178" cy="20758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CA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e>
                    </m:acc>
                    <m:r>
                      <a:rPr lang="en-CA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=104.1 </m:t>
                    </m:r>
                  </m:oMath>
                </a14:m>
                <a:r>
                  <a:rPr lang="en-CA" dirty="0" smtClean="0">
                    <a:solidFill>
                      <a:prstClr val="black"/>
                    </a:solidFill>
                    <a:ea typeface="Cambria Math"/>
                  </a:rPr>
                  <a:t>m/s      or          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CA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e>
                    </m:acc>
                    <m:r>
                      <a:rPr lang="en-CA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CA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−</m:t>
                    </m:r>
                    <m:r>
                      <a:rPr lang="en-CA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104.1</m:t>
                    </m:r>
                    <m:r>
                      <a:rPr lang="en-CA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CA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𝑚</m:t>
                    </m:r>
                    <m:r>
                      <a:rPr lang="en-CA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/</m:t>
                    </m:r>
                    <m:r>
                      <a:rPr lang="en-CA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𝑠</m:t>
                    </m:r>
                  </m:oMath>
                </a14:m>
                <a:r>
                  <a:rPr lang="en-CA" dirty="0" smtClean="0">
                    <a:solidFill>
                      <a:prstClr val="black"/>
                    </a:solidFill>
                    <a:ea typeface="Cambria Math"/>
                  </a:rPr>
                  <a:t> </a:t>
                </a:r>
              </a:p>
              <a:p>
                <a:endParaRPr lang="en-CA" dirty="0">
                  <a:solidFill>
                    <a:prstClr val="black"/>
                  </a:solidFill>
                  <a:ea typeface="Cambria Math"/>
                </a:endParaRPr>
              </a:p>
              <a:p>
                <a:endParaRPr lang="en-CA" dirty="0" smtClean="0">
                  <a:solidFill>
                    <a:prstClr val="black"/>
                  </a:solidFill>
                  <a:ea typeface="Cambria Math"/>
                </a:endParaRPr>
              </a:p>
              <a:p>
                <a:endParaRPr lang="en-CA" dirty="0">
                  <a:solidFill>
                    <a:prstClr val="black"/>
                  </a:solidFill>
                  <a:ea typeface="Cambria Math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CA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e>
                    </m:acc>
                    <m:r>
                      <a:rPr lang="en-CA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=104.1 </m:t>
                    </m:r>
                    <m:r>
                      <a:rPr lang="en-CA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𝑚</m:t>
                    </m:r>
                    <m:r>
                      <a:rPr lang="en-CA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/</m:t>
                    </m:r>
                    <m:r>
                      <a:rPr lang="en-CA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𝑠</m:t>
                    </m:r>
                    <m:r>
                      <a:rPr lang="en-CA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[</m:t>
                    </m:r>
                    <m:r>
                      <a:rPr lang="en-CA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𝑑𝑜𝑤𝑛</m:t>
                    </m:r>
                    <m:r>
                      <a:rPr lang="en-CA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r>
                  <a:rPr lang="en-CA" dirty="0">
                    <a:solidFill>
                      <a:prstClr val="black"/>
                    </a:solidFill>
                    <a:ea typeface="Cambria Math"/>
                  </a:rPr>
                  <a:t> </a:t>
                </a:r>
              </a:p>
              <a:p>
                <a:endParaRPr lang="en-CA" dirty="0" smtClean="0">
                  <a:solidFill>
                    <a:prstClr val="black"/>
                  </a:solidFill>
                  <a:ea typeface="Cambria Math"/>
                </a:endParaRPr>
              </a:p>
              <a:p>
                <a:endParaRPr lang="en-CA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132855"/>
                <a:ext cx="4677178" cy="2075825"/>
              </a:xfrm>
              <a:prstGeom prst="rect">
                <a:avLst/>
              </a:prstGeom>
              <a:blipFill rotWithShape="1">
                <a:blip r:embed="rId4"/>
                <a:stretch>
                  <a:fillRect t="-117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 flipH="1">
            <a:off x="1554127" y="4132855"/>
            <a:ext cx="731873" cy="472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19200" y="4616770"/>
            <a:ext cx="10668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prstClr val="black"/>
                </a:solidFill>
              </a:rPr>
              <a:t>rejected</a:t>
            </a:r>
            <a:endParaRPr lang="en-CA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01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295394"/>
            <a:ext cx="1980000" cy="4419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923984" y="685800"/>
                <a:ext cx="6299201" cy="56273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Example:</a:t>
                </a:r>
              </a:p>
              <a:p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  <a:p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A baseball is thrown straight up in the air, leaving the thrower’s hand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at an 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initial velocity of 8.0 m/s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.</a:t>
                </a:r>
              </a:p>
              <a:p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  <a:p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a) How high does the ball go?</a:t>
                </a:r>
              </a:p>
              <a:p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b) How long will it take the ball to reach maximum height?</a:t>
                </a:r>
              </a:p>
              <a:p>
                <a:pPr marL="266700" indent="-266700"/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c) How long will it take before the ball returns to 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the thrower’s 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hand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?</a:t>
                </a:r>
              </a:p>
              <a:p>
                <a:pPr marL="266700" indent="-266700"/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  <a:p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Given:</a:t>
                </a:r>
              </a:p>
              <a:p>
                <a:endParaRPr lang="en-CA" sz="800" dirty="0" smtClean="0">
                  <a:solidFill>
                    <a:prstClr val="black"/>
                  </a:solidFill>
                  <a:latin typeface="Calibri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CA" sz="200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CA" sz="200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CA" sz="2000" smtClean="0">
                          <a:solidFill>
                            <a:prstClr val="black"/>
                          </a:solidFill>
                          <a:latin typeface="Cambria Math"/>
                        </a:rPr>
                        <m:t>8.0</m:t>
                      </m:r>
                      <m:f>
                        <m:fPr>
                          <m:ctrlP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CA" sz="20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m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CA" sz="200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s</m:t>
                          </m:r>
                        </m:den>
                      </m:f>
                      <m:r>
                        <a:rPr lang="en-CA" sz="2000" smtClean="0">
                          <a:solidFill>
                            <a:prstClr val="black"/>
                          </a:solidFill>
                          <a:latin typeface="Cambria Math"/>
                        </a:rPr>
                        <m:t>   [</m:t>
                      </m:r>
                      <m:r>
                        <m:rPr>
                          <m:sty m:val="p"/>
                        </m:rPr>
                        <a:rPr lang="en-CA" sz="2000" smtClean="0">
                          <a:solidFill>
                            <a:prstClr val="black"/>
                          </a:solidFill>
                          <a:latin typeface="Cambria Math"/>
                        </a:rPr>
                        <m:t>up</m:t>
                      </m:r>
                      <m:r>
                        <a:rPr lang="en-CA" sz="2000" smtClean="0">
                          <a:solidFill>
                            <a:prstClr val="black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CA" sz="200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</m:acc>
                      <m:r>
                        <a:rPr lang="en-CA" sz="2000" dirty="0">
                          <a:solidFill>
                            <a:prstClr val="black"/>
                          </a:solidFill>
                          <a:latin typeface="Cambria Math"/>
                        </a:rPr>
                        <m:t>=−9.8 </m:t>
                      </m:r>
                      <m:r>
                        <m:rPr>
                          <m:sty m:val="p"/>
                        </m:rPr>
                        <a:rPr lang="en-CA" sz="2000" dirty="0">
                          <a:solidFill>
                            <a:prstClr val="black"/>
                          </a:solidFill>
                          <a:latin typeface="Cambria Math"/>
                        </a:rPr>
                        <m:t>m</m:t>
                      </m:r>
                      <m:r>
                        <a:rPr lang="en-CA" sz="2000" dirty="0">
                          <a:solidFill>
                            <a:prstClr val="black"/>
                          </a:solidFill>
                          <a:latin typeface="Cambria Math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CA" sz="2000" dirty="0">
                          <a:solidFill>
                            <a:prstClr val="black"/>
                          </a:solidFill>
                          <a:latin typeface="Cambria Math"/>
                        </a:rPr>
                        <m:t>s</m:t>
                      </m:r>
                      <m:r>
                        <a:rPr lang="en-CA" sz="2000" baseline="30000" dirty="0">
                          <a:solidFill>
                            <a:prstClr val="black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CA" sz="2000" baseline="30000" dirty="0">
                  <a:solidFill>
                    <a:prstClr val="black"/>
                  </a:solidFill>
                  <a:latin typeface="Calibri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sz="20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CA" sz="20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e>
                      </m:acc>
                      <m:r>
                        <a:rPr lang="en-CA" sz="200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  <a:p>
                <a:endParaRPr lang="en-CA" sz="2000" dirty="0" smtClean="0">
                  <a:solidFill>
                    <a:prstClr val="black"/>
                  </a:solidFill>
                  <a:latin typeface="Calibri"/>
                </a:endParaRPr>
              </a:p>
              <a:p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a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) 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Required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:</a:t>
                </a:r>
                <a14:m>
                  <m:oMath xmlns:m="http://schemas.openxmlformats.org/officeDocument/2006/math">
                    <m:r>
                      <a:rPr lang="en-CA" sz="200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a:rPr lang="en-CA" sz="2000">
                        <a:solidFill>
                          <a:prstClr val="black"/>
                        </a:solidFill>
                        <a:latin typeface="Cambria Math"/>
                      </a:rPr>
                      <m:t>∆</m:t>
                    </m:r>
                    <m:acc>
                      <m:accPr>
                        <m:chr m:val="⃑"/>
                        <m:ctrlPr>
                          <a:rPr lang="en-CA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sz="20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CA" sz="20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𝑚𝑎𝑥</m:t>
                            </m:r>
                          </m:sub>
                        </m:sSub>
                      </m:e>
                    </m:acc>
                    <m:r>
                      <a:rPr lang="en-CA" sz="2000">
                        <a:solidFill>
                          <a:prstClr val="black"/>
                        </a:solidFill>
                        <a:latin typeface="Cambria Math"/>
                      </a:rPr>
                      <m:t>=?</m:t>
                    </m:r>
                  </m:oMath>
                </a14:m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84" y="685800"/>
                <a:ext cx="6299201" cy="5627310"/>
              </a:xfrm>
              <a:prstGeom prst="rect">
                <a:avLst/>
              </a:prstGeom>
              <a:blipFill rotWithShape="1">
                <a:blip r:embed="rId3"/>
                <a:stretch>
                  <a:fillRect l="-1065" t="-54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3233" y="62484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prstClr val="black"/>
                </a:solidFill>
              </a:rPr>
              <a:pPr/>
              <a:t>17</a:t>
            </a:fld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686" y="5688555"/>
            <a:ext cx="2232000" cy="44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793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295394"/>
            <a:ext cx="1980000" cy="4419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3233" y="62484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prstClr val="black"/>
                </a:solidFill>
              </a:rPr>
              <a:pPr/>
              <a:t>18</a:t>
            </a:fld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14399"/>
            <a:ext cx="2088000" cy="211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066800" y="3200400"/>
                <a:ext cx="4572000" cy="193386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CA" sz="200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CA" sz="2000">
                          <a:solidFill>
                            <a:prstClr val="black"/>
                          </a:solidFill>
                          <a:latin typeface="Cambria Math"/>
                        </a:rPr>
                        <m:t>=8.0</m:t>
                      </m:r>
                      <m:f>
                        <m:fPr>
                          <m:ctrlP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CA" sz="200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m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CA" sz="200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s</m:t>
                          </m:r>
                        </m:den>
                      </m:f>
                      <m:r>
                        <a:rPr lang="en-CA" sz="2000">
                          <a:solidFill>
                            <a:prstClr val="black"/>
                          </a:solidFill>
                          <a:latin typeface="Cambria Math"/>
                        </a:rPr>
                        <m:t>   [</m:t>
                      </m:r>
                      <m:r>
                        <m:rPr>
                          <m:sty m:val="p"/>
                        </m:rPr>
                        <a:rPr lang="en-CA" sz="2000">
                          <a:solidFill>
                            <a:prstClr val="black"/>
                          </a:solidFill>
                          <a:latin typeface="Cambria Math"/>
                        </a:rPr>
                        <m:t>up</m:t>
                      </m:r>
                      <m:r>
                        <a:rPr lang="en-CA" sz="2000">
                          <a:solidFill>
                            <a:prstClr val="black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CA" sz="200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</m:acc>
                      <m:r>
                        <a:rPr lang="en-CA" sz="2000" dirty="0">
                          <a:solidFill>
                            <a:prstClr val="black"/>
                          </a:solidFill>
                          <a:latin typeface="Cambria Math"/>
                        </a:rPr>
                        <m:t>=−9.8 </m:t>
                      </m:r>
                      <m:r>
                        <m:rPr>
                          <m:sty m:val="p"/>
                        </m:rPr>
                        <a:rPr lang="en-CA" sz="2000" dirty="0">
                          <a:solidFill>
                            <a:prstClr val="black"/>
                          </a:solidFill>
                          <a:latin typeface="Cambria Math"/>
                        </a:rPr>
                        <m:t>m</m:t>
                      </m:r>
                      <m:r>
                        <a:rPr lang="en-CA" sz="2000" dirty="0">
                          <a:solidFill>
                            <a:prstClr val="black"/>
                          </a:solidFill>
                          <a:latin typeface="Cambria Math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CA" sz="2000" dirty="0">
                          <a:solidFill>
                            <a:prstClr val="black"/>
                          </a:solidFill>
                          <a:latin typeface="Cambria Math"/>
                        </a:rPr>
                        <m:t>s</m:t>
                      </m:r>
                      <m:r>
                        <a:rPr lang="en-CA" sz="2000" baseline="30000" dirty="0">
                          <a:solidFill>
                            <a:prstClr val="black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CA" sz="2000" baseline="30000" dirty="0">
                  <a:solidFill>
                    <a:prstClr val="black"/>
                  </a:solidFill>
                  <a:latin typeface="Calibri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e>
                      </m:acc>
                      <m:r>
                        <a:rPr lang="en-CA" sz="20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  <a:p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  <a:p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b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) 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Required:</a:t>
                </a:r>
                <a14:m>
                  <m:oMath xmlns:m="http://schemas.openxmlformats.org/officeDocument/2006/math">
                    <m:r>
                      <a:rPr lang="en-CA" sz="2000">
                        <a:solidFill>
                          <a:prstClr val="black"/>
                        </a:solidFill>
                        <a:latin typeface="Cambria Math"/>
                      </a:rPr>
                      <m:t> ∆</m:t>
                    </m:r>
                    <m:r>
                      <m:rPr>
                        <m:sty m:val="p"/>
                      </m:rPr>
                      <a:rPr lang="en-CA" sz="2000" smtClean="0">
                        <a:solidFill>
                          <a:prstClr val="black"/>
                        </a:solidFill>
                        <a:latin typeface="Cambria Math"/>
                      </a:rPr>
                      <m:t>t</m:t>
                    </m:r>
                    <m:r>
                      <a:rPr lang="en-CA" sz="2000">
                        <a:solidFill>
                          <a:prstClr val="black"/>
                        </a:solidFill>
                        <a:latin typeface="Cambria Math"/>
                      </a:rPr>
                      <m:t>=?</m:t>
                    </m:r>
                  </m:oMath>
                </a14:m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200400"/>
                <a:ext cx="4572000" cy="1933863"/>
              </a:xfrm>
              <a:prstGeom prst="rect">
                <a:avLst/>
              </a:prstGeom>
              <a:blipFill rotWithShape="1">
                <a:blip r:embed="rId4"/>
                <a:stretch>
                  <a:fillRect l="-1333" b="-157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211" y="3352800"/>
            <a:ext cx="2340000" cy="2606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114799" y="2623661"/>
                <a:ext cx="1979709" cy="4106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acc>
                        <m:accPr>
                          <m:chr m:val="⃑"/>
                          <m:ctrlPr>
                            <a:rPr lang="en-CA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CA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𝑑</m:t>
                          </m:r>
                        </m:e>
                      </m:acc>
                      <m:r>
                        <a:rPr lang="en-CA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=3.27 </m:t>
                      </m:r>
                      <m:r>
                        <a:rPr lang="en-CA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𝑚</m:t>
                      </m:r>
                      <m:r>
                        <a:rPr lang="en-CA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 [</m:t>
                      </m:r>
                      <m:r>
                        <a:rPr lang="en-CA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𝑢𝑝</m:t>
                      </m:r>
                      <m:r>
                        <a:rPr lang="en-CA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]</m:t>
                      </m:r>
                    </m:oMath>
                  </m:oMathPara>
                </a14:m>
                <a:endParaRPr lang="en-CA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799" y="2623661"/>
                <a:ext cx="1979709" cy="410625"/>
              </a:xfrm>
              <a:prstGeom prst="rect">
                <a:avLst/>
              </a:prstGeom>
              <a:blipFill rotWithShape="1">
                <a:blip r:embed="rId6"/>
                <a:stretch>
                  <a:fillRect t="-7353" b="-1323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941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295394"/>
            <a:ext cx="1980000" cy="4419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3233" y="62484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prstClr val="black"/>
                </a:solidFill>
              </a:rPr>
              <a:pPr/>
              <a:t>19</a:t>
            </a:fld>
            <a:endParaRPr lang="en-US" sz="14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990600" y="1066800"/>
                <a:ext cx="4572000" cy="184332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CA" sz="20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CA" sz="200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CA" sz="2000">
                          <a:solidFill>
                            <a:prstClr val="black"/>
                          </a:solidFill>
                          <a:latin typeface="Cambria Math"/>
                        </a:rPr>
                        <m:t>=8.0</m:t>
                      </m:r>
                      <m:f>
                        <m:fPr>
                          <m:ctrlP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CA" sz="200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m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CA" sz="200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s</m:t>
                          </m:r>
                        </m:den>
                      </m:f>
                      <m:r>
                        <a:rPr lang="en-CA" sz="2000">
                          <a:solidFill>
                            <a:prstClr val="black"/>
                          </a:solidFill>
                          <a:latin typeface="Cambria Math"/>
                        </a:rPr>
                        <m:t>   [</m:t>
                      </m:r>
                      <m:r>
                        <m:rPr>
                          <m:sty m:val="p"/>
                        </m:rPr>
                        <a:rPr lang="en-CA" sz="2000">
                          <a:solidFill>
                            <a:prstClr val="black"/>
                          </a:solidFill>
                          <a:latin typeface="Cambria Math"/>
                        </a:rPr>
                        <m:t>up</m:t>
                      </m:r>
                      <m:r>
                        <a:rPr lang="en-CA" sz="2000">
                          <a:solidFill>
                            <a:prstClr val="black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CA" sz="200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</m:acc>
                      <m:r>
                        <a:rPr lang="en-CA" sz="2000" dirty="0">
                          <a:solidFill>
                            <a:prstClr val="black"/>
                          </a:solidFill>
                          <a:latin typeface="Cambria Math"/>
                        </a:rPr>
                        <m:t>=−9.8 </m:t>
                      </m:r>
                      <m:r>
                        <m:rPr>
                          <m:sty m:val="p"/>
                        </m:rPr>
                        <a:rPr lang="en-CA" sz="2000" dirty="0">
                          <a:solidFill>
                            <a:prstClr val="black"/>
                          </a:solidFill>
                          <a:latin typeface="Cambria Math"/>
                        </a:rPr>
                        <m:t>m</m:t>
                      </m:r>
                      <m:r>
                        <a:rPr lang="en-CA" sz="2000" dirty="0">
                          <a:solidFill>
                            <a:prstClr val="black"/>
                          </a:solidFill>
                          <a:latin typeface="Cambria Math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CA" sz="2000" dirty="0">
                          <a:solidFill>
                            <a:prstClr val="black"/>
                          </a:solidFill>
                          <a:latin typeface="Cambria Math"/>
                        </a:rPr>
                        <m:t>s</m:t>
                      </m:r>
                      <m:r>
                        <a:rPr lang="en-CA" sz="2000" baseline="30000" dirty="0">
                          <a:solidFill>
                            <a:prstClr val="black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CA" sz="2000" baseline="30000" dirty="0">
                  <a:solidFill>
                    <a:prstClr val="black"/>
                  </a:solidFill>
                  <a:latin typeface="Calibri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CA" sz="200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𝑑</m:t>
                      </m:r>
                      <m:r>
                        <a:rPr lang="en-CA" sz="200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  <a:p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  <a:p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c</a:t>
                </a:r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) </a:t>
                </a:r>
                <a:r>
                  <a:rPr lang="en-CA" sz="2000" dirty="0">
                    <a:solidFill>
                      <a:prstClr val="black"/>
                    </a:solidFill>
                    <a:latin typeface="Calibri"/>
                  </a:rPr>
                  <a:t>Required:</a:t>
                </a:r>
                <a14:m>
                  <m:oMath xmlns:m="http://schemas.openxmlformats.org/officeDocument/2006/math">
                    <m:r>
                      <a:rPr lang="en-CA" sz="2000">
                        <a:solidFill>
                          <a:prstClr val="black"/>
                        </a:solidFill>
                        <a:latin typeface="Cambria Math"/>
                      </a:rPr>
                      <m:t> ∆</m:t>
                    </m:r>
                    <m:r>
                      <m:rPr>
                        <m:sty m:val="p"/>
                      </m:rPr>
                      <a:rPr lang="en-CA" sz="2000" smtClean="0">
                        <a:solidFill>
                          <a:prstClr val="black"/>
                        </a:solidFill>
                        <a:latin typeface="Cambria Math"/>
                      </a:rPr>
                      <m:t>t</m:t>
                    </m:r>
                    <m:r>
                      <a:rPr lang="en-CA" sz="2000">
                        <a:solidFill>
                          <a:prstClr val="black"/>
                        </a:solidFill>
                        <a:latin typeface="Cambria Math"/>
                      </a:rPr>
                      <m:t>=?</m:t>
                    </m:r>
                  </m:oMath>
                </a14:m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066800"/>
                <a:ext cx="4572000" cy="1843325"/>
              </a:xfrm>
              <a:prstGeom prst="rect">
                <a:avLst/>
              </a:prstGeom>
              <a:blipFill rotWithShape="1">
                <a:blip r:embed="rId3"/>
                <a:stretch>
                  <a:fillRect l="-1467" b="-529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18"/>
          <a:stretch/>
        </p:blipFill>
        <p:spPr bwMode="auto">
          <a:xfrm>
            <a:off x="838200" y="3048000"/>
            <a:ext cx="3240000" cy="78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955766" y="3871936"/>
                <a:ext cx="4572000" cy="152862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4.9 </a:t>
                </a:r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∆</m:t>
                    </m:r>
                    <m:sSup>
                      <m:sSupPr>
                        <m:ctrlP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p>
                        <m:r>
                          <a:rPr lang="en-CA" sz="200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=8.0 ∆</m:t>
                    </m:r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endParaRPr lang="en-CA" sz="2000" dirty="0" smtClean="0">
                  <a:solidFill>
                    <a:prstClr val="black"/>
                  </a:solidFill>
                  <a:latin typeface="Calibri"/>
                  <a:ea typeface="Cambria Math"/>
                </a:endParaRPr>
              </a:p>
              <a:p>
                <a:r>
                  <a:rPr lang="en-CA" sz="2000" dirty="0" smtClean="0">
                    <a:solidFill>
                      <a:prstClr val="black"/>
                    </a:solidFill>
                    <a:latin typeface="Calibri"/>
                  </a:rPr>
                  <a:t>4.9 </a:t>
                </a:r>
                <a14:m>
                  <m:oMath xmlns:m="http://schemas.openxmlformats.org/officeDocument/2006/math"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∆</m:t>
                    </m:r>
                    <m:r>
                      <a:rPr lang="en-CA" sz="20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𝑡</m:t>
                    </m:r>
                    <m:r>
                      <a:rPr lang="en-CA" sz="20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=8.0</m:t>
                    </m:r>
                  </m:oMath>
                </a14:m>
                <a:endParaRPr lang="en-CA" sz="2000" dirty="0">
                  <a:solidFill>
                    <a:prstClr val="black"/>
                  </a:solidFill>
                  <a:latin typeface="Calibri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CA" sz="20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CA" sz="20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=1.6 </m:t>
                      </m:r>
                      <m:r>
                        <a:rPr lang="en-CA" sz="200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𝑠</m:t>
                      </m:r>
                    </m:oMath>
                  </m:oMathPara>
                </a14:m>
                <a:endParaRPr lang="en-CA" sz="2000" dirty="0">
                  <a:solidFill>
                    <a:prstClr val="black"/>
                  </a:solidFill>
                  <a:latin typeface="Calibri"/>
                  <a:ea typeface="Cambria Math"/>
                </a:endParaRPr>
              </a:p>
              <a:p>
                <a:endParaRPr lang="en-CA" sz="2000" dirty="0">
                  <a:solidFill>
                    <a:prstClr val="black"/>
                  </a:solidFill>
                  <a:latin typeface="Calibri"/>
                </a:endParaRPr>
              </a:p>
              <a:p>
                <a:endParaRPr lang="en-CA" sz="2000" baseline="300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766" y="3871936"/>
                <a:ext cx="4572000" cy="1528624"/>
              </a:xfrm>
              <a:prstGeom prst="rect">
                <a:avLst/>
              </a:prstGeom>
              <a:blipFill rotWithShape="1">
                <a:blip r:embed="rId5"/>
                <a:stretch>
                  <a:fillRect l="-1467" t="-199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96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2030" y="675938"/>
            <a:ext cx="85695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A Displacement Equation for Uniformly</a:t>
            </a:r>
          </a:p>
          <a:p>
            <a:r>
              <a:rPr lang="en-CA" sz="32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Accelerated Motion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09600" y="1981200"/>
                <a:ext cx="80010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The a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2000" b="0" i="0" smtClean="0">
                        <a:solidFill>
                          <a:schemeClr val="bg1"/>
                        </a:solidFill>
                        <a:latin typeface="Cambria Math"/>
                      </a:rPr>
                      <m:t>cceleration</m:t>
                    </m:r>
                    <m:r>
                      <a:rPr lang="en-CA" sz="2000" b="0" i="0" smtClean="0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  <m:acc>
                      <m:accPr>
                        <m:chr m:val="⃑"/>
                        <m:ctrlP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CA" sz="200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the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change in the velocity divided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by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the time.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981200"/>
                <a:ext cx="8001000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762" t="-7576" b="-2575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3233" y="62484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bg1"/>
                </a:solidFill>
              </a:rPr>
              <a:pPr/>
              <a:t>2</a:t>
            </a:fld>
            <a:endParaRPr lang="en-US" sz="1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22299" y="2701786"/>
                <a:ext cx="3966915" cy="19114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tabLst>
                    <a:tab pos="531813" algn="l"/>
                  </a:tabLst>
                </a:pP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</m:acc>
                    <m:r>
                      <a:rPr lang="en-CA" sz="200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 </m:t>
                    </m:r>
                    <m:f>
                      <m:fPr>
                        <m:ctrlP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( </m:t>
                        </m:r>
                        <m:acc>
                          <m:accPr>
                            <m:chr m:val="⃑"/>
                            <m:ctrlP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CA" sz="20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CA" sz="20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CA" sz="20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𝑓</m:t>
                                </m:r>
                              </m:sub>
                            </m:sSub>
                          </m:e>
                        </m:acc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acc>
                          <m:accPr>
                            <m:chr m:val="⃑"/>
                            <m:ctrlPr>
                              <a:rPr lang="en-CA" sz="200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CA" sz="200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CA" sz="20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CA" sz="20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 )</m:t>
                        </m:r>
                      </m:num>
                      <m:den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den>
                    </m:f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       </m:t>
                    </m:r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ea typeface="Cambria Math"/>
                  </a:rPr>
                  <a:t>(equation 1)</a:t>
                </a:r>
              </a:p>
              <a:p>
                <a:pPr>
                  <a:tabLst>
                    <a:tab pos="531813" algn="l"/>
                  </a:tabLst>
                </a:pPr>
                <a:endParaRPr lang="en-CA" sz="2000" dirty="0">
                  <a:solidFill>
                    <a:schemeClr val="bg1"/>
                  </a:solidFill>
                  <a:latin typeface="+mj-lt"/>
                  <a:ea typeface="Cambria Math"/>
                </a:endParaRPr>
              </a:p>
              <a:p>
                <a:pPr>
                  <a:tabLst>
                    <a:tab pos="531813" algn="l"/>
                  </a:tabLst>
                </a:pP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ea typeface="Cambria Math"/>
                  </a:rPr>
                  <a:t>It could be written as </a:t>
                </a:r>
              </a:p>
              <a:p>
                <a:pPr>
                  <a:tabLst>
                    <a:tab pos="531813" algn="l"/>
                  </a:tabLst>
                </a:pPr>
                <a:endParaRPr lang="en-CA" sz="2000" dirty="0">
                  <a:solidFill>
                    <a:schemeClr val="bg1"/>
                  </a:solidFill>
                  <a:latin typeface="+mj-lt"/>
                  <a:ea typeface="Cambria Math"/>
                </a:endParaRPr>
              </a:p>
              <a:p>
                <a:pPr>
                  <a:tabLst>
                    <a:tab pos="531813" algn="l"/>
                  </a:tabLst>
                </a:pP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sub>
                        </m:sSub>
                      </m:e>
                    </m:acc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=</m:t>
                    </m:r>
                    <m:acc>
                      <m:accPr>
                        <m:chr m:val="⃑"/>
                        <m:ctrlP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+</m:t>
                    </m:r>
                    <m:acc>
                      <m:accPr>
                        <m:chr m:val="⃑"/>
                        <m:ctrlP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</m:acc>
                    <m:r>
                      <a:rPr lang="en-CA" sz="200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∆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ea typeface="Cambria Math"/>
                  </a:rPr>
                  <a:t> </a:t>
                </a:r>
                <a:endParaRPr lang="en-CA" sz="2000" dirty="0">
                  <a:solidFill>
                    <a:schemeClr val="bg1"/>
                  </a:solidFill>
                  <a:latin typeface="+mj-lt"/>
                  <a:ea typeface="Cambria Math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99" y="2701786"/>
                <a:ext cx="3966915" cy="1911485"/>
              </a:xfrm>
              <a:prstGeom prst="rect">
                <a:avLst/>
              </a:prstGeom>
              <a:blipFill rotWithShape="1">
                <a:blip r:embed="rId3"/>
                <a:stretch>
                  <a:fillRect l="-153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600" y="2819400"/>
            <a:ext cx="4248000" cy="2744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696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3233" y="62484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prstClr val="black"/>
                </a:solidFill>
              </a:rPr>
              <a:pPr/>
              <a:t>20</a:t>
            </a:fld>
            <a:endParaRPr lang="en-US" sz="14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990600" y="609600"/>
                <a:ext cx="7315200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2000" smtClean="0">
                          <a:solidFill>
                            <a:srgbClr val="0F6FC6">
                              <a:lumMod val="75000"/>
                            </a:srgbClr>
                          </a:solidFill>
                          <a:latin typeface="Cambria Math"/>
                        </a:rPr>
                        <m:t>Example</m:t>
                      </m:r>
                      <m:r>
                        <a:rPr lang="en-CA" sz="2000" smtClean="0">
                          <a:solidFill>
                            <a:srgbClr val="0F6FC6">
                              <a:lumMod val="75000"/>
                            </a:srgbClr>
                          </a:solidFill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CA" sz="2000" dirty="0" smtClean="0">
                  <a:solidFill>
                    <a:srgbClr val="0F6FC6">
                      <a:lumMod val="75000"/>
                    </a:srgbClr>
                  </a:solidFill>
                  <a:latin typeface="Calibri"/>
                </a:endParaRPr>
              </a:p>
              <a:p>
                <a:r>
                  <a:rPr lang="en-CA" sz="2000" dirty="0" smtClean="0">
                    <a:solidFill>
                      <a:prstClr val="black"/>
                    </a:solidFill>
                    <a:latin typeface="Cambria Math"/>
                  </a:rPr>
                  <a:t/>
                </a:r>
                <a:br>
                  <a:rPr lang="en-CA" sz="2000" dirty="0" smtClean="0">
                    <a:solidFill>
                      <a:prstClr val="black"/>
                    </a:solidFill>
                    <a:latin typeface="Cambria Math"/>
                  </a:rPr>
                </a:br>
                <a:r>
                  <a:rPr lang="en-CA" sz="2400" dirty="0" smtClean="0">
                    <a:solidFill>
                      <a:prstClr val="black"/>
                    </a:solidFill>
                    <a:latin typeface="Calibri"/>
                  </a:rPr>
                  <a:t>On the top of a cliff, a rock was thrown up with an initial velocity of 10.0 m/s.  It hits the beach below the cliff 4.0 s later. 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609600"/>
                <a:ext cx="7315200" cy="1815882"/>
              </a:xfrm>
              <a:prstGeom prst="rect">
                <a:avLst/>
              </a:prstGeom>
              <a:blipFill rotWithShape="1">
                <a:blip r:embed="rId2"/>
                <a:stretch>
                  <a:fillRect l="-1333" r="-1833" b="-67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079205" y="3124200"/>
                <a:ext cx="6934200" cy="2724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 smtClean="0">
                    <a:solidFill>
                      <a:prstClr val="black"/>
                    </a:solidFill>
                  </a:rPr>
                  <a:t>Given: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CA" i="1" smtClean="0">
                        <a:solidFill>
                          <a:prstClr val="black"/>
                        </a:solidFill>
                        <a:latin typeface="Cambria Math"/>
                      </a:rPr>
                      <m:t>=10.0 </m:t>
                    </m:r>
                    <m:f>
                      <m:fPr>
                        <m:type m:val="skw"/>
                        <m:ctrlP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𝑚</m:t>
                        </m:r>
                      </m:num>
                      <m:den>
                        <m: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CA" dirty="0" smtClean="0">
                    <a:solidFill>
                      <a:prstClr val="black"/>
                    </a:solidFill>
                  </a:rPr>
                  <a:t> , </a:t>
                </a:r>
                <a14:m>
                  <m:oMath xmlns:m="http://schemas.openxmlformats.org/officeDocument/2006/math">
                    <m:r>
                      <a:rPr lang="en-CA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∆</m:t>
                    </m:r>
                    <m:r>
                      <a:rPr lang="en-CA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𝑡</m:t>
                    </m:r>
                    <m:r>
                      <a:rPr lang="en-CA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=4.0 </m:t>
                    </m:r>
                    <m:r>
                      <a:rPr lang="en-CA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𝑠</m:t>
                    </m:r>
                    <m:r>
                      <a:rPr lang="en-CA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CA" dirty="0" smtClean="0">
                    <a:solidFill>
                      <a:prstClr val="black"/>
                    </a:solidFill>
                  </a:rPr>
                  <a:t>, g = </a:t>
                </a:r>
                <a14:m>
                  <m:oMath xmlns:m="http://schemas.openxmlformats.org/officeDocument/2006/math">
                    <m:r>
                      <a:rPr lang="en-CA" smtClean="0">
                        <a:solidFill>
                          <a:prstClr val="black"/>
                        </a:solidFill>
                        <a:latin typeface="Cambria Math"/>
                      </a:rPr>
                      <m:t>−9.8 </m:t>
                    </m:r>
                    <m:f>
                      <m:fPr>
                        <m:type m:val="skw"/>
                        <m:ctrlP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𝑚</m:t>
                        </m:r>
                      </m:num>
                      <m:den>
                        <m:sSup>
                          <m:sSupPr>
                            <m:ctrlPr>
                              <a:rPr lang="en-CA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CA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CA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CA" dirty="0" smtClean="0">
                  <a:solidFill>
                    <a:prstClr val="black"/>
                  </a:solidFill>
                </a:endParaRPr>
              </a:p>
              <a:p>
                <a:endParaRPr lang="en-CA" dirty="0" smtClean="0">
                  <a:solidFill>
                    <a:prstClr val="black"/>
                  </a:solidFill>
                </a:endParaRPr>
              </a:p>
              <a:p>
                <a:r>
                  <a:rPr lang="en-CA" dirty="0" smtClean="0">
                    <a:solidFill>
                      <a:prstClr val="black"/>
                    </a:solidFill>
                  </a:rPr>
                  <a:t>Required: </a:t>
                </a:r>
                <a14:m>
                  <m:oMath xmlns:m="http://schemas.openxmlformats.org/officeDocument/2006/math">
                    <m:r>
                      <a:rPr lang="en-CA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⃑"/>
                        <m:ctrlP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𝑑</m:t>
                        </m:r>
                      </m:e>
                    </m:acc>
                    <m:r>
                      <a:rPr lang="en-CA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 ?</m:t>
                    </m:r>
                  </m:oMath>
                </a14:m>
                <a:endParaRPr lang="en-CA" dirty="0" smtClean="0">
                  <a:solidFill>
                    <a:prstClr val="black"/>
                  </a:solidFill>
                </a:endParaRPr>
              </a:p>
              <a:p>
                <a:endParaRPr lang="en-CA" dirty="0">
                  <a:solidFill>
                    <a:prstClr val="black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acc>
                        <m:accPr>
                          <m:chr m:val="⃑"/>
                          <m:ctrlPr>
                            <a:rPr lang="en-CA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CA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𝑑</m:t>
                          </m:r>
                        </m:e>
                      </m:acc>
                      <m:r>
                        <a:rPr lang="en-CA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 </m:t>
                      </m:r>
                      <m:sSub>
                        <m:sSubPr>
                          <m:ctrlPr>
                            <a:rPr lang="en-CA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CA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CA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CA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CA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CA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CA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CA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acc>
                        <m:accPr>
                          <m:chr m:val="⃑"/>
                          <m:ctrlPr>
                            <a:rPr lang="en-CA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CA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</m:acc>
                      <m:r>
                        <a:rPr lang="en-CA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sSup>
                        <m:sSupPr>
                          <m:ctrlPr>
                            <a:rPr lang="en-CA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CA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CA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dirty="0" smtClean="0">
                  <a:solidFill>
                    <a:prstClr val="black"/>
                  </a:solidFill>
                </a:endParaRPr>
              </a:p>
              <a:p>
                <a:r>
                  <a:rPr lang="en-CA" dirty="0">
                    <a:solidFill>
                      <a:prstClr val="black"/>
                    </a:solidFill>
                  </a:rPr>
                  <a:t> </a:t>
                </a:r>
                <a:r>
                  <a:rPr lang="en-CA" dirty="0" smtClean="0">
                    <a:solidFill>
                      <a:prstClr val="black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CA" i="1" smtClean="0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10.0 </m:t>
                        </m:r>
                        <m:f>
                          <m:fPr>
                            <m:type m:val="lin"/>
                            <m:ctrlPr>
                              <a:rPr lang="en-CA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CA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𝑚</m:t>
                            </m:r>
                          </m:num>
                          <m:den>
                            <m:r>
                              <a:rPr lang="en-CA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𝑠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4.0 </m:t>
                        </m:r>
                        <m: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CA" i="1" smtClean="0">
                        <a:solidFill>
                          <a:prstClr val="black"/>
                        </a:solidFill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−9.8 </m:t>
                        </m:r>
                        <m:f>
                          <m:fPr>
                            <m:type m:val="skw"/>
                            <m:ctrlPr>
                              <a:rPr lang="en-CA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CA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𝑚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CA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CA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CA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sSup>
                      <m:sSupPr>
                        <m:ctrlP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CA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4.0 </m:t>
                            </m:r>
                            <m:r>
                              <a:rPr lang="en-CA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</m:d>
                      </m:e>
                      <m:sup>
                        <m: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CA" dirty="0" smtClean="0">
                  <a:solidFill>
                    <a:prstClr val="black"/>
                  </a:solidFill>
                </a:endParaRPr>
              </a:p>
              <a:p>
                <a:r>
                  <a:rPr lang="en-CA" dirty="0" smtClean="0">
                    <a:solidFill>
                      <a:prstClr val="black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CA" i="1" smtClean="0">
                        <a:solidFill>
                          <a:prstClr val="black"/>
                        </a:solidFill>
                        <a:latin typeface="Cambria Math"/>
                      </a:rPr>
                      <m:t>=−38.</m:t>
                    </m:r>
                    <m:r>
                      <a:rPr lang="en-CA" b="0" i="1" smtClean="0">
                        <a:solidFill>
                          <a:prstClr val="black"/>
                        </a:solidFill>
                        <a:latin typeface="Cambria Math"/>
                      </a:rPr>
                      <m:t>4</m:t>
                    </m:r>
                    <m:r>
                      <a:rPr lang="en-CA" i="1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a:rPr lang="en-CA" i="1" smtClean="0">
                        <a:solidFill>
                          <a:prstClr val="black"/>
                        </a:solidFill>
                        <a:latin typeface="Cambria Math"/>
                      </a:rPr>
                      <m:t>𝑚</m:t>
                    </m:r>
                  </m:oMath>
                </a14:m>
                <a:endParaRPr lang="en-CA" dirty="0" smtClean="0">
                  <a:solidFill>
                    <a:prstClr val="black"/>
                  </a:solidFill>
                </a:endParaRPr>
              </a:p>
              <a:p>
                <a:r>
                  <a:rPr lang="en-CA" dirty="0" smtClean="0">
                    <a:solidFill>
                      <a:prstClr val="black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CA" smtClean="0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r>
                      <a:rPr lang="en-CA" i="1" smtClean="0">
                        <a:solidFill>
                          <a:prstClr val="black"/>
                        </a:solidFill>
                        <a:latin typeface="Cambria Math"/>
                      </a:rPr>
                      <m:t>38.</m:t>
                    </m:r>
                    <m:r>
                      <a:rPr lang="en-CA" b="0" i="1" smtClean="0">
                        <a:solidFill>
                          <a:prstClr val="black"/>
                        </a:solidFill>
                        <a:latin typeface="Cambria Math"/>
                      </a:rPr>
                      <m:t>4</m:t>
                    </m:r>
                    <m:r>
                      <a:rPr lang="en-CA" i="1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a:rPr lang="en-CA" i="1" smtClean="0">
                        <a:solidFill>
                          <a:prstClr val="black"/>
                        </a:solidFill>
                        <a:latin typeface="Cambria Math"/>
                      </a:rPr>
                      <m:t>𝑚</m:t>
                    </m:r>
                    <m:r>
                      <a:rPr lang="en-CA" i="1" smtClean="0">
                        <a:solidFill>
                          <a:prstClr val="black"/>
                        </a:solidFill>
                        <a:latin typeface="Cambria Math"/>
                      </a:rPr>
                      <m:t> [</m:t>
                    </m:r>
                    <m:r>
                      <a:rPr lang="en-CA" i="1" smtClean="0">
                        <a:solidFill>
                          <a:prstClr val="black"/>
                        </a:solidFill>
                        <a:latin typeface="Cambria Math"/>
                      </a:rPr>
                      <m:t>𝑑𝑜𝑤𝑛</m:t>
                    </m:r>
                    <m:r>
                      <a:rPr lang="en-CA" i="1" smtClean="0">
                        <a:solidFill>
                          <a:prstClr val="black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CA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205" y="3124200"/>
                <a:ext cx="6934200" cy="2724657"/>
              </a:xfrm>
              <a:prstGeom prst="rect">
                <a:avLst/>
              </a:prstGeom>
              <a:blipFill rotWithShape="1">
                <a:blip r:embed="rId3"/>
                <a:stretch>
                  <a:fillRect l="-703" t="-15695" b="-201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143000" y="2426886"/>
                <a:ext cx="63246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Tx/>
                  <a:buAutoNum type="alphaL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2000" dirty="0">
                        <a:solidFill>
                          <a:prstClr val="black"/>
                        </a:solidFill>
                        <a:latin typeface="Cambria Math"/>
                      </a:rPr>
                      <m:t>How</m:t>
                    </m:r>
                    <m:r>
                      <a:rPr lang="en-CA" sz="2000" dirty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CA" sz="2000" dirty="0">
                        <a:solidFill>
                          <a:prstClr val="black"/>
                        </a:solidFill>
                        <a:latin typeface="Cambria Math"/>
                      </a:rPr>
                      <m:t>far</m:t>
                    </m:r>
                    <m:r>
                      <a:rPr lang="en-CA" sz="2000" dirty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CA" sz="2000" dirty="0">
                        <a:solidFill>
                          <a:prstClr val="black"/>
                        </a:solidFill>
                        <a:latin typeface="Cambria Math"/>
                      </a:rPr>
                      <m:t>down</m:t>
                    </m:r>
                    <m:r>
                      <a:rPr lang="en-CA" sz="2000" dirty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CA" sz="2000" dirty="0">
                        <a:solidFill>
                          <a:prstClr val="black"/>
                        </a:solidFill>
                        <a:latin typeface="Cambria Math"/>
                      </a:rPr>
                      <m:t>from</m:t>
                    </m:r>
                    <m:r>
                      <a:rPr lang="en-CA" sz="2000" dirty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CA" sz="2000" dirty="0">
                        <a:solidFill>
                          <a:prstClr val="black"/>
                        </a:solidFill>
                        <a:latin typeface="Cambria Math"/>
                      </a:rPr>
                      <m:t>the</m:t>
                    </m:r>
                    <m:r>
                      <a:rPr lang="en-CA" sz="2000" dirty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CA" sz="2000" dirty="0">
                        <a:solidFill>
                          <a:prstClr val="black"/>
                        </a:solidFill>
                        <a:latin typeface="Cambria Math"/>
                      </a:rPr>
                      <m:t>top</m:t>
                    </m:r>
                    <m:r>
                      <a:rPr lang="en-CA" sz="2000" dirty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CA" sz="2000" dirty="0">
                        <a:solidFill>
                          <a:prstClr val="black"/>
                        </a:solidFill>
                        <a:latin typeface="Cambria Math"/>
                      </a:rPr>
                      <m:t>of</m:t>
                    </m:r>
                    <m:r>
                      <a:rPr lang="en-CA" sz="2000" dirty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CA" sz="2000" dirty="0">
                        <a:solidFill>
                          <a:prstClr val="black"/>
                        </a:solidFill>
                        <a:latin typeface="Cambria Math"/>
                      </a:rPr>
                      <m:t>the</m:t>
                    </m:r>
                    <m:r>
                      <a:rPr lang="en-CA" sz="2000" dirty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CA" sz="2000" dirty="0">
                        <a:solidFill>
                          <a:prstClr val="black"/>
                        </a:solidFill>
                        <a:latin typeface="Cambria Math"/>
                      </a:rPr>
                      <m:t>cliff</m:t>
                    </m:r>
                    <m:r>
                      <a:rPr lang="en-CA" sz="2000" dirty="0">
                        <a:solidFill>
                          <a:prstClr val="black"/>
                        </a:solidFill>
                        <a:latin typeface="Cambria Math"/>
                      </a:rPr>
                      <m:t>  </m:t>
                    </m:r>
                    <m:r>
                      <m:rPr>
                        <m:sty m:val="p"/>
                      </m:rPr>
                      <a:rPr lang="en-CA" sz="2000" dirty="0">
                        <a:solidFill>
                          <a:prstClr val="black"/>
                        </a:solidFill>
                        <a:latin typeface="Cambria Math"/>
                      </a:rPr>
                      <m:t>is</m:t>
                    </m:r>
                    <m:r>
                      <a:rPr lang="en-CA" sz="2000" dirty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CA" sz="2000" dirty="0">
                        <a:solidFill>
                          <a:prstClr val="black"/>
                        </a:solidFill>
                        <a:latin typeface="Cambria Math"/>
                      </a:rPr>
                      <m:t>the</m:t>
                    </m:r>
                    <m:r>
                      <a:rPr lang="en-CA" sz="2000" dirty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CA" sz="2000" dirty="0">
                        <a:solidFill>
                          <a:prstClr val="black"/>
                        </a:solidFill>
                        <a:latin typeface="Cambria Math"/>
                      </a:rPr>
                      <m:t>beach</m:t>
                    </m:r>
                    <m:r>
                      <a:rPr lang="en-CA" sz="2000" i="1" dirty="0">
                        <a:solidFill>
                          <a:prstClr val="black"/>
                        </a:solidFill>
                        <a:latin typeface="Cambria Math"/>
                      </a:rPr>
                      <m:t>?</m:t>
                    </m:r>
                  </m:oMath>
                </a14:m>
                <a:endParaRPr lang="en-CA" sz="2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426886"/>
                <a:ext cx="6324600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964" t="-9091" b="-2121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644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3233" y="62484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prstClr val="black"/>
                </a:solidFill>
              </a:rPr>
              <a:pPr/>
              <a:t>21</a:t>
            </a:fld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1009710"/>
            <a:ext cx="7315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dirty="0" smtClean="0">
                <a:solidFill>
                  <a:prstClr val="black"/>
                </a:solidFill>
                <a:latin typeface="Cambria Math"/>
              </a:rPr>
              <a:t>b) What is the velocity just before hitting the ground? </a:t>
            </a:r>
            <a:endParaRPr lang="en-CA" sz="2400" dirty="0">
              <a:solidFill>
                <a:prstClr val="black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079205" y="1905000"/>
                <a:ext cx="6934200" cy="2445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 smtClean="0">
                    <a:solidFill>
                      <a:prstClr val="black"/>
                    </a:solidFill>
                  </a:rPr>
                  <a:t>Given: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CA" i="1" smtClean="0">
                        <a:solidFill>
                          <a:prstClr val="black"/>
                        </a:solidFill>
                        <a:latin typeface="Cambria Math"/>
                      </a:rPr>
                      <m:t>=10.0 </m:t>
                    </m:r>
                    <m:f>
                      <m:fPr>
                        <m:type m:val="skw"/>
                        <m:ctrlP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𝑚</m:t>
                        </m:r>
                      </m:num>
                      <m:den>
                        <m: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CA" dirty="0" smtClean="0">
                    <a:solidFill>
                      <a:prstClr val="black"/>
                    </a:solidFill>
                  </a:rPr>
                  <a:t> , </a:t>
                </a:r>
                <a14:m>
                  <m:oMath xmlns:m="http://schemas.openxmlformats.org/officeDocument/2006/math">
                    <m:r>
                      <a:rPr lang="en-CA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∆</m:t>
                    </m:r>
                    <m:r>
                      <a:rPr lang="en-CA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𝑡</m:t>
                    </m:r>
                    <m:r>
                      <a:rPr lang="en-CA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=4.0 </m:t>
                    </m:r>
                    <m:r>
                      <a:rPr lang="en-CA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𝑠</m:t>
                    </m:r>
                    <m:r>
                      <a:rPr lang="en-CA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CA" dirty="0" smtClean="0">
                    <a:solidFill>
                      <a:prstClr val="black"/>
                    </a:solidFill>
                  </a:rPr>
                  <a:t>, g = </a:t>
                </a:r>
                <a14:m>
                  <m:oMath xmlns:m="http://schemas.openxmlformats.org/officeDocument/2006/math">
                    <m:r>
                      <a:rPr lang="en-CA" smtClean="0">
                        <a:solidFill>
                          <a:prstClr val="black"/>
                        </a:solidFill>
                        <a:latin typeface="Cambria Math"/>
                      </a:rPr>
                      <m:t>−9.8 </m:t>
                    </m:r>
                    <m:f>
                      <m:fPr>
                        <m:type m:val="skw"/>
                        <m:ctrlP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𝑚</m:t>
                        </m:r>
                      </m:num>
                      <m:den>
                        <m:sSup>
                          <m:sSupPr>
                            <m:ctrlPr>
                              <a:rPr lang="en-CA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CA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CA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CA" dirty="0" smtClean="0">
                  <a:solidFill>
                    <a:prstClr val="black"/>
                  </a:solidFill>
                </a:endParaRPr>
              </a:p>
              <a:p>
                <a:endParaRPr lang="en-CA" dirty="0" smtClean="0">
                  <a:solidFill>
                    <a:prstClr val="black"/>
                  </a:solidFill>
                </a:endParaRPr>
              </a:p>
              <a:p>
                <a:r>
                  <a:rPr lang="en-CA" dirty="0" smtClean="0">
                    <a:solidFill>
                      <a:prstClr val="black"/>
                    </a:solidFill>
                  </a:rPr>
                  <a:t>Required: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  <m:sub>
                        <m: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𝑓</m:t>
                        </m:r>
                      </m:sub>
                    </m:sSub>
                    <m:r>
                      <a:rPr lang="en-CA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 ?</m:t>
                    </m:r>
                  </m:oMath>
                </a14:m>
                <a:endParaRPr lang="en-CA" dirty="0" smtClean="0">
                  <a:solidFill>
                    <a:prstClr val="black"/>
                  </a:solidFill>
                </a:endParaRPr>
              </a:p>
              <a:p>
                <a:endParaRPr lang="en-CA" dirty="0">
                  <a:solidFill>
                    <a:prstClr val="black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C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C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e>
                      </m:acc>
                      <m:r>
                        <a:rPr lang="en-CA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acc>
                        <m:accPr>
                          <m:chr m:val="⃑"/>
                          <m:ctrlPr>
                            <a:rPr lang="en-C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CA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CA" i="1" smtClean="0">
                          <a:solidFill>
                            <a:prstClr val="black"/>
                          </a:solidFill>
                          <a:latin typeface="Cambria Math"/>
                        </a:rPr>
                        <m:t>+</m:t>
                      </m:r>
                      <m:acc>
                        <m:accPr>
                          <m:chr m:val="⃑"/>
                          <m:ctrlPr>
                            <a:rPr lang="en-C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CA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CA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CA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𝑡</m:t>
                      </m:r>
                    </m:oMath>
                  </m:oMathPara>
                </a14:m>
                <a:endParaRPr lang="en-CA" dirty="0" smtClean="0">
                  <a:solidFill>
                    <a:prstClr val="black"/>
                  </a:solidFill>
                </a:endParaRPr>
              </a:p>
              <a:p>
                <a:r>
                  <a:rPr lang="en-CA" dirty="0">
                    <a:solidFill>
                      <a:prstClr val="black"/>
                    </a:solidFill>
                  </a:rPr>
                  <a:t> </a:t>
                </a:r>
                <a:r>
                  <a:rPr lang="en-CA" dirty="0" smtClean="0">
                    <a:solidFill>
                      <a:prstClr val="black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CA" i="1" smtClean="0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10.0 </m:t>
                        </m:r>
                        <m:f>
                          <m:fPr>
                            <m:type m:val="lin"/>
                            <m:ctrlPr>
                              <a:rPr lang="en-CA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CA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𝑚</m:t>
                            </m:r>
                          </m:num>
                          <m:den>
                            <m:r>
                              <a:rPr lang="en-CA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𝑠</m:t>
                            </m:r>
                          </m:den>
                        </m:f>
                      </m:e>
                    </m:d>
                    <m:r>
                      <a:rPr lang="en-CA" i="1" smtClean="0">
                        <a:solidFill>
                          <a:prstClr val="black"/>
                        </a:solidFill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−9.8 </m:t>
                        </m:r>
                        <m:f>
                          <m:fPr>
                            <m:type m:val="skw"/>
                            <m:ctrlPr>
                              <a:rPr lang="en-CA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CA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𝑚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CA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CA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CA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d>
                      <m:dPr>
                        <m:ctrlP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4.0 </m:t>
                        </m:r>
                        <m: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𝑠</m:t>
                        </m:r>
                      </m:e>
                    </m:d>
                  </m:oMath>
                </a14:m>
                <a:endParaRPr lang="en-CA" dirty="0" smtClean="0">
                  <a:solidFill>
                    <a:prstClr val="black"/>
                  </a:solidFill>
                </a:endParaRPr>
              </a:p>
              <a:p>
                <a:r>
                  <a:rPr lang="en-CA" dirty="0" smtClean="0">
                    <a:solidFill>
                      <a:prstClr val="black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CA" i="1" smtClean="0">
                        <a:solidFill>
                          <a:prstClr val="black"/>
                        </a:solidFill>
                        <a:latin typeface="Cambria Math"/>
                      </a:rPr>
                      <m:t>=−2</m:t>
                    </m:r>
                    <m:r>
                      <a:rPr lang="en-CA" b="0" i="1" smtClean="0">
                        <a:solidFill>
                          <a:prstClr val="black"/>
                        </a:solidFill>
                        <a:latin typeface="Cambria Math"/>
                      </a:rPr>
                      <m:t>9</m:t>
                    </m:r>
                    <m:r>
                      <a:rPr lang="en-CA" i="1" smtClean="0">
                        <a:solidFill>
                          <a:prstClr val="black"/>
                        </a:solidFill>
                        <a:latin typeface="Cambria Math"/>
                      </a:rPr>
                      <m:t>.2 </m:t>
                    </m:r>
                    <m:f>
                      <m:fPr>
                        <m:type m:val="lin"/>
                        <m:ctrlP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𝑚</m:t>
                        </m:r>
                      </m:num>
                      <m:den>
                        <m: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𝑠</m:t>
                        </m:r>
                      </m:den>
                    </m:f>
                  </m:oMath>
                </a14:m>
                <a:endParaRPr lang="en-CA" dirty="0" smtClean="0">
                  <a:solidFill>
                    <a:prstClr val="black"/>
                  </a:solidFill>
                </a:endParaRPr>
              </a:p>
              <a:p>
                <a:r>
                  <a:rPr lang="en-CA" dirty="0" smtClean="0">
                    <a:solidFill>
                      <a:prstClr val="black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CA" i="1" smtClean="0">
                        <a:solidFill>
                          <a:prstClr val="black"/>
                        </a:solidFill>
                        <a:latin typeface="Cambria Math"/>
                      </a:rPr>
                      <m:t>=2</m:t>
                    </m:r>
                    <m:r>
                      <a:rPr lang="en-CA" b="0" i="1" smtClean="0">
                        <a:solidFill>
                          <a:prstClr val="black"/>
                        </a:solidFill>
                        <a:latin typeface="Cambria Math"/>
                      </a:rPr>
                      <m:t>9</m:t>
                    </m:r>
                    <m:r>
                      <a:rPr lang="en-CA" i="1" smtClean="0">
                        <a:solidFill>
                          <a:prstClr val="black"/>
                        </a:solidFill>
                        <a:latin typeface="Cambria Math"/>
                      </a:rPr>
                      <m:t>.2 </m:t>
                    </m:r>
                    <m:f>
                      <m:fPr>
                        <m:type m:val="lin"/>
                        <m:ctrlP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𝑚</m:t>
                        </m:r>
                      </m:num>
                      <m:den>
                        <m: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𝑠</m:t>
                        </m:r>
                      </m:den>
                    </m:f>
                    <m:r>
                      <a:rPr lang="en-CA" i="1" smtClean="0">
                        <a:solidFill>
                          <a:prstClr val="black"/>
                        </a:solidFill>
                        <a:latin typeface="Cambria Math"/>
                      </a:rPr>
                      <m:t> [</m:t>
                    </m:r>
                    <m:r>
                      <a:rPr lang="en-CA" i="1" smtClean="0">
                        <a:solidFill>
                          <a:prstClr val="black"/>
                        </a:solidFill>
                        <a:latin typeface="Cambria Math"/>
                      </a:rPr>
                      <m:t>𝑑𝑜𝑤𝑛</m:t>
                    </m:r>
                    <m:r>
                      <a:rPr lang="en-CA" i="1" smtClean="0">
                        <a:solidFill>
                          <a:prstClr val="black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CA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205" y="1905000"/>
                <a:ext cx="6934200" cy="2445734"/>
              </a:xfrm>
              <a:prstGeom prst="rect">
                <a:avLst/>
              </a:prstGeom>
              <a:blipFill rotWithShape="1">
                <a:blip r:embed="rId2"/>
                <a:stretch>
                  <a:fillRect l="-703" t="-17456" b="-2443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969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3233" y="62484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prstClr val="black"/>
                </a:solidFill>
              </a:rPr>
              <a:pPr/>
              <a:t>22</a:t>
            </a:fld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09600"/>
            <a:ext cx="7315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dirty="0" smtClean="0">
                <a:solidFill>
                  <a:prstClr val="black"/>
                </a:solidFill>
                <a:latin typeface="Cambria Math"/>
              </a:rPr>
              <a:t/>
            </a:r>
            <a:br>
              <a:rPr lang="en-CA" sz="2000" dirty="0" smtClean="0">
                <a:solidFill>
                  <a:prstClr val="black"/>
                </a:solidFill>
                <a:latin typeface="Cambria Math"/>
              </a:rPr>
            </a:br>
            <a:r>
              <a:rPr lang="en-CA" sz="2000" dirty="0" smtClean="0">
                <a:solidFill>
                  <a:prstClr val="black"/>
                </a:solidFill>
                <a:latin typeface="Cambria Math"/>
              </a:rPr>
              <a:t>c)</a:t>
            </a:r>
            <a:r>
              <a:rPr lang="en-CA" sz="2400" dirty="0" smtClean="0">
                <a:solidFill>
                  <a:prstClr val="black"/>
                </a:solidFill>
                <a:latin typeface="Calibri"/>
              </a:rPr>
              <a:t>Draw a v-t and d-t graphs to represent the motion.</a:t>
            </a:r>
            <a:endParaRPr lang="en-CA" sz="24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9" t="77" r="-428" b="90766"/>
          <a:stretch/>
        </p:blipFill>
        <p:spPr bwMode="auto">
          <a:xfrm>
            <a:off x="3505200" y="2199536"/>
            <a:ext cx="4254795" cy="370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2590801" y="2438400"/>
            <a:ext cx="0" cy="3124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590801" y="3771900"/>
            <a:ext cx="3429000" cy="31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590801" y="3048000"/>
            <a:ext cx="2743200" cy="213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09801" y="286333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prstClr val="black"/>
                </a:solidFill>
              </a:rPr>
              <a:t>10</a:t>
            </a:r>
            <a:endParaRPr lang="en-CA" dirty="0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09308" y="4942184"/>
            <a:ext cx="712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mtClean="0">
                <a:solidFill>
                  <a:prstClr val="black"/>
                </a:solidFill>
              </a:rPr>
              <a:t>-29.2</a:t>
            </a:r>
            <a:endParaRPr lang="en-CA" dirty="0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81600" y="33644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</a:rPr>
              <a:t>4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5334001" y="3795899"/>
            <a:ext cx="0" cy="138570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90801" y="5181600"/>
            <a:ext cx="2743200" cy="1161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90683" y="3611233"/>
            <a:ext cx="69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prstClr val="black"/>
                </a:solidFill>
              </a:rPr>
              <a:t>t</a:t>
            </a:r>
            <a:r>
              <a:rPr lang="en-CA" dirty="0" smtClean="0">
                <a:solidFill>
                  <a:prstClr val="black"/>
                </a:solidFill>
              </a:rPr>
              <a:t>(s)</a:t>
            </a:r>
            <a:endParaRPr lang="en-CA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841870" y="1981200"/>
                <a:ext cx="14978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CA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CA" dirty="0" smtClean="0">
                    <a:solidFill>
                      <a:prstClr val="black"/>
                    </a:solidFill>
                  </a:rPr>
                  <a:t>(m/s) [up]</a:t>
                </a:r>
                <a:endParaRPr lang="en-CA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870" y="1981200"/>
                <a:ext cx="1497861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990600" y="5791200"/>
            <a:ext cx="7315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dirty="0" smtClean="0">
                <a:solidFill>
                  <a:srgbClr val="FF0000"/>
                </a:solidFill>
                <a:latin typeface="Cambria Math"/>
              </a:rPr>
              <a:t>HW on page 43 of the textbook  # 1 - 8</a:t>
            </a:r>
            <a:endParaRPr lang="en-CA" sz="2800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5489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26" grpId="0"/>
      <p:bldP spid="27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3233" y="62484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bg1"/>
                </a:solidFill>
              </a:rPr>
              <a:pPr/>
              <a:t>23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2860" y="838200"/>
            <a:ext cx="7772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CA" sz="2000" b="0" dirty="0" smtClean="0">
              <a:solidFill>
                <a:schemeClr val="bg1"/>
              </a:solidFill>
              <a:latin typeface="+mj-lt"/>
              <a:ea typeface="Cambria Math"/>
            </a:endParaRPr>
          </a:p>
          <a:p>
            <a:endParaRPr lang="en-CA" sz="2000" b="0" dirty="0" smtClean="0">
              <a:solidFill>
                <a:schemeClr val="bg1"/>
              </a:solidFill>
              <a:latin typeface="+mj-lt"/>
              <a:ea typeface="Cambria Math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6800" y="609600"/>
            <a:ext cx="76962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A multiple-step </a:t>
            </a:r>
            <a:r>
              <a:rPr lang="en-CA" sz="28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problem</a:t>
            </a:r>
          </a:p>
          <a:p>
            <a:endParaRPr lang="en-CA" sz="2000" dirty="0">
              <a:solidFill>
                <a:schemeClr val="bg1"/>
              </a:solidFill>
              <a:latin typeface="+mj-lt"/>
            </a:endParaRPr>
          </a:p>
          <a:p>
            <a:r>
              <a:rPr lang="en-CA" sz="2000" dirty="0">
                <a:solidFill>
                  <a:schemeClr val="bg1"/>
                </a:solidFill>
                <a:latin typeface="+mj-lt"/>
              </a:rPr>
              <a:t>Bounder of Adventure accelerates his massive SUV from rest at a rate of</a:t>
            </a:r>
          </a:p>
          <a:p>
            <a:r>
              <a:rPr lang="en-CA" sz="2000" dirty="0">
                <a:solidFill>
                  <a:schemeClr val="bg1"/>
                </a:solidFill>
                <a:latin typeface="+mj-lt"/>
              </a:rPr>
              <a:t>4.0 m/s</a:t>
            </a:r>
            <a:r>
              <a:rPr lang="en-CA" sz="2000" baseline="30000" dirty="0">
                <a:solidFill>
                  <a:schemeClr val="bg1"/>
                </a:solidFill>
                <a:latin typeface="+mj-lt"/>
              </a:rPr>
              <a:t>2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 for 10 s. He then travels at a constant velocity for 12 s and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finally comes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to rest over a displacement of 100 m. Assuming all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accelerations are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uniform, determine Bounder’s total displacement and average velocity.</a:t>
            </a:r>
          </a:p>
          <a:p>
            <a:endParaRPr lang="en-CA" sz="2000" dirty="0" smtClean="0">
              <a:solidFill>
                <a:schemeClr val="bg1"/>
              </a:solidFill>
              <a:latin typeface="+mj-lt"/>
            </a:endParaRPr>
          </a:p>
          <a:p>
            <a:r>
              <a:rPr lang="en-CA" sz="2000" dirty="0" smtClean="0">
                <a:solidFill>
                  <a:schemeClr val="bg1"/>
                </a:solidFill>
                <a:latin typeface="+mj-lt"/>
              </a:rPr>
              <a:t>Assume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that all motion is in the positive direction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.</a:t>
            </a:r>
          </a:p>
          <a:p>
            <a:endParaRPr lang="en-CA" sz="2000" dirty="0">
              <a:solidFill>
                <a:schemeClr val="bg1"/>
              </a:solidFill>
              <a:latin typeface="+mj-lt"/>
            </a:endParaRPr>
          </a:p>
          <a:p>
            <a:r>
              <a:rPr lang="en-CA" sz="2000" dirty="0" smtClean="0">
                <a:solidFill>
                  <a:schemeClr val="bg1"/>
                </a:solidFill>
                <a:latin typeface="+mj-lt"/>
              </a:rPr>
              <a:t>Given :</a:t>
            </a:r>
            <a:endParaRPr lang="en-CA" sz="2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267200"/>
            <a:ext cx="1476000" cy="1615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955" y="4385180"/>
            <a:ext cx="1512000" cy="1379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433458"/>
            <a:ext cx="1512000" cy="1339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127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3233" y="62484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bg1"/>
                </a:solidFill>
              </a:rPr>
              <a:pPr/>
              <a:t>24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2860" y="838200"/>
            <a:ext cx="7772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CA" sz="2000" b="0" dirty="0" smtClean="0">
              <a:solidFill>
                <a:schemeClr val="bg1"/>
              </a:solidFill>
              <a:latin typeface="+mj-lt"/>
              <a:ea typeface="Cambria Math"/>
            </a:endParaRPr>
          </a:p>
          <a:p>
            <a:endParaRPr lang="en-CA" sz="2000" b="0" dirty="0" smtClean="0">
              <a:solidFill>
                <a:schemeClr val="bg1"/>
              </a:solidFill>
              <a:latin typeface="+mj-lt"/>
              <a:ea typeface="Cambria Math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79" y="838200"/>
            <a:ext cx="5796000" cy="934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93" y="1828800"/>
            <a:ext cx="2232000" cy="1204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93" y="3068416"/>
            <a:ext cx="2700000" cy="876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60" y="4038600"/>
            <a:ext cx="1332000" cy="939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79" y="5026324"/>
            <a:ext cx="2664000" cy="937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1209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3233" y="62484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bg1"/>
                </a:solidFill>
              </a:rPr>
              <a:pPr/>
              <a:t>25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2860" y="838200"/>
            <a:ext cx="7772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CA" sz="2000" b="0" dirty="0" smtClean="0">
              <a:solidFill>
                <a:schemeClr val="bg1"/>
              </a:solidFill>
              <a:latin typeface="+mj-lt"/>
              <a:ea typeface="Cambria Math"/>
            </a:endParaRPr>
          </a:p>
          <a:p>
            <a:endParaRPr lang="en-CA" sz="2000" b="0" dirty="0" smtClean="0">
              <a:solidFill>
                <a:schemeClr val="bg1"/>
              </a:solidFill>
              <a:latin typeface="+mj-lt"/>
              <a:ea typeface="Cambria Math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87" y="856511"/>
            <a:ext cx="2088000" cy="1036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44" y="1893417"/>
            <a:ext cx="2268000" cy="370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87" y="2362199"/>
            <a:ext cx="2088000" cy="2364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98" y="4800600"/>
            <a:ext cx="5760000" cy="1227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690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3233" y="62484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bg1"/>
                </a:solidFill>
              </a:rPr>
              <a:pPr/>
              <a:t>26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2860" y="838200"/>
            <a:ext cx="7772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CA" sz="2000" b="0" dirty="0" smtClean="0">
              <a:solidFill>
                <a:schemeClr val="bg1"/>
              </a:solidFill>
              <a:latin typeface="+mj-lt"/>
              <a:ea typeface="Cambria Math"/>
            </a:endParaRPr>
          </a:p>
          <a:p>
            <a:endParaRPr lang="en-CA" sz="2000" b="0" dirty="0" smtClean="0">
              <a:solidFill>
                <a:schemeClr val="bg1"/>
              </a:solidFill>
              <a:latin typeface="+mj-lt"/>
              <a:ea typeface="Cambria Math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769" y="914400"/>
            <a:ext cx="6948000" cy="4883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66800" y="5809734"/>
            <a:ext cx="701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>
                <a:solidFill>
                  <a:srgbClr val="FF0000"/>
                </a:solidFill>
                <a:latin typeface="+mj-lt"/>
              </a:rPr>
              <a:t>Questions # 65 on page 73 of the </a:t>
            </a:r>
            <a:r>
              <a:rPr lang="en-CA" sz="2400" dirty="0" err="1" smtClean="0">
                <a:solidFill>
                  <a:srgbClr val="FF0000"/>
                </a:solidFill>
                <a:latin typeface="+mj-lt"/>
              </a:rPr>
              <a:t>packageb</a:t>
            </a:r>
            <a:r>
              <a:rPr lang="en-CA" sz="2400" dirty="0" smtClean="0">
                <a:solidFill>
                  <a:srgbClr val="FF0000"/>
                </a:solidFill>
                <a:latin typeface="+mj-lt"/>
              </a:rPr>
              <a:t> </a:t>
            </a:r>
            <a:endParaRPr lang="en-CA" sz="24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365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3233" y="62484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bg1"/>
                </a:solidFill>
              </a:rPr>
              <a:pPr/>
              <a:t>27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2860" y="838200"/>
            <a:ext cx="7772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CA" sz="2000" b="0" dirty="0" smtClean="0">
              <a:solidFill>
                <a:schemeClr val="bg1"/>
              </a:solidFill>
              <a:latin typeface="+mj-lt"/>
              <a:ea typeface="Cambria Math"/>
            </a:endParaRPr>
          </a:p>
          <a:p>
            <a:endParaRPr lang="en-CA" sz="2000" b="0" dirty="0" smtClean="0">
              <a:solidFill>
                <a:schemeClr val="bg1"/>
              </a:solidFill>
              <a:latin typeface="+mj-lt"/>
              <a:ea typeface="Cambria Mat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12158" y="457200"/>
                <a:ext cx="7467600" cy="32156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CA" sz="2400" b="1" dirty="0" smtClean="0">
                    <a:solidFill>
                      <a:schemeClr val="accent1">
                        <a:lumMod val="50000"/>
                      </a:schemeClr>
                    </a:solidFill>
                    <a:latin typeface="+mj-lt"/>
                  </a:rPr>
                  <a:t>A two-body problems</a:t>
                </a:r>
              </a:p>
              <a:p>
                <a:endParaRPr lang="en-CA" sz="800" dirty="0">
                  <a:solidFill>
                    <a:schemeClr val="bg1"/>
                  </a:solidFill>
                  <a:latin typeface="+mj-lt"/>
                </a:endParaRPr>
              </a:p>
              <a:p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Example:</a:t>
                </a:r>
              </a:p>
              <a:p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Fred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and his friend Barney are at opposite ends of a 1.0-km-long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drag strip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in their matching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race cars.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Fred accelerates from rest toward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Barney at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a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constant acceleration of 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2.0 m/s</a:t>
                </a:r>
                <a:r>
                  <a:rPr lang="en-CA" sz="2000" baseline="30000" dirty="0">
                    <a:solidFill>
                      <a:schemeClr val="bg1"/>
                    </a:solidFill>
                    <a:latin typeface="+mj-lt"/>
                  </a:rPr>
                  <a:t>2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. Barney travels toward Fred at a constant speed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of 10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m/s.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If both of them start in the same instant, how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much time elapses before Fred and Barney collide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?</a:t>
                </a:r>
                <a:r>
                  <a:rPr lang="en-CA" sz="2000" dirty="0">
                    <a:solidFill>
                      <a:schemeClr val="bg1"/>
                    </a:solidFill>
                  </a:rPr>
                  <a:t> </a:t>
                </a:r>
                <a:endParaRPr lang="en-CA" sz="2000" dirty="0" smtClean="0">
                  <a:solidFill>
                    <a:schemeClr val="bg1"/>
                  </a:solidFill>
                </a:endParaRPr>
              </a:p>
              <a:p>
                <a:endParaRPr lang="en-CA" sz="800" dirty="0">
                  <a:solidFill>
                    <a:schemeClr val="bg1"/>
                  </a:solidFill>
                </a:endParaRPr>
              </a:p>
              <a:p>
                <a:r>
                  <a:rPr lang="en-CA" sz="2000" dirty="0" smtClean="0">
                    <a:solidFill>
                      <a:schemeClr val="bg1"/>
                    </a:solidFill>
                  </a:rPr>
                  <a:t>Given</a:t>
                </a:r>
                <a:endParaRPr lang="en-CA" sz="200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⃑"/>
                        <m:ctrlP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1000 </m:t>
                        </m:r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𝑚</m:t>
                        </m:r>
                      </m:e>
                    </m:acc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en-CA" sz="200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10 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𝑚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/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𝑠</m:t>
                    </m:r>
                  </m:oMath>
                </a14:m>
                <a:endParaRPr lang="en-CA" sz="2000" dirty="0" smtClean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58" y="457200"/>
                <a:ext cx="7467600" cy="3215624"/>
              </a:xfrm>
              <a:prstGeom prst="rect">
                <a:avLst/>
              </a:prstGeom>
              <a:blipFill rotWithShape="1">
                <a:blip r:embed="rId2"/>
                <a:stretch>
                  <a:fillRect l="-1224" t="-1518" b="-265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08" r="32976"/>
          <a:stretch/>
        </p:blipFill>
        <p:spPr bwMode="auto">
          <a:xfrm>
            <a:off x="4559060" y="2792743"/>
            <a:ext cx="3024000" cy="927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56" y="3793016"/>
            <a:ext cx="7495004" cy="2460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253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3233" y="62484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bg1"/>
                </a:solidFill>
              </a:rPr>
              <a:pPr/>
              <a:t>28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2860" y="838200"/>
            <a:ext cx="7772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CA" sz="2000" b="0" dirty="0" smtClean="0">
              <a:solidFill>
                <a:schemeClr val="bg1"/>
              </a:solidFill>
              <a:latin typeface="+mj-lt"/>
              <a:ea typeface="Cambria Math"/>
            </a:endParaRPr>
          </a:p>
          <a:p>
            <a:endParaRPr lang="en-CA" sz="2000" b="0" dirty="0" smtClean="0">
              <a:solidFill>
                <a:schemeClr val="bg1"/>
              </a:solidFill>
              <a:latin typeface="+mj-lt"/>
              <a:ea typeface="Cambria Math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672859" y="872081"/>
            <a:ext cx="8280000" cy="940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98477" y="1709209"/>
                <a:ext cx="4876800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sSub>
                        <m:sSubPr>
                          <m:ctrlPr>
                            <a:rPr lang="en-CA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𝑓</m:t>
                          </m:r>
                        </m:sub>
                      </m:sSub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+∆</m:t>
                      </m:r>
                      <m:sSub>
                        <m:sSubPr>
                          <m:ctrlP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𝐵</m:t>
                          </m:r>
                        </m:sub>
                      </m:sSub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=1000 </m:t>
                      </m:r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𝑚</m:t>
                      </m:r>
                    </m:oMath>
                  </m:oMathPara>
                </a14:m>
                <a:endParaRPr lang="en-CA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477" y="1709209"/>
                <a:ext cx="4876800" cy="391582"/>
              </a:xfrm>
              <a:prstGeom prst="rect">
                <a:avLst/>
              </a:prstGeom>
              <a:blipFill rotWithShape="1"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76" y="2209800"/>
            <a:ext cx="7407323" cy="4130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28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3233" y="62484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bg1"/>
                </a:solidFill>
              </a:rPr>
              <a:pPr/>
              <a:t>29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2860" y="838200"/>
            <a:ext cx="7772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CA" sz="2000" b="0" dirty="0" smtClean="0">
              <a:solidFill>
                <a:schemeClr val="bg1"/>
              </a:solidFill>
              <a:latin typeface="+mj-lt"/>
              <a:ea typeface="Cambria Math"/>
            </a:endParaRPr>
          </a:p>
          <a:p>
            <a:endParaRPr lang="en-CA" sz="2000" b="0" dirty="0" smtClean="0">
              <a:solidFill>
                <a:schemeClr val="bg1"/>
              </a:solidFill>
              <a:latin typeface="+mj-lt"/>
              <a:ea typeface="Cambria Math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622060" y="990599"/>
                <a:ext cx="7797800" cy="53780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Example:</a:t>
                </a:r>
              </a:p>
              <a:p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A police car stopped at a set of lights has a speeder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pass it at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110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km/h.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The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police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car after 5 seconds could accelerate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at 3.6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m/s</a:t>
                </a:r>
                <a:r>
                  <a:rPr lang="en-CA" sz="2000" baseline="30000" dirty="0" smtClean="0">
                    <a:solidFill>
                      <a:schemeClr val="bg1"/>
                    </a:solidFill>
                    <a:latin typeface="+mj-lt"/>
                  </a:rPr>
                  <a:t>2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 to catch the speeder.</a:t>
                </a:r>
              </a:p>
              <a:p>
                <a:endParaRPr lang="en-CA" sz="2000" dirty="0" smtClean="0">
                  <a:solidFill>
                    <a:schemeClr val="bg1"/>
                  </a:solidFill>
                  <a:latin typeface="+mj-lt"/>
                </a:endParaRPr>
              </a:p>
              <a:p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Connection: </a:t>
                </a:r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𝑑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𝑠</m:t>
                        </m:r>
                      </m:sub>
                    </m:sSub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=∆</m:t>
                    </m:r>
                    <m:sSub>
                      <m:sSubPr>
                        <m:ctrlP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𝑑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𝑝</m:t>
                        </m:r>
                      </m:sub>
                    </m:sSub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, </m:t>
                    </m:r>
                  </m:oMath>
                </a14:m>
                <a:endParaRPr lang="en-CA" sz="2000" b="0" dirty="0" smtClean="0">
                  <a:solidFill>
                    <a:schemeClr val="bg1"/>
                  </a:solidFill>
                  <a:latin typeface="+mj-lt"/>
                  <a:ea typeface="Cambria Math"/>
                </a:endParaRPr>
              </a:p>
              <a:p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	       </a:t>
                </a:r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𝑠</m:t>
                        </m:r>
                      </m:sub>
                    </m:sSub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=∆</m:t>
                    </m:r>
                    <m:sSub>
                      <m:sSubPr>
                        <m:ctrlP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𝑝</m:t>
                        </m:r>
                      </m:sub>
                    </m:sSub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+5</m:t>
                    </m:r>
                  </m:oMath>
                </a14:m>
                <a:endParaRPr lang="en-CA" sz="2000" dirty="0" smtClean="0">
                  <a:solidFill>
                    <a:schemeClr val="bg1"/>
                  </a:solidFill>
                  <a:latin typeface="+mj-lt"/>
                </a:endParaRPr>
              </a:p>
              <a:p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a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) how long does it take to catch the speeder?</a:t>
                </a:r>
              </a:p>
              <a:p>
                <a:pPr marL="266700" indent="-266700"/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Given:</a:t>
                </a:r>
              </a:p>
              <a:p>
                <a:pPr marL="266700" indent="-266700"/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CA" sz="200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110 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𝑘𝑚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/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h</m:t>
                    </m:r>
                    <m:sSub>
                      <m:sSubPr>
                        <m:ctrlP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,      </m:t>
                        </m:r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𝑝</m:t>
                        </m:r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,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</a:rPr>
                      <m:t>=3.6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</a:rPr>
                      <m:t>𝑚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</a:rPr>
                      <m:t>/</m:t>
                    </m:r>
                    <m:sSup>
                      <m:sSupPr>
                        <m:ctrlP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CA" sz="2000" b="0" i="1" baseline="30000" dirty="0" smtClean="0">
                  <a:solidFill>
                    <a:schemeClr val="bg1"/>
                  </a:solidFill>
                  <a:latin typeface="Cambria Math"/>
                </a:endParaRPr>
              </a:p>
              <a:p>
                <a:pPr marL="266700" indent="-266700"/>
                <a:r>
                  <a:rPr lang="en-CA" sz="2000" i="1" dirty="0" smtClean="0">
                    <a:solidFill>
                      <a:schemeClr val="bg1"/>
                    </a:solidFill>
                    <a:latin typeface="Cambria Math"/>
                    <a:ea typeface="Cambria Math"/>
                  </a:rPr>
                  <a:t>        </a:t>
                </a:r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30.56 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𝑚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/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𝑠</m:t>
                    </m:r>
                  </m:oMath>
                </a14:m>
                <a:endParaRPr lang="en-CA" sz="2000" b="0" i="1" dirty="0" smtClean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  <a:p>
                <a:pPr marL="266700" indent="-266700"/>
                <a:r>
                  <a:rPr lang="en-CA" sz="2000" i="1" dirty="0" smtClean="0">
                    <a:solidFill>
                      <a:schemeClr val="bg1"/>
                    </a:solidFill>
                    <a:latin typeface="Cambria Math"/>
                    <a:ea typeface="Cambria Math"/>
                  </a:rPr>
                  <a:t> Solution:</a:t>
                </a:r>
              </a:p>
              <a:p>
                <a:pPr marL="266700" indent="-266700"/>
                <a:endParaRPr lang="en-CA" sz="2000" i="1" dirty="0" smtClean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  <a:p>
                <a:pPr marL="266700" indent="-266700"/>
                <a:r>
                  <a:rPr lang="en-CA" sz="2000" dirty="0" smtClean="0">
                    <a:solidFill>
                      <a:schemeClr val="bg1"/>
                    </a:solidFill>
                    <a:ea typeface="Cambria Math"/>
                  </a:rPr>
                  <a:t>a)      </a:t>
                </a:r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𝑑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𝑠</m:t>
                        </m:r>
                      </m:sub>
                    </m:sSub>
                    <m:r>
                      <a:rPr lang="en-CA" sz="200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𝑣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×∆</m:t>
                    </m:r>
                    <m:sSub>
                      <m:sSubPr>
                        <m:ctrlP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	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	     </a:t>
                </a:r>
                <a:endParaRPr lang="en-CA" sz="2000" i="1" dirty="0" smtClean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  <a:p>
                <a:pPr marL="266700" indent="-266700"/>
                <a:r>
                  <a:rPr lang="en-CA" sz="2000" dirty="0" smtClean="0">
                    <a:solidFill>
                      <a:schemeClr val="bg1"/>
                    </a:solidFill>
                    <a:ea typeface="Cambria Math"/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(30.56 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𝑚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/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𝑠</m:t>
                    </m:r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) </a:t>
                </a:r>
                <a14:m>
                  <m:oMath xmlns:m="http://schemas.openxmlformats.org/officeDocument/2006/math">
                    <m:r>
                      <a:rPr lang="en-CA" sz="20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</a:rPr>
                  <a:t>  </a:t>
                </a:r>
              </a:p>
              <a:p>
                <a:pPr marL="266700" indent="-266700"/>
                <a:r>
                  <a:rPr lang="en-CA" sz="2000" dirty="0">
                    <a:solidFill>
                      <a:schemeClr val="bg1"/>
                    </a:solidFill>
                  </a:rPr>
                  <a:t>	</a:t>
                </a:r>
                <a:r>
                  <a:rPr lang="en-CA" sz="2000" dirty="0" smtClean="0">
                    <a:solidFill>
                      <a:schemeClr val="bg1"/>
                    </a:solidFill>
                  </a:rPr>
                  <a:t>	 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</a:rPr>
                      <m:t>=30.56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𝑠</m:t>
                        </m:r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</a:rPr>
                  <a:t>--------------- I</a:t>
                </a:r>
                <a:endParaRPr lang="en-CA" sz="2000" dirty="0">
                  <a:solidFill>
                    <a:schemeClr val="bg1"/>
                  </a:solidFill>
                </a:endParaRPr>
              </a:p>
              <a:p>
                <a:pPr marL="266700" indent="-266700"/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60" y="990599"/>
                <a:ext cx="7797800" cy="5378075"/>
              </a:xfrm>
              <a:prstGeom prst="rect">
                <a:avLst/>
              </a:prstGeom>
              <a:blipFill rotWithShape="1">
                <a:blip r:embed="rId2"/>
                <a:stretch>
                  <a:fillRect l="-782" t="-45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921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2030" y="675938"/>
            <a:ext cx="85695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A Displacement Equation for Uniformly</a:t>
            </a:r>
          </a:p>
          <a:p>
            <a:r>
              <a:rPr lang="en-CA" sz="32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Accelerated Motion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09600" y="1981200"/>
                <a:ext cx="800100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The average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velocity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𝑎𝑣</m:t>
                        </m:r>
                      </m:sub>
                    </m:sSub>
                    <m:r>
                      <a:rPr lang="en-CA" sz="200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the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total displacement divided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by the total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time.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981200"/>
                <a:ext cx="8001000" cy="707886"/>
              </a:xfrm>
              <a:prstGeom prst="rect">
                <a:avLst/>
              </a:prstGeom>
              <a:blipFill rotWithShape="1">
                <a:blip r:embed="rId2"/>
                <a:stretch>
                  <a:fillRect l="-762" t="-4310" b="-1465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3233" y="62484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bg1"/>
                </a:solidFill>
              </a:rPr>
              <a:pPr/>
              <a:t>3</a:t>
            </a:fld>
            <a:endParaRPr lang="en-US" sz="1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22299" y="2701786"/>
                <a:ext cx="3966915" cy="31603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tabLst>
                    <a:tab pos="53181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acc>
                        <m:accPr>
                          <m:chr m:val="⃑"/>
                          <m:ctrlP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𝑑</m:t>
                          </m:r>
                        </m:e>
                      </m:acc>
                      <m:r>
                        <a:rPr lang="en-CA" sz="20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𝑡𝑟𝑖𝑎𝑛𝑔𝑙𝑒</m:t>
                          </m:r>
                        </m:sub>
                      </m:sSub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𝑟𝑒𝑐𝑡</m:t>
                          </m:r>
                          <m: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𝑎𝑛𝑔𝑙𝑒</m:t>
                          </m:r>
                        </m:sub>
                      </m:sSub>
                    </m:oMath>
                  </m:oMathPara>
                </a14:m>
                <a:endParaRPr lang="en-CA" sz="2000" i="1" dirty="0">
                  <a:solidFill>
                    <a:schemeClr val="bg1"/>
                  </a:solidFill>
                  <a:latin typeface="+mj-lt"/>
                </a:endParaRPr>
              </a:p>
              <a:p>
                <a:pPr>
                  <a:tabLst>
                    <a:tab pos="53181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      </m:t>
                      </m:r>
                      <m:r>
                        <a:rPr lang="en-CA" sz="2000" b="0" i="0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 = </m:t>
                      </m:r>
                      <m:f>
                        <m:f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𝑏h</m:t>
                          </m:r>
                        </m:num>
                        <m:den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r>
                        <a:rPr lang="en-CA" sz="2000" b="0" i="0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CA" sz="2000" b="0" i="0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lw</m:t>
                      </m:r>
                    </m:oMath>
                  </m:oMathPara>
                </a14:m>
                <a:endParaRPr lang="en-CA" sz="2000" b="0" dirty="0" smtClean="0">
                  <a:solidFill>
                    <a:schemeClr val="bg1"/>
                  </a:solidFill>
                  <a:latin typeface="+mj-lt"/>
                  <a:ea typeface="Cambria Math"/>
                </a:endParaRPr>
              </a:p>
              <a:p>
                <a:pPr>
                  <a:tabLst>
                    <a:tab pos="531813" algn="l"/>
                  </a:tabLst>
                </a:pPr>
                <a:r>
                  <a:rPr lang="en-CA" sz="2000" b="0" dirty="0" smtClean="0">
                    <a:solidFill>
                      <a:schemeClr val="bg1"/>
                    </a:solidFill>
                    <a:latin typeface="+mj-lt"/>
                    <a:ea typeface="Cambria Math"/>
                  </a:rPr>
                  <a:t>      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= </m:t>
                    </m:r>
                    <m:f>
                      <m:fPr>
                        <m:ctrlP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∆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𝑡</m:t>
                    </m:r>
                    <m:d>
                      <m:dPr>
                        <m:ctrlP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CA" sz="20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CA" sz="20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CA" sz="20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𝑓</m:t>
                                </m:r>
                              </m:sub>
                            </m:sSub>
                          </m:e>
                        </m:acc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acc>
                          <m:accPr>
                            <m:chr m:val="⃑"/>
                            <m:ctrlP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CA" sz="20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CA" sz="20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CA" sz="20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+∆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𝑡</m:t>
                    </m:r>
                    <m:acc>
                      <m:accPr>
                        <m:chr m:val="⃑"/>
                        <m:ctrlP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CA" sz="2000" b="0" dirty="0" smtClean="0">
                  <a:solidFill>
                    <a:schemeClr val="bg1"/>
                  </a:solidFill>
                  <a:latin typeface="+mj-lt"/>
                  <a:ea typeface="Cambria Math"/>
                </a:endParaRPr>
              </a:p>
              <a:p>
                <a:pPr>
                  <a:tabLst>
                    <a:tab pos="531813" algn="l"/>
                  </a:tabLst>
                </a:pPr>
                <a:r>
                  <a:rPr lang="en-CA" sz="2000" dirty="0">
                    <a:solidFill>
                      <a:schemeClr val="bg1"/>
                    </a:solidFill>
                    <a:latin typeface="+mj-lt"/>
                    <a:ea typeface="Cambria Math"/>
                  </a:rPr>
                  <a:t>       </a:t>
                </a:r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r>
                      <a:rPr lang="en-CA" sz="200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∆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𝑡</m:t>
                    </m:r>
                    <m:acc>
                      <m:accPr>
                        <m:chr m:val="⃑"/>
                        <m:ctrlP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sub>
                        </m:sSub>
                      </m:e>
                    </m:acc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 −  </m:t>
                    </m:r>
                    <m:f>
                      <m:fPr>
                        <m:ctrlP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ea typeface="Cambria Math"/>
                  </a:rPr>
                  <a:t>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  <a:ea typeface="Cambria Math"/>
                  </a:rPr>
                  <a:t>∆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ea typeface="Cambria Math"/>
                  </a:rPr>
                  <a:t>𝑡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+∆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𝑡</m:t>
                    </m:r>
                    <m:acc>
                      <m:accPr>
                        <m:chr m:val="⃑"/>
                        <m:ctrlP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CA" sz="2000" dirty="0" smtClean="0">
                  <a:solidFill>
                    <a:schemeClr val="bg1"/>
                  </a:solidFill>
                  <a:latin typeface="+mj-lt"/>
                  <a:ea typeface="Cambria Math"/>
                </a:endParaRPr>
              </a:p>
              <a:p>
                <a:pPr>
                  <a:tabLst>
                    <a:tab pos="531813" algn="l"/>
                  </a:tabLst>
                </a:pPr>
                <a:r>
                  <a:rPr lang="en-CA" sz="2000" dirty="0">
                    <a:solidFill>
                      <a:schemeClr val="bg1"/>
                    </a:solidFill>
                    <a:latin typeface="+mj-lt"/>
                    <a:ea typeface="Cambria Math"/>
                  </a:rPr>
                  <a:t>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ea typeface="Cambria Math"/>
                  </a:rPr>
                  <a:t>      </a:t>
                </a:r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 </m:t>
                    </m:r>
                    <m:f>
                      <m:fPr>
                        <m:ctrlP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∆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𝑡</m:t>
                    </m:r>
                    <m:acc>
                      <m:accPr>
                        <m:chr m:val="⃑"/>
                        <m:ctrlP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sub>
                        </m:sSub>
                      </m:e>
                    </m:acc>
                    <m:r>
                      <a:rPr lang="en-CA" sz="2000" b="0" i="0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+ </m:t>
                    </m:r>
                    <m:f>
                      <m:fPr>
                        <m:ctrlP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∆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𝑡</m:t>
                    </m:r>
                    <m:acc>
                      <m:accPr>
                        <m:chr m:val="⃑"/>
                        <m:ctrlP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CA" sz="2000" dirty="0" smtClean="0">
                  <a:solidFill>
                    <a:schemeClr val="bg1"/>
                  </a:solidFill>
                  <a:latin typeface="+mj-lt"/>
                  <a:ea typeface="Cambria Math"/>
                </a:endParaRPr>
              </a:p>
              <a:p>
                <a:pPr>
                  <a:tabLst>
                    <a:tab pos="531813" algn="l"/>
                  </a:tabLst>
                </a:pPr>
                <a:endParaRPr lang="en-CA" sz="2000" dirty="0" smtClean="0">
                  <a:solidFill>
                    <a:schemeClr val="bg1"/>
                  </a:solidFill>
                  <a:latin typeface="+mj-lt"/>
                  <a:ea typeface="Cambria Math"/>
                </a:endParaRPr>
              </a:p>
              <a:p>
                <a:pPr>
                  <a:tabLst>
                    <a:tab pos="531813" algn="l"/>
                  </a:tabLst>
                </a:pP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ea typeface="Cambria Math"/>
                  </a:rPr>
                  <a:t>      </a:t>
                </a:r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⃑"/>
                        <m:ctrlP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𝑑</m:t>
                        </m:r>
                      </m:e>
                    </m:acc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 </m:t>
                    </m:r>
                    <m:f>
                      <m:fPr>
                        <m:ctrlP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acc>
                          <m:accPr>
                            <m:chr m:val="⃑"/>
                            <m:ctrlP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CA" sz="20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CA" sz="20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CA" sz="20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𝑓</m:t>
                                </m:r>
                              </m:sub>
                            </m:sSub>
                          </m:e>
                        </m:acc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acc>
                          <m:accPr>
                            <m:chr m:val="⃑"/>
                            <m:ctrlP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CA" sz="20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CA" sz="20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CA" sz="20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∆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+mj-lt"/>
                    <a:ea typeface="Cambria Math"/>
                  </a:rPr>
                  <a:t>         (</a:t>
                </a:r>
                <a:r>
                  <a:rPr lang="en-CA" sz="2000" smtClean="0">
                    <a:solidFill>
                      <a:schemeClr val="bg1"/>
                    </a:solidFill>
                    <a:latin typeface="+mj-lt"/>
                    <a:ea typeface="Cambria Math"/>
                  </a:rPr>
                  <a:t>equation 2)</a:t>
                </a:r>
                <a:endParaRPr lang="en-CA" sz="2000" dirty="0">
                  <a:solidFill>
                    <a:schemeClr val="bg1"/>
                  </a:solidFill>
                  <a:latin typeface="+mj-lt"/>
                  <a:ea typeface="Cambria Math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99" y="2701786"/>
                <a:ext cx="3966915" cy="3160352"/>
              </a:xfrm>
              <a:prstGeom prst="rect">
                <a:avLst/>
              </a:prstGeom>
              <a:blipFill rotWithShape="1">
                <a:blip r:embed="rId3"/>
                <a:stretch>
                  <a:fillRect r="-307" b="-134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460807"/>
            <a:ext cx="3931920" cy="3691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605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3233" y="62484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bg1"/>
                </a:solidFill>
              </a:rPr>
              <a:pPr/>
              <a:t>30</a:t>
            </a:fld>
            <a:endParaRPr lang="en-US" sz="1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622060" y="990599"/>
                <a:ext cx="7797800" cy="53278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66700" indent="-266700"/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𝑑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𝑝</m:t>
                        </m:r>
                      </m:sub>
                    </m:sSub>
                    <m:r>
                      <a:rPr lang="en-CA" sz="200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×∆</m:t>
                    </m:r>
                    <m:sSub>
                      <m:sSubPr>
                        <m:ctrlP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 + ½  a </a:t>
                </a:r>
                <a14:m>
                  <m:oMath xmlns:m="http://schemas.openxmlformats.org/officeDocument/2006/math">
                    <m:r>
                      <a:rPr lang="en-CA" sz="20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𝑝</m:t>
                        </m:r>
                      </m:sub>
                    </m:sSub>
                    <m:r>
                      <a:rPr lang="en-CA" sz="2000" b="0" i="0" baseline="30000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2</m:t>
                    </m:r>
                  </m:oMath>
                </a14:m>
                <a:endParaRPr lang="en-CA" sz="2000" baseline="30000" dirty="0" smtClean="0">
                  <a:solidFill>
                    <a:schemeClr val="bg1"/>
                  </a:solidFill>
                  <a:latin typeface="+mj-lt"/>
                </a:endParaRPr>
              </a:p>
              <a:p>
                <a:pPr marL="266700" indent="-266700"/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	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    </a:t>
                </a:r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0+ </m:t>
                    </m:r>
                    <m:f>
                      <m:fPr>
                        <m:ctrlP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 </m:t>
                    </m:r>
                    <m:d>
                      <m:dPr>
                        <m:ctrlP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3.6</m:t>
                        </m:r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𝑚</m:t>
                        </m:r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/</m:t>
                        </m:r>
                        <m:sSup>
                          <m:sSupPr>
                            <m:ctrlP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CA" sz="20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𝑝</m:t>
                        </m:r>
                      </m:sub>
                    </m:sSub>
                    <m:r>
                      <a:rPr lang="en-CA" sz="2000" baseline="3000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2</m:t>
                    </m:r>
                    <m:r>
                      <a:rPr lang="en-CA" sz="2000" b="0" i="0" baseline="30000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</a:rPr>
                  <a:t>     </a:t>
                </a:r>
              </a:p>
              <a:p>
                <a:pPr marL="266700" indent="-266700"/>
                <a:r>
                  <a:rPr lang="en-CA" sz="2000" dirty="0">
                    <a:solidFill>
                      <a:schemeClr val="bg1"/>
                    </a:solidFill>
                  </a:rPr>
                  <a:t>	 </a:t>
                </a:r>
                <a:r>
                  <a:rPr lang="en-CA" sz="2000" dirty="0" smtClean="0">
                    <a:solidFill>
                      <a:schemeClr val="bg1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1.8 </m:t>
                    </m:r>
                    <m:r>
                      <a:rPr lang="en-CA" sz="20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𝑝</m:t>
                        </m:r>
                      </m:sub>
                    </m:sSub>
                    <m:r>
                      <a:rPr lang="en-CA" sz="2000" baseline="3000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2 </m:t>
                    </m:r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</a:rPr>
                  <a:t>   -------------- II</a:t>
                </a:r>
              </a:p>
              <a:p>
                <a:pPr marL="266700" indent="-266700"/>
                <a:endParaRPr lang="en-CA" sz="2000" dirty="0">
                  <a:solidFill>
                    <a:schemeClr val="bg1"/>
                  </a:solidFill>
                </a:endParaRPr>
              </a:p>
              <a:p>
                <a:pPr marL="266700" indent="-266700"/>
                <a:r>
                  <a:rPr lang="en-CA" sz="2000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CA" sz="20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𝑑</m:t>
                        </m:r>
                      </m:e>
                      <m:sub>
                        <m: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CA" sz="2000" i="1" dirty="0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CA" sz="2000" b="0" i="1" dirty="0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CA" sz="20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𝑑</m:t>
                        </m:r>
                      </m:e>
                      <m:sub>
                        <m: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𝑠</m:t>
                        </m:r>
                      </m:sub>
                    </m:sSub>
                  </m:oMath>
                </a14:m>
                <a:endParaRPr lang="en-CA" sz="2000" dirty="0" smtClean="0">
                  <a:solidFill>
                    <a:schemeClr val="bg1"/>
                  </a:solidFill>
                </a:endParaRPr>
              </a:p>
              <a:p>
                <a:pPr marL="266700" indent="-266700"/>
                <a:endParaRPr lang="en-CA" sz="2000" dirty="0" smtClean="0">
                  <a:solidFill>
                    <a:schemeClr val="bg1"/>
                  </a:solidFill>
                </a:endParaRPr>
              </a:p>
              <a:p>
                <a:pPr marL="266700" indent="-266700"/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     </m:t>
                    </m:r>
                    <m:r>
                      <a:rPr lang="en-CA" sz="20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1.8 ∆</m:t>
                    </m:r>
                    <m:sSub>
                      <m:sSubPr>
                        <m:ctrlP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𝑝</m:t>
                        </m:r>
                      </m:sub>
                    </m:sSub>
                    <m:r>
                      <a:rPr lang="en-CA" sz="2000" baseline="3000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2</m:t>
                    </m:r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CA" sz="2000" i="1" dirty="0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30.56 </m:t>
                    </m:r>
                    <m:r>
                      <a:rPr lang="en-CA" sz="20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𝑠</m:t>
                        </m:r>
                      </m:sub>
                    </m:sSub>
                  </m:oMath>
                </a14:m>
                <a:endParaRPr lang="en-CA" sz="2000" i="1" dirty="0" smtClean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  <a:p>
                <a:pPr marL="266700" indent="-2667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1.8 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sSup>
                        <m:sSup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</m:e>
                        <m:sup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CA" sz="2000" b="0" i="0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=30.56(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sSub>
                        <m:sSub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𝑝</m:t>
                          </m:r>
                        </m:sub>
                      </m:sSub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+5)</m:t>
                      </m:r>
                    </m:oMath>
                  </m:oMathPara>
                </a14:m>
                <a:endParaRPr lang="en-CA" sz="2000" dirty="0" smtClean="0">
                  <a:solidFill>
                    <a:schemeClr val="bg1"/>
                  </a:solidFill>
                </a:endParaRPr>
              </a:p>
              <a:p>
                <a:pPr marL="266700" indent="-2667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i="1">
                          <a:solidFill>
                            <a:schemeClr val="bg1"/>
                          </a:solidFill>
                          <a:latin typeface="Cambria Math"/>
                        </a:rPr>
                        <m:t>1.8 </m:t>
                      </m:r>
                      <m:r>
                        <a:rPr lang="en-CA" sz="20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sSup>
                        <m:sSupPr>
                          <m:ctrlP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CA" sz="20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CA" sz="20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</m:e>
                        <m:sup>
                          <m: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CA" sz="200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CA" sz="2000" b="0" i="0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30.56</m:t>
                      </m:r>
                      <m:r>
                        <a:rPr lang="en-CA" sz="20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sSub>
                        <m:sSubPr>
                          <m:ctrlP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𝑝</m:t>
                          </m:r>
                        </m:sub>
                      </m:sSub>
                      <m:r>
                        <a:rPr lang="en-CA" sz="20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152.8</m:t>
                      </m:r>
                    </m:oMath>
                  </m:oMathPara>
                </a14:m>
                <a:endParaRPr lang="en-CA" sz="2000" b="0" i="1" dirty="0" smtClean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  <a:p>
                <a:pPr marL="266700" indent="-2667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i="1">
                          <a:solidFill>
                            <a:schemeClr val="bg1"/>
                          </a:solidFill>
                          <a:latin typeface="Cambria Math"/>
                        </a:rPr>
                        <m:t>1.8 </m:t>
                      </m:r>
                      <m:r>
                        <a:rPr lang="en-CA" sz="20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sSup>
                        <m:sSupPr>
                          <m:ctrlP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CA" sz="20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CA" sz="20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</m:e>
                        <m:sup>
                          <m: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CA" sz="2000" b="0" i="0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−30.56</m:t>
                      </m:r>
                      <m:r>
                        <a:rPr lang="en-CA" sz="20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sSub>
                        <m:sSubPr>
                          <m:ctrlP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𝑝</m:t>
                          </m:r>
                        </m:sub>
                      </m:sSub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−152.8=0</m:t>
                      </m:r>
                    </m:oMath>
                  </m:oMathPara>
                </a14:m>
                <a:endParaRPr lang="en-CA" sz="2000" dirty="0">
                  <a:solidFill>
                    <a:schemeClr val="bg1"/>
                  </a:solidFill>
                </a:endParaRPr>
              </a:p>
              <a:p>
                <a:endParaRPr lang="en-CA" sz="2000" b="0" i="1" dirty="0" smtClean="0">
                  <a:solidFill>
                    <a:schemeClr val="bg1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𝑎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=1.8</m:t>
                      </m:r>
                    </m:oMath>
                  </m:oMathPara>
                </a14:m>
                <a:endParaRPr lang="en-CA" sz="2000" b="0" dirty="0" smtClean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𝑏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=−30.56</m:t>
                      </m:r>
                    </m:oMath>
                  </m:oMathPara>
                </a14:m>
                <a:endParaRPr lang="en-CA" sz="2000" b="0" dirty="0" smtClean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𝑐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=−152.8</m:t>
                      </m:r>
                    </m:oMath>
                  </m:oMathPara>
                </a14:m>
                <a:endParaRPr lang="en-CA" sz="2000" b="0" dirty="0" smtClean="0">
                  <a:solidFill>
                    <a:schemeClr val="bg1"/>
                  </a:solidFill>
                </a:endParaRPr>
              </a:p>
              <a:p>
                <a:pPr marL="266700" indent="-266700"/>
                <a:endParaRPr lang="en-CA" sz="2000" dirty="0" smtClean="0">
                  <a:solidFill>
                    <a:schemeClr val="bg1"/>
                  </a:solidFill>
                  <a:latin typeface="+mj-lt"/>
                </a:endParaRPr>
              </a:p>
              <a:p>
                <a:pPr marL="266700" indent="-266700"/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60" y="990599"/>
                <a:ext cx="7797800" cy="5327869"/>
              </a:xfrm>
              <a:prstGeom prst="rect">
                <a:avLst/>
              </a:prstGeom>
              <a:blipFill rotWithShape="1">
                <a:blip r:embed="rId2"/>
                <a:stretch>
                  <a:fillRect t="-3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310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3233" y="62484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bg1"/>
                </a:solidFill>
              </a:rPr>
              <a:pPr/>
              <a:t>31</a:t>
            </a:fld>
            <a:endParaRPr lang="en-US" sz="1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22060" y="990599"/>
                <a:ext cx="7797800" cy="48560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66700" indent="-2667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sSub>
                        <m:sSubPr>
                          <m:ctrlP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𝑝</m:t>
                          </m:r>
                        </m:sub>
                      </m:sSub>
                      <m:r>
                        <a:rPr lang="en-CA" sz="20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𝑏</m:t>
                          </m:r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CA" sz="20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CA" sz="20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CA" sz="20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−4</m:t>
                              </m:r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CA" sz="2000" dirty="0" smtClean="0">
                  <a:solidFill>
                    <a:schemeClr val="bg1"/>
                  </a:solidFill>
                  <a:latin typeface="+mj-lt"/>
                </a:endParaRPr>
              </a:p>
              <a:p>
                <a:pPr marL="266700" indent="-2667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sSub>
                        <m:sSubPr>
                          <m:ctrlP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𝑝</m:t>
                          </m:r>
                        </m:sub>
                      </m:sSub>
                      <m:r>
                        <a:rPr lang="en-CA" sz="20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(−30.56)</m:t>
                          </m:r>
                          <m: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CA" sz="20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CA" sz="20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CA" sz="2000" b="0" i="1" smtClean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(−30.56)</m:t>
                                  </m:r>
                                </m:e>
                                <m:sup>
                                  <m:r>
                                    <a:rPr lang="en-CA" sz="20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CA" sz="2000" i="1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−4</m:t>
                              </m:r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(1.8)(−152.8)</m:t>
                              </m:r>
                            </m:e>
                          </m:rad>
                        </m:num>
                        <m:den>
                          <m: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(1.8)</m:t>
                          </m:r>
                        </m:den>
                      </m:f>
                    </m:oMath>
                  </m:oMathPara>
                </a14:m>
                <a:endParaRPr lang="en-CA" sz="2000" dirty="0">
                  <a:solidFill>
                    <a:schemeClr val="bg1"/>
                  </a:solidFill>
                </a:endParaRPr>
              </a:p>
              <a:p>
                <a:pPr marL="266700" indent="-266700"/>
                <a:r>
                  <a:rPr lang="en-CA" sz="2400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CA" sz="24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CA" sz="24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CA" sz="24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CA" sz="24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𝑝</m:t>
                        </m:r>
                      </m:sub>
                    </m:sSub>
                    <m:r>
                      <a:rPr lang="en-CA" sz="2400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CA" sz="24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CA" sz="24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30.56</m:t>
                        </m:r>
                        <m:r>
                          <a:rPr lang="en-CA" sz="2400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CA" sz="240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CA" sz="2400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2034.07</m:t>
                            </m:r>
                          </m:e>
                        </m:rad>
                      </m:num>
                      <m:den>
                        <m:r>
                          <a:rPr lang="en-CA" sz="2400" b="0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3.6</m:t>
                        </m:r>
                      </m:den>
                    </m:f>
                  </m:oMath>
                </a14:m>
                <a:endParaRPr lang="en-CA" sz="2400" dirty="0" smtClean="0">
                  <a:solidFill>
                    <a:schemeClr val="bg1"/>
                  </a:solidFill>
                </a:endParaRPr>
              </a:p>
              <a:p>
                <a:pPr marL="266700" indent="-266700"/>
                <a:endParaRPr lang="en-CA" sz="2000" i="1" dirty="0" smtClean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  <a:p>
                <a:pPr marL="266700" indent="-266700"/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𝑝</m:t>
                        </m:r>
                      </m:sub>
                    </m:sSub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=21.02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𝑠</m:t>
                    </m:r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</a:rPr>
                  <a:t>	or 	</a:t>
                </a:r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𝑝</m:t>
                        </m:r>
                      </m:sub>
                    </m:sSub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=−4.04</m:t>
                    </m:r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</a:rPr>
                  <a:t> (rejected)</a:t>
                </a:r>
              </a:p>
              <a:p>
                <a:pPr marL="266700" indent="-266700"/>
                <a:endParaRPr lang="en-CA" sz="200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sSub>
                        <m:sSubPr>
                          <m:ctrlP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𝑠</m:t>
                          </m:r>
                        </m:sub>
                      </m:sSub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=21.02+5</m:t>
                      </m:r>
                    </m:oMath>
                  </m:oMathPara>
                </a14:m>
                <a:endParaRPr lang="en-CA" sz="2000" b="0" dirty="0" smtClean="0">
                  <a:solidFill>
                    <a:schemeClr val="bg1"/>
                  </a:solidFill>
                  <a:ea typeface="Cambria Math"/>
                </a:endParaRPr>
              </a:p>
              <a:p>
                <a:r>
                  <a:rPr lang="en-CA" sz="2000" dirty="0">
                    <a:solidFill>
                      <a:schemeClr val="bg1"/>
                    </a:solidFill>
                    <a:ea typeface="Cambria Math"/>
                  </a:rPr>
                  <a:t> </a:t>
                </a:r>
                <a:r>
                  <a:rPr lang="en-CA" sz="2000" dirty="0" smtClean="0">
                    <a:solidFill>
                      <a:schemeClr val="bg1"/>
                    </a:solidFill>
                    <a:ea typeface="Cambria Math"/>
                  </a:rPr>
                  <a:t>     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=26.02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𝑠</m:t>
                    </m:r>
                  </m:oMath>
                </a14:m>
                <a:endParaRPr lang="en-CA" sz="2000" b="0" dirty="0" smtClean="0">
                  <a:solidFill>
                    <a:schemeClr val="bg1"/>
                  </a:solidFill>
                  <a:ea typeface="Cambria Math"/>
                </a:endParaRPr>
              </a:p>
              <a:p>
                <a:endParaRPr lang="en-CA" sz="2000" dirty="0" smtClean="0">
                  <a:solidFill>
                    <a:schemeClr val="bg1"/>
                  </a:solidFill>
                </a:endParaRPr>
              </a:p>
              <a:p>
                <a:pPr marL="266700" indent="-266700"/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It took 26.02 s for the speeder to be caught. </a:t>
                </a:r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  <a:p>
                <a:pPr marL="266700" indent="-266700"/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  <a:p>
                <a:pPr marL="266700" indent="-266700"/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60" y="990599"/>
                <a:ext cx="7797800" cy="4856073"/>
              </a:xfrm>
              <a:prstGeom prst="rect">
                <a:avLst/>
              </a:prstGeom>
              <a:blipFill rotWithShape="1">
                <a:blip r:embed="rId2"/>
                <a:stretch>
                  <a:fillRect l="-78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315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3233" y="62484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bg1"/>
                </a:solidFill>
              </a:rPr>
              <a:pPr/>
              <a:t>32</a:t>
            </a:fld>
            <a:endParaRPr lang="en-US" sz="1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22060" y="990599"/>
                <a:ext cx="7797800" cy="38093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CA" sz="2000" dirty="0" smtClean="0">
                    <a:solidFill>
                      <a:schemeClr val="bg1"/>
                    </a:solidFill>
                  </a:rPr>
                  <a:t>b</a:t>
                </a:r>
                <a:r>
                  <a:rPr lang="en-CA" sz="2000" dirty="0">
                    <a:solidFill>
                      <a:schemeClr val="bg1"/>
                    </a:solidFill>
                  </a:rPr>
                  <a:t>) how far would the police car have to go before it catches the speeder?</a:t>
                </a:r>
              </a:p>
              <a:p>
                <a:pPr marL="266700" indent="-266700"/>
                <a:endParaRPr lang="en-CA" sz="2000" i="1" dirty="0" smtClean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  <a:p>
                <a:pPr marL="266700" indent="-266700"/>
                <a14:m>
                  <m:oMath xmlns:m="http://schemas.openxmlformats.org/officeDocument/2006/math">
                    <m:r>
                      <a:rPr lang="en-CA" sz="20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𝑑</m:t>
                        </m:r>
                      </m:e>
                      <m:sub>
                        <m: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CA" sz="20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=1.8 ∆</m:t>
                    </m:r>
                    <m:sSub>
                      <m:sSubPr>
                        <m:ctrlP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𝑝</m:t>
                        </m:r>
                      </m:sub>
                    </m:sSub>
                    <m:r>
                      <a:rPr lang="en-CA" sz="2000" baseline="3000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2 </m:t>
                    </m:r>
                  </m:oMath>
                </a14:m>
                <a:endParaRPr lang="en-CA" sz="2000" baseline="30000" dirty="0" smtClean="0">
                  <a:solidFill>
                    <a:schemeClr val="bg1"/>
                  </a:solidFill>
                  <a:ea typeface="Cambria Math"/>
                </a:endParaRPr>
              </a:p>
              <a:p>
                <a:pPr marL="266700" indent="-266700"/>
                <a:r>
                  <a:rPr lang="en-CA" sz="2000" dirty="0">
                    <a:solidFill>
                      <a:schemeClr val="bg1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CA" sz="2000" b="0" i="0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  =1.8</m:t>
                    </m:r>
                    <m:sSup>
                      <m:sSupPr>
                        <m:ctrlP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(21.02)</m:t>
                        </m:r>
                      </m:e>
                      <m:sup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CA" sz="2000" b="0" i="0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CA" sz="2000" b="0" dirty="0" smtClean="0">
                  <a:solidFill>
                    <a:schemeClr val="bg1"/>
                  </a:solidFill>
                  <a:ea typeface="Cambria Math"/>
                </a:endParaRPr>
              </a:p>
              <a:p>
                <a:pPr marL="266700" indent="-2667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  =795.31 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  <a:p>
                <a:pPr marL="266700" indent="-266700"/>
                <a:r>
                  <a:rPr lang="en-CA" sz="2000" baseline="30000" dirty="0" smtClean="0">
                    <a:solidFill>
                      <a:schemeClr val="bg1"/>
                    </a:solidFill>
                    <a:latin typeface="+mj-lt"/>
                  </a:rPr>
                  <a:t>		</a:t>
                </a:r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  <a:p>
                <a:pPr marL="266700" indent="-266700"/>
                <a:r>
                  <a:rPr lang="en-CA" sz="2000" b="1" dirty="0" smtClean="0">
                    <a:solidFill>
                      <a:srgbClr val="FF0000"/>
                    </a:solidFill>
                    <a:latin typeface="+mj-lt"/>
                  </a:rPr>
                  <a:t>OR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 </a:t>
                </a:r>
              </a:p>
              <a:p>
                <a:pPr marL="266700" indent="-2667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sSub>
                        <m:sSubPr>
                          <m:ctrlP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𝑠</m:t>
                          </m:r>
                        </m:sub>
                      </m:sSub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=30.56 ∆</m:t>
                      </m:r>
                      <m:sSub>
                        <m:sSub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CA" sz="2000" b="0" dirty="0" smtClean="0">
                  <a:solidFill>
                    <a:schemeClr val="bg1"/>
                  </a:solidFill>
                  <a:latin typeface="+mj-lt"/>
                  <a:ea typeface="Cambria Math"/>
                </a:endParaRPr>
              </a:p>
              <a:p>
                <a:pPr marL="266700" indent="-2667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       =30.56(26.02)</m:t>
                      </m:r>
                    </m:oMath>
                  </m:oMathPara>
                </a14:m>
                <a:endParaRPr lang="en-CA" sz="2000" dirty="0" smtClean="0">
                  <a:solidFill>
                    <a:schemeClr val="bg1"/>
                  </a:solidFill>
                  <a:latin typeface="+mj-lt"/>
                </a:endParaRPr>
              </a:p>
              <a:p>
                <a:pPr marL="266700" indent="-266700"/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CA" sz="2000" b="0" i="0" smtClean="0">
                        <a:solidFill>
                          <a:schemeClr val="bg1"/>
                        </a:solidFill>
                        <a:latin typeface="Cambria Math"/>
                      </a:rPr>
                      <m:t>       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</a:rPr>
                      <m:t>=795.17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</a:rPr>
                      <m:t>𝑚</m:t>
                    </m:r>
                  </m:oMath>
                </a14:m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  <a:p>
                <a:pPr marL="266700" indent="-266700"/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60" y="990599"/>
                <a:ext cx="7797800" cy="3809313"/>
              </a:xfrm>
              <a:prstGeom prst="rect">
                <a:avLst/>
              </a:prstGeom>
              <a:blipFill rotWithShape="1">
                <a:blip r:embed="rId2"/>
                <a:stretch>
                  <a:fillRect l="-782" t="-64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37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3233" y="62484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bg1"/>
                </a:solidFill>
              </a:rPr>
              <a:pPr/>
              <a:t>33</a:t>
            </a:fld>
            <a:endParaRPr lang="en-US" sz="1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22060" y="990599"/>
                <a:ext cx="7797800" cy="46576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66700" indent="-266700"/>
                <a:r>
                  <a:rPr lang="en-CA" sz="2000" dirty="0" smtClean="0">
                    <a:solidFill>
                      <a:schemeClr val="bg1"/>
                    </a:solidFill>
                  </a:rPr>
                  <a:t>c) what would its speed be when it caught up with the car? Is this speed reasonable?</a:t>
                </a:r>
              </a:p>
              <a:p>
                <a:pPr marL="266700" indent="-266700"/>
                <a:endParaRPr lang="en-CA" sz="2000" dirty="0" smtClean="0">
                  <a:solidFill>
                    <a:schemeClr val="bg1"/>
                  </a:solidFill>
                  <a:ea typeface="Cambria Math"/>
                </a:endParaRPr>
              </a:p>
              <a:p>
                <a:pPr marL="266700" indent="-266700"/>
                <a:r>
                  <a:rPr lang="en-CA" sz="2000" dirty="0" smtClean="0">
                    <a:solidFill>
                      <a:schemeClr val="bg1"/>
                    </a:solidFill>
                    <a:ea typeface="Cambria Math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  <m:sub>
                        <m: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𝑝</m:t>
                        </m:r>
                        <m: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CA" sz="20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r>
                  <a:rPr lang="en-CA" sz="2000" dirty="0">
                    <a:solidFill>
                      <a:schemeClr val="bg1"/>
                    </a:solidFill>
                  </a:rPr>
                  <a:t>,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CA" sz="2000" i="1">
                        <a:solidFill>
                          <a:schemeClr val="bg1"/>
                        </a:solidFill>
                        <a:latin typeface="Cambria Math"/>
                      </a:rPr>
                      <m:t>=3.6</m:t>
                    </m:r>
                    <m:f>
                      <m:fPr>
                        <m:ctrlP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𝑚</m:t>
                        </m:r>
                      </m:num>
                      <m:den>
                        <m: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𝑠</m:t>
                        </m:r>
                        <m:r>
                          <a:rPr lang="en-CA" sz="2000" i="1" baseline="3000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CA" sz="2000" b="0" i="1" baseline="30000" smtClean="0">
                        <a:solidFill>
                          <a:schemeClr val="bg1"/>
                        </a:solidFill>
                        <a:latin typeface="Cambria Math"/>
                      </a:rPr>
                      <m:t>              </m:t>
                    </m:r>
                    <m:r>
                      <a:rPr lang="en-CA" sz="20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𝑝</m:t>
                        </m:r>
                      </m:sub>
                    </m:sSub>
                    <m:r>
                      <a:rPr lang="en-CA" sz="20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21.02</m:t>
                    </m:r>
                    <m:r>
                      <a:rPr lang="en-CA" sz="20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CA" sz="20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𝑠</m:t>
                    </m:r>
                  </m:oMath>
                </a14:m>
                <a:endParaRPr lang="en-CA" sz="2000" dirty="0">
                  <a:solidFill>
                    <a:schemeClr val="bg1"/>
                  </a:solidFill>
                </a:endParaRPr>
              </a:p>
              <a:p>
                <a:pPr marL="266700" indent="-266700"/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  <a:p>
                <a:pPr marL="266700" indent="-2667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𝑝</m:t>
                          </m:r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CA" sz="20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?</m:t>
                      </m:r>
                    </m:oMath>
                  </m:oMathPara>
                </a14:m>
                <a:endParaRPr lang="en-CA" sz="2000" dirty="0" smtClean="0">
                  <a:solidFill>
                    <a:schemeClr val="bg1"/>
                  </a:solidFill>
                  <a:latin typeface="+mj-lt"/>
                </a:endParaRPr>
              </a:p>
              <a:p>
                <a:pPr marL="266700" indent="-266700"/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  <a:p>
                <a:pPr marL="266700" indent="-2667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𝑓</m:t>
                          </m:r>
                        </m:sub>
                      </m:sSub>
                      <m:r>
                        <a:rPr lang="en-CA" sz="20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𝑡</m:t>
                      </m:r>
                    </m:oMath>
                  </m:oMathPara>
                </a14:m>
                <a:endParaRPr lang="en-CA" sz="2000" b="0" dirty="0" smtClean="0">
                  <a:solidFill>
                    <a:schemeClr val="bg1"/>
                  </a:solidFill>
                  <a:latin typeface="+mj-lt"/>
                  <a:ea typeface="Cambria Math"/>
                </a:endParaRPr>
              </a:p>
              <a:p>
                <a:pPr marL="266700" indent="-266700"/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	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     </a:t>
                </a:r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0+3.6</m:t>
                    </m:r>
                    <m:f>
                      <m:fPr>
                        <m:ctrlP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𝑚</m:t>
                        </m:r>
                      </m:num>
                      <m:den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𝑠</m:t>
                        </m:r>
                        <m:r>
                          <a:rPr lang="en-CA" sz="2000" b="0" i="1" baseline="30000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 ×21.02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𝑠</m:t>
                    </m:r>
                  </m:oMath>
                </a14:m>
                <a:endParaRPr lang="en-CA" sz="2000" b="0" i="1" dirty="0" smtClean="0">
                  <a:solidFill>
                    <a:schemeClr val="bg1"/>
                  </a:solidFill>
                  <a:latin typeface="Cambria Math"/>
                  <a:ea typeface="Cambria Math"/>
                </a:endParaRPr>
              </a:p>
              <a:p>
                <a:pPr marL="266700" indent="-266700"/>
                <a:r>
                  <a:rPr lang="en-CA" sz="2000" b="0" dirty="0" smtClean="0">
                    <a:solidFill>
                      <a:schemeClr val="bg1"/>
                    </a:solidFill>
                    <a:ea typeface="Cambria Math"/>
                  </a:rPr>
                  <a:t>	     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= </m:t>
                    </m:r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75.67m/s</a:t>
                </a:r>
              </a:p>
              <a:p>
                <a:pPr marL="266700" indent="-266700"/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	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      </a:t>
                </a:r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272.42 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𝑘𝑚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/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h</m:t>
                    </m:r>
                  </m:oMath>
                </a14:m>
                <a:endParaRPr lang="en-CA" sz="2000" dirty="0" smtClean="0">
                  <a:solidFill>
                    <a:schemeClr val="bg1"/>
                  </a:solidFill>
                  <a:latin typeface="+mj-lt"/>
                </a:endParaRPr>
              </a:p>
              <a:p>
                <a:pPr marL="266700" indent="-266700"/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  <a:p>
                <a:pPr marL="266700" indent="-266700"/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The speed is too fast to be save.</a:t>
                </a:r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  <a:p>
                <a:pPr marL="266700" indent="-266700"/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60" y="990599"/>
                <a:ext cx="7797800" cy="4657622"/>
              </a:xfrm>
              <a:prstGeom prst="rect">
                <a:avLst/>
              </a:prstGeom>
              <a:blipFill rotWithShape="1">
                <a:blip r:embed="rId2"/>
                <a:stretch>
                  <a:fillRect l="-782" t="-52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46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3233" y="62484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bg1"/>
                </a:solidFill>
              </a:rPr>
              <a:pPr/>
              <a:t>34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2860" y="838200"/>
            <a:ext cx="7772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CA" sz="2000" b="0" dirty="0" smtClean="0">
              <a:solidFill>
                <a:schemeClr val="bg1"/>
              </a:solidFill>
              <a:latin typeface="+mj-lt"/>
              <a:ea typeface="Cambria Math"/>
            </a:endParaRPr>
          </a:p>
          <a:p>
            <a:endParaRPr lang="en-CA" sz="2000" b="0" dirty="0" smtClean="0">
              <a:solidFill>
                <a:schemeClr val="bg1"/>
              </a:solidFill>
              <a:latin typeface="+mj-lt"/>
              <a:ea typeface="Cambria Mat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72860" y="637382"/>
                <a:ext cx="7937740" cy="52307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CA" sz="2800" dirty="0" smtClean="0">
                    <a:solidFill>
                      <a:schemeClr val="tx2">
                        <a:lumMod val="25000"/>
                      </a:schemeClr>
                    </a:solidFill>
                    <a:latin typeface="+mj-lt"/>
                  </a:rPr>
                  <a:t>Catching a bus:</a:t>
                </a:r>
              </a:p>
              <a:p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  <a:p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Jack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is running at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7.0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m/s to catch a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bus. He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sees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the bus starts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to move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when he is 20 m away from it. If the bus accelerates at 0.72 m/s</a:t>
                </a:r>
                <a:r>
                  <a:rPr lang="en-CA" sz="2000" baseline="30000" dirty="0" smtClean="0">
                    <a:solidFill>
                      <a:schemeClr val="bg1"/>
                    </a:solidFill>
                    <a:latin typeface="+mj-lt"/>
                  </a:rPr>
                  <a:t>2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, will Jack catch the bus? If so, how long will it take him?</a:t>
                </a:r>
              </a:p>
              <a:p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  <a:p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Given: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𝐽</m:t>
                          </m:r>
                        </m:sub>
                      </m:sSub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=7.0 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𝑚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/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CA" sz="2000" dirty="0" smtClean="0">
                  <a:solidFill>
                    <a:schemeClr val="bg1"/>
                  </a:solidFill>
                  <a:latin typeface="+mj-lt"/>
                </a:endParaRPr>
              </a:p>
              <a:p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CA" sz="200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CA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CA" sz="2000" dirty="0" smtClean="0">
                  <a:solidFill>
                    <a:schemeClr val="bg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=0.72 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𝑚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/</m:t>
                      </m:r>
                      <m:sSup>
                        <m:sSup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sz="2000" dirty="0" smtClean="0">
                  <a:solidFill>
                    <a:schemeClr val="bg1"/>
                  </a:solidFill>
                  <a:latin typeface="+mj-lt"/>
                </a:endParaRPr>
              </a:p>
              <a:p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  <a:p>
                <a:r>
                  <a:rPr lang="en-CA" sz="2000" i="1" dirty="0" smtClean="0">
                    <a:solidFill>
                      <a:schemeClr val="bg1"/>
                    </a:solidFill>
                    <a:latin typeface="Cambria Math"/>
                    <a:ea typeface="Cambria Math"/>
                  </a:rPr>
                  <a:t>Relation: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sSub>
                        <m:sSubPr>
                          <m:ctrlP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𝐽</m:t>
                          </m:r>
                        </m:sub>
                      </m:sSub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=∆</m:t>
                      </m:r>
                      <m:sSub>
                        <m:sSub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CA" sz="2000" dirty="0" smtClean="0">
                  <a:solidFill>
                    <a:schemeClr val="bg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sSub>
                        <m:sSubPr>
                          <m:ctrlP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𝐽</m:t>
                          </m:r>
                        </m:sub>
                      </m:sSub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=∆</m:t>
                      </m:r>
                      <m:sSub>
                        <m:sSub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𝐵</m:t>
                          </m:r>
                        </m:sub>
                      </m:sSub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+20</m:t>
                      </m:r>
                    </m:oMath>
                  </m:oMathPara>
                </a14:m>
                <a:endParaRPr lang="en-CA" sz="2000" dirty="0" smtClean="0">
                  <a:solidFill>
                    <a:schemeClr val="bg1"/>
                  </a:solidFill>
                  <a:latin typeface="+mj-lt"/>
                </a:endParaRPr>
              </a:p>
              <a:p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860" y="637382"/>
                <a:ext cx="7937740" cy="5230727"/>
              </a:xfrm>
              <a:prstGeom prst="rect">
                <a:avLst/>
              </a:prstGeom>
              <a:blipFill rotWithShape="1">
                <a:blip r:embed="rId2"/>
                <a:stretch>
                  <a:fillRect l="-1535" t="-104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867025"/>
            <a:ext cx="4392000" cy="2784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093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3233" y="62484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bg1"/>
                </a:solidFill>
              </a:rPr>
              <a:pPr/>
              <a:t>35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2860" y="838200"/>
            <a:ext cx="7772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CA" sz="2000" b="0" dirty="0" smtClean="0">
              <a:solidFill>
                <a:schemeClr val="bg1"/>
              </a:solidFill>
              <a:latin typeface="+mj-lt"/>
              <a:ea typeface="Cambria Math"/>
            </a:endParaRPr>
          </a:p>
          <a:p>
            <a:endParaRPr lang="en-CA" sz="2000" b="0" dirty="0" smtClean="0">
              <a:solidFill>
                <a:schemeClr val="bg1"/>
              </a:solidFill>
              <a:latin typeface="+mj-lt"/>
              <a:ea typeface="Cambria Mat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86660" y="3400596"/>
                <a:ext cx="7520400" cy="25760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sSub>
                        <m:sSubPr>
                          <m:ctrlP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𝐽</m:t>
                          </m:r>
                        </m:sub>
                      </m:sSub>
                      <m:r>
                        <a:rPr lang="en-CA" sz="20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20 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𝑚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+∆</m:t>
                      </m:r>
                      <m:sSub>
                        <m:sSubPr>
                          <m:ctrlP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CA" sz="2000" i="1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CA" sz="2000" dirty="0" smtClean="0">
                  <a:solidFill>
                    <a:schemeClr val="bg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i="1">
                          <a:solidFill>
                            <a:schemeClr val="bg1"/>
                          </a:solidFill>
                          <a:latin typeface="Cambria Math"/>
                        </a:rPr>
                        <m:t>7.0 </m:t>
                      </m:r>
                      <m:r>
                        <a:rPr lang="en-CA" sz="20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CA" sz="2000" i="1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=20+0.36∆</m:t>
                      </m:r>
                      <m:sSup>
                        <m:sSup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sz="2000" dirty="0" smtClean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0=0.36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sSup>
                        <m:sSup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−7.0∆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+20</m:t>
                      </m:r>
                    </m:oMath>
                  </m:oMathPara>
                </a14:m>
                <a:endParaRPr lang="en-CA" sz="2000" dirty="0" smtClean="0">
                  <a:solidFill>
                    <a:schemeClr val="bg1"/>
                  </a:solidFill>
                </a:endParaRPr>
              </a:p>
              <a:p>
                <a:endParaRPr lang="en-CA" sz="2000" b="0" i="1" dirty="0" smtClean="0">
                  <a:solidFill>
                    <a:schemeClr val="bg1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𝑎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=0.36</m:t>
                      </m:r>
                    </m:oMath>
                  </m:oMathPara>
                </a14:m>
                <a:endParaRPr lang="en-CA" sz="2000" b="0" dirty="0" smtClean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𝑏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=−7.0</m:t>
                      </m:r>
                    </m:oMath>
                  </m:oMathPara>
                </a14:m>
                <a:endParaRPr lang="en-CA" sz="2000" b="0" dirty="0" smtClean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𝑐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=20</m:t>
                      </m:r>
                    </m:oMath>
                  </m:oMathPara>
                </a14:m>
                <a:endParaRPr lang="en-CA" sz="2000" dirty="0">
                  <a:solidFill>
                    <a:schemeClr val="bg1"/>
                  </a:solidFill>
                </a:endParaRPr>
              </a:p>
              <a:p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60" y="3400596"/>
                <a:ext cx="7520400" cy="257602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21166" y="963619"/>
                <a:ext cx="2949590" cy="1164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acc>
                        <m:accPr>
                          <m:chr m:val="⃑"/>
                          <m:ctrlPr>
                            <a:rPr lang="en-CA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sub>
                          </m:sSub>
                        </m:e>
                      </m:acc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CA" b="0" i="0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a</m:t>
                      </m:r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sSup>
                        <m:sSupPr>
                          <m:ctrlP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b="0" dirty="0" smtClean="0">
                  <a:solidFill>
                    <a:schemeClr val="bg1"/>
                  </a:solidFill>
                  <a:ea typeface="Cambria Math"/>
                </a:endParaRPr>
              </a:p>
              <a:p>
                <a:r>
                  <a:rPr lang="en-CA" dirty="0" smtClean="0">
                    <a:solidFill>
                      <a:schemeClr val="bg1"/>
                    </a:solidFill>
                  </a:rPr>
                  <a:t>        = 0 +0.5(0.72 m/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/>
                      </a:rPr>
                      <m:t>)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∆</m:t>
                    </m:r>
                    <m:sSup>
                      <m:sSupPr>
                        <m:ctrlPr>
                          <a:rPr lang="en-CA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p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CA" b="0" dirty="0" smtClean="0">
                  <a:solidFill>
                    <a:schemeClr val="bg1"/>
                  </a:solidFill>
                </a:endParaRPr>
              </a:p>
              <a:p>
                <a:r>
                  <a:rPr lang="en-CA" dirty="0" smtClean="0">
                    <a:solidFill>
                      <a:schemeClr val="bg1"/>
                    </a:solidFill>
                  </a:rPr>
                  <a:t>        =0.3</a:t>
                </a:r>
                <a14:m>
                  <m:oMath xmlns:m="http://schemas.openxmlformats.org/officeDocument/2006/math">
                    <m:r>
                      <a:rPr lang="en-CA" b="0" i="0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6</m:t>
                    </m:r>
                    <m:r>
                      <a:rPr lang="en-CA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∆</m:t>
                    </m:r>
                    <m:sSup>
                      <m:sSupPr>
                        <m:ctrlPr>
                          <a:rPr lang="en-CA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CA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66" y="963619"/>
                <a:ext cx="2949590" cy="1164934"/>
              </a:xfrm>
              <a:prstGeom prst="rect">
                <a:avLst/>
              </a:prstGeom>
              <a:blipFill rotWithShape="1">
                <a:blip r:embed="rId3"/>
                <a:stretch>
                  <a:fillRect b="-785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38200" y="2286000"/>
                <a:ext cx="1976054" cy="9900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acc>
                        <m:accPr>
                          <m:chr m:val="⃑"/>
                          <m:ctrlPr>
                            <a:rPr lang="en-CA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sub>
                          </m:sSub>
                        </m:e>
                      </m:acc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𝑣</m:t>
                      </m:r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𝑡</m:t>
                      </m:r>
                    </m:oMath>
                  </m:oMathPara>
                </a14:m>
                <a:endParaRPr lang="en-CA" b="0" dirty="0" smtClean="0">
                  <a:solidFill>
                    <a:schemeClr val="bg1"/>
                  </a:solidFill>
                  <a:ea typeface="Cambria Math"/>
                </a:endParaRPr>
              </a:p>
              <a:p>
                <a:r>
                  <a:rPr lang="en-CA" dirty="0" smtClean="0">
                    <a:solidFill>
                      <a:schemeClr val="bg1"/>
                    </a:solidFill>
                  </a:rPr>
                  <a:t>        = (7.0 m/s)</a:t>
                </a:r>
                <a14:m>
                  <m:oMath xmlns:m="http://schemas.openxmlformats.org/officeDocument/2006/math">
                    <m:r>
                      <a:rPr lang="en-CA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∆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endParaRPr lang="en-CA" dirty="0" smtClean="0">
                  <a:solidFill>
                    <a:schemeClr val="bg1"/>
                  </a:solidFill>
                </a:endParaRPr>
              </a:p>
              <a:p>
                <a:r>
                  <a:rPr lang="en-CA" dirty="0" smtClean="0">
                    <a:solidFill>
                      <a:schemeClr val="bg1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/>
                      </a:rPr>
                      <m:t>=7.0 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∆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endParaRPr lang="en-CA" b="0" dirty="0" smtClean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86000"/>
                <a:ext cx="1976054" cy="99007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863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3233" y="62484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bg1"/>
                </a:solidFill>
              </a:rPr>
              <a:pPr/>
              <a:t>36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2860" y="838200"/>
            <a:ext cx="7772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CA" sz="2000" b="0" dirty="0" smtClean="0">
              <a:solidFill>
                <a:schemeClr val="bg1"/>
              </a:solidFill>
              <a:latin typeface="+mj-lt"/>
              <a:ea typeface="Cambria Math"/>
            </a:endParaRPr>
          </a:p>
          <a:p>
            <a:endParaRPr lang="en-CA" sz="2000" b="0" dirty="0" smtClean="0">
              <a:solidFill>
                <a:schemeClr val="bg1"/>
              </a:solidFill>
              <a:latin typeface="+mj-lt"/>
              <a:ea typeface="Cambria Mat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61260" y="953847"/>
                <a:ext cx="7456660" cy="30435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CA" sz="2000" i="1" dirty="0" smtClean="0">
                  <a:solidFill>
                    <a:prstClr val="black"/>
                  </a:solidFill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CA" sz="2000" b="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CA" sz="20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𝑏</m:t>
                          </m:r>
                          <m: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CA" sz="2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CA" sz="2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CA" sz="2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−4</m:t>
                              </m:r>
                              <m: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CA" sz="2000" dirty="0" smtClean="0">
                  <a:solidFill>
                    <a:schemeClr val="bg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CA" sz="20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CA" sz="20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(−7.0)</m:t>
                          </m:r>
                          <m: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CA" sz="2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CA" sz="20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(−7.0)</m:t>
                                  </m:r>
                                </m:e>
                                <m:sup>
                                  <m:r>
                                    <a:rPr lang="en-CA" sz="20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−4</m:t>
                              </m:r>
                              <m:r>
                                <a:rPr lang="en-CA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(0.36)(20)</m:t>
                              </m:r>
                            </m:e>
                          </m:rad>
                        </m:num>
                        <m:den>
                          <m: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(0.36)</m:t>
                          </m:r>
                        </m:den>
                      </m:f>
                    </m:oMath>
                  </m:oMathPara>
                </a14:m>
                <a:endParaRPr lang="en-CA" sz="2000" dirty="0" smtClean="0">
                  <a:solidFill>
                    <a:schemeClr val="bg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CA" sz="20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CA" sz="20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7.0</m:t>
                          </m:r>
                          <m:r>
                            <a:rPr lang="en-CA" sz="20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CA" sz="2000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CA" sz="20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20.2</m:t>
                              </m:r>
                            </m:e>
                          </m:rad>
                        </m:num>
                        <m:den>
                          <m:r>
                            <a:rPr lang="en-CA" sz="2000" b="0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0.72</m:t>
                          </m:r>
                        </m:den>
                      </m:f>
                    </m:oMath>
                  </m:oMathPara>
                </a14:m>
                <a:endParaRPr lang="en-CA" sz="2000" dirty="0" smtClean="0">
                  <a:solidFill>
                    <a:schemeClr val="bg1"/>
                  </a:solidFill>
                  <a:latin typeface="+mj-lt"/>
                </a:endParaRPr>
              </a:p>
              <a:p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=3.48 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                  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𝑂𝑅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                  15.96 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60" y="953847"/>
                <a:ext cx="7456660" cy="304359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672860" y="4114800"/>
            <a:ext cx="7543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000" dirty="0" smtClean="0">
                <a:solidFill>
                  <a:schemeClr val="bg1"/>
                </a:solidFill>
                <a:latin typeface="+mj-lt"/>
              </a:rPr>
              <a:t>There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are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two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real roots for this equation; therefore,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Jack could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catch  </a:t>
            </a:r>
            <a:r>
              <a:rPr lang="en-CA" sz="2000" dirty="0">
                <a:solidFill>
                  <a:schemeClr val="bg1"/>
                </a:solidFill>
                <a:latin typeface="+mj-lt"/>
              </a:rPr>
              <a:t>bus </a:t>
            </a:r>
            <a:r>
              <a:rPr lang="en-CA" sz="2000" dirty="0" smtClean="0">
                <a:solidFill>
                  <a:schemeClr val="bg1"/>
                </a:solidFill>
                <a:latin typeface="+mj-lt"/>
              </a:rPr>
              <a:t>twice.</a:t>
            </a:r>
            <a:endParaRPr lang="en-CA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7520" y="5183832"/>
            <a:ext cx="701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>
                <a:solidFill>
                  <a:srgbClr val="FF0000"/>
                </a:solidFill>
                <a:latin typeface="+mj-lt"/>
              </a:rPr>
              <a:t>Questions # 66 – 68 on page 73 of the package </a:t>
            </a:r>
            <a:endParaRPr lang="en-CA" sz="2400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248400" y="3048000"/>
            <a:ext cx="17695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248400" y="1192143"/>
            <a:ext cx="0" cy="18558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248400" y="1546086"/>
            <a:ext cx="1600200" cy="15019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6248400" y="990600"/>
            <a:ext cx="1600200" cy="1704975"/>
          </a:xfrm>
          <a:custGeom>
            <a:avLst/>
            <a:gdLst>
              <a:gd name="connsiteX0" fmla="*/ 0 w 1600200"/>
              <a:gd name="connsiteY0" fmla="*/ 1704975 h 1704975"/>
              <a:gd name="connsiteX1" fmla="*/ 504825 w 1600200"/>
              <a:gd name="connsiteY1" fmla="*/ 1685925 h 1704975"/>
              <a:gd name="connsiteX2" fmla="*/ 561975 w 1600200"/>
              <a:gd name="connsiteY2" fmla="*/ 1666875 h 1704975"/>
              <a:gd name="connsiteX3" fmla="*/ 647700 w 1600200"/>
              <a:gd name="connsiteY3" fmla="*/ 1638300 h 1704975"/>
              <a:gd name="connsiteX4" fmla="*/ 676275 w 1600200"/>
              <a:gd name="connsiteY4" fmla="*/ 1628775 h 1704975"/>
              <a:gd name="connsiteX5" fmla="*/ 704850 w 1600200"/>
              <a:gd name="connsiteY5" fmla="*/ 1619250 h 1704975"/>
              <a:gd name="connsiteX6" fmla="*/ 742950 w 1600200"/>
              <a:gd name="connsiteY6" fmla="*/ 1600200 h 1704975"/>
              <a:gd name="connsiteX7" fmla="*/ 771525 w 1600200"/>
              <a:gd name="connsiteY7" fmla="*/ 1590675 h 1704975"/>
              <a:gd name="connsiteX8" fmla="*/ 809625 w 1600200"/>
              <a:gd name="connsiteY8" fmla="*/ 1571625 h 1704975"/>
              <a:gd name="connsiteX9" fmla="*/ 904875 w 1600200"/>
              <a:gd name="connsiteY9" fmla="*/ 1543050 h 1704975"/>
              <a:gd name="connsiteX10" fmla="*/ 962025 w 1600200"/>
              <a:gd name="connsiteY10" fmla="*/ 1504950 h 1704975"/>
              <a:gd name="connsiteX11" fmla="*/ 1019175 w 1600200"/>
              <a:gd name="connsiteY11" fmla="*/ 1457325 h 1704975"/>
              <a:gd name="connsiteX12" fmla="*/ 1066800 w 1600200"/>
              <a:gd name="connsiteY12" fmla="*/ 1409700 h 1704975"/>
              <a:gd name="connsiteX13" fmla="*/ 1114425 w 1600200"/>
              <a:gd name="connsiteY13" fmla="*/ 1371600 h 1704975"/>
              <a:gd name="connsiteX14" fmla="*/ 1133475 w 1600200"/>
              <a:gd name="connsiteY14" fmla="*/ 1343025 h 1704975"/>
              <a:gd name="connsiteX15" fmla="*/ 1162050 w 1600200"/>
              <a:gd name="connsiteY15" fmla="*/ 1323975 h 1704975"/>
              <a:gd name="connsiteX16" fmla="*/ 1190625 w 1600200"/>
              <a:gd name="connsiteY16" fmla="*/ 1295400 h 1704975"/>
              <a:gd name="connsiteX17" fmla="*/ 1228725 w 1600200"/>
              <a:gd name="connsiteY17" fmla="*/ 1238250 h 1704975"/>
              <a:gd name="connsiteX18" fmla="*/ 1266825 w 1600200"/>
              <a:gd name="connsiteY18" fmla="*/ 1181100 h 1704975"/>
              <a:gd name="connsiteX19" fmla="*/ 1276350 w 1600200"/>
              <a:gd name="connsiteY19" fmla="*/ 1133475 h 1704975"/>
              <a:gd name="connsiteX20" fmla="*/ 1295400 w 1600200"/>
              <a:gd name="connsiteY20" fmla="*/ 1076325 h 1704975"/>
              <a:gd name="connsiteX21" fmla="*/ 1314450 w 1600200"/>
              <a:gd name="connsiteY21" fmla="*/ 1019175 h 1704975"/>
              <a:gd name="connsiteX22" fmla="*/ 1333500 w 1600200"/>
              <a:gd name="connsiteY22" fmla="*/ 962025 h 1704975"/>
              <a:gd name="connsiteX23" fmla="*/ 1343025 w 1600200"/>
              <a:gd name="connsiteY23" fmla="*/ 933450 h 1704975"/>
              <a:gd name="connsiteX24" fmla="*/ 1362075 w 1600200"/>
              <a:gd name="connsiteY24" fmla="*/ 904875 h 1704975"/>
              <a:gd name="connsiteX25" fmla="*/ 1381125 w 1600200"/>
              <a:gd name="connsiteY25" fmla="*/ 847725 h 1704975"/>
              <a:gd name="connsiteX26" fmla="*/ 1400175 w 1600200"/>
              <a:gd name="connsiteY26" fmla="*/ 819150 h 1704975"/>
              <a:gd name="connsiteX27" fmla="*/ 1419225 w 1600200"/>
              <a:gd name="connsiteY27" fmla="*/ 752475 h 1704975"/>
              <a:gd name="connsiteX28" fmla="*/ 1438275 w 1600200"/>
              <a:gd name="connsiteY28" fmla="*/ 695325 h 1704975"/>
              <a:gd name="connsiteX29" fmla="*/ 1457325 w 1600200"/>
              <a:gd name="connsiteY29" fmla="*/ 590550 h 1704975"/>
              <a:gd name="connsiteX30" fmla="*/ 1466850 w 1600200"/>
              <a:gd name="connsiteY30" fmla="*/ 561975 h 1704975"/>
              <a:gd name="connsiteX31" fmla="*/ 1476375 w 1600200"/>
              <a:gd name="connsiteY31" fmla="*/ 523875 h 1704975"/>
              <a:gd name="connsiteX32" fmla="*/ 1495425 w 1600200"/>
              <a:gd name="connsiteY32" fmla="*/ 466725 h 1704975"/>
              <a:gd name="connsiteX33" fmla="*/ 1514475 w 1600200"/>
              <a:gd name="connsiteY33" fmla="*/ 390525 h 1704975"/>
              <a:gd name="connsiteX34" fmla="*/ 1552575 w 1600200"/>
              <a:gd name="connsiteY34" fmla="*/ 304800 h 1704975"/>
              <a:gd name="connsiteX35" fmla="*/ 1562100 w 1600200"/>
              <a:gd name="connsiteY35" fmla="*/ 276225 h 1704975"/>
              <a:gd name="connsiteX36" fmla="*/ 1571625 w 1600200"/>
              <a:gd name="connsiteY36" fmla="*/ 200025 h 1704975"/>
              <a:gd name="connsiteX37" fmla="*/ 1581150 w 1600200"/>
              <a:gd name="connsiteY37" fmla="*/ 76200 h 1704975"/>
              <a:gd name="connsiteX38" fmla="*/ 1590675 w 1600200"/>
              <a:gd name="connsiteY38" fmla="*/ 28575 h 1704975"/>
              <a:gd name="connsiteX39" fmla="*/ 1600200 w 1600200"/>
              <a:gd name="connsiteY39" fmla="*/ 0 h 170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600200" h="1704975">
                <a:moveTo>
                  <a:pt x="0" y="1704975"/>
                </a:moveTo>
                <a:cubicBezTo>
                  <a:pt x="209184" y="1663138"/>
                  <a:pt x="-82356" y="1718546"/>
                  <a:pt x="504825" y="1685925"/>
                </a:cubicBezTo>
                <a:cubicBezTo>
                  <a:pt x="524875" y="1684811"/>
                  <a:pt x="542925" y="1673225"/>
                  <a:pt x="561975" y="1666875"/>
                </a:cubicBezTo>
                <a:lnTo>
                  <a:pt x="647700" y="1638300"/>
                </a:lnTo>
                <a:lnTo>
                  <a:pt x="676275" y="1628775"/>
                </a:lnTo>
                <a:cubicBezTo>
                  <a:pt x="685800" y="1625600"/>
                  <a:pt x="695870" y="1623740"/>
                  <a:pt x="704850" y="1619250"/>
                </a:cubicBezTo>
                <a:cubicBezTo>
                  <a:pt x="717550" y="1612900"/>
                  <a:pt x="729899" y="1605793"/>
                  <a:pt x="742950" y="1600200"/>
                </a:cubicBezTo>
                <a:cubicBezTo>
                  <a:pt x="752178" y="1596245"/>
                  <a:pt x="762297" y="1594630"/>
                  <a:pt x="771525" y="1590675"/>
                </a:cubicBezTo>
                <a:cubicBezTo>
                  <a:pt x="784576" y="1585082"/>
                  <a:pt x="796330" y="1576611"/>
                  <a:pt x="809625" y="1571625"/>
                </a:cubicBezTo>
                <a:cubicBezTo>
                  <a:pt x="840051" y="1560215"/>
                  <a:pt x="876960" y="1561660"/>
                  <a:pt x="904875" y="1543050"/>
                </a:cubicBezTo>
                <a:cubicBezTo>
                  <a:pt x="923925" y="1530350"/>
                  <a:pt x="945836" y="1521139"/>
                  <a:pt x="962025" y="1504950"/>
                </a:cubicBezTo>
                <a:cubicBezTo>
                  <a:pt x="998695" y="1468280"/>
                  <a:pt x="979392" y="1483847"/>
                  <a:pt x="1019175" y="1457325"/>
                </a:cubicBezTo>
                <a:cubicBezTo>
                  <a:pt x="1069975" y="1381125"/>
                  <a:pt x="1003300" y="1473200"/>
                  <a:pt x="1066800" y="1409700"/>
                </a:cubicBezTo>
                <a:cubicBezTo>
                  <a:pt x="1109884" y="1366616"/>
                  <a:pt x="1058795" y="1390143"/>
                  <a:pt x="1114425" y="1371600"/>
                </a:cubicBezTo>
                <a:cubicBezTo>
                  <a:pt x="1120775" y="1362075"/>
                  <a:pt x="1125380" y="1351120"/>
                  <a:pt x="1133475" y="1343025"/>
                </a:cubicBezTo>
                <a:cubicBezTo>
                  <a:pt x="1141570" y="1334930"/>
                  <a:pt x="1153256" y="1331304"/>
                  <a:pt x="1162050" y="1323975"/>
                </a:cubicBezTo>
                <a:cubicBezTo>
                  <a:pt x="1172398" y="1315351"/>
                  <a:pt x="1181100" y="1304925"/>
                  <a:pt x="1190625" y="1295400"/>
                </a:cubicBezTo>
                <a:cubicBezTo>
                  <a:pt x="1208841" y="1240751"/>
                  <a:pt x="1187105" y="1291762"/>
                  <a:pt x="1228725" y="1238250"/>
                </a:cubicBezTo>
                <a:cubicBezTo>
                  <a:pt x="1242781" y="1220178"/>
                  <a:pt x="1266825" y="1181100"/>
                  <a:pt x="1266825" y="1181100"/>
                </a:cubicBezTo>
                <a:cubicBezTo>
                  <a:pt x="1270000" y="1165225"/>
                  <a:pt x="1272090" y="1149094"/>
                  <a:pt x="1276350" y="1133475"/>
                </a:cubicBezTo>
                <a:cubicBezTo>
                  <a:pt x="1281634" y="1114102"/>
                  <a:pt x="1289050" y="1095375"/>
                  <a:pt x="1295400" y="1076325"/>
                </a:cubicBezTo>
                <a:lnTo>
                  <a:pt x="1314450" y="1019175"/>
                </a:lnTo>
                <a:lnTo>
                  <a:pt x="1333500" y="962025"/>
                </a:lnTo>
                <a:cubicBezTo>
                  <a:pt x="1336675" y="952500"/>
                  <a:pt x="1337456" y="941804"/>
                  <a:pt x="1343025" y="933450"/>
                </a:cubicBezTo>
                <a:cubicBezTo>
                  <a:pt x="1349375" y="923925"/>
                  <a:pt x="1357426" y="915336"/>
                  <a:pt x="1362075" y="904875"/>
                </a:cubicBezTo>
                <a:cubicBezTo>
                  <a:pt x="1370230" y="886525"/>
                  <a:pt x="1369986" y="864433"/>
                  <a:pt x="1381125" y="847725"/>
                </a:cubicBezTo>
                <a:cubicBezTo>
                  <a:pt x="1387475" y="838200"/>
                  <a:pt x="1395055" y="829389"/>
                  <a:pt x="1400175" y="819150"/>
                </a:cubicBezTo>
                <a:cubicBezTo>
                  <a:pt x="1408178" y="803145"/>
                  <a:pt x="1414647" y="767734"/>
                  <a:pt x="1419225" y="752475"/>
                </a:cubicBezTo>
                <a:cubicBezTo>
                  <a:pt x="1424995" y="733241"/>
                  <a:pt x="1438275" y="695325"/>
                  <a:pt x="1438275" y="695325"/>
                </a:cubicBezTo>
                <a:cubicBezTo>
                  <a:pt x="1445984" y="641364"/>
                  <a:pt x="1444494" y="635460"/>
                  <a:pt x="1457325" y="590550"/>
                </a:cubicBezTo>
                <a:cubicBezTo>
                  <a:pt x="1460083" y="580896"/>
                  <a:pt x="1464092" y="571629"/>
                  <a:pt x="1466850" y="561975"/>
                </a:cubicBezTo>
                <a:cubicBezTo>
                  <a:pt x="1470446" y="549388"/>
                  <a:pt x="1472613" y="536414"/>
                  <a:pt x="1476375" y="523875"/>
                </a:cubicBezTo>
                <a:cubicBezTo>
                  <a:pt x="1482145" y="504641"/>
                  <a:pt x="1490555" y="486206"/>
                  <a:pt x="1495425" y="466725"/>
                </a:cubicBezTo>
                <a:cubicBezTo>
                  <a:pt x="1501775" y="441325"/>
                  <a:pt x="1499952" y="412310"/>
                  <a:pt x="1514475" y="390525"/>
                </a:cubicBezTo>
                <a:cubicBezTo>
                  <a:pt x="1544664" y="345242"/>
                  <a:pt x="1529905" y="372810"/>
                  <a:pt x="1552575" y="304800"/>
                </a:cubicBezTo>
                <a:lnTo>
                  <a:pt x="1562100" y="276225"/>
                </a:lnTo>
                <a:cubicBezTo>
                  <a:pt x="1565275" y="250825"/>
                  <a:pt x="1569198" y="225507"/>
                  <a:pt x="1571625" y="200025"/>
                </a:cubicBezTo>
                <a:cubicBezTo>
                  <a:pt x="1575550" y="158815"/>
                  <a:pt x="1576578" y="117344"/>
                  <a:pt x="1581150" y="76200"/>
                </a:cubicBezTo>
                <a:cubicBezTo>
                  <a:pt x="1582938" y="60110"/>
                  <a:pt x="1586748" y="44281"/>
                  <a:pt x="1590675" y="28575"/>
                </a:cubicBezTo>
                <a:cubicBezTo>
                  <a:pt x="1593110" y="18835"/>
                  <a:pt x="1600200" y="0"/>
                  <a:pt x="16002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5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3233" y="62484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bg1"/>
                </a:solidFill>
              </a:rPr>
              <a:pPr/>
              <a:t>4</a:t>
            </a:fld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762000"/>
            <a:ext cx="8136000" cy="2327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89157"/>
            <a:ext cx="7812000" cy="313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81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3233" y="62484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bg1"/>
                </a:solidFill>
              </a:rPr>
              <a:pPr/>
              <a:t>5</a:t>
            </a:fld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7740000" cy="3934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829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3233" y="62484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bg1"/>
                </a:solidFill>
              </a:rPr>
              <a:pPr/>
              <a:t>6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2030" y="675938"/>
            <a:ext cx="8569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Solving Problems Using Equations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00" y="1752600"/>
            <a:ext cx="8316000" cy="3547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382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3233" y="62484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bg1"/>
                </a:solidFill>
              </a:rPr>
              <a:pPr/>
              <a:t>7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2030" y="675938"/>
            <a:ext cx="8569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Solving Problems Using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85800" y="1600200"/>
                <a:ext cx="7772400" cy="29282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Example:</a:t>
                </a:r>
              </a:p>
              <a:p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Kitty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O’Neal, a female dragster, reached a speed of 628 km/h from rest in</a:t>
                </a:r>
              </a:p>
              <a:p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3.72 s. How far did she travel in that time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?</a:t>
                </a:r>
              </a:p>
              <a:p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  <a:p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Given: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= 0,     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sz="2000" dirty="0">
                    <a:solidFill>
                      <a:schemeClr val="bg1"/>
                    </a:solidFill>
                  </a:rPr>
                  <a:t>= </a:t>
                </a:r>
                <a:r>
                  <a:rPr lang="en-CA" sz="2000" dirty="0" smtClean="0">
                    <a:solidFill>
                      <a:schemeClr val="bg1"/>
                    </a:solidFill>
                  </a:rPr>
                  <a:t>628 km/h ,     </a:t>
                </a:r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∆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𝑡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=3.72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𝑠</m:t>
                    </m:r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 </a:t>
                </a:r>
              </a:p>
              <a:p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  <a:p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Required:</a:t>
                </a:r>
              </a:p>
              <a:p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⃑"/>
                        <m:ctrlP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𝑑</m:t>
                        </m:r>
                      </m:e>
                    </m:acc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= ?</a:t>
                </a:r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600200"/>
                <a:ext cx="7772400" cy="2928238"/>
              </a:xfrm>
              <a:prstGeom prst="rect">
                <a:avLst/>
              </a:prstGeom>
              <a:blipFill rotWithShape="1">
                <a:blip r:embed="rId2"/>
                <a:stretch>
                  <a:fillRect l="-863" t="-1042" b="-208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28438"/>
            <a:ext cx="7776000" cy="1180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754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3233" y="62484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bg1"/>
                </a:solidFill>
              </a:rPr>
              <a:pPr/>
              <a:t>8</a:t>
            </a:fld>
            <a:endParaRPr lang="en-US" sz="1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72860" y="838200"/>
                <a:ext cx="7772400" cy="29078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Example:</a:t>
                </a:r>
              </a:p>
              <a:p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A sailboat accelerates uniformly from 6.0 m/s [N] to 8.0 m/s [N]</a:t>
                </a:r>
              </a:p>
              <a:p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at a rate of 0.50 m/s</a:t>
                </a:r>
                <a:r>
                  <a:rPr lang="en-CA" sz="2000" baseline="30000" dirty="0">
                    <a:solidFill>
                      <a:schemeClr val="bg1"/>
                    </a:solidFill>
                    <a:latin typeface="+mj-lt"/>
                  </a:rPr>
                  <a:t>2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 [N]. What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displacement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does the boat travel?</a:t>
                </a:r>
              </a:p>
              <a:p>
                <a:endParaRPr lang="en-CA" sz="2000" dirty="0" smtClean="0">
                  <a:solidFill>
                    <a:schemeClr val="bg1"/>
                  </a:solidFill>
                  <a:latin typeface="+mj-lt"/>
                </a:endParaRPr>
              </a:p>
              <a:p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Given: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= 6.0 m/s,     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2000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CA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A" sz="2000" dirty="0">
                    <a:solidFill>
                      <a:schemeClr val="bg1"/>
                    </a:solidFill>
                  </a:rPr>
                  <a:t>= </a:t>
                </a:r>
                <a:r>
                  <a:rPr lang="en-CA" sz="2000" dirty="0" smtClean="0">
                    <a:solidFill>
                      <a:schemeClr val="bg1"/>
                    </a:solidFill>
                  </a:rPr>
                  <a:t>8 m/s ,    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CA" sz="200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0.50 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𝑚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/</m:t>
                    </m:r>
                    <m:sSup>
                      <m:sSupPr>
                        <m:ctrlP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p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 </a:t>
                </a:r>
              </a:p>
              <a:p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  <a:p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Required:</a:t>
                </a:r>
              </a:p>
              <a:p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⃑"/>
                        <m:ctrlPr>
                          <a:rPr lang="en-CA" sz="200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CA" sz="2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𝑑</m:t>
                        </m:r>
                      </m:e>
                    </m:acc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= ?</a:t>
                </a:r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860" y="838200"/>
                <a:ext cx="7772400" cy="2907847"/>
              </a:xfrm>
              <a:prstGeom prst="rect">
                <a:avLst/>
              </a:prstGeom>
              <a:blipFill rotWithShape="1">
                <a:blip r:embed="rId2"/>
                <a:stretch>
                  <a:fillRect l="-784" t="-1048" b="-272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97"/>
          <a:stretch/>
        </p:blipFill>
        <p:spPr bwMode="auto">
          <a:xfrm>
            <a:off x="2667000" y="3124204"/>
            <a:ext cx="4140000" cy="2981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86200"/>
            <a:ext cx="2376000" cy="564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276600" y="6105767"/>
                <a:ext cx="1981200" cy="410305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CA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CA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𝑑</m:t>
                          </m:r>
                        </m:e>
                      </m:acc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=28</m:t>
                      </m:r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𝑚</m:t>
                      </m:r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[</m:t>
                      </m:r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𝑁</m:t>
                      </m:r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CA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6105767"/>
                <a:ext cx="1981200" cy="410305"/>
              </a:xfrm>
              <a:prstGeom prst="rect">
                <a:avLst/>
              </a:prstGeom>
              <a:blipFill rotWithShape="1">
                <a:blip r:embed="rId5"/>
                <a:stretch>
                  <a:fillRect b="-1492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659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3233" y="6248400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z="1400" smtClean="0">
                <a:solidFill>
                  <a:schemeClr val="bg1"/>
                </a:solidFill>
              </a:rPr>
              <a:pPr/>
              <a:t>9</a:t>
            </a:fld>
            <a:endParaRPr lang="en-US" sz="1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72860" y="838200"/>
                <a:ext cx="7772400" cy="31700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Example:</a:t>
                </a:r>
              </a:p>
              <a:p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  <a:p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Jane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runs down the sidewalk, accelerating uniformly at a rate of</a:t>
                </a:r>
              </a:p>
              <a:p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0.20 m/s</a:t>
                </a:r>
                <a:r>
                  <a:rPr lang="en-CA" sz="2000" baseline="30000" dirty="0">
                    <a:solidFill>
                      <a:schemeClr val="bg1"/>
                    </a:solidFill>
                    <a:latin typeface="+mj-lt"/>
                  </a:rPr>
                  <a:t>2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 from her initial velocity of 3.0 m/s. How long will it take Jane</a:t>
                </a:r>
              </a:p>
              <a:p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to travel a distance of 12 m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?</a:t>
                </a:r>
              </a:p>
              <a:p>
                <a:endParaRPr lang="en-CA" sz="2000" dirty="0">
                  <a:solidFill>
                    <a:schemeClr val="bg1"/>
                  </a:solidFill>
                  <a:latin typeface="+mj-lt"/>
                </a:endParaRPr>
              </a:p>
              <a:p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Given: a =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0.20 m/s</a:t>
                </a:r>
                <a:r>
                  <a:rPr lang="en-CA" sz="2000" baseline="30000" dirty="0">
                    <a:solidFill>
                      <a:schemeClr val="bg1"/>
                    </a:solidFill>
                    <a:latin typeface="+mj-lt"/>
                  </a:rPr>
                  <a:t>2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,  v</a:t>
                </a:r>
                <a:r>
                  <a:rPr lang="en-CA" sz="2000" baseline="-25000" dirty="0" smtClean="0">
                    <a:solidFill>
                      <a:schemeClr val="bg1"/>
                    </a:solidFill>
                    <a:latin typeface="+mj-lt"/>
                  </a:rPr>
                  <a:t>1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 =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3.0 m/s </a:t>
                </a:r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,   </a:t>
                </a:r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∆</m:t>
                    </m:r>
                  </m:oMath>
                </a14:m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d = </a:t>
                </a:r>
                <a:r>
                  <a:rPr lang="en-CA" sz="2000" dirty="0">
                    <a:solidFill>
                      <a:schemeClr val="bg1"/>
                    </a:solidFill>
                    <a:latin typeface="+mj-lt"/>
                  </a:rPr>
                  <a:t>12 m</a:t>
                </a:r>
              </a:p>
              <a:p>
                <a:r>
                  <a:rPr lang="en-CA" sz="2000" dirty="0" smtClean="0">
                    <a:solidFill>
                      <a:schemeClr val="bg1"/>
                    </a:solidFill>
                    <a:latin typeface="+mj-lt"/>
                  </a:rPr>
                  <a:t>Required: </a:t>
                </a:r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∆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𝑡</m:t>
                    </m:r>
                    <m:r>
                      <a:rPr lang="en-CA" sz="2000" b="0" i="1" smtClean="0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CA" sz="2000" b="0" dirty="0" smtClean="0">
                  <a:solidFill>
                    <a:schemeClr val="bg1"/>
                  </a:solidFill>
                  <a:latin typeface="+mj-lt"/>
                  <a:ea typeface="Cambria Math"/>
                </a:endParaRPr>
              </a:p>
              <a:p>
                <a:endParaRPr lang="en-CA" sz="2000" b="0" dirty="0" smtClean="0">
                  <a:solidFill>
                    <a:schemeClr val="bg1"/>
                  </a:solidFill>
                  <a:latin typeface="+mj-lt"/>
                  <a:ea typeface="Cambria Math"/>
                </a:endParaRPr>
              </a:p>
              <a:p>
                <a:endParaRPr lang="en-CA" sz="2000" b="0" dirty="0" smtClean="0">
                  <a:solidFill>
                    <a:schemeClr val="bg1"/>
                  </a:solidFill>
                  <a:latin typeface="+mj-lt"/>
                  <a:ea typeface="Cambria Math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860" y="838200"/>
                <a:ext cx="7772400" cy="3170099"/>
              </a:xfrm>
              <a:prstGeom prst="rect">
                <a:avLst/>
              </a:prstGeom>
              <a:blipFill rotWithShape="1">
                <a:blip r:embed="rId2"/>
                <a:stretch>
                  <a:fillRect l="-784" t="-96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60" y="4155102"/>
            <a:ext cx="4608000" cy="106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195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1968</TotalTime>
  <Words>2019</Words>
  <Application>Microsoft Office PowerPoint</Application>
  <PresentationFormat>On-screen Show (4:3)</PresentationFormat>
  <Paragraphs>299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Flow</vt:lpstr>
      <vt:lpstr>1_Flow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Youssef</dc:creator>
  <cp:lastModifiedBy>Daoud, Youssef</cp:lastModifiedBy>
  <cp:revision>88</cp:revision>
  <dcterms:created xsi:type="dcterms:W3CDTF">2006-08-16T00:00:00Z</dcterms:created>
  <dcterms:modified xsi:type="dcterms:W3CDTF">2018-03-01T16:30:03Z</dcterms:modified>
</cp:coreProperties>
</file>