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9"/>
  </p:notesMasterIdLst>
  <p:sldIdLst>
    <p:sldId id="25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9" r:id="rId14"/>
    <p:sldId id="280" r:id="rId15"/>
    <p:sldId id="281" r:id="rId16"/>
    <p:sldId id="282" r:id="rId17"/>
    <p:sldId id="283" r:id="rId18"/>
    <p:sldId id="285" r:id="rId19"/>
    <p:sldId id="284" r:id="rId20"/>
    <p:sldId id="288" r:id="rId21"/>
    <p:sldId id="287" r:id="rId22"/>
    <p:sldId id="291" r:id="rId23"/>
    <p:sldId id="294" r:id="rId24"/>
    <p:sldId id="295" r:id="rId25"/>
    <p:sldId id="296" r:id="rId26"/>
    <p:sldId id="297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7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2018-03-13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C6F-4E1B-45DD-8759-B02248B200CD}" type="datetime1">
              <a:rPr lang="en-US" smtClean="0"/>
              <a:t>3/13/2018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8CEC-1CAC-4066-A9FB-07E3E0A86A8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8B0D-0A7D-4C4B-9C89-D45FDE7988D5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5F12-2F52-44E3-BEA7-A2183F38F849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4D57-AE45-4445-8713-9D88136B2FCB}" type="slidenum">
              <a:rPr lang="fr-BE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766F-1A1B-4E5C-8114-E499BB2FFC7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5F0FB-3BD7-4081-82E0-5D9EEF28EBAD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7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7545-5E68-4887-9558-24063E5D5EF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76B08-6A4B-477F-98CA-8394A1A16706}" type="slidenum">
              <a:rPr lang="fr-BE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71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1731C-2E03-4099-9AAA-AAA66F48B2E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1735-EFDC-40CF-8CAC-2201FC0E68F1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8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C17DA-0451-4873-9827-E67CAA1D495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9A9F3-9E0D-4CF0-AB8B-3D0CC59EFE2B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9EC50-29FC-4532-AE39-E14F48901D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1485-DCBF-4EF8-B949-5AD8631210A8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1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3047B-2E89-4730-98DF-3719EDC7E7B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8409C-54B6-4F0E-9E77-78EC90504936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88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FCCCB-5474-4D6F-BB72-8654355BD91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360CA-8445-41B3-91CA-5017121D1B44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49A-16E2-4900-B039-B5EF08925A6D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5A376-D1A5-4779-836A-F85211D1F66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2661-AF0F-46C3-A2EB-0EDC65C50DC7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1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706C8-8091-4A9F-B561-EE5A55FC612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C229F-2C03-440C-88F8-7E971BE82A36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11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4CCFE-3E2F-4F29-82BD-752A96B1812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B33D-6768-4F08-AC5E-0D63A3E16092}" type="slidenum">
              <a:rPr lang="fr-BE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26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9020-2E7F-4A5C-802C-2F37E46F60CA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4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996-5E19-4912-832D-668AED1C01D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90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A21D-4E66-4DF8-8DE5-8A42DD1B7A2D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24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D16C-1C62-4CD4-8AEF-3AC13C79844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39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475C-9E6C-4E68-951C-F7126DDE35B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2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0BD-6ED9-47F7-90B1-366AFAA4FC5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00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C8EF-4DBD-4CA6-8AD9-09183FBEF54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6C0D-8677-4CA9-B732-35A73CADE06D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1465-6E49-405A-A30C-2C51EF115B5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23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C250-4B3E-45DA-AB8B-985A1A1A1EE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7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11A9-B874-4D0B-AA32-A995AFBA391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50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9DD-984E-4E8D-BA31-2C2F4477AB6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27C5-9BC2-4D3F-A16D-CE0AD95C51E8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FA1B-E282-46EA-B0D4-5370ABDC6813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CF52-AF95-4B77-9EE1-CF6CFC86C2AA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EC53-379E-491C-B6D7-B58F7C1B3D35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28EA-5668-4161-A83A-F9A435CEB901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D36E-6CA5-4F1E-A46C-E846C6CB0D0B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422E9F-DBF3-449A-84AE-712722C5A6F0}" type="datetime1">
              <a:rPr lang="en-US" smtClean="0"/>
              <a:t>3/13/2018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10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B5DC97-A434-4765-ABD3-62176C26D54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E4256C-E859-450A-9631-65A059A9B155}" type="slidenum">
              <a:rPr lang="fr-BE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10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Calibri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D4281-BEE6-4632-B9AE-499F3A8CA15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3/13/2018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61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43.png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5908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Projectile Motion</a:t>
            </a:r>
            <a:endParaRPr lang="en-CA" sz="40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160562"/>
                  </p:ext>
                </p:extLst>
              </p:nvPr>
            </p:nvGraphicFramePr>
            <p:xfrm>
              <a:off x="642938" y="1214438"/>
              <a:ext cx="8072438" cy="4743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726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777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Vy</a:t>
                          </a:r>
                          <a:r>
                            <a:rPr kumimoji="0" lang="en-CA" sz="18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 20 sin 30</a:t>
                          </a:r>
                          <a:r>
                            <a:rPr kumimoji="0" lang="en-CA" sz="1800" b="0" i="0" u="none" strike="noStrike" kern="1200" cap="none" spc="0" normalizeH="0" baseline="30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1800" b="0" i="0" u="none" strike="noStrike" kern="1200" cap="none" spc="0" normalizeH="0" baseline="30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      </a:t>
                          </a: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 10 m/s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 = - 9.8 m/s</a:t>
                          </a:r>
                          <a:r>
                            <a:rPr kumimoji="0" lang="en-CA" sz="1800" b="0" i="0" u="none" strike="noStrike" kern="1200" cap="none" spc="0" normalizeH="0" baseline="30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Vy</a:t>
                          </a:r>
                          <a:r>
                            <a:rPr kumimoji="0" lang="en-CA" sz="18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+mn-ea"/>
                              <a:cs typeface="Times New Roman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+mn-ea"/>
                              <a:cs typeface="Times New Roman"/>
                            </a:rPr>
                            <a:t>∆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CA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CA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+mn-ea"/>
                              <a:cs typeface="Times New Roman"/>
                            </a:rPr>
                            <a:t> = ?</a:t>
                          </a: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 = 20 </a:t>
                          </a:r>
                          <a:r>
                            <a:rPr lang="en-CA" sz="1800" dirty="0" err="1" smtClean="0"/>
                            <a:t>cos</a:t>
                          </a:r>
                          <a:r>
                            <a:rPr lang="en-CA" sz="1800" dirty="0" smtClean="0"/>
                            <a:t>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   = 17.32 m/s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160562"/>
                  </p:ext>
                </p:extLst>
              </p:nvPr>
            </p:nvGraphicFramePr>
            <p:xfrm>
              <a:off x="642938" y="1214438"/>
              <a:ext cx="8072438" cy="4743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752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777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39" marR="91439" marT="45716" marB="45716">
                        <a:blipFill rotWithShape="1">
                          <a:blip r:embed="rId3"/>
                          <a:stretch>
                            <a:fillRect t="-9053" r="-99849" b="-1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 = 20 </a:t>
                          </a:r>
                          <a:r>
                            <a:rPr lang="en-CA" sz="1800" dirty="0" err="1" smtClean="0"/>
                            <a:t>cos</a:t>
                          </a:r>
                          <a:r>
                            <a:rPr lang="en-CA" sz="1800" dirty="0" smtClean="0"/>
                            <a:t>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   = 17.32 m/s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55973"/>
              </p:ext>
            </p:extLst>
          </p:nvPr>
        </p:nvGraphicFramePr>
        <p:xfrm>
          <a:off x="685800" y="3200400"/>
          <a:ext cx="2133600" cy="26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4" imgW="1371600" imgH="1600200" progId="Equation.3">
                  <p:embed/>
                </p:oleObj>
              </mc:Choice>
              <mc:Fallback>
                <p:oleObj name="Equation" r:id="rId4" imgW="1371600" imgH="160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2133600" cy="266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307504"/>
                  </p:ext>
                </p:extLst>
              </p:nvPr>
            </p:nvGraphicFramePr>
            <p:xfrm>
              <a:off x="642938" y="1214438"/>
              <a:ext cx="8072438" cy="4743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726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77724"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Vy</a:t>
                          </a:r>
                          <a:r>
                            <a:rPr lang="en-CA" sz="1800" baseline="-25000" dirty="0" smtClean="0"/>
                            <a:t>1 </a:t>
                          </a:r>
                          <a:r>
                            <a:rPr lang="en-CA" sz="1800" dirty="0" smtClean="0"/>
                            <a:t>= 20 sin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30000" dirty="0" smtClean="0"/>
                            <a:t>       </a:t>
                          </a:r>
                          <a:r>
                            <a:rPr lang="en-CA" sz="1800" baseline="0" dirty="0" smtClean="0"/>
                            <a:t>= 10 m/s</a:t>
                          </a:r>
                        </a:p>
                        <a:p>
                          <a:r>
                            <a:rPr lang="en-CA" sz="1800" baseline="0" dirty="0" smtClean="0"/>
                            <a:t>a = - 9.8 m/s</a:t>
                          </a:r>
                          <a:r>
                            <a:rPr lang="en-CA" sz="1800" baseline="30000" dirty="0" smtClean="0"/>
                            <a:t>2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∆d = - 40 m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 t = ?</a:t>
                          </a: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 = 20 </a:t>
                          </a:r>
                          <a:r>
                            <a:rPr lang="en-CA" sz="1800" dirty="0" err="1" smtClean="0"/>
                            <a:t>cos</a:t>
                          </a:r>
                          <a:r>
                            <a:rPr lang="en-CA" sz="1800" dirty="0" smtClean="0"/>
                            <a:t>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   = 17.32 m/s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= ?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646569"/>
                  </p:ext>
                </p:extLst>
              </p:nvPr>
            </p:nvGraphicFramePr>
            <p:xfrm>
              <a:off x="642938" y="1214438"/>
              <a:ext cx="8072438" cy="4743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752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377724"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Vy</a:t>
                          </a:r>
                          <a:r>
                            <a:rPr lang="en-CA" sz="1800" baseline="-25000" dirty="0" smtClean="0"/>
                            <a:t>1 </a:t>
                          </a:r>
                          <a:r>
                            <a:rPr lang="en-CA" sz="1800" dirty="0" smtClean="0"/>
                            <a:t>= 20 sin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30000" dirty="0" smtClean="0"/>
                            <a:t>       </a:t>
                          </a:r>
                          <a:r>
                            <a:rPr lang="en-CA" sz="1800" baseline="0" dirty="0" smtClean="0"/>
                            <a:t>= 10 m/s</a:t>
                          </a:r>
                        </a:p>
                        <a:p>
                          <a:r>
                            <a:rPr lang="en-CA" sz="1800" baseline="0" dirty="0" smtClean="0"/>
                            <a:t>a = - 9.8 m/s</a:t>
                          </a:r>
                          <a:r>
                            <a:rPr lang="en-CA" sz="1800" baseline="30000" dirty="0" smtClean="0"/>
                            <a:t>2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∆d = - 40 m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 t = ?</a:t>
                          </a: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16" marB="45716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39" marR="91439" marT="45716" marB="45716">
                        <a:blipFill rotWithShape="1">
                          <a:blip r:embed="rId3"/>
                          <a:stretch>
                            <a:fillRect l="-100151" t="-9053" b="-1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42938" y="3071813"/>
          <a:ext cx="1993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4" imgW="1993680" imgH="660240" progId="Equation.3">
                  <p:embed/>
                </p:oleObj>
              </mc:Choice>
              <mc:Fallback>
                <p:oleObj name="Equation" r:id="rId4" imgW="1993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71813"/>
                        <a:ext cx="19939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2938" y="3500438"/>
          <a:ext cx="27813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6" imgW="2781000" imgH="660240" progId="Equation.3">
                  <p:embed/>
                </p:oleObj>
              </mc:Choice>
              <mc:Fallback>
                <p:oleObj name="Equation" r:id="rId6" imgW="2781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500438"/>
                        <a:ext cx="27813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42938" y="4071938"/>
          <a:ext cx="24511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8" imgW="2450880" imgH="279360" progId="Equation.3">
                  <p:embed/>
                </p:oleObj>
              </mc:Choice>
              <mc:Fallback>
                <p:oleObj name="Equation" r:id="rId8" imgW="2450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071938"/>
                        <a:ext cx="24511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643313" y="4071938"/>
          <a:ext cx="876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10" imgW="876240" imgH="1104840" progId="Equation.3">
                  <p:embed/>
                </p:oleObj>
              </mc:Choice>
              <mc:Fallback>
                <p:oleObj name="Equation" r:id="rId10" imgW="8762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071938"/>
                        <a:ext cx="876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14375" y="4572000"/>
          <a:ext cx="1955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12" imgW="1955520" imgH="672840" progId="Equation.3">
                  <p:embed/>
                </p:oleObj>
              </mc:Choice>
              <mc:Fallback>
                <p:oleObj name="Equation" r:id="rId12" imgW="19555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572000"/>
                        <a:ext cx="1955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1928813" y="4929188"/>
            <a:ext cx="500062" cy="214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4786313" y="3357563"/>
          <a:ext cx="195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14" imgW="1955520" imgH="266400" progId="Equation.3">
                  <p:embed/>
                </p:oleObj>
              </mc:Choice>
              <mc:Fallback>
                <p:oleObj name="Equation" r:id="rId14" imgW="1955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357563"/>
                        <a:ext cx="1955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786313" y="3786188"/>
          <a:ext cx="1600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16" imgW="1600200" imgH="266400" progId="Equation.3">
                  <p:embed/>
                </p:oleObj>
              </mc:Choice>
              <mc:Fallback>
                <p:oleObj name="Equation" r:id="rId16" imgW="1600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786188"/>
                        <a:ext cx="16002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642938" y="542925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18" imgW="2514600" imgH="317160" progId="Equation.3">
                  <p:embed/>
                </p:oleObj>
              </mc:Choice>
              <mc:Fallback>
                <p:oleObj name="Equation" r:id="rId18" imgW="2514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429250"/>
                        <a:ext cx="2514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4786313" y="3000375"/>
          <a:ext cx="1143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20" imgW="1143000" imgH="266400" progId="Equation.3">
                  <p:embed/>
                </p:oleObj>
              </mc:Choice>
              <mc:Fallback>
                <p:oleObj name="Equation" r:id="rId20" imgW="1143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000375"/>
                        <a:ext cx="1143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857750" y="5000625"/>
          <a:ext cx="29289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22" imgW="3162240" imgH="317160" progId="Equation.3">
                  <p:embed/>
                </p:oleObj>
              </mc:Choice>
              <mc:Fallback>
                <p:oleObj name="Equation" r:id="rId22" imgW="3162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000625"/>
                        <a:ext cx="29289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857750" y="2643188"/>
          <a:ext cx="1346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24" imgW="1346040" imgH="266400" progId="Equation.3">
                  <p:embed/>
                </p:oleObj>
              </mc:Choice>
              <mc:Fallback>
                <p:oleObj name="Equation" r:id="rId24" imgW="1346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643188"/>
                        <a:ext cx="13462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2938" y="857250"/>
          <a:ext cx="8072438" cy="435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19"/>
                <a:gridCol w="4036219"/>
              </a:tblGrid>
              <a:tr h="498132"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Vertical 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Horizontal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59556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V</a:t>
                      </a:r>
                      <a:r>
                        <a:rPr lang="en-CA" sz="1800" baseline="-25000" dirty="0" smtClean="0"/>
                        <a:t>1 </a:t>
                      </a:r>
                      <a:r>
                        <a:rPr lang="en-CA" sz="1800" dirty="0" smtClean="0"/>
                        <a:t>= 20 sin 30</a:t>
                      </a:r>
                      <a:r>
                        <a:rPr lang="en-CA" sz="1800" baseline="30000" dirty="0" smtClean="0"/>
                        <a:t>0</a:t>
                      </a:r>
                    </a:p>
                    <a:p>
                      <a:r>
                        <a:rPr lang="en-CA" sz="1800" baseline="30000" dirty="0" smtClean="0"/>
                        <a:t>       </a:t>
                      </a:r>
                      <a:r>
                        <a:rPr lang="en-CA" sz="1800" baseline="0" dirty="0" smtClean="0"/>
                        <a:t>= 10 m/s</a:t>
                      </a:r>
                    </a:p>
                    <a:p>
                      <a:r>
                        <a:rPr lang="en-CA" sz="1800" baseline="0" dirty="0" smtClean="0"/>
                        <a:t>a = - 9.8 m/s</a:t>
                      </a:r>
                      <a:r>
                        <a:rPr lang="en-CA" sz="1800" baseline="30000" dirty="0" smtClean="0"/>
                        <a:t>2</a:t>
                      </a:r>
                    </a:p>
                    <a:p>
                      <a:r>
                        <a:rPr lang="en-CA" sz="1800" baseline="0" dirty="0" smtClean="0">
                          <a:latin typeface="Times New Roman"/>
                          <a:cs typeface="Times New Roman"/>
                        </a:rPr>
                        <a:t>∆d = - 40 m</a:t>
                      </a:r>
                    </a:p>
                    <a:p>
                      <a:r>
                        <a:rPr lang="en-CA" sz="1800" dirty="0" smtClean="0"/>
                        <a:t>V</a:t>
                      </a:r>
                      <a:r>
                        <a:rPr lang="en-CA" sz="1800" baseline="-25000" dirty="0" smtClean="0"/>
                        <a:t>2 </a:t>
                      </a:r>
                      <a:r>
                        <a:rPr lang="en-CA" sz="1800" baseline="0" dirty="0" smtClean="0">
                          <a:latin typeface="Times New Roman"/>
                          <a:cs typeface="Times New Roman"/>
                        </a:rPr>
                        <a:t>= ?</a:t>
                      </a:r>
                    </a:p>
                  </a:txBody>
                  <a:tcPr marL="91439" marR="9143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V = 20 </a:t>
                      </a:r>
                      <a:r>
                        <a:rPr lang="en-CA" sz="1800" dirty="0" err="1" smtClean="0"/>
                        <a:t>cos</a:t>
                      </a:r>
                      <a:r>
                        <a:rPr lang="en-CA" sz="1800" dirty="0" smtClean="0"/>
                        <a:t> 30</a:t>
                      </a:r>
                      <a:r>
                        <a:rPr lang="en-CA" sz="1800" baseline="30000" dirty="0" smtClean="0"/>
                        <a:t>0</a:t>
                      </a:r>
                    </a:p>
                    <a:p>
                      <a:r>
                        <a:rPr lang="en-CA" sz="1800" baseline="0" dirty="0" smtClean="0">
                          <a:latin typeface="Times New Roman"/>
                          <a:cs typeface="Times New Roman"/>
                        </a:rPr>
                        <a:t>    = 17.32 m/s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aseline="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CA" sz="1800" dirty="0"/>
                    </a:p>
                  </a:txBody>
                  <a:tcPr marL="91439" marR="9143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785813" y="3357563"/>
          <a:ext cx="27670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3" imgW="1841400" imgH="228600" progId="Equation.3">
                  <p:embed/>
                </p:oleObj>
              </mc:Choice>
              <mc:Fallback>
                <p:oleObj name="Equation" r:id="rId3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57563"/>
                        <a:ext cx="276701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14375" y="3857625"/>
          <a:ext cx="171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5" imgW="1041120" imgH="215640" progId="Equation.3">
                  <p:embed/>
                </p:oleObj>
              </mc:Choice>
              <mc:Fallback>
                <p:oleObj name="Equation" r:id="rId5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857625"/>
                        <a:ext cx="171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85813" y="2786063"/>
          <a:ext cx="1643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86063"/>
                        <a:ext cx="1643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785813" y="4286250"/>
          <a:ext cx="37639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9" imgW="2286000" imgH="215640" progId="Equation.3">
                  <p:embed/>
                </p:oleObj>
              </mc:Choice>
              <mc:Fallback>
                <p:oleObj name="Equation" r:id="rId9" imgW="2286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86250"/>
                        <a:ext cx="37639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1285875" y="4214813"/>
            <a:ext cx="642938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52463" y="1419225"/>
          <a:ext cx="1693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3" imgW="1028520" imgH="228600" progId="Equation.3">
                  <p:embed/>
                </p:oleObj>
              </mc:Choice>
              <mc:Fallback>
                <p:oleObj name="Equation" r:id="rId3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419225"/>
                        <a:ext cx="16938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786438" y="1357313"/>
            <a:ext cx="1500187" cy="1587"/>
          </a:xfrm>
          <a:prstGeom prst="straightConnector1">
            <a:avLst/>
          </a:prstGeom>
          <a:ln w="317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394450" y="2249488"/>
            <a:ext cx="1785937" cy="158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643563" y="1500188"/>
            <a:ext cx="1785937" cy="1500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429500" y="21431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</a:rPr>
              <a:t>29.69 m/s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00750" y="1000125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</a:rPr>
              <a:t>17.32 m/s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29313" y="1357313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Ɵ</a:t>
            </a:r>
            <a:endParaRPr lang="en-CA" sz="1400" smtClean="0">
              <a:solidFill>
                <a:prstClr val="black"/>
              </a:solidFill>
            </a:endParaRPr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642938" y="2500313"/>
          <a:ext cx="256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5" imgW="2565360" imgH="393480" progId="Equation.3">
                  <p:embed/>
                </p:oleObj>
              </mc:Choice>
              <mc:Fallback>
                <p:oleObj name="Equation" r:id="rId5" imgW="2565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00313"/>
                        <a:ext cx="256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46421"/>
              </p:ext>
            </p:extLst>
          </p:nvPr>
        </p:nvGraphicFramePr>
        <p:xfrm>
          <a:off x="685800" y="3126190"/>
          <a:ext cx="160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7" imgW="1600200" imgH="368280" progId="Equation.3">
                  <p:embed/>
                </p:oleObj>
              </mc:Choice>
              <mc:Fallback>
                <p:oleObj name="Equation" r:id="rId7" imgW="1600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6190"/>
                        <a:ext cx="160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6215063" y="2214563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9" imgW="177480" imgH="253800" progId="Equation.3">
                  <p:embed/>
                </p:oleObj>
              </mc:Choice>
              <mc:Fallback>
                <p:oleObj name="Equation" r:id="rId9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214563"/>
                        <a:ext cx="177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42938" y="2000250"/>
          <a:ext cx="1546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11" imgW="939600" imgH="228600" progId="Equation.3">
                  <p:embed/>
                </p:oleObj>
              </mc:Choice>
              <mc:Fallback>
                <p:oleObj name="Equation" r:id="rId11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000250"/>
                        <a:ext cx="15462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3733800"/>
                <a:ext cx="4724400" cy="1676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CA" sz="20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sz="200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CA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CA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29.69 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17.32 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CA" sz="20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func>
                      <m:r>
                        <a:rPr lang="en-CA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2000" i="1" dirty="0" smtClean="0">
                  <a:latin typeface="+mj-lt"/>
                </a:endParaRPr>
              </a:p>
              <a:p>
                <a:r>
                  <a:rPr lang="en-CA" sz="2000" i="1" dirty="0">
                    <a:latin typeface="+mj-lt"/>
                  </a:rPr>
                  <a:t> </a:t>
                </a:r>
                <a:r>
                  <a:rPr lang="en-CA" sz="2000" i="1" dirty="0" smtClean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CA" sz="20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latin typeface="Cambria Math"/>
                        <a:ea typeface="Cambria Math"/>
                      </a:rPr>
                      <m:t>60°</m:t>
                    </m:r>
                  </m:oMath>
                </a14:m>
                <a:endParaRPr lang="en-CA" sz="2000" i="1" dirty="0" smtClean="0">
                  <a:latin typeface="+mj-lt"/>
                </a:endParaRPr>
              </a:p>
              <a:p>
                <a:endParaRPr lang="en-CA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latin typeface="+mj-lt"/>
                  </a:rPr>
                  <a:t> 34.37 m/s [ 60</a:t>
                </a:r>
                <a14:m>
                  <m:oMath xmlns:m="http://schemas.openxmlformats.org/officeDocument/2006/math">
                    <m:r>
                      <a:rPr lang="en-CA" sz="2000" i="1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CA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latin typeface="Cambria Math"/>
                        <a:ea typeface="Cambria Math"/>
                      </a:rPr>
                      <m:t>𝑏𝑒𝑙𝑜𝑤</m:t>
                    </m:r>
                    <m:r>
                      <a:rPr lang="en-CA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latin typeface="Cambria Math"/>
                        <a:ea typeface="Cambria Math"/>
                      </a:rPr>
                      <m:t>h𝑜𝑟𝑖𝑧𝑜𝑛𝑡𝑎𝑙</m:t>
                    </m:r>
                  </m:oMath>
                </a14:m>
                <a:r>
                  <a:rPr lang="en-CA" sz="2000" dirty="0" smtClean="0">
                    <a:latin typeface="+mj-lt"/>
                  </a:rPr>
                  <a:t>]</a:t>
                </a:r>
                <a:endParaRPr lang="en-CA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4724400" cy="1676613"/>
              </a:xfrm>
              <a:prstGeom prst="rect">
                <a:avLst/>
              </a:prstGeom>
              <a:blipFill rotWithShape="1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5867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j-lt"/>
              </a:rPr>
              <a:t>Example:</a:t>
            </a:r>
          </a:p>
          <a:p>
            <a:endParaRPr lang="en-CA" sz="800" dirty="0" smtClean="0">
              <a:latin typeface="+mj-lt"/>
            </a:endParaRPr>
          </a:p>
          <a:p>
            <a:r>
              <a:rPr lang="en-CA" sz="2000" dirty="0" err="1" smtClean="0">
                <a:latin typeface="+mj-lt"/>
              </a:rPr>
              <a:t>Blasto</a:t>
            </a:r>
            <a:r>
              <a:rPr lang="en-CA" sz="2000" dirty="0" smtClean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the Magnificent is fired from a </a:t>
            </a:r>
            <a:r>
              <a:rPr lang="en-CA" sz="2000" dirty="0" smtClean="0">
                <a:latin typeface="+mj-lt"/>
              </a:rPr>
              <a:t>cannon on the ground  </a:t>
            </a:r>
            <a:r>
              <a:rPr lang="en-CA" sz="2000" dirty="0">
                <a:latin typeface="+mj-lt"/>
              </a:rPr>
              <a:t>inclined at 40° to the </a:t>
            </a:r>
            <a:r>
              <a:rPr lang="en-CA" sz="2000" dirty="0" smtClean="0">
                <a:latin typeface="+mj-lt"/>
              </a:rPr>
              <a:t>horizontal. If </a:t>
            </a:r>
            <a:r>
              <a:rPr lang="en-CA" sz="2000" dirty="0" err="1">
                <a:latin typeface="+mj-lt"/>
              </a:rPr>
              <a:t>Blasto</a:t>
            </a:r>
            <a:r>
              <a:rPr lang="en-CA" sz="2000" dirty="0">
                <a:latin typeface="+mj-lt"/>
              </a:rPr>
              <a:t> leaves the cannon at a speed of 35 </a:t>
            </a:r>
            <a:r>
              <a:rPr lang="en-CA" sz="2000" dirty="0" smtClean="0">
                <a:latin typeface="+mj-lt"/>
              </a:rPr>
              <a:t>m/s:</a:t>
            </a:r>
          </a:p>
          <a:p>
            <a:endParaRPr lang="en-CA" sz="800" dirty="0">
              <a:latin typeface="+mj-lt"/>
            </a:endParaRPr>
          </a:p>
          <a:p>
            <a:r>
              <a:rPr lang="en-CA" sz="2000" b="1" dirty="0">
                <a:latin typeface="+mj-lt"/>
              </a:rPr>
              <a:t>a) </a:t>
            </a:r>
            <a:r>
              <a:rPr lang="en-CA" sz="2000" dirty="0">
                <a:latin typeface="+mj-lt"/>
              </a:rPr>
              <a:t>What is </a:t>
            </a:r>
            <a:r>
              <a:rPr lang="en-CA" sz="2000" dirty="0" smtClean="0">
                <a:latin typeface="+mj-lt"/>
              </a:rPr>
              <a:t>his </a:t>
            </a:r>
            <a:r>
              <a:rPr lang="en-CA" sz="2000" dirty="0">
                <a:latin typeface="+mj-lt"/>
              </a:rPr>
              <a:t>maximum height?</a:t>
            </a:r>
          </a:p>
          <a:p>
            <a:pPr marL="266700" indent="-266700"/>
            <a:r>
              <a:rPr lang="en-CA" sz="2000" b="1" dirty="0" smtClean="0">
                <a:latin typeface="+mj-lt"/>
              </a:rPr>
              <a:t>b) </a:t>
            </a:r>
            <a:r>
              <a:rPr lang="en-CA" sz="2000" dirty="0" smtClean="0">
                <a:latin typeface="+mj-lt"/>
              </a:rPr>
              <a:t>how </a:t>
            </a:r>
            <a:r>
              <a:rPr lang="en-CA" sz="2000" dirty="0">
                <a:latin typeface="+mj-lt"/>
              </a:rPr>
              <a:t>long will it take him to reach </a:t>
            </a:r>
            <a:r>
              <a:rPr lang="en-CA" sz="2000" dirty="0" smtClean="0">
                <a:latin typeface="+mj-lt"/>
              </a:rPr>
              <a:t>his maximum </a:t>
            </a:r>
            <a:r>
              <a:rPr lang="en-CA" sz="2000" dirty="0">
                <a:latin typeface="+mj-lt"/>
              </a:rPr>
              <a:t>height</a:t>
            </a:r>
            <a:r>
              <a:rPr lang="en-CA" sz="2000" dirty="0" smtClean="0">
                <a:latin typeface="+mj-lt"/>
              </a:rPr>
              <a:t>?</a:t>
            </a:r>
          </a:p>
          <a:p>
            <a:pPr marL="266700" indent="-266700"/>
            <a:r>
              <a:rPr lang="en-CA" sz="2000" b="1" dirty="0" smtClean="0">
                <a:latin typeface="+mj-lt"/>
              </a:rPr>
              <a:t>c) </a:t>
            </a:r>
            <a:r>
              <a:rPr lang="en-CA" sz="2000" dirty="0" smtClean="0">
                <a:latin typeface="+mj-lt"/>
              </a:rPr>
              <a:t>What is the velocity at the max. height?</a:t>
            </a:r>
            <a:endParaRPr lang="en-CA" sz="20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990045"/>
            <a:ext cx="2232000" cy="188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955463"/>
                  </p:ext>
                </p:extLst>
              </p:nvPr>
            </p:nvGraphicFramePr>
            <p:xfrm>
              <a:off x="762000" y="3657601"/>
              <a:ext cx="3429000" cy="27172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828800"/>
                  </a:tblGrid>
                  <a:tr h="319749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02750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i="0" dirty="0" smtClean="0">
                              <a:latin typeface="Cambria Math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dirty="0" smtClean="0">
                              <a:latin typeface="+mj-lt"/>
                            </a:rPr>
                            <a:t>= 35 sin 40</a:t>
                          </a:r>
                          <a:r>
                            <a:rPr lang="en-CA" sz="1800" baseline="30000" dirty="0" smtClean="0">
                              <a:latin typeface="+mj-lt"/>
                            </a:rPr>
                            <a:t>0</a:t>
                          </a:r>
                        </a:p>
                        <a:p>
                          <a:r>
                            <a:rPr lang="en-CA" sz="1800" baseline="30000" dirty="0" smtClean="0">
                              <a:latin typeface="+mj-lt"/>
                            </a:rPr>
                            <a:t>       </a:t>
                          </a:r>
                          <a:r>
                            <a:rPr lang="en-CA" sz="1800" baseline="0" dirty="0" smtClean="0">
                              <a:latin typeface="+mj-lt"/>
                            </a:rPr>
                            <a:t>= 22.50 m/s</a:t>
                          </a:r>
                        </a:p>
                        <a:p>
                          <a:r>
                            <a:rPr lang="en-CA" sz="18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18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baseline="0" dirty="0" smtClean="0">
                              <a:latin typeface="+mj-lt"/>
                              <a:cs typeface="Times New Roman"/>
                            </a:rPr>
                            <a:t> = 0 </a:t>
                          </a:r>
                        </a:p>
                        <a:p>
                          <a:r>
                            <a:rPr lang="en-CA" sz="1800" baseline="0" dirty="0" smtClean="0">
                              <a:latin typeface="+mj-lt"/>
                              <a:cs typeface="Times New Roman"/>
                            </a:rPr>
                            <a:t>Required:</a:t>
                          </a:r>
                        </a:p>
                        <a:p>
                          <a:r>
                            <a:rPr lang="en-CA" sz="1800" baseline="0" dirty="0" smtClean="0">
                              <a:latin typeface="+mj-lt"/>
                              <a:cs typeface="Times New Roman"/>
                            </a:rPr>
                            <a:t>∆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baseline="0" dirty="0" smtClean="0">
                              <a:latin typeface="+mj-lt"/>
                              <a:cs typeface="Times New Roman"/>
                            </a:rPr>
                            <a:t> = ?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   </m:t>
                                </m:r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1800" b="0" i="1" baseline="0" smtClean="0">
                                    <a:latin typeface="Cambria Math"/>
                                    <a:cs typeface="Times New Roman"/>
                                  </a:rPr>
                                  <m:t>=35</m:t>
                                </m:r>
                                <m:func>
                                  <m:funcPr>
                                    <m:ctrlP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800" b="0" i="0" baseline="0" smtClean="0">
                                        <a:latin typeface="Cambria Math"/>
                                        <a:cs typeface="Times New Roman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40</m:t>
                                    </m:r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°</m:t>
                                    </m:r>
                                  </m:e>
                                </m:func>
                                <m:r>
                                  <a:rPr lang="en-CA" sz="1800" b="0" i="1" baseline="0" smtClean="0">
                                    <a:latin typeface="Cambria Math"/>
                                    <a:cs typeface="Times New Roman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lang="en-CA" sz="1800" baseline="0" dirty="0" smtClean="0">
                              <a:latin typeface="+mj-lt"/>
                              <a:cs typeface="Times New Roman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baseline="0" smtClean="0">
                                  <a:latin typeface="Cambria Math"/>
                                  <a:cs typeface="Times New Roman"/>
                                </a:rPr>
                                <m:t>=26.81 </m:t>
                              </m:r>
                              <m:r>
                                <a:rPr lang="en-CA" sz="1800" b="0" i="1" baseline="0" smtClean="0">
                                  <a:latin typeface="Cambria Math"/>
                                  <a:cs typeface="Times New Roman"/>
                                </a:rPr>
                                <m:t>𝑚</m:t>
                              </m:r>
                              <m:r>
                                <a:rPr lang="en-CA" sz="1800" b="0" i="1" baseline="0" smtClean="0">
                                  <a:latin typeface="Cambria Math"/>
                                  <a:cs typeface="Times New Roman"/>
                                </a:rPr>
                                <m:t>/</m:t>
                              </m:r>
                              <m:r>
                                <a:rPr lang="en-CA" sz="1800" b="0" i="1" baseline="0" smtClean="0">
                                  <a:latin typeface="Cambria Math"/>
                                  <a:cs typeface="Times New Roman"/>
                                </a:rPr>
                                <m:t>𝑠</m:t>
                              </m:r>
                            </m:oMath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955463"/>
                  </p:ext>
                </p:extLst>
              </p:nvPr>
            </p:nvGraphicFramePr>
            <p:xfrm>
              <a:off x="762000" y="3657601"/>
              <a:ext cx="3429000" cy="27172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828800"/>
                  </a:tblGrid>
                  <a:tr h="365752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351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6839" r="-114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667" t="-16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24400" y="3486984"/>
                <a:ext cx="3200400" cy="295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b="0" i="1" baseline="30000" smtClean="0">
                        <a:latin typeface="Cambria Math"/>
                      </a:rPr>
                      <m:t>2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CA" dirty="0" smtClean="0">
                    <a:latin typeface="+mj-lt"/>
                  </a:rPr>
                  <a:t>+ 2a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>
                    <a:latin typeface="+mj-lt"/>
                  </a:rPr>
                  <a:t> </a:t>
                </a:r>
                <a:r>
                  <a:rPr lang="en-CA" dirty="0" smtClean="0">
                    <a:latin typeface="+mj-lt"/>
                  </a:rPr>
                  <a:t>        0 = (22.50)</a:t>
                </a:r>
                <a:r>
                  <a:rPr lang="en-CA" baseline="30000" dirty="0" smtClean="0">
                    <a:latin typeface="+mj-lt"/>
                  </a:rPr>
                  <a:t>2</a:t>
                </a:r>
                <a:r>
                  <a:rPr lang="en-CA" dirty="0" smtClean="0">
                    <a:latin typeface="+mj-lt"/>
                  </a:rPr>
                  <a:t> + 2 (-9.80)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 smtClean="0">
                    <a:latin typeface="+mj-lt"/>
                  </a:rPr>
                  <a:t>    19.6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=506.25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             </m:t>
                      </m:r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=25.83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 smtClean="0">
                  <a:latin typeface="+mj-lt"/>
                </a:endParaRPr>
              </a:p>
              <a:p>
                <a:endParaRPr lang="en-CA" sz="1000" dirty="0" smtClean="0"/>
              </a:p>
              <a:p>
                <a:r>
                  <a:rPr lang="en-CA" dirty="0" smtClean="0"/>
                  <a:t>b)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       0  = 22.50 + (-9.80)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9.80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=22.5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  <a:ea typeface="Cambria Math"/>
                      </a:rPr>
                      <m:t>          </m:t>
                    </m:r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=2.30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dirty="0" smtClean="0">
                    <a:latin typeface="+mj-lt"/>
                  </a:rPr>
                  <a:t>  </a:t>
                </a:r>
              </a:p>
              <a:p>
                <a:endParaRPr lang="en-CA" sz="1000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c)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b="0" i="1" smtClean="0">
                        <a:latin typeface="Cambria Math"/>
                      </a:rPr>
                      <m:t>=26.81 </m:t>
                    </m:r>
                    <m:r>
                      <a:rPr lang="en-CA" b="0" i="1" smtClean="0">
                        <a:latin typeface="Cambria Math"/>
                      </a:rPr>
                      <m:t>𝑚</m:t>
                    </m:r>
                    <m:r>
                      <a:rPr lang="en-CA" b="0" i="1" smtClean="0">
                        <a:latin typeface="Cambria Math"/>
                      </a:rPr>
                      <m:t>/</m:t>
                    </m:r>
                    <m:r>
                      <a:rPr lang="en-CA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CA" dirty="0" smtClean="0">
                    <a:latin typeface="+mj-lt"/>
                  </a:rPr>
                  <a:t> [ Forward]</a:t>
                </a: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486984"/>
                <a:ext cx="3200400" cy="2959849"/>
              </a:xfrm>
              <a:prstGeom prst="rect">
                <a:avLst/>
              </a:prstGeom>
              <a:blipFill rotWithShape="1">
                <a:blip r:embed="rId4"/>
                <a:stretch>
                  <a:fillRect l="-1524" t="-823" b="-16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2938"/>
            <a:ext cx="5616000" cy="133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525" y="1905519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j-lt"/>
              </a:rPr>
              <a:t>Bounder of Adventure is trying to </a:t>
            </a:r>
            <a:r>
              <a:rPr lang="en-CA" sz="2000" dirty="0" smtClean="0">
                <a:latin typeface="+mj-lt"/>
              </a:rPr>
              <a:t>cross a </a:t>
            </a:r>
            <a:r>
              <a:rPr lang="en-CA" sz="2000" dirty="0">
                <a:latin typeface="+mj-lt"/>
              </a:rPr>
              <a:t>piranha-infested pool of water in </a:t>
            </a:r>
            <a:r>
              <a:rPr lang="en-CA" sz="2000" dirty="0" smtClean="0">
                <a:latin typeface="+mj-lt"/>
              </a:rPr>
              <a:t>his Humvee</a:t>
            </a:r>
            <a:r>
              <a:rPr lang="en-CA" sz="2000" dirty="0">
                <a:latin typeface="+mj-lt"/>
              </a:rPr>
              <a:t>. He races up a ramp </a:t>
            </a:r>
            <a:r>
              <a:rPr lang="en-CA" sz="2000" dirty="0" smtClean="0">
                <a:latin typeface="+mj-lt"/>
              </a:rPr>
              <a:t>with a velocity of 30 m/s [20</a:t>
            </a:r>
            <a:r>
              <a:rPr lang="en-CA" sz="2000" baseline="30000" dirty="0" smtClean="0">
                <a:latin typeface="+mj-lt"/>
              </a:rPr>
              <a:t>o</a:t>
            </a:r>
            <a:r>
              <a:rPr lang="en-CA" sz="2000" dirty="0" smtClean="0">
                <a:latin typeface="+mj-lt"/>
              </a:rPr>
              <a:t> above the horizontal] . There </a:t>
            </a:r>
            <a:r>
              <a:rPr lang="en-CA" sz="2000" dirty="0">
                <a:latin typeface="+mj-lt"/>
              </a:rPr>
              <a:t>is an identical ramp on the other </a:t>
            </a:r>
            <a:r>
              <a:rPr lang="en-CA" sz="2000" dirty="0" smtClean="0">
                <a:latin typeface="+mj-lt"/>
              </a:rPr>
              <a:t>side of </a:t>
            </a:r>
            <a:r>
              <a:rPr lang="en-CA" sz="2000" dirty="0">
                <a:latin typeface="+mj-lt"/>
              </a:rPr>
              <a:t>the pool. What is the maximum width </a:t>
            </a:r>
            <a:r>
              <a:rPr lang="en-CA" sz="2000" dirty="0" smtClean="0">
                <a:latin typeface="+mj-lt"/>
              </a:rPr>
              <a:t>of the </a:t>
            </a:r>
            <a:r>
              <a:rPr lang="en-CA" sz="2000" dirty="0">
                <a:latin typeface="+mj-lt"/>
              </a:rPr>
              <a:t>pool that Bounder of Adventure </a:t>
            </a:r>
            <a:r>
              <a:rPr lang="en-CA" sz="2000" dirty="0" smtClean="0">
                <a:latin typeface="+mj-lt"/>
              </a:rPr>
              <a:t>can successfully </a:t>
            </a:r>
            <a:r>
              <a:rPr lang="en-CA" sz="2000" dirty="0">
                <a:latin typeface="+mj-lt"/>
              </a:rPr>
              <a:t>cross?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305354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2000" dirty="0">
                <a:solidFill>
                  <a:prstClr val="black"/>
                </a:solidFill>
                <a:latin typeface="Calibri"/>
              </a:rPr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761528"/>
                  </p:ext>
                </p:extLst>
              </p:nvPr>
            </p:nvGraphicFramePr>
            <p:xfrm>
              <a:off x="771523" y="3733800"/>
              <a:ext cx="6162676" cy="276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1338"/>
                    <a:gridCol w="308133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i="0" dirty="0" smtClean="0">
                              <a:latin typeface="+mj-lt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dirty="0" smtClean="0">
                              <a:latin typeface="+mj-lt"/>
                            </a:rPr>
                            <a:t>= 30 sin 20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0</a:t>
                          </a:r>
                        </a:p>
                        <a:p>
                          <a:r>
                            <a:rPr lang="en-CA" sz="2000" baseline="30000" dirty="0" smtClean="0">
                              <a:latin typeface="+mj-lt"/>
                            </a:rPr>
                            <a:t>       </a:t>
                          </a:r>
                          <a:r>
                            <a:rPr lang="en-CA" sz="2000" baseline="0" dirty="0" smtClean="0">
                              <a:latin typeface="+mj-lt"/>
                            </a:rPr>
                            <a:t>= 10.26 m/s</a:t>
                          </a:r>
                        </a:p>
                        <a:p>
                          <a:r>
                            <a:rPr lang="en-CA" sz="20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sz="200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= 0 </a:t>
                          </a:r>
                        </a:p>
                        <a:p>
                          <a:endParaRPr lang="en-CA" sz="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   </m:t>
                                </m:r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𝑥𝑖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CA" sz="180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30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CA" sz="180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CA" sz="1800" i="0" kern="1200" dirty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CA" sz="18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  <m:r>
                                    <a:rPr kumimoji="0" lang="en-CA" sz="1800" b="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°</m:t>
                                  </m:r>
                                </m:e>
                              </m:func>
                            </m:oMath>
                          </a14:m>
                          <a:endParaRPr kumimoji="0" lang="en-CA" sz="1800" kern="1200" baseline="300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kumimoji="0" lang="en-CA" sz="1800" kern="1200" baseline="300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      </a:t>
                          </a:r>
                          <a:r>
                            <a:rPr kumimoji="0" lang="en-CA" sz="18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28.19 m/s</a:t>
                          </a:r>
                        </a:p>
                        <a:p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761528"/>
                  </p:ext>
                </p:extLst>
              </p:nvPr>
            </p:nvGraphicFramePr>
            <p:xfrm>
              <a:off x="771523" y="3733800"/>
              <a:ext cx="6162676" cy="276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1338"/>
                    <a:gridCol w="308133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394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8" t="-16837" r="-100198" b="-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198" t="-16837" r="-198" b="-2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2938"/>
            <a:ext cx="5616000" cy="133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2700474"/>
                  </p:ext>
                </p:extLst>
              </p:nvPr>
            </p:nvGraphicFramePr>
            <p:xfrm>
              <a:off x="609600" y="2229369"/>
              <a:ext cx="3657600" cy="2948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i="0" dirty="0" smtClean="0">
                              <a:latin typeface="+mj-lt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dirty="0" smtClean="0">
                              <a:latin typeface="+mj-lt"/>
                            </a:rPr>
                            <a:t>= 30 sin 20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0</a:t>
                          </a:r>
                        </a:p>
                        <a:p>
                          <a:r>
                            <a:rPr lang="en-CA" sz="2000" baseline="30000" dirty="0" smtClean="0">
                              <a:latin typeface="+mj-lt"/>
                            </a:rPr>
                            <a:t>       </a:t>
                          </a:r>
                          <a:r>
                            <a:rPr lang="en-CA" sz="2000" baseline="0" dirty="0" smtClean="0">
                              <a:latin typeface="+mj-lt"/>
                            </a:rPr>
                            <a:t>= 10.26 m/s</a:t>
                          </a:r>
                        </a:p>
                        <a:p>
                          <a:r>
                            <a:rPr lang="en-CA" sz="20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sz="200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= 0 </a:t>
                          </a: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   </m:t>
                                </m:r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CA" sz="2000" i="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CA" sz="200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30 </a:t>
                          </a:r>
                          <a:r>
                            <a:rPr kumimoji="0" lang="en-CA" sz="2000" kern="1200" dirty="0" err="1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cos</a:t>
                          </a:r>
                          <a:r>
                            <a:rPr kumimoji="0" lang="en-CA" sz="200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20</a:t>
                          </a:r>
                          <a:r>
                            <a:rPr kumimoji="0" lang="en-CA" sz="2000" kern="1200" baseline="300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  <a:p>
                          <a:r>
                            <a:rPr kumimoji="0" lang="en-CA" sz="2000" kern="1200" baseline="300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      </a:t>
                          </a:r>
                          <a:r>
                            <a:rPr kumimoji="0" lang="en-CA" sz="20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28.19 m/s</a:t>
                          </a: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kumimoji="0" lang="en-CA" sz="20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Times New Roman"/>
                            </a:rPr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   </m:t>
                                </m:r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20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 ?</m:t>
                                </m:r>
                              </m:oMath>
                            </m:oMathPara>
                          </a14:m>
                          <a:endParaRPr kumimoji="0" lang="en-CA" sz="2000" kern="1200" baseline="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2700474"/>
                  </p:ext>
                </p:extLst>
              </p:nvPr>
            </p:nvGraphicFramePr>
            <p:xfrm>
              <a:off x="609600" y="2229369"/>
              <a:ext cx="3657600" cy="29563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585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556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55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6800" y="2209800"/>
                <a:ext cx="3810000" cy="2664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𝑦𝑖</m:t>
                          </m:r>
                        </m:sub>
                      </m:sSub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10.26∆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−9.8</m:t>
                        </m:r>
                      </m:e>
                    </m:d>
                    <m:r>
                      <a:rPr lang="en-CA" b="0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b="0" dirty="0" smtClean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4.9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=10.26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 smtClean="0"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=2.09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latin typeface="+mj-lt"/>
                  </a:rPr>
                  <a:t>28.19 m/s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2.09 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      =58.92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09800"/>
                <a:ext cx="3810000" cy="26640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7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59725"/>
            <a:ext cx="7398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400" dirty="0">
                <a:solidFill>
                  <a:prstClr val="black"/>
                </a:solidFill>
                <a:latin typeface="+mj-lt"/>
              </a:rPr>
              <a:t>Example</a:t>
            </a:r>
            <a:r>
              <a:rPr lang="en-CA" sz="2400" dirty="0" smtClean="0">
                <a:solidFill>
                  <a:prstClr val="black"/>
                </a:solidFill>
                <a:latin typeface="+mj-lt"/>
              </a:rPr>
              <a:t>:</a:t>
            </a:r>
          </a:p>
          <a:p>
            <a:pPr lvl="0"/>
            <a:endParaRPr lang="en-CA" sz="2400" dirty="0">
              <a:solidFill>
                <a:prstClr val="black"/>
              </a:solidFill>
              <a:latin typeface="+mj-lt"/>
            </a:endParaRPr>
          </a:p>
          <a:p>
            <a:r>
              <a:rPr lang="en-CA" sz="2400" dirty="0">
                <a:latin typeface="+mj-lt"/>
              </a:rPr>
              <a:t>Will a tennis ball served horizontally </a:t>
            </a:r>
            <a:r>
              <a:rPr lang="en-CA" sz="2400" dirty="0" smtClean="0">
                <a:latin typeface="+mj-lt"/>
              </a:rPr>
              <a:t>at 100 </a:t>
            </a:r>
            <a:r>
              <a:rPr lang="en-CA" sz="2400" dirty="0">
                <a:latin typeface="+mj-lt"/>
              </a:rPr>
              <a:t>km/h from a height of 2.2 m clear a </a:t>
            </a:r>
            <a:r>
              <a:rPr lang="en-CA" sz="2400" dirty="0" smtClean="0">
                <a:latin typeface="+mj-lt"/>
              </a:rPr>
              <a:t>net 0.9 </a:t>
            </a:r>
            <a:r>
              <a:rPr lang="en-CA" sz="2400" dirty="0">
                <a:latin typeface="+mj-lt"/>
              </a:rPr>
              <a:t>m high and 10 m away? Solve in </a:t>
            </a:r>
            <a:r>
              <a:rPr lang="en-CA" sz="2400" dirty="0" smtClean="0">
                <a:latin typeface="+mj-lt"/>
              </a:rPr>
              <a:t>two different </a:t>
            </a:r>
            <a:r>
              <a:rPr lang="en-CA" sz="2400" dirty="0">
                <a:latin typeface="+mj-lt"/>
              </a:rPr>
              <a:t>ways</a:t>
            </a:r>
            <a:r>
              <a:rPr lang="en-CA" sz="2400" dirty="0" smtClean="0">
                <a:latin typeface="+mj-lt"/>
              </a:rPr>
              <a:t>.</a:t>
            </a:r>
            <a:endParaRPr lang="en-CA" sz="24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8970"/>
            <a:ext cx="6516000" cy="307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467600" y="3429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15200" y="3657600"/>
            <a:ext cx="2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6144" y="4800600"/>
            <a:ext cx="2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34200" y="3995369"/>
                <a:ext cx="1676400" cy="3912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−1.3 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995369"/>
                <a:ext cx="1676400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28096" y="5672076"/>
                <a:ext cx="856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96" y="5672076"/>
                <a:ext cx="856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84896" y="567207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10.0 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59725"/>
            <a:ext cx="7398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400" dirty="0">
                <a:solidFill>
                  <a:prstClr val="black"/>
                </a:solidFill>
                <a:latin typeface="+mj-lt"/>
              </a:rPr>
              <a:t>Example</a:t>
            </a:r>
            <a:r>
              <a:rPr lang="en-CA" sz="2400" dirty="0" smtClean="0">
                <a:solidFill>
                  <a:prstClr val="black"/>
                </a:solidFill>
                <a:latin typeface="+mj-lt"/>
              </a:rPr>
              <a:t>:</a:t>
            </a:r>
          </a:p>
          <a:p>
            <a:pPr lvl="0"/>
            <a:endParaRPr lang="en-CA" sz="2400" dirty="0">
              <a:solidFill>
                <a:prstClr val="black"/>
              </a:solidFill>
              <a:latin typeface="+mj-lt"/>
            </a:endParaRPr>
          </a:p>
          <a:p>
            <a:r>
              <a:rPr lang="en-CA" sz="2400" dirty="0">
                <a:latin typeface="+mj-lt"/>
              </a:rPr>
              <a:t>Will a tennis ball served horizontally </a:t>
            </a:r>
            <a:r>
              <a:rPr lang="en-CA" sz="2400" dirty="0" smtClean="0">
                <a:latin typeface="+mj-lt"/>
              </a:rPr>
              <a:t>at 100 </a:t>
            </a:r>
            <a:r>
              <a:rPr lang="en-CA" sz="2400" dirty="0">
                <a:latin typeface="+mj-lt"/>
              </a:rPr>
              <a:t>km/h from a height of 2.2 m clear a </a:t>
            </a:r>
            <a:r>
              <a:rPr lang="en-CA" sz="2400" dirty="0" smtClean="0">
                <a:latin typeface="+mj-lt"/>
              </a:rPr>
              <a:t>net 0.9 </a:t>
            </a:r>
            <a:r>
              <a:rPr lang="en-CA" sz="2400" dirty="0">
                <a:latin typeface="+mj-lt"/>
              </a:rPr>
              <a:t>m high and 10 m away? Solve in </a:t>
            </a:r>
            <a:r>
              <a:rPr lang="en-CA" sz="2400" dirty="0" smtClean="0">
                <a:latin typeface="+mj-lt"/>
              </a:rPr>
              <a:t>two different </a:t>
            </a:r>
            <a:r>
              <a:rPr lang="en-CA" sz="2400" dirty="0">
                <a:latin typeface="+mj-lt"/>
              </a:rPr>
              <a:t>ways</a:t>
            </a:r>
            <a:r>
              <a:rPr lang="en-CA" sz="2400" dirty="0" smtClean="0">
                <a:latin typeface="+mj-lt"/>
              </a:rPr>
              <a:t>.</a:t>
            </a:r>
            <a:endParaRPr lang="en-CA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046981"/>
                  </p:ext>
                </p:extLst>
              </p:nvPr>
            </p:nvGraphicFramePr>
            <p:xfrm>
              <a:off x="533400" y="3200400"/>
              <a:ext cx="4419600" cy="30704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785"/>
                    <a:gridCol w="203981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i="0" dirty="0" smtClean="0">
                              <a:latin typeface="+mj-lt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dirty="0" smtClean="0">
                              <a:latin typeface="+mj-lt"/>
                            </a:rPr>
                            <a:t>= 0</a:t>
                          </a:r>
                          <a:endParaRPr lang="en-CA" sz="2000" baseline="0" dirty="0" smtClean="0">
                            <a:latin typeface="+mj-lt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sz="200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𝑡</m:t>
                              </m:r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 </m:t>
                              </m:r>
                            </m:oMath>
                          </a14:m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= 0.36</a:t>
                          </a:r>
                        </a:p>
                        <a:p>
                          <a:endParaRPr lang="en-CA" sz="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Required:</a:t>
                          </a:r>
                        </a:p>
                        <a:p>
                          <a:r>
                            <a:rPr lang="en-CA" sz="2000" baseline="0" dirty="0" smtClean="0">
                              <a:ea typeface="Cambria Math"/>
                              <a:cs typeface="Times New Roman"/>
                            </a:rPr>
                            <a:t>Max </a:t>
                          </a:r>
                          <a14:m>
                            <m:oMath xmlns:m="http://schemas.openxmlformats.org/officeDocument/2006/math">
                              <m:r>
                                <a:rPr lang="en-CA" sz="200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=−2.2+0.9</m:t>
                              </m:r>
                            </m:oMath>
                          </a14:m>
                          <a:endParaRPr lang="en-CA" sz="2000" b="0" i="1" baseline="0" dirty="0" smtClean="0">
                            <a:latin typeface="Cambria Math"/>
                            <a:ea typeface="Cambria Math"/>
                            <a:cs typeface="Times New Roman"/>
                          </a:endParaRPr>
                        </a:p>
                        <a:p>
                          <a:r>
                            <a:rPr lang="en-CA" sz="2000" b="0" baseline="0" dirty="0" smtClean="0">
                              <a:ea typeface="Cambria Math"/>
                              <a:cs typeface="Times New Roman"/>
                            </a:rPr>
                            <a:t>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=−1.3</m:t>
                              </m:r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𝑚</m:t>
                              </m:r>
                            </m:oMath>
                          </a14:m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𝑥𝑖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CA" sz="180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100</a:t>
                          </a:r>
                          <a:r>
                            <a:rPr kumimoji="0" lang="en-CA" sz="18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km/h</a:t>
                          </a:r>
                          <a:endParaRPr kumimoji="0" lang="en-CA" sz="1800" kern="1200" baseline="300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kumimoji="0" lang="en-CA" sz="1800" kern="1200" baseline="300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      </a:t>
                          </a:r>
                          <a:r>
                            <a:rPr kumimoji="0" lang="en-CA" sz="18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27.78 m/s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18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10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046981"/>
                  </p:ext>
                </p:extLst>
              </p:nvPr>
            </p:nvGraphicFramePr>
            <p:xfrm>
              <a:off x="533400" y="3200400"/>
              <a:ext cx="4419600" cy="30704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785"/>
                    <a:gridCol w="203981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69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6" t="-14898" r="-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6716" t="-148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39077" y="2924517"/>
                <a:ext cx="3176516" cy="3495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  <a:ea typeface="Cambria Math"/>
                      </a:rPr>
                      <m:t>10</m:t>
                    </m:r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b="0" dirty="0" smtClean="0">
                    <a:latin typeface="+mj-lt"/>
                    <a:ea typeface="Cambria Math"/>
                  </a:rPr>
                  <a:t>27.7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=0.36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b="0" dirty="0" smtClean="0">
                  <a:ea typeface="Cambria Math"/>
                </a:endParaRPr>
              </a:p>
              <a:p>
                <a:endParaRPr lang="en-CA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𝑦𝑖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>
                    <a:latin typeface="+mj-lt"/>
                  </a:rPr>
                  <a:t> </a:t>
                </a:r>
                <a:r>
                  <a:rPr lang="en-CA" dirty="0" smtClean="0"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0+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−9.8</m:t>
                        </m:r>
                      </m:e>
                    </m:d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/>
                                <a:ea typeface="Cambria Math"/>
                              </a:rPr>
                              <m:t>0.36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 smtClean="0">
                    <a:latin typeface="+mj-lt"/>
                  </a:rPr>
                  <a:t>   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−0.64 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Height of ball = 2.2m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− </m:t>
                    </m:r>
                  </m:oMath>
                </a14:m>
                <a:r>
                  <a:rPr lang="en-CA" dirty="0" smtClean="0">
                    <a:latin typeface="+mj-lt"/>
                  </a:rPr>
                  <a:t>0.64m</a:t>
                </a:r>
              </a:p>
              <a:p>
                <a:r>
                  <a:rPr lang="en-CA" dirty="0">
                    <a:latin typeface="+mj-lt"/>
                  </a:rPr>
                  <a:t> </a:t>
                </a:r>
                <a:r>
                  <a:rPr lang="en-CA" dirty="0" smtClean="0">
                    <a:latin typeface="+mj-lt"/>
                  </a:rPr>
                  <a:t>                        = 1.56 m</a:t>
                </a:r>
                <a:endParaRPr lang="en-CA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1</m:t>
                      </m:r>
                      <m:r>
                        <a:rPr lang="en-CA" b="0" i="1" smtClean="0">
                          <a:latin typeface="Cambria Math"/>
                        </a:rPr>
                        <m:t>.56 </m:t>
                      </m:r>
                      <m:r>
                        <a:rPr lang="en-CA" b="0" i="1" smtClean="0">
                          <a:latin typeface="Cambria Math"/>
                        </a:rPr>
                        <m:t>𝑚</m:t>
                      </m:r>
                      <m:r>
                        <a:rPr lang="en-CA" b="0" i="1" smtClean="0">
                          <a:latin typeface="Cambria Math"/>
                        </a:rPr>
                        <m:t> &gt;0.90 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b="0" i="1" dirty="0" smtClean="0">
                  <a:latin typeface="Cambria Math"/>
                  <a:ea typeface="Cambria Math"/>
                </a:endParaRPr>
              </a:p>
              <a:p>
                <a:r>
                  <a:rPr lang="en-CA" b="0" dirty="0" smtClean="0">
                    <a:ea typeface="Cambria Math"/>
                  </a:rPr>
                  <a:t>The ball will pass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77" y="2924517"/>
                <a:ext cx="3176516" cy="3495059"/>
              </a:xfrm>
              <a:prstGeom prst="rect">
                <a:avLst/>
              </a:prstGeom>
              <a:blipFill rotWithShape="1">
                <a:blip r:embed="rId3"/>
                <a:stretch>
                  <a:fillRect l="-1536" b="-19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2721513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latin typeface="+mj-lt"/>
              </a:rPr>
              <a:t>Method 1:</a:t>
            </a:r>
            <a:endParaRPr lang="en-CA" sz="20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072897"/>
                  </p:ext>
                </p:extLst>
              </p:nvPr>
            </p:nvGraphicFramePr>
            <p:xfrm>
              <a:off x="767687" y="1649920"/>
              <a:ext cx="4413914" cy="2948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957"/>
                    <a:gridCol w="22069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i="0" dirty="0" smtClean="0">
                              <a:latin typeface="+mj-lt"/>
                            </a:rPr>
                            <a:t>Given: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2000" b="0" i="1" baseline="0" smtClean="0">
                                      <a:latin typeface="Cambria Math"/>
                                      <a:cs typeface="Times New Roman"/>
                                    </a:rPr>
                                    <m:t>𝑦𝑖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000" dirty="0" smtClean="0">
                              <a:latin typeface="+mj-lt"/>
                            </a:rPr>
                            <a:t>= 0</a:t>
                          </a:r>
                          <a:endParaRPr lang="en-CA" sz="2000" baseline="0" dirty="0" smtClean="0">
                            <a:latin typeface="+mj-lt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20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=−2.2+0.9</m:t>
                                </m:r>
                              </m:oMath>
                            </m:oMathPara>
                          </a14:m>
                          <a:endParaRPr lang="en-CA" sz="2000" b="0" i="1" baseline="0" dirty="0" smtClean="0">
                            <a:latin typeface="Cambria Math"/>
                            <a:ea typeface="Cambria Math"/>
                            <a:cs typeface="Times New Roman"/>
                          </a:endParaRPr>
                        </a:p>
                        <a:p>
                          <a:r>
                            <a:rPr lang="en-CA" sz="2000" b="0" baseline="0" dirty="0" smtClean="0">
                              <a:ea typeface="Cambria Math"/>
                              <a:cs typeface="Times New Roman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=−1.3</m:t>
                              </m:r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𝑚</m:t>
                              </m:r>
                            </m:oMath>
                          </a14:m>
                          <a:endParaRPr kumimoji="0" lang="en-CA" sz="2000" kern="1200" baseline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/>
                          </a:endParaRP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  <a:cs typeface="Times New Roman"/>
                            </a:rPr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  </m:t>
                                  </m:r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𝑥𝑖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CA" sz="1800" kern="12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100</a:t>
                          </a:r>
                          <a:r>
                            <a:rPr kumimoji="0" lang="en-CA" sz="18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km/h</a:t>
                          </a:r>
                          <a:endParaRPr kumimoji="0" lang="en-CA" sz="1800" kern="1200" baseline="3000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kumimoji="0" lang="en-CA" sz="1800" kern="1200" baseline="3000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          </a:t>
                          </a:r>
                          <a:r>
                            <a:rPr kumimoji="0" lang="en-CA" sz="1800" kern="1200" baseline="0" dirty="0" smtClean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= 27.78 m/s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18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kumimoji="0" lang="en-CA" sz="1800" kern="1200" baseline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2072897"/>
                  </p:ext>
                </p:extLst>
              </p:nvPr>
            </p:nvGraphicFramePr>
            <p:xfrm>
              <a:off x="767687" y="1649920"/>
              <a:ext cx="4413914" cy="2948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957"/>
                    <a:gridCol w="220695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5777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76" t="-15640" r="-100000" b="-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76" t="-15640" b="-2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1676400"/>
                <a:ext cx="2895600" cy="394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𝑦𝑖</m:t>
                          </m:r>
                        </m:sub>
                      </m:sSub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  <a:ea typeface="Cambria Math"/>
                      </a:rPr>
                      <m:t>−1.3</m:t>
                    </m:r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b="0" dirty="0" smtClean="0">
                    <a:latin typeface="+mj-lt"/>
                    <a:ea typeface="Cambria Math"/>
                  </a:rPr>
                  <a:t>0  +  ½ (-9.8)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CA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1.3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4.9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CA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b="0" dirty="0" smtClean="0">
                  <a:ea typeface="Cambria Math"/>
                </a:endParaRPr>
              </a:p>
              <a:p>
                <a:r>
                  <a:rPr lang="en-CA" dirty="0">
                    <a:ea typeface="Cambria Math"/>
                  </a:rPr>
                  <a:t> </a:t>
                </a:r>
                <a:r>
                  <a:rPr lang="en-CA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0.51 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b="0" dirty="0" smtClean="0">
                  <a:ea typeface="Cambria Math"/>
                </a:endParaRPr>
              </a:p>
              <a:p>
                <a:endParaRPr lang="en-CA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>
                    <a:latin typeface="+mj-lt"/>
                    <a:ea typeface="Cambria Math"/>
                  </a:rPr>
                  <a:t> </a:t>
                </a:r>
                <a:r>
                  <a:rPr lang="en-CA" dirty="0" smtClean="0">
                    <a:latin typeface="+mj-lt"/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27.78 ×0.51 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b="0" dirty="0" smtClean="0">
                    <a:latin typeface="+mj-lt"/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  <a:ea typeface="Cambria Math"/>
                      </a:rPr>
                      <m:t>=14.45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r>
                  <a:rPr lang="en-CA" dirty="0">
                    <a:latin typeface="+mj-lt"/>
                  </a:rPr>
                  <a:t> </a:t>
                </a:r>
                <a:r>
                  <a:rPr lang="en-CA" dirty="0" smtClean="0">
                    <a:latin typeface="+mj-lt"/>
                  </a:rPr>
                  <a:t>        </a:t>
                </a:r>
              </a:p>
              <a:p>
                <a:r>
                  <a:rPr lang="en-CA" smtClean="0">
                    <a:latin typeface="+mj-lt"/>
                  </a:rPr>
                  <a:t>14.45 </a:t>
                </a:r>
                <a:r>
                  <a:rPr lang="en-CA" dirty="0" smtClean="0">
                    <a:latin typeface="+mj-lt"/>
                  </a:rPr>
                  <a:t>m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10.0 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b="0" dirty="0" smtClean="0">
                  <a:latin typeface="+mj-lt"/>
                  <a:ea typeface="Cambria Math"/>
                </a:endParaRPr>
              </a:p>
              <a:p>
                <a:endParaRPr lang="en-CA" dirty="0" smtClean="0">
                  <a:latin typeface="+mj-lt"/>
                </a:endParaRPr>
              </a:p>
              <a:p>
                <a:r>
                  <a:rPr lang="en-CA" dirty="0" smtClean="0">
                    <a:latin typeface="+mj-lt"/>
                  </a:rPr>
                  <a:t>The ball will pass the net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676400"/>
                <a:ext cx="2895600" cy="3944606"/>
              </a:xfrm>
              <a:prstGeom prst="rect">
                <a:avLst/>
              </a:prstGeom>
              <a:blipFill rotWithShape="1">
                <a:blip r:embed="rId3"/>
                <a:stretch>
                  <a:fillRect l="-1895" b="-15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14400" y="914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latin typeface="+mj-lt"/>
              </a:rPr>
              <a:t>Method 2:</a:t>
            </a:r>
            <a:endParaRPr lang="en-CA" sz="20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4352809" cy="3505509"/>
          </a:xfrm>
        </p:spPr>
        <p:txBody>
          <a:bodyPr>
            <a:noAutofit/>
          </a:bodyPr>
          <a:lstStyle/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Projectile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 : an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object that moves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along a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two-dimensional curved trajectory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in response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to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gravity.</a:t>
            </a:r>
          </a:p>
          <a:p>
            <a:pPr algn="l"/>
            <a:endParaRPr lang="en-CA" sz="12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Projectile Motion: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motion of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 projectile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under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only gravity</a:t>
            </a:r>
          </a:p>
          <a:p>
            <a:pPr algn="l"/>
            <a:endParaRPr lang="en-CA" sz="1200" i="1" dirty="0">
              <a:solidFill>
                <a:schemeClr val="bg1"/>
              </a:solidFill>
              <a:latin typeface="+mj-lt"/>
              <a:ea typeface="Cambria Math"/>
            </a:endParaRPr>
          </a:p>
          <a:p>
            <a:pPr algn="l"/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</a:rPr>
              <a:t>Time </a:t>
            </a:r>
            <a:r>
              <a:rPr lang="en-CA" sz="2000" b="1" dirty="0">
                <a:solidFill>
                  <a:prstClr val="black"/>
                </a:solidFill>
                <a:latin typeface="+mj-lt"/>
                <a:ea typeface="Cambria Math"/>
              </a:rPr>
              <a:t>of </a:t>
            </a:r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</a:rPr>
              <a:t>flight: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</a:rPr>
              <a:t>the time taken for a</a:t>
            </a:r>
          </a:p>
          <a:p>
            <a:pPr algn="l"/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</a:rPr>
              <a:t>projectile to complete its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</a:rPr>
              <a:t>motion just before hitting the ground.</a:t>
            </a: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422" y="718457"/>
            <a:ext cx="3339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2">
                    <a:lumMod val="25000"/>
                  </a:schemeClr>
                </a:solidFill>
                <a:latin typeface="+mj-lt"/>
              </a:rPr>
              <a:t>Projectile Motion:</a:t>
            </a:r>
            <a:endParaRPr lang="en-CA" sz="28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50" y="456847"/>
            <a:ext cx="4104000" cy="349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943600" y="434837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427217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427217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76975" y="3974068"/>
                <a:ext cx="161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chemeClr val="bg1"/>
                    </a:solidFill>
                  </a:rPr>
                  <a:t>Range (∆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975" y="3974068"/>
                <a:ext cx="1619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9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0584" y="5023262"/>
                <a:ext cx="7924800" cy="1043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Vertical displacement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(∆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vertical distance travelled by a projectile.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Range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(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):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horizontal distance travelled by a projectile</a:t>
                </a:r>
                <a:r>
                  <a:rPr lang="en-CA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4" y="5023262"/>
                <a:ext cx="7924800" cy="1043747"/>
              </a:xfrm>
              <a:prstGeom prst="rect">
                <a:avLst/>
              </a:prstGeom>
              <a:blipFill rotWithShape="1">
                <a:blip r:embed="rId4"/>
                <a:stretch>
                  <a:fillRect l="-846" t="-2339" b="-9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8683215" y="1241677"/>
            <a:ext cx="8225" cy="279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683215" y="1371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8683215" y="387606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5400000">
                <a:off x="8371139" y="2511024"/>
                <a:ext cx="9525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371139" y="2511024"/>
                <a:ext cx="952500" cy="391261"/>
              </a:xfrm>
              <a:prstGeom prst="rect">
                <a:avLst/>
              </a:prstGeom>
              <a:blipFill rotWithShape="1">
                <a:blip r:embed="rId5"/>
                <a:stretch>
                  <a:fillRect l="-20313" t="-5769" r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54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000" dirty="0">
                <a:solidFill>
                  <a:prstClr val="black"/>
                </a:solidFill>
                <a:latin typeface="+mj-lt"/>
              </a:rPr>
              <a:t>Example</a:t>
            </a:r>
            <a:r>
              <a:rPr lang="en-CA" sz="2000" dirty="0" smtClean="0">
                <a:solidFill>
                  <a:prstClr val="black"/>
                </a:solidFill>
                <a:latin typeface="+mj-lt"/>
              </a:rPr>
              <a:t>:</a:t>
            </a:r>
          </a:p>
          <a:p>
            <a:pPr lvl="0"/>
            <a:endParaRPr lang="en-CA" sz="1000" dirty="0">
              <a:solidFill>
                <a:prstClr val="black"/>
              </a:solidFill>
              <a:latin typeface="+mj-lt"/>
            </a:endParaRPr>
          </a:p>
          <a:p>
            <a:r>
              <a:rPr lang="en-CA" sz="2000" dirty="0" smtClean="0">
                <a:latin typeface="+mj-lt"/>
              </a:rPr>
              <a:t>A </a:t>
            </a:r>
            <a:r>
              <a:rPr lang="en-CA" sz="2000" dirty="0">
                <a:latin typeface="+mj-lt"/>
              </a:rPr>
              <a:t>baseball player makes perfect contact </a:t>
            </a:r>
            <a:r>
              <a:rPr lang="en-CA" sz="2000" dirty="0" smtClean="0">
                <a:latin typeface="+mj-lt"/>
              </a:rPr>
              <a:t>with the </a:t>
            </a:r>
            <a:r>
              <a:rPr lang="en-CA" sz="2000" dirty="0">
                <a:latin typeface="+mj-lt"/>
              </a:rPr>
              <a:t>ball, striking it 45° above the </a:t>
            </a:r>
            <a:r>
              <a:rPr lang="en-CA" sz="2000" dirty="0" smtClean="0">
                <a:latin typeface="+mj-lt"/>
              </a:rPr>
              <a:t>horizontal at </a:t>
            </a:r>
            <a:r>
              <a:rPr lang="en-CA" sz="2000" dirty="0">
                <a:latin typeface="+mj-lt"/>
              </a:rPr>
              <a:t>a point 1.3 m above the ground. His </a:t>
            </a:r>
            <a:r>
              <a:rPr lang="en-CA" sz="2000" dirty="0" smtClean="0">
                <a:latin typeface="+mj-lt"/>
              </a:rPr>
              <a:t>home run</a:t>
            </a:r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hit just clears the </a:t>
            </a:r>
            <a:r>
              <a:rPr lang="en-CA" sz="2000" dirty="0" smtClean="0">
                <a:latin typeface="+mj-lt"/>
              </a:rPr>
              <a:t>3.0 m </a:t>
            </a:r>
            <a:r>
              <a:rPr lang="en-CA" sz="2000" dirty="0">
                <a:latin typeface="+mj-lt"/>
              </a:rPr>
              <a:t>wall 130 m </a:t>
            </a:r>
            <a:r>
              <a:rPr lang="en-CA" sz="2000" dirty="0" smtClean="0">
                <a:latin typeface="+mj-lt"/>
              </a:rPr>
              <a:t>from home </a:t>
            </a:r>
            <a:r>
              <a:rPr lang="en-CA" sz="2000" dirty="0">
                <a:latin typeface="+mj-lt"/>
              </a:rPr>
              <a:t>plate. With what velocity did the </a:t>
            </a:r>
            <a:r>
              <a:rPr lang="en-CA" sz="2000" dirty="0" smtClean="0">
                <a:latin typeface="+mj-lt"/>
              </a:rPr>
              <a:t>baseball player </a:t>
            </a:r>
            <a:r>
              <a:rPr lang="en-CA" sz="2000" dirty="0">
                <a:latin typeface="+mj-lt"/>
              </a:rPr>
              <a:t>strike the ball?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5055"/>
                  </p:ext>
                </p:extLst>
              </p:nvPr>
            </p:nvGraphicFramePr>
            <p:xfrm>
              <a:off x="1066800" y="3200400"/>
              <a:ext cx="4876800" cy="2643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i="0" dirty="0" smtClean="0">
                              <a:latin typeface="+mj-lt"/>
                            </a:rPr>
                            <a:t>Given: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20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0" baseline="0" smtClean="0"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baseline="0" smtClean="0">
                                    <a:latin typeface="Cambria Math"/>
                                    <a:cs typeface="Times New Roman"/>
                                  </a:rPr>
                                  <m:t>v</m:t>
                                </m:r>
                                <m:func>
                                  <m:funcPr>
                                    <m:ctrlPr>
                                      <a:rPr lang="en-US" sz="2000" b="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baseline="0" smtClean="0">
                                        <a:latin typeface="Cambria Math"/>
                                        <a:cs typeface="Times New Roman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45</m:t>
                                    </m:r>
                                    <m:r>
                                      <a:rPr lang="en-US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°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CA" sz="2000" baseline="0" dirty="0" smtClean="0">
                            <a:latin typeface="+mj-lt"/>
                          </a:endParaRPr>
                        </a:p>
                        <a:p>
                          <a:r>
                            <a:rPr lang="en-CA" sz="2000" baseline="0" dirty="0" smtClean="0">
                              <a:latin typeface="+mj-lt"/>
                            </a:rPr>
                            <a:t>a = - 9.8 m/s</a:t>
                          </a:r>
                          <a:r>
                            <a:rPr lang="en-CA" sz="2000" baseline="30000" dirty="0" smtClean="0">
                              <a:latin typeface="+mj-lt"/>
                            </a:rPr>
                            <a:t>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20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3.0−1.3</m:t>
                                    </m:r>
                                  </m:e>
                                </m:d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sz="2000" b="0" i="1" baseline="0" dirty="0" smtClean="0">
                            <a:latin typeface="Cambria Math"/>
                            <a:ea typeface="Cambria Math"/>
                            <a:cs typeface="Times New Roman"/>
                          </a:endParaRPr>
                        </a:p>
                        <a:p>
                          <a:r>
                            <a:rPr lang="en-CA" sz="2000" b="0" baseline="0" dirty="0" smtClean="0">
                              <a:ea typeface="Cambria Math"/>
                              <a:cs typeface="Times New Roman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=1.</m:t>
                              </m:r>
                              <m:r>
                                <a:rPr lang="en-US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7</m:t>
                              </m:r>
                              <m:r>
                                <a:rPr lang="en-CA" sz="2000" b="0" i="1" baseline="0" smtClean="0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𝑚</m:t>
                              </m:r>
                            </m:oMath>
                          </a14:m>
                          <a:endParaRPr kumimoji="0" lang="en-CA" sz="2000" kern="1200" baseline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/>
                          </a:endParaRPr>
                        </a:p>
                        <a:p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20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20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sz="20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b="0" i="0" baseline="0" smtClean="0">
                                    <a:latin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baseline="0" smtClean="0">
                                    <a:latin typeface="Cambria Math"/>
                                    <a:cs typeface="Times New Roman"/>
                                  </a:rPr>
                                  <m:t>v</m:t>
                                </m:r>
                                <m:func>
                                  <m:funcPr>
                                    <m:ctrlPr>
                                      <a:rPr lang="en-US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baseline="0" smtClean="0">
                                        <a:latin typeface="Cambria Math"/>
                                        <a:cs typeface="Times New Roman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baseline="0" smtClean="0">
                                        <a:latin typeface="Cambria Math"/>
                                        <a:cs typeface="Times New Roman"/>
                                      </a:rPr>
                                      <m:t>45</m:t>
                                    </m:r>
                                    <m:r>
                                      <a:rPr lang="en-US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°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CA" sz="1800" kern="1200" baseline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180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sz="1800" b="0" i="1" baseline="0" smtClean="0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130 </m:t>
                                </m:r>
                                <m:r>
                                  <a:rPr lang="en-US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0" lang="en-CA" sz="1800" kern="1200" baseline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Times New Roman"/>
                          </a:endParaRPr>
                        </a:p>
                        <a:p>
                          <a:endParaRPr kumimoji="0" lang="en-CA" sz="1800" kern="1200" baseline="0" dirty="0" smtClean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80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CA" sz="1800" b="0" i="1" baseline="0" smtClean="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  <a:p>
                          <a:endParaRPr lang="en-CA" sz="1800" baseline="0" dirty="0" smtClean="0">
                            <a:latin typeface="+mj-lt"/>
                            <a:cs typeface="Times New Roman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335055"/>
                  </p:ext>
                </p:extLst>
              </p:nvPr>
            </p:nvGraphicFramePr>
            <p:xfrm>
              <a:off x="1066800" y="3200400"/>
              <a:ext cx="4876800" cy="2643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16" marB="45716"/>
                    </a:tc>
                  </a:tr>
                  <a:tr h="22729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7694" r="-826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0994" t="-176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8225"/>
                <a:ext cx="5562600" cy="455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1.7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45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130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(−9.8) 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130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𝑣𝑐𝑜𝑠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 45°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1.7=130</m:t>
                      </m:r>
                      <m:func>
                        <m:func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45</m:t>
                          </m:r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°−</m:t>
                          </m:r>
                          <m:f>
                            <m:f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82810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CA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CA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45</m:t>
                                      </m:r>
                                    </m:e>
                                  </m:func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°)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82810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</m:t>
                                  </m:r>
                                </m:e>
                              </m:func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°)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=130</m:t>
                      </m:r>
                      <m:func>
                        <m:func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45°</m:t>
                          </m:r>
                        </m:e>
                      </m:func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−1.7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82810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×0.5</m:t>
                          </m:r>
                        </m:den>
                      </m:f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=128.3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CA" i="1" dirty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82810</m:t>
                          </m:r>
                        </m:num>
                        <m:den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128.3</m:t>
                          </m:r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×0.5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1290.88</m:t>
                          </m:r>
                        </m:e>
                      </m:rad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=35.93 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8225"/>
                <a:ext cx="5562600" cy="4554067"/>
              </a:xfrm>
              <a:prstGeom prst="rect">
                <a:avLst/>
              </a:prstGeom>
              <a:blipFill rotWithShape="1">
                <a:blip r:embed="rId2"/>
                <a:stretch>
                  <a:fillRect b="-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00800" y="1152525"/>
                <a:ext cx="1981200" cy="1462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lvl="0"/>
                <a:endParaRPr lang="en-CA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130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45°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52525"/>
                <a:ext cx="1981200" cy="14625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56891"/>
              </p:ext>
            </p:extLst>
          </p:nvPr>
        </p:nvGraphicFramePr>
        <p:xfrm>
          <a:off x="838200" y="600710"/>
          <a:ext cx="7086600" cy="43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1524000"/>
              </a:tblGrid>
              <a:tr h="437515"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Vertical 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Horizontal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6" marB="45716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9762" y="691092"/>
            <a:ext cx="515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Maximum Flight </a:t>
            </a:r>
            <a:r>
              <a:rPr lang="en-CA" sz="28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Time and Range</a:t>
            </a:r>
            <a:endParaRPr lang="en-CA" sz="28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8569" y="1066800"/>
            <a:ext cx="14478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38569" y="2133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86369" y="1066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652844" y="221718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44" y="2217188"/>
                <a:ext cx="1676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 rot="16200000">
                <a:off x="7729169" y="1404570"/>
                <a:ext cx="16764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29169" y="1404570"/>
                <a:ext cx="1676400" cy="391261"/>
              </a:xfrm>
              <a:prstGeom prst="rect">
                <a:avLst/>
              </a:prstGeom>
              <a:blipFill rotWithShape="1">
                <a:blip r:embed="rId3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876800" y="4223733"/>
                <a:ext cx="14874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endParaRPr lang="en-CA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23733"/>
                <a:ext cx="1487458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735371" y="4114800"/>
                <a:ext cx="1758751" cy="1811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 smtClean="0">
                    <a:solidFill>
                      <a:schemeClr val="bg1"/>
                    </a:solidFill>
                  </a:rPr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=−9.81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?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71" y="4114800"/>
                <a:ext cx="1758751" cy="1811137"/>
              </a:xfrm>
              <a:prstGeom prst="rect">
                <a:avLst/>
              </a:prstGeom>
              <a:blipFill rotWithShape="1">
                <a:blip r:embed="rId5"/>
                <a:stretch>
                  <a:fillRect l="-3125" t="-13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3407"/>
              </p:ext>
            </p:extLst>
          </p:nvPr>
        </p:nvGraphicFramePr>
        <p:xfrm>
          <a:off x="581495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Vertical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Horizontal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052894" y="177593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94" y="1775936"/>
                <a:ext cx="30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rot="19138014">
                <a:off x="7041630" y="128767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38014">
                <a:off x="7041630" y="1287674"/>
                <a:ext cx="37414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740" y="1407349"/>
                <a:ext cx="6113104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schemeClr val="bg1"/>
                    </a:solidFill>
                  </a:rPr>
                  <a:t>Example:</a:t>
                </a: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If a projectile with a velocity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is starting moving from the ground surface and lands on the ground surface, what angle with the horizontal will give :</a:t>
                </a:r>
              </a:p>
              <a:p>
                <a:endParaRPr lang="en-CA" sz="1000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lphaLcParenR"/>
                </a:pPr>
                <a:r>
                  <a:rPr lang="en-CA" dirty="0" smtClean="0">
                    <a:solidFill>
                      <a:schemeClr val="bg1"/>
                    </a:solidFill>
                  </a:rPr>
                  <a:t>The maximum flight time? </a:t>
                </a:r>
              </a:p>
              <a:p>
                <a:pPr marL="342900" indent="-342900">
                  <a:buAutoNum type="alphaLcParenR"/>
                </a:pPr>
                <a:endParaRPr lang="en-CA" sz="1000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lphaLcParenR"/>
                </a:pPr>
                <a:r>
                  <a:rPr lang="en-CA" dirty="0" smtClean="0">
                    <a:solidFill>
                      <a:schemeClr val="bg1"/>
                    </a:solidFill>
                  </a:rPr>
                  <a:t>The maximum range?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0" y="1407349"/>
                <a:ext cx="6113104" cy="2062103"/>
              </a:xfrm>
              <a:prstGeom prst="rect">
                <a:avLst/>
              </a:prstGeom>
              <a:blipFill rotWithShape="1">
                <a:blip r:embed="rId8"/>
                <a:stretch>
                  <a:fillRect l="-898" t="-1479" r="-200" b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18" grpId="0"/>
      <p:bldP spid="28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59762" y="1524000"/>
                <a:ext cx="8050838" cy="494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dirty="0" smtClean="0">
                    <a:solidFill>
                      <a:schemeClr val="bg1"/>
                    </a:solidFill>
                  </a:rPr>
                  <a:t>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=−9.81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?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0= 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func>
                      <m:func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CA" dirty="0">
                        <a:solidFill>
                          <a:schemeClr val="bg1"/>
                        </a:solidFill>
                      </a:rPr>
                      <m:t>∆</m:t>
                    </m:r>
                    <m:r>
                      <m:rPr>
                        <m:sty m:val="p"/>
                      </m:rPr>
                      <a:rPr lang="en-CA" b="0" i="0" dirty="0" smtClean="0">
                        <a:solidFill>
                          <a:schemeClr val="bg1"/>
                        </a:solidFill>
                        <a:latin typeface="Cambria Math"/>
                      </a:rPr>
                      <m:t>t</m:t>
                    </m:r>
                    <m:r>
                      <a:rPr lang="en-CA" b="0" i="0" dirty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(−9.81 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func>
                      <m:func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CA" dirty="0">
                        <a:solidFill>
                          <a:schemeClr val="bg1"/>
                        </a:solidFill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CA" dirty="0">
                        <a:solidFill>
                          <a:schemeClr val="bg1"/>
                        </a:solidFill>
                        <a:latin typeface="Cambria Math"/>
                      </a:rPr>
                      <m:t>t</m:t>
                    </m:r>
                    <m:r>
                      <a:rPr lang="en-CA" b="0" i="0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9 </m:t>
                    </m:r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func>
                      <m:func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CA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</a:rPr>
                      <m:t>9 </m:t>
                    </m:r>
                    <m:r>
                      <a:rPr lang="en-CA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sz="8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sz="10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n-CA" dirty="0" smtClean="0">
                    <a:solidFill>
                      <a:schemeClr val="bg1"/>
                    </a:solidFill>
                  </a:rPr>
                  <a:t>Since: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For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the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max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flight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time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𝑎𝑛𝑑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 4.9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are constant, and the only variable is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. </a:t>
                </a:r>
                <a:endParaRPr lang="en-CA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has the max. value  when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=90°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2" y="1524000"/>
                <a:ext cx="8050838" cy="4941802"/>
              </a:xfrm>
              <a:prstGeom prst="rect">
                <a:avLst/>
              </a:prstGeom>
              <a:blipFill rotWithShape="1">
                <a:blip r:embed="rId2"/>
                <a:stretch>
                  <a:fillRect l="-681" t="-493" r="-9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75321"/>
              </p:ext>
            </p:extLst>
          </p:nvPr>
        </p:nvGraphicFramePr>
        <p:xfrm>
          <a:off x="559762" y="1191260"/>
          <a:ext cx="785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131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Vertical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76500" y="5181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5175" y="5067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762" y="750332"/>
            <a:ext cx="325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Tx/>
              <a:buAutoNum type="alphaLcParenR"/>
            </a:pPr>
            <a:r>
              <a:rPr lang="en-CA" dirty="0">
                <a:solidFill>
                  <a:prstClr val="black"/>
                </a:solidFill>
              </a:rPr>
              <a:t>The maximum flight time? </a:t>
            </a:r>
          </a:p>
        </p:txBody>
      </p:sp>
    </p:spTree>
    <p:extLst>
      <p:ext uri="{BB962C8B-B14F-4D97-AF65-F5344CB8AC3E}">
        <p14:creationId xmlns:p14="http://schemas.microsoft.com/office/powerpoint/2010/main" val="9389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85800" y="1524000"/>
                <a:ext cx="6477000" cy="4147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pPr/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sz="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/>
                <a:endParaRPr lang="en-CA" sz="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/>
                <a:r>
                  <a:rPr lang="en-CA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Sub (1) in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sz="800" dirty="0">
                  <a:solidFill>
                    <a:schemeClr val="bg1"/>
                  </a:solidFill>
                </a:endParaRPr>
              </a:p>
              <a:p>
                <a:pPr/>
                <a:endParaRPr lang="en-CA" sz="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=2</m:t>
                          </m:r>
                        </m:e>
                      </m:func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6477000" cy="4147674"/>
              </a:xfrm>
              <a:prstGeom prst="rect">
                <a:avLst/>
              </a:prstGeom>
              <a:blipFill rotWithShape="1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29178"/>
              </p:ext>
            </p:extLst>
          </p:nvPr>
        </p:nvGraphicFramePr>
        <p:xfrm>
          <a:off x="511784" y="1122442"/>
          <a:ext cx="785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1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Horizontal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2247900" y="22860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448050" y="2171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19450" y="41910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38650" y="4076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3</a:t>
            </a:r>
            <a:endParaRPr lang="en-CA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0" y="51816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24350" y="5067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4</a:t>
            </a:r>
            <a:endParaRPr lang="en-CA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95550" y="27432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33800" y="26289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685" y="641866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b) The </a:t>
            </a:r>
            <a:r>
              <a:rPr lang="en-CA" dirty="0">
                <a:solidFill>
                  <a:prstClr val="black"/>
                </a:solidFill>
              </a:rPr>
              <a:t>maximum range?</a:t>
            </a: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85800" y="1524000"/>
                <a:ext cx="7467600" cy="3820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Sub (3) </a:t>
                </a:r>
                <a:r>
                  <a:rPr lang="en-CA" i="1" dirty="0">
                    <a:solidFill>
                      <a:schemeClr val="bg1"/>
                    </a:solidFill>
                    <a:latin typeface="Cambria Math"/>
                    <a:ea typeface="Cambria Math"/>
                  </a:rPr>
                  <a:t>in </a:t>
                </a:r>
                <a:r>
                  <a:rPr lang="en-CA" i="1" dirty="0">
                    <a:solidFill>
                      <a:schemeClr val="bg1"/>
                    </a:solidFill>
                    <a:latin typeface="Cambria Math"/>
                    <a:ea typeface="Cambria Math"/>
                  </a:rPr>
                  <a:t>(4)</a:t>
                </a:r>
                <a:endParaRPr lang="en-CA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endParaRPr lang="en-CA" sz="8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4.9</m:t>
                          </m:r>
                        </m:den>
                      </m:f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9.81</m:t>
                          </m:r>
                        </m:den>
                      </m:f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endParaRPr lang="en-CA" dirty="0" smtClean="0">
                  <a:solidFill>
                    <a:schemeClr val="bg1"/>
                  </a:solidFill>
                </a:endParaRPr>
              </a:p>
              <a:p>
                <a:r>
                  <a:rPr lang="en-CA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or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the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max</m:t>
                    </m:r>
                    <m: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/>
                      </a:rPr>
                      <m:t>Range</m:t>
                    </m:r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𝑎𝑛𝑑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</a:rPr>
                      <m:t> 9.81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</a:t>
                </a:r>
                <a:r>
                  <a:rPr lang="en-CA" dirty="0">
                    <a:solidFill>
                      <a:schemeClr val="bg1"/>
                    </a:solidFill>
                  </a:rPr>
                  <a:t>are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constant and the </a:t>
                </a:r>
                <a:r>
                  <a:rPr lang="en-CA" dirty="0">
                    <a:solidFill>
                      <a:schemeClr val="bg1"/>
                    </a:solidFill>
                  </a:rPr>
                  <a:t>only variable is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</a:t>
                </a:r>
                <a:endParaRPr lang="en-CA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CA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has the max. </a:t>
                </a:r>
                <a:r>
                  <a:rPr lang="en-CA" dirty="0">
                    <a:solidFill>
                      <a:schemeClr val="bg1"/>
                    </a:solidFill>
                  </a:rPr>
                  <a:t>value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 when  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=90°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/>
                <a:endParaRPr lang="en-CA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/>
                <a:r>
                  <a:rPr lang="en-CA" dirty="0" smtClean="0">
                    <a:solidFill>
                      <a:schemeClr val="bg1"/>
                    </a:solidFill>
                    <a:ea typeface="Cambria Math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=45°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7467600" cy="3820020"/>
              </a:xfrm>
              <a:prstGeom prst="rect">
                <a:avLst/>
              </a:prstGeom>
              <a:blipFill rotWithShape="1">
                <a:blip r:embed="rId2"/>
                <a:stretch>
                  <a:fillRect l="-735" t="-9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12810"/>
              </p:ext>
            </p:extLst>
          </p:nvPr>
        </p:nvGraphicFramePr>
        <p:xfrm>
          <a:off x="492734" y="1066800"/>
          <a:ext cx="785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1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Horizontal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685" y="641866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b) The </a:t>
            </a:r>
            <a:r>
              <a:rPr lang="en-CA" dirty="0">
                <a:solidFill>
                  <a:prstClr val="black"/>
                </a:solidFill>
              </a:rPr>
              <a:t>maximum range?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685" y="5486400"/>
            <a:ext cx="672551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HW All question on the additional sheet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9579" y="1371291"/>
                <a:ext cx="4352809" cy="4572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bowling ball is rolled off the top of a cliff with an initial horizontal velocity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of 6.0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m/s. If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cliff is 100 m above the ground,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determine: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8288" indent="-26828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a) the ball’s time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flight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8288" indent="-26828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b) the ball’s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range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8288" indent="-268288"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c) the final velocity of the ball just before it strikes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ground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9579" y="1371291"/>
                <a:ext cx="4352809" cy="4572000"/>
              </a:xfrm>
              <a:blipFill rotWithShape="1">
                <a:blip r:embed="rId2"/>
                <a:stretch>
                  <a:fillRect l="-3641" t="-667" r="-18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685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 horizontal projectile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14" y="696310"/>
            <a:ext cx="4212000" cy="302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4352809" cy="4572000"/>
          </a:xfrm>
        </p:spPr>
        <p:txBody>
          <a:bodyPr>
            <a:noAutofit/>
          </a:bodyPr>
          <a:lstStyle/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268288" indent="-268288" algn="l"/>
            <a:r>
              <a:rPr lang="en-CA" sz="2000" dirty="0">
                <a:solidFill>
                  <a:schemeClr val="bg1"/>
                </a:solidFill>
                <a:latin typeface="+mj-lt"/>
              </a:rPr>
              <a:t>a) the ball’s time of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flight.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05" y="304800"/>
            <a:ext cx="4212000" cy="302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8492"/>
                  </p:ext>
                </p:extLst>
              </p:nvPr>
            </p:nvGraphicFramePr>
            <p:xfrm>
              <a:off x="533401" y="2133600"/>
              <a:ext cx="3810000" cy="293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999"/>
                    <a:gridCol w="19050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i="1" dirty="0" smtClean="0">
                              <a:latin typeface="Cambria Math"/>
                            </a:rPr>
                            <a:t>Given:</a:t>
                          </a:r>
                        </a:p>
                        <a:p>
                          <a:endParaRPr lang="en-CA" i="1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r>
                            <a:rPr lang="en-CA" i="0" dirty="0" smtClean="0">
                              <a:latin typeface="+mn-lt"/>
                              <a:ea typeface="+mn-ea"/>
                            </a:rPr>
                            <a:t>a</a:t>
                          </a:r>
                          <a:r>
                            <a:rPr lang="en-CA" i="0" baseline="0" dirty="0" smtClean="0">
                              <a:latin typeface="+mn-lt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−9.8 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CA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−100 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endParaRPr lang="en-CA" dirty="0" smtClean="0"/>
                        </a:p>
                        <a:p>
                          <a:r>
                            <a:rPr lang="en-CA" dirty="0" smtClean="0"/>
                            <a:t>Required:</a:t>
                          </a:r>
                        </a:p>
                        <a:p>
                          <a:endParaRPr lang="en-CA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Given:</a:t>
                          </a:r>
                          <a:r>
                            <a:rPr lang="en-CA" baseline="0" dirty="0" smtClean="0"/>
                            <a:t> </a:t>
                          </a:r>
                        </a:p>
                        <a:p>
                          <a:endParaRPr lang="en-CA" baseline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b="0" i="1" baseline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=6.0 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r>
                            <a:rPr lang="en-CA" baseline="0" dirty="0" smtClean="0"/>
                            <a:t>Required:</a:t>
                          </a:r>
                        </a:p>
                        <a:p>
                          <a:endParaRPr lang="en-CA" baseline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baseline="0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CA" i="1" baseline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CA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8492"/>
                  </p:ext>
                </p:extLst>
              </p:nvPr>
            </p:nvGraphicFramePr>
            <p:xfrm>
              <a:off x="533401" y="2133600"/>
              <a:ext cx="3810000" cy="293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999"/>
                    <a:gridCol w="19050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1" t="-15714" r="-100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57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4352809" cy="4572000"/>
          </a:xfrm>
        </p:spPr>
        <p:txBody>
          <a:bodyPr>
            <a:noAutofit/>
          </a:bodyPr>
          <a:lstStyle/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460583"/>
                  </p:ext>
                </p:extLst>
              </p:nvPr>
            </p:nvGraphicFramePr>
            <p:xfrm>
              <a:off x="914400" y="609600"/>
              <a:ext cx="7239000" cy="2500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9498"/>
                    <a:gridCol w="3619502"/>
                  </a:tblGrid>
                  <a:tr h="303993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2134407">
                    <a:tc>
                      <a:txBody>
                        <a:bodyPr/>
                        <a:lstStyle/>
                        <a:p>
                          <a:r>
                            <a:rPr lang="en-CA" i="1" dirty="0" smtClean="0">
                              <a:latin typeface="Cambria Math"/>
                            </a:rPr>
                            <a:t>Given: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𝑦𝑖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r>
                            <a:rPr lang="en-CA" i="0" dirty="0" smtClean="0">
                              <a:latin typeface="+mn-lt"/>
                              <a:ea typeface="+mn-ea"/>
                            </a:rPr>
                            <a:t>a</a:t>
                          </a:r>
                          <a:r>
                            <a:rPr lang="en-CA" i="0" baseline="0" dirty="0" smtClean="0">
                              <a:latin typeface="+mn-lt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−9.8 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CA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−100 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endParaRPr lang="en-CA" dirty="0" smtClean="0"/>
                        </a:p>
                        <a:p>
                          <a:r>
                            <a:rPr lang="en-CA" dirty="0" smtClean="0"/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Given:</a:t>
                          </a:r>
                          <a:r>
                            <a:rPr lang="en-CA" baseline="0" dirty="0" smtClean="0"/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=6.0 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r>
                            <a:rPr lang="en-CA" baseline="0" dirty="0" smtClean="0"/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baseline="0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i="1" baseline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CA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460583"/>
                  </p:ext>
                </p:extLst>
              </p:nvPr>
            </p:nvGraphicFramePr>
            <p:xfrm>
              <a:off x="914400" y="609600"/>
              <a:ext cx="7239000" cy="2500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9498"/>
                    <a:gridCol w="3619502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2134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8571" r="-100000" b="-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8571" b="-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6" y="3079190"/>
            <a:ext cx="2556000" cy="51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9" y="3598699"/>
            <a:ext cx="2520000" cy="220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95726"/>
            <a:ext cx="1584000" cy="3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2613"/>
            <a:ext cx="1584000" cy="3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55019"/>
            <a:ext cx="3060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4352809" cy="4572000"/>
          </a:xfrm>
        </p:spPr>
        <p:txBody>
          <a:bodyPr>
            <a:noAutofit/>
          </a:bodyPr>
          <a:lstStyle/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148228"/>
                  </p:ext>
                </p:extLst>
              </p:nvPr>
            </p:nvGraphicFramePr>
            <p:xfrm>
              <a:off x="914400" y="609600"/>
              <a:ext cx="7239000" cy="2500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9498"/>
                    <a:gridCol w="3619502"/>
                  </a:tblGrid>
                  <a:tr h="303993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2134407">
                    <a:tc>
                      <a:txBody>
                        <a:bodyPr/>
                        <a:lstStyle/>
                        <a:p>
                          <a:r>
                            <a:rPr lang="en-CA" i="1" dirty="0" smtClean="0">
                              <a:latin typeface="Cambria Math"/>
                            </a:rPr>
                            <a:t>Given: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𝑦𝑖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r>
                            <a:rPr lang="en-CA" i="0" dirty="0" smtClean="0">
                              <a:latin typeface="+mn-lt"/>
                              <a:ea typeface="+mn-ea"/>
                            </a:rPr>
                            <a:t>a</a:t>
                          </a:r>
                          <a:r>
                            <a:rPr lang="en-CA" i="0" baseline="0" dirty="0" smtClean="0">
                              <a:latin typeface="+mn-lt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−9.8 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CA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−100 </m:t>
                                </m:r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CA" b="0" dirty="0" smtClean="0">
                            <a:ea typeface="Cambria Math"/>
                          </a:endParaRPr>
                        </a:p>
                        <a:p>
                          <a:endParaRPr lang="en-CA" dirty="0" smtClean="0"/>
                        </a:p>
                        <a:p>
                          <a:r>
                            <a:rPr lang="en-CA" dirty="0" smtClean="0"/>
                            <a:t>Required: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  <a:ea typeface="Cambria Math"/>
                                      </a:rPr>
                                      <m:t>𝑦𝑓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Given:</a:t>
                          </a:r>
                          <a:r>
                            <a:rPr lang="en-CA" baseline="0" dirty="0" smtClean="0"/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=6.0 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en-CA" b="0" i="1" baseline="0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  <a:p>
                          <a:endParaRPr lang="en-CA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148228"/>
                  </p:ext>
                </p:extLst>
              </p:nvPr>
            </p:nvGraphicFramePr>
            <p:xfrm>
              <a:off x="914400" y="609600"/>
              <a:ext cx="7239000" cy="25001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9498"/>
                    <a:gridCol w="3619502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Vertical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Horizontal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2134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8571" r="-100000" b="-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8571" b="-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352799"/>
            <a:ext cx="3024000" cy="146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4352809" cy="4572000"/>
          </a:xfrm>
        </p:spPr>
        <p:txBody>
          <a:bodyPr>
            <a:noAutofit/>
          </a:bodyPr>
          <a:lstStyle/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0" y="838200"/>
            <a:ext cx="2952000" cy="350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2370"/>
            <a:ext cx="3996000" cy="128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207"/>
            <a:ext cx="2196000" cy="108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7" y="4389311"/>
            <a:ext cx="6192000" cy="4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865496"/>
            <a:ext cx="40624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857249" y="838200"/>
            <a:ext cx="44291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Example: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 dirty="0" smtClean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A golf ball is launched from the roof of a school with a velocity of 20 m/s at an angle of 30° above the horizontal. If the roof is 40 m above the ground, calculate:</a:t>
            </a:r>
            <a:endParaRPr lang="en-CA" dirty="0" smtClean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8688" y="4000500"/>
            <a:ext cx="67151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CA" sz="2400" dirty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</a:t>
            </a: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he maximum height</a:t>
            </a:r>
          </a:p>
          <a:p>
            <a:pPr marL="358775" indent="-358775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the ball’s time of flight.</a:t>
            </a:r>
          </a:p>
          <a:p>
            <a:pPr marL="358775" indent="-358775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the ball’s horizontal displacement.	</a:t>
            </a:r>
          </a:p>
          <a:p>
            <a:pPr marL="358775" indent="-358775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CA" sz="2400" dirty="0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The final velocity of the ball before hitting the ground.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1"/>
          <a:stretch>
            <a:fillRect/>
          </a:stretch>
        </p:blipFill>
        <p:spPr bwMode="auto">
          <a:xfrm>
            <a:off x="5715000" y="785813"/>
            <a:ext cx="2776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097452"/>
                  </p:ext>
                </p:extLst>
              </p:nvPr>
            </p:nvGraphicFramePr>
            <p:xfrm>
              <a:off x="714375" y="3571875"/>
              <a:ext cx="8072438" cy="2124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815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27" marB="4572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27" marB="45727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37623">
                    <a:tc>
                      <a:txBody>
                        <a:bodyPr/>
                        <a:lstStyle/>
                        <a:p>
                          <a:r>
                            <a:rPr lang="en-CA" sz="1800" dirty="0" smtClean="0"/>
                            <a:t>Vy</a:t>
                          </a:r>
                          <a:r>
                            <a:rPr lang="en-CA" sz="1800" baseline="-25000" dirty="0" smtClean="0"/>
                            <a:t>1 </a:t>
                          </a:r>
                          <a:r>
                            <a:rPr lang="en-CA" sz="1800" dirty="0" smtClean="0"/>
                            <a:t>= 20 sin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30000" dirty="0" smtClean="0"/>
                            <a:t>       </a:t>
                          </a:r>
                          <a:r>
                            <a:rPr lang="en-CA" sz="1800" baseline="0" dirty="0" smtClean="0"/>
                            <a:t>= 10 m/s</a:t>
                          </a:r>
                        </a:p>
                        <a:p>
                          <a:r>
                            <a:rPr lang="en-CA" sz="1800" baseline="0" dirty="0" smtClean="0"/>
                            <a:t>a = - 9.8 m/s</a:t>
                          </a:r>
                          <a:r>
                            <a:rPr lang="en-CA" sz="1800" baseline="30000" dirty="0" smtClean="0"/>
                            <a:t>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 smtClean="0"/>
                            <a:t>Vy</a:t>
                          </a:r>
                          <a:r>
                            <a:rPr lang="en-CA" sz="1800" baseline="-25000" dirty="0" smtClean="0"/>
                            <a:t>2 </a:t>
                          </a:r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= 0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∆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baseline="0" smtClean="0">
                                      <a:latin typeface="Cambria Math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1800" b="0" i="1" baseline="0" smtClean="0">
                                      <a:latin typeface="Cambria Math"/>
                                      <a:cs typeface="Times New Roman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= ?</a:t>
                          </a:r>
                        </a:p>
                        <a:p>
                          <a:endParaRPr lang="en-CA" sz="1800" baseline="0" dirty="0"/>
                        </a:p>
                      </a:txBody>
                      <a:tcPr marL="91439" marR="91439" marT="45727" marB="4572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1800" dirty="0" smtClean="0"/>
                            <a:t> = 20 </a:t>
                          </a:r>
                          <a:r>
                            <a:rPr lang="en-CA" sz="1800" dirty="0" err="1" smtClean="0"/>
                            <a:t>cos</a:t>
                          </a:r>
                          <a:r>
                            <a:rPr lang="en-CA" sz="1800" dirty="0" smtClean="0"/>
                            <a:t> 30</a:t>
                          </a:r>
                          <a:r>
                            <a:rPr lang="en-CA" sz="1800" baseline="30000" dirty="0" smtClean="0"/>
                            <a:t>0</a:t>
                          </a:r>
                        </a:p>
                        <a:p>
                          <a:r>
                            <a:rPr lang="en-CA" sz="1800" baseline="0" dirty="0" smtClean="0">
                              <a:latin typeface="Times New Roman"/>
                              <a:cs typeface="Times New Roman"/>
                            </a:rPr>
                            <a:t>     = 17.32 m/s</a:t>
                          </a:r>
                        </a:p>
                        <a:p>
                          <a:endParaRPr lang="en-CA" sz="1800" baseline="0" dirty="0" smtClean="0">
                            <a:latin typeface="Times New Roman"/>
                            <a:cs typeface="Times New Roman"/>
                          </a:endParaRPr>
                        </a:p>
                      </a:txBody>
                      <a:tcPr marL="91439" marR="91439" marT="45727" marB="45727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097452"/>
                  </p:ext>
                </p:extLst>
              </p:nvPr>
            </p:nvGraphicFramePr>
            <p:xfrm>
              <a:off x="714375" y="3571875"/>
              <a:ext cx="8072438" cy="2124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6219"/>
                    <a:gridCol w="4036219"/>
                  </a:tblGrid>
                  <a:tr h="365815"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Vertical 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27" marB="4572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sz="1800" b="0" dirty="0" smtClean="0">
                              <a:solidFill>
                                <a:schemeClr val="tx1"/>
                              </a:solidFill>
                            </a:rPr>
                            <a:t>Horizontal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39" marR="91439" marT="45727" marB="45727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5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39" marR="91439" marT="45727" marB="45727">
                        <a:blipFill rotWithShape="1">
                          <a:blip r:embed="rId3"/>
                          <a:stretch>
                            <a:fillRect t="-22491" r="-100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39" marR="91439" marT="45727" marB="45727">
                        <a:blipFill rotWithShape="1">
                          <a:blip r:embed="rId3"/>
                          <a:stretch>
                            <a:fillRect l="-100000" t="-22491" r="-1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643063" y="1428750"/>
            <a:ext cx="1857375" cy="1214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43063" y="2643188"/>
            <a:ext cx="1857375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892425" y="2035175"/>
            <a:ext cx="1214438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928813" y="2357438"/>
            <a:ext cx="42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200" smtClean="0">
                <a:solidFill>
                  <a:prstClr val="black"/>
                </a:solidFill>
              </a:rPr>
              <a:t>30</a:t>
            </a:r>
            <a:r>
              <a:rPr lang="en-CA" sz="1200" baseline="3000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-1953872">
            <a:off x="1964531" y="1759682"/>
            <a:ext cx="785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200" dirty="0" smtClean="0">
                <a:solidFill>
                  <a:prstClr val="black"/>
                </a:solidFill>
              </a:rPr>
              <a:t>20 m/s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-5400000">
            <a:off x="3245644" y="1897856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200" smtClean="0">
                <a:solidFill>
                  <a:prstClr val="black"/>
                </a:solidFill>
              </a:rPr>
              <a:t>20 sin 30</a:t>
            </a:r>
            <a:r>
              <a:rPr lang="en-CA" sz="1200" baseline="3000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214563" y="2786063"/>
            <a:ext cx="928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CA" sz="1200" smtClean="0">
                <a:solidFill>
                  <a:prstClr val="black"/>
                </a:solidFill>
              </a:rPr>
              <a:t>20 cos 30</a:t>
            </a:r>
            <a:r>
              <a:rPr lang="en-CA" sz="1200" baseline="30000" smtClean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8409C-54B6-4F0E-9E77-78EC90504936}" type="slidenum">
              <a:rPr lang="fr-BE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fr-BE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1751</TotalTime>
  <Words>2233</Words>
  <Application>Microsoft Office PowerPoint</Application>
  <PresentationFormat>On-screen Show (4:3)</PresentationFormat>
  <Paragraphs>426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Flow</vt:lpstr>
      <vt:lpstr>1_Flow</vt:lpstr>
      <vt:lpstr>2_Flow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78</cp:revision>
  <dcterms:created xsi:type="dcterms:W3CDTF">2006-08-16T00:00:00Z</dcterms:created>
  <dcterms:modified xsi:type="dcterms:W3CDTF">2018-03-14T01:30:00Z</dcterms:modified>
</cp:coreProperties>
</file>