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8"/>
  </p:notesMasterIdLst>
  <p:sldIdLst>
    <p:sldId id="276" r:id="rId5"/>
    <p:sldId id="277" r:id="rId6"/>
    <p:sldId id="278" r:id="rId7"/>
    <p:sldId id="256" r:id="rId8"/>
    <p:sldId id="258" r:id="rId9"/>
    <p:sldId id="259" r:id="rId10"/>
    <p:sldId id="257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  <p:sldId id="269" r:id="rId21"/>
    <p:sldId id="270" r:id="rId22"/>
    <p:sldId id="271" r:id="rId23"/>
    <p:sldId id="275" r:id="rId24"/>
    <p:sldId id="279" r:id="rId25"/>
    <p:sldId id="273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7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2018-03-26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7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5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17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2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7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25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1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35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41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7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03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5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27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21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59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0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81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64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3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5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8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44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476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5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9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75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552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696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50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4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6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3/26/2018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3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0.png"/><Relationship Id="rId7" Type="http://schemas.openxmlformats.org/officeDocument/2006/relationships/image" Target="../media/image16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0.png"/><Relationship Id="rId7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6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1.png"/><Relationship Id="rId5" Type="http://schemas.openxmlformats.org/officeDocument/2006/relationships/image" Target="../media/image58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0.png"/><Relationship Id="rId7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0.png"/><Relationship Id="rId7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Acceleration in two dimensions</a:t>
            </a:r>
            <a:endParaRPr lang="en-CA" sz="40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4" y="849693"/>
            <a:ext cx="3888000" cy="22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986730" y="1710904"/>
            <a:ext cx="1633270" cy="1184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8400" y="1735348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33.7</m:t>
                      </m:r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735348"/>
                <a:ext cx="56778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0049" y="849693"/>
                <a:ext cx="4038600" cy="5630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(b) How long will it take her to reach the other river bank?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Given: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624.0 m, </a:t>
                </a:r>
              </a:p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=3.0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Required: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624.0 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3.0 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CA" sz="2000" b="0" i="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208 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49" y="849693"/>
                <a:ext cx="4038600" cy="5630900"/>
              </a:xfrm>
              <a:prstGeom prst="rect">
                <a:avLst/>
              </a:prstGeom>
              <a:blipFill rotWithShape="1">
                <a:blip r:embed="rId4"/>
                <a:stretch>
                  <a:fillRect l="-1662" t="-541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44" y="1363873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6200" y="1752600"/>
                <a:ext cx="572657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752600"/>
                <a:ext cx="572657" cy="328167"/>
              </a:xfrm>
              <a:prstGeom prst="rect">
                <a:avLst/>
              </a:prstGeom>
              <a:blipFill rotWithShape="1">
                <a:blip r:embed="rId7"/>
                <a:stretch>
                  <a:fillRect r="-2151" b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3" b="84798"/>
          <a:stretch/>
        </p:blipFill>
        <p:spPr bwMode="auto">
          <a:xfrm>
            <a:off x="7724775" y="2719512"/>
            <a:ext cx="896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7009" r="2862" b="3912"/>
          <a:stretch/>
        </p:blipFill>
        <p:spPr bwMode="auto">
          <a:xfrm>
            <a:off x="7724775" y="1454878"/>
            <a:ext cx="896937" cy="2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2370310">
                <a:off x="6115515" y="2222857"/>
                <a:ext cx="102367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0310">
                <a:off x="6115515" y="2222857"/>
                <a:ext cx="1023670" cy="39190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9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4" y="849693"/>
            <a:ext cx="3888000" cy="22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986730" y="1710904"/>
            <a:ext cx="1633270" cy="1184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8400" y="1735348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33.7</m:t>
                      </m:r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735348"/>
                <a:ext cx="56778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0999" y="988118"/>
                <a:ext cx="4038600" cy="5209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(c) Where will the canoe land relative to the campsite?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Given: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=208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s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=2.0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Required: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2.0 m/s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208 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416 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[S]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The canoe reaches a location that is 416 m south of the campsite.    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CA" sz="2000" b="0" i="0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9" y="988118"/>
                <a:ext cx="4038600" cy="5209568"/>
              </a:xfrm>
              <a:prstGeom prst="rect">
                <a:avLst/>
              </a:prstGeom>
              <a:blipFill rotWithShape="1">
                <a:blip r:embed="rId4"/>
                <a:stretch>
                  <a:fillRect l="-1508" t="-585" r="-2564" b="-1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56943" y="1729233"/>
                <a:ext cx="572657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43" y="1729233"/>
                <a:ext cx="572657" cy="328167"/>
              </a:xfrm>
              <a:prstGeom prst="rect">
                <a:avLst/>
              </a:prstGeom>
              <a:blipFill rotWithShape="1">
                <a:blip r:embed="rId3"/>
                <a:stretch>
                  <a:fillRect r="-2128"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44" y="1363873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23" y="1881814"/>
            <a:ext cx="1049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3" b="84798"/>
          <a:stretch/>
        </p:blipFill>
        <p:spPr bwMode="auto">
          <a:xfrm>
            <a:off x="7781131" y="2668133"/>
            <a:ext cx="896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7009" r="2862" b="3912"/>
          <a:stretch/>
        </p:blipFill>
        <p:spPr bwMode="auto">
          <a:xfrm>
            <a:off x="7781131" y="1403499"/>
            <a:ext cx="896937" cy="2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5844426" y="4267200"/>
            <a:ext cx="2126841" cy="13514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9085" y="4267200"/>
            <a:ext cx="212684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54278" y="4267200"/>
            <a:ext cx="0" cy="13514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87269" y="3809999"/>
                <a:ext cx="176700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=416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69" y="3809999"/>
                <a:ext cx="1767009" cy="410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65777" y="4737755"/>
                <a:ext cx="468624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77" y="4737755"/>
                <a:ext cx="468624" cy="438582"/>
              </a:xfrm>
              <a:prstGeom prst="rect">
                <a:avLst/>
              </a:prstGeom>
              <a:blipFill rotWithShape="1">
                <a:blip r:embed="rId10"/>
                <a:stretch>
                  <a:fillRect r="-14286"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09882" y="4283672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33.7</m:t>
                      </m:r>
                      <m:r>
                        <a:rPr lang="en-CA" sz="12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82" y="4283672"/>
                <a:ext cx="56778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8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2590800"/>
            <a:ext cx="20142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0283" y="2287607"/>
                <a:ext cx="3080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83" y="2287607"/>
                <a:ext cx="30809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988119"/>
                <a:ext cx="4038600" cy="4073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(d) If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canoeist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wants to reach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campsite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, what direction does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she need to take?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400" dirty="0" smtClean="0">
                    <a:solidFill>
                      <a:prstClr val="black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𝑜𝑝𝑝</m:t>
                            </m:r>
                          </m:num>
                          <m:den>
                            <m:r>
                              <a:rPr lang="en-CA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h𝑦𝑝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sz="24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</a:t>
                </a:r>
              </a:p>
              <a:p>
                <a:pPr lvl="0"/>
                <a:endParaRPr lang="en-CA" sz="12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400" dirty="0">
                    <a:solidFill>
                      <a:prstClr val="black"/>
                    </a:solidFill>
                    <a:latin typeface="+mj-lt"/>
                    <a:ea typeface="Cambria Math"/>
                  </a:rPr>
                  <a:t> </a:t>
                </a:r>
                <a:r>
                  <a:rPr lang="en-CA" sz="24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2.0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3.0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CA" sz="24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4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000" i="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2.0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3.0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41.8°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88119"/>
                <a:ext cx="4038600" cy="4073487"/>
              </a:xfrm>
              <a:prstGeom prst="rect">
                <a:avLst/>
              </a:prstGeom>
              <a:blipFill rotWithShape="1">
                <a:blip r:embed="rId3"/>
                <a:stretch>
                  <a:fillRect l="-1662" t="-749" r="-15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9971">
            <a:off x="6143968" y="2282941"/>
            <a:ext cx="1049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=2.0m/s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blipFill rotWithShape="1">
                <a:blip r:embed="rId5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1156">
            <a:off x="5970932" y="1697661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729270" y="1600200"/>
            <a:ext cx="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15000" y="1600200"/>
            <a:ext cx="2014270" cy="990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426106"/>
            <a:ext cx="4224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0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2590800"/>
            <a:ext cx="20142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0283" y="2287607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41.8°</m:t>
                      </m:r>
                      <m:r>
                        <m:rPr>
                          <m:nor/>
                        </m:rPr>
                        <a:rPr lang="en-CA" sz="1200" dirty="0">
                          <a:solidFill>
                            <a:prstClr val="black"/>
                          </a:solidFill>
                          <a:latin typeface="Calibri"/>
                        </a:rPr>
                        <m:t> 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83" y="2287607"/>
                <a:ext cx="59984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7700" y="838200"/>
                <a:ext cx="4381500" cy="4615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(e) What is the canoe velocity relative  to the ground when the canoe is reaching the campsite?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Method 1:(Using trigonometric Ratios)</a:t>
                </a: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tan</m:t>
                        </m:r>
                      </m:fName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𝑜𝑝𝑝</m:t>
                            </m:r>
                          </m:num>
                          <m:den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𝑎𝑑𝑗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</a:t>
                </a: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tan</m:t>
                        </m:r>
                      </m:fName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41.8°</m:t>
                        </m:r>
                      </m:e>
                    </m:func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2.0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   </a:t>
                </a:r>
              </a:p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+mj-lt"/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𝑜𝑔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2.0 </m:t>
                        </m:r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func>
                          <m:funcPr>
                            <m:ctrlPr>
                              <a:rPr lang="en-CA" sz="20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000" i="0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CA" sz="20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41.8</m:t>
                            </m:r>
                            <m:r>
                              <a:rPr lang="en-CA" sz="20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e>
                        </m:func>
                      </m:den>
                    </m:f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2.24 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[E]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838200"/>
                <a:ext cx="4381500" cy="4615174"/>
              </a:xfrm>
              <a:prstGeom prst="rect">
                <a:avLst/>
              </a:prstGeom>
              <a:blipFill rotWithShape="1">
                <a:blip r:embed="rId3"/>
                <a:stretch>
                  <a:fillRect l="-1391" t="-661" b="-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9971">
            <a:off x="6151598" y="2369342"/>
            <a:ext cx="1049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=2.0m/s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blipFill rotWithShape="1">
                <a:blip r:embed="rId5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1156">
            <a:off x="5970932" y="1697661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729270" y="1600200"/>
            <a:ext cx="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15000" y="1600200"/>
            <a:ext cx="2014270" cy="990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3286" b="3912"/>
          <a:stretch/>
        </p:blipFill>
        <p:spPr bwMode="auto">
          <a:xfrm>
            <a:off x="7921973" y="2418672"/>
            <a:ext cx="10080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28226" r="71545" b="52540"/>
          <a:stretch/>
        </p:blipFill>
        <p:spPr bwMode="auto">
          <a:xfrm>
            <a:off x="4705350" y="2418673"/>
            <a:ext cx="923926" cy="42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92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2590800"/>
            <a:ext cx="20142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0283" y="2287607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41.8°</m:t>
                      </m:r>
                      <m:r>
                        <m:rPr>
                          <m:nor/>
                        </m:rPr>
                        <a:rPr lang="en-CA" sz="1200" dirty="0">
                          <a:solidFill>
                            <a:prstClr val="black"/>
                          </a:solidFill>
                          <a:latin typeface="Calibri"/>
                        </a:rPr>
                        <m:t> 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83" y="2287607"/>
                <a:ext cx="59984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9792" y="822385"/>
                <a:ext cx="4267200" cy="455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(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e) What is the canoe velocity relative to the ground when the canoe is reaching the campsite? 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Method 2:(Using Pythagorean Theory)</a:t>
                </a: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sz="2000" b="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endParaRPr lang="en-CA" sz="20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+mj-lt"/>
                  <a:ea typeface="Cambria Math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a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a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3.0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2.0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2.24 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[E]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2" y="822385"/>
                <a:ext cx="4267200" cy="4559390"/>
              </a:xfrm>
              <a:prstGeom prst="rect">
                <a:avLst/>
              </a:prstGeom>
              <a:blipFill rotWithShape="1">
                <a:blip r:embed="rId3"/>
                <a:stretch>
                  <a:fillRect l="-1571" t="-6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9971">
            <a:off x="6133710" y="2369343"/>
            <a:ext cx="1049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=2.0m/s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blipFill rotWithShape="1">
                <a:blip r:embed="rId5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1156">
            <a:off x="5970932" y="1697661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729270" y="1600200"/>
            <a:ext cx="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15000" y="1600200"/>
            <a:ext cx="2014270" cy="990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3286" b="3912"/>
          <a:stretch/>
        </p:blipFill>
        <p:spPr bwMode="auto">
          <a:xfrm>
            <a:off x="7921973" y="2418672"/>
            <a:ext cx="10080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28226" r="71545" b="52540"/>
          <a:stretch/>
        </p:blipFill>
        <p:spPr bwMode="auto">
          <a:xfrm>
            <a:off x="4705350" y="2418673"/>
            <a:ext cx="923926" cy="42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0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5076825"/>
            <a:ext cx="20142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0283" y="4773632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41.8°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83" y="4773632"/>
                <a:ext cx="56778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3425" y="762000"/>
                <a:ext cx="4267200" cy="4786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(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e) How much time does the canoe take to cross the river?</a:t>
                </a:r>
              </a:p>
              <a:p>
                <a:pPr marL="361950" lvl="0" indent="-36195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Given: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=624 m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          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𝑜𝑔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=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 2.24 </a:t>
                </a:r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𝑚/𝑠</a:t>
                </a:r>
              </a:p>
              <a:p>
                <a:pPr marL="361950" lvl="0" indent="-36195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Required: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∆t=? 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∆𝑡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∆t=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624 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2.24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     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= 278.57 s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61950" lvl="0" indent="-361950"/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762000"/>
                <a:ext cx="4267200" cy="4786118"/>
              </a:xfrm>
              <a:prstGeom prst="rect">
                <a:avLst/>
              </a:prstGeom>
              <a:blipFill rotWithShape="1">
                <a:blip r:embed="rId3"/>
                <a:stretch>
                  <a:fillRect l="-1429" t="-6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729270" y="4109850"/>
            <a:ext cx="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15000" y="4086225"/>
            <a:ext cx="2014270" cy="990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3286" b="3912"/>
          <a:stretch/>
        </p:blipFill>
        <p:spPr bwMode="auto">
          <a:xfrm>
            <a:off x="7921973" y="4904697"/>
            <a:ext cx="10080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28226" r="71545" b="52540"/>
          <a:stretch/>
        </p:blipFill>
        <p:spPr bwMode="auto">
          <a:xfrm>
            <a:off x="4705350" y="4904698"/>
            <a:ext cx="923926" cy="42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2875" y="5186343"/>
                <a:ext cx="1562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=624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5" y="5186343"/>
                <a:ext cx="15620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715000" y="2590800"/>
            <a:ext cx="20142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=2.0m/s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840" y="1883398"/>
                <a:ext cx="1262330" cy="328167"/>
              </a:xfrm>
              <a:prstGeom prst="rect">
                <a:avLst/>
              </a:prstGeom>
              <a:blipFill rotWithShape="1">
                <a:blip r:embed="rId6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1156">
            <a:off x="5970932" y="1697661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7729270" y="1600200"/>
            <a:ext cx="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15000" y="1600200"/>
            <a:ext cx="2014270" cy="990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3286" b="3912"/>
          <a:stretch/>
        </p:blipFill>
        <p:spPr bwMode="auto">
          <a:xfrm>
            <a:off x="7921973" y="2418672"/>
            <a:ext cx="10080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28226" r="71545" b="52540"/>
          <a:stretch/>
        </p:blipFill>
        <p:spPr bwMode="auto">
          <a:xfrm>
            <a:off x="4705350" y="2418673"/>
            <a:ext cx="923926" cy="42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3600" y="2667000"/>
                <a:ext cx="156055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𝑜𝑔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prstClr val="black"/>
                    </a:solidFill>
                  </a:rPr>
                  <a:t>= 2.24 𝑚/𝑠</a:t>
                </a:r>
                <a:endParaRPr lang="en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67000"/>
                <a:ext cx="1560555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9375" r="-2344" b="-1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313801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41.8°</m:t>
                      </m:r>
                    </m:oMath>
                  </m:oMathPara>
                </a14:m>
                <a:endParaRPr lang="en-CA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313801"/>
                <a:ext cx="56778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3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457200"/>
                <a:ext cx="76962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Example:</a:t>
                </a: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pilot of a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plane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wants to achieve a velocity of 230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km/h [N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35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E]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while the wind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is blowing at 75 km/h [W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25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N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]. What must be the heading 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velocity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of the plane to achieve that?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"/>
                <a:ext cx="76962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792" t="-2066" b="-66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7250" y="1934528"/>
                <a:ext cx="7364083" cy="1377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𝐺𝑖𝑣𝑒𝑛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:  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=230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[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35°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=75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𝑊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25°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1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Required: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 ?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Analysis: 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  <m:r>
                      <a:rPr lang="en-CA" sz="20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34528"/>
                <a:ext cx="7364083" cy="1377493"/>
              </a:xfrm>
              <a:prstGeom prst="rect">
                <a:avLst/>
              </a:prstGeom>
              <a:blipFill rotWithShape="1">
                <a:blip r:embed="rId3"/>
                <a:stretch>
                  <a:fillRect l="-911" t="-1770" b="-5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042954" y="3677161"/>
            <a:ext cx="1443446" cy="26235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8002331">
                <a:off x="4264630" y="4877946"/>
                <a:ext cx="194145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230  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2331">
                <a:off x="4264630" y="4877946"/>
                <a:ext cx="1941455" cy="391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70132" y="5559020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35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32" y="5559020"/>
                <a:ext cx="6096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20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 flipV="1">
            <a:off x="4042954" y="5408395"/>
            <a:ext cx="370" cy="8505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00800" y="5012807"/>
            <a:ext cx="1790718" cy="999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47110" y="5788223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110" y="5788223"/>
                <a:ext cx="64714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87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6993419" y="6019800"/>
            <a:ext cx="1198097" cy="141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768546">
                <a:off x="6668866" y="5043271"/>
                <a:ext cx="157620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600" dirty="0" smtClean="0">
                    <a:solidFill>
                      <a:prstClr val="black"/>
                    </a:solidFill>
                    <a:latin typeface="Calibri"/>
                  </a:rPr>
                  <a:t>= 75 km/h</a:t>
                </a:r>
                <a:endParaRPr lang="en-CA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8546">
                <a:off x="6668866" y="5043271"/>
                <a:ext cx="1576206" cy="3585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7433" y="685800"/>
                <a:ext cx="7364083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𝐺𝑖𝑣𝑒𝑛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:  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=230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[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35°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=75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𝑊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25°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1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Required: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 ?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Analysis: 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  <m:r>
                      <a:rPr lang="en-CA" sz="20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33" y="685800"/>
                <a:ext cx="7364083" cy="1685270"/>
              </a:xfrm>
              <a:prstGeom prst="rect">
                <a:avLst/>
              </a:prstGeom>
              <a:blipFill rotWithShape="1">
                <a:blip r:embed="rId2"/>
                <a:stretch>
                  <a:fillRect l="-911" t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042954" y="3677161"/>
            <a:ext cx="1443446" cy="26235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8002331">
                <a:off x="4477938" y="4724047"/>
                <a:ext cx="190690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230  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2331">
                <a:off x="4477938" y="4724047"/>
                <a:ext cx="1906907" cy="39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70132" y="5559020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35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32" y="5559020"/>
                <a:ext cx="60965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0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 flipV="1">
            <a:off x="4042954" y="5408395"/>
            <a:ext cx="370" cy="8505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00800" y="5012807"/>
            <a:ext cx="1790718" cy="999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47110" y="5788223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110" y="5788223"/>
                <a:ext cx="64714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887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6993419" y="6019800"/>
            <a:ext cx="1198097" cy="141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957802">
                <a:off x="6185437" y="5608943"/>
                <a:ext cx="157620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600" dirty="0" smtClean="0">
                    <a:solidFill>
                      <a:prstClr val="black"/>
                    </a:solidFill>
                    <a:latin typeface="Calibri"/>
                  </a:rPr>
                  <a:t>= 75 km/h</a:t>
                </a:r>
                <a:endParaRPr lang="en-CA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7802">
                <a:off x="6185437" y="5608943"/>
                <a:ext cx="1576206" cy="3585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353426" y="3677161"/>
            <a:ext cx="3132974" cy="163727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6998" y="5830363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Calibri"/>
                  </a:rPr>
                  <a:t>6</a:t>
                </a:r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98" y="5830363"/>
                <a:ext cx="60965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300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0020635">
                <a:off x="2769504" y="4110895"/>
                <a:ext cx="17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0635">
                <a:off x="2769504" y="4110895"/>
                <a:ext cx="17871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433" y="2394924"/>
                <a:ext cx="1810176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=90°−25°</m:t>
                      </m:r>
                    </m:oMath>
                  </m:oMathPara>
                </a14:m>
                <a:endParaRPr lang="en-CA" sz="2000" b="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</a:rPr>
                  <a:t>    = 65</a:t>
                </a:r>
                <a14:m>
                  <m:oMath xmlns:m="http://schemas.openxmlformats.org/officeDocument/2006/math">
                    <m:r>
                      <a:rPr lang="en-CA" sz="200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endParaRPr lang="en-CA" sz="20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=65°+35°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=100°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  <a:ea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33" y="2394924"/>
                <a:ext cx="1810176" cy="16312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566 0.01526 -0.10017 0.00971 -0.14531 0.0104 C -0.1526 0.01087 -0.15989 0.01064 -0.16701 0.01156 C -0.17239 0.01226 -0.17864 0.01549 -0.18437 0.01619 C -0.20052 0.02243 -0.21649 0.02544 -0.23298 0.02775 C -0.24253 0.03284 -0.25278 0.03122 -0.26267 0.03354 C -0.32621 0.04811 -0.34444 0.03978 -0.43993 0.04048 C -0.44323 0.04094 -0.44635 0.04094 -0.44965 0.04163 C -0.45052 0.04186 -0.45191 0.04163 -0.45226 0.04279 C -0.4526 0.04395 -0.45139 0.04626 -0.45139 0.04626 L -0.44965 0.03932 " pathEditMode="relative" ptsTypes="fffffffff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566 0.01526 -0.10017 0.00971 -0.14531 0.0104 C -0.1526 0.01087 -0.15989 0.01064 -0.16701 0.01156 C -0.17239 0.01226 -0.17864 0.01549 -0.18437 0.01619 C -0.20052 0.02243 -0.21649 0.02544 -0.23298 0.02775 C -0.24253 0.03284 -0.25278 0.03122 -0.26267 0.03354 C -0.32621 0.04811 -0.34444 0.03978 -0.43993 0.04048 C -0.44323 0.04094 -0.44635 0.04094 -0.44965 0.04163 C -0.45052 0.04186 -0.45191 0.04163 -0.45226 0.04279 C -0.4526 0.04395 -0.45139 0.04626 -0.45139 0.04626 L -0.44965 0.03932 " pathEditMode="relative" ptsTypes="fffffffff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566 0.01526 -0.10017 0.00971 -0.14531 0.0104 C -0.1526 0.01087 -0.15989 0.01064 -0.16701 0.01156 C -0.17239 0.01226 -0.17864 0.01549 -0.18437 0.01619 C -0.20052 0.02243 -0.21649 0.02544 -0.23298 0.02775 C -0.24253 0.03284 -0.25278 0.03122 -0.26267 0.03354 C -0.32621 0.04811 -0.34444 0.03978 -0.43993 0.04048 C -0.44323 0.04094 -0.44635 0.04094 -0.44965 0.04163 C -0.45052 0.04186 -0.45191 0.04163 -0.45226 0.04279 C -0.4526 0.04395 -0.45139 0.04626 -0.45139 0.04626 L -0.44965 0.03932 " pathEditMode="relative" ptsTypes="fffffffff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566 0.01526 -0.10017 0.00971 -0.14531 0.0104 C -0.1526 0.01087 -0.15989 0.01064 -0.16701 0.01156 C -0.17239 0.01226 -0.17864 0.01549 -0.18437 0.01619 C -0.20052 0.02243 -0.21649 0.02544 -0.23298 0.02775 C -0.24253 0.03284 -0.25278 0.03122 -0.26267 0.03354 C -0.32621 0.04811 -0.34444 0.03978 -0.43993 0.04048 C -0.44323 0.04094 -0.44635 0.04094 -0.44965 0.04163 C -0.45052 0.04186 -0.45191 0.04163 -0.45226 0.04279 C -0.4526 0.04395 -0.45139 0.04626 -0.45139 0.04626 L -0.44965 0.03932 " pathEditMode="relative" ptsTypes="fffffffff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39975" y="990600"/>
            <a:ext cx="1443446" cy="26235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906412">
                <a:off x="7102051" y="2258881"/>
                <a:ext cx="195963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=230 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/h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06412">
                <a:off x="7102051" y="2258881"/>
                <a:ext cx="1959638" cy="391902"/>
              </a:xfrm>
              <a:prstGeom prst="rect">
                <a:avLst/>
              </a:prstGeom>
              <a:blipFill rotWithShape="1">
                <a:blip r:embed="rId2"/>
                <a:stretch>
                  <a:fillRect r="-1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4754" y="3083479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100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54" y="3083479"/>
                <a:ext cx="60965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5157970" y="2626896"/>
            <a:ext cx="1790718" cy="999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4280" y="3402312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3402312"/>
                <a:ext cx="64714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5750589" y="3633889"/>
            <a:ext cx="1198097" cy="141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957802">
                <a:off x="5126474" y="3316726"/>
                <a:ext cx="157620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600" dirty="0" smtClean="0">
                    <a:solidFill>
                      <a:prstClr val="black"/>
                    </a:solidFill>
                    <a:latin typeface="Calibri"/>
                  </a:rPr>
                  <a:t>= 75 km/h</a:t>
                </a:r>
                <a:endParaRPr lang="en-CA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7802">
                <a:off x="5126474" y="3316726"/>
                <a:ext cx="1576206" cy="3585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5250447" y="990600"/>
            <a:ext cx="3132974" cy="163727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0020635">
                <a:off x="5666525" y="1424334"/>
                <a:ext cx="17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0635">
                <a:off x="5666525" y="1424334"/>
                <a:ext cx="178718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047239"/>
                <a:ext cx="4799276" cy="317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−2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𝑜𝑚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75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230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−2(75)(230)</m:t>
                      </m:r>
                      <m:func>
                        <m:func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CA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𝑜𝑚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64515.86</a:t>
                </a:r>
              </a:p>
              <a:p>
                <a:endParaRPr lang="en-CA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𝑜𝑚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64515.86</m:t>
                          </m:r>
                        </m:e>
                      </m:rad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=254.00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47239"/>
                <a:ext cx="4799276" cy="317753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20170884">
                <a:off x="5426487" y="1381389"/>
                <a:ext cx="2171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=254.00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CA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884">
                <a:off x="5426487" y="1381389"/>
                <a:ext cx="21712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39975" y="990600"/>
            <a:ext cx="1443446" cy="26235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906412">
                <a:off x="7102051" y="2258881"/>
                <a:ext cx="195963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=230 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/h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06412">
                <a:off x="7102051" y="2258881"/>
                <a:ext cx="1959638" cy="391902"/>
              </a:xfrm>
              <a:prstGeom prst="rect">
                <a:avLst/>
              </a:prstGeom>
              <a:blipFill rotWithShape="1">
                <a:blip r:embed="rId2"/>
                <a:stretch>
                  <a:fillRect r="-1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4754" y="3083479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100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54" y="3083479"/>
                <a:ext cx="60965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5157970" y="2626896"/>
            <a:ext cx="1790718" cy="999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4280" y="3402312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25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3402312"/>
                <a:ext cx="64714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6304280" y="3633890"/>
            <a:ext cx="644406" cy="211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957802">
                <a:off x="5292958" y="3447142"/>
                <a:ext cx="157620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600" dirty="0" smtClean="0">
                    <a:solidFill>
                      <a:prstClr val="black"/>
                    </a:solidFill>
                    <a:latin typeface="Calibri"/>
                  </a:rPr>
                  <a:t>= 75 km/h</a:t>
                </a:r>
                <a:endParaRPr lang="en-CA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7802">
                <a:off x="5292958" y="3447142"/>
                <a:ext cx="1576206" cy="3585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5250447" y="990600"/>
            <a:ext cx="3132974" cy="163727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047239"/>
                <a:ext cx="4799276" cy="549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CA" sz="2000" i="1" ker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230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CA" sz="2000" i="1" ker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254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100</m:t>
                              </m:r>
                              <m: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kern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i="1" kern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i="1" kern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i="1" kern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i="1" kern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 kern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230</m:t>
                                  </m:r>
                                  <m:func>
                                    <m:funcPr>
                                      <m:ctrlPr>
                                        <a:rPr lang="en-CA" sz="2000" i="1" kern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z="2000" kern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CA" sz="2000" i="1" kern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100°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CA" sz="2000" i="1" kern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254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1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kern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=63.1°</m:t>
                      </m:r>
                    </m:oMath>
                  </m:oMathPara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kern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∅=180°−(65°+63.1°)</m:t>
                      </m:r>
                    </m:oMath>
                  </m:oMathPara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r>
                  <a:rPr lang="en-CA" sz="2000" kern="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CA" sz="2000" i="1" kern="0" smtClean="0">
                        <a:solidFill>
                          <a:schemeClr val="bg1"/>
                        </a:solidFill>
                        <a:latin typeface="Cambria Math"/>
                      </a:rPr>
                      <m:t>=51.9</m:t>
                    </m:r>
                    <m:r>
                      <a:rPr lang="en-CA" sz="2000" i="1" kern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kern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=254.00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  [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 51.9°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𝐸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[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𝐸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38.1°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chemeClr val="bg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47239"/>
                <a:ext cx="4799276" cy="5492209"/>
              </a:xfrm>
              <a:prstGeom prst="rect">
                <a:avLst/>
              </a:prstGeom>
              <a:blipFill rotWithShape="1">
                <a:blip r:embed="rId6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20170884">
                <a:off x="5426487" y="1381389"/>
                <a:ext cx="2171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=254.00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CA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884">
                <a:off x="5426487" y="1381389"/>
                <a:ext cx="217123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186241" y="1809238"/>
            <a:ext cx="7950" cy="1428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94191" y="2818882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Calibri"/>
                  </a:rPr>
                  <a:t>6</a:t>
                </a:r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91" y="2818882"/>
                <a:ext cx="647145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887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2511105"/>
                <a:ext cx="29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11105"/>
                <a:ext cx="29136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36340" y="2173412"/>
                <a:ext cx="29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40" y="2173412"/>
                <a:ext cx="29136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65391" y="2518543"/>
                <a:ext cx="29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63.1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91" y="2518543"/>
                <a:ext cx="291366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914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6241" y="2147055"/>
                <a:ext cx="647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51.9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1" y="2147055"/>
                <a:ext cx="647145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2830"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9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 school bus changes its velocity from 10 m/s [W] to 10 m/s [W30°S] in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5.0 s. Determine the vector acceleration of the school bus.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: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10.0 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; 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10.0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30°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 </a:t>
                </a:r>
              </a:p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719138" indent="-719138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Analysis:</a:t>
                </a:r>
              </a:p>
              <a:p>
                <a:pPr marL="719138" indent="-719138" algn="l"/>
                <a:r>
                  <a:rPr lang="en-CA" sz="200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⃑"/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indent="-719138" algn="l"/>
                <a:endParaRPr lang="en-CA" sz="8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indent="-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719138" indent="-719138"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719138" indent="-719138"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719138" indent="-71913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  <a:blipFill rotWithShape="1">
                <a:blip r:embed="rId2"/>
                <a:stretch>
                  <a:fillRect l="-2019" t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Adding Displacement Vectors by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457200"/>
                <a:ext cx="746760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Example:</a:t>
                </a: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 pilot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wants her plane to fly in the north direction.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There is a wind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velocity is 20.0 km/h [ N 50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E ].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If the plane can fly at a velocity of 150 km/h in still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air. </a:t>
                </a: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a) What must be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the plane’s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heading?</a:t>
                </a: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b) What is the plane ground Velocity?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"/>
                <a:ext cx="7467600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816" t="-1458" r="-1061" b="-43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7250" y="2775699"/>
                <a:ext cx="7364083" cy="2248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𝐺𝑖𝑣𝑒𝑛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:  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=150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[ ?]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</a:p>
              <a:p>
                <a:r>
                  <a:rPr lang="en-CA" sz="2000" dirty="0" smtClean="0">
                    <a:solidFill>
                      <a:prstClr val="black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=20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[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50°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</a:p>
              <a:p>
                <a:r>
                  <a:rPr lang="en-CA" sz="20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𝑜𝑔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 ?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[ N ]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Required: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150 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[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?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]</a:t>
                </a: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Analysis: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b="1" dirty="0">
                    <a:solidFill>
                      <a:prstClr val="black"/>
                    </a:solidFill>
                    <a:latin typeface="Calibri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𝒎𝒈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500" i="1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775699"/>
                <a:ext cx="7364083" cy="2248821"/>
              </a:xfrm>
              <a:prstGeom prst="rect">
                <a:avLst/>
              </a:prstGeom>
              <a:blipFill rotWithShape="1">
                <a:blip r:embed="rId3"/>
                <a:stretch>
                  <a:fillRect l="-911" t="-1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829208" y="4870483"/>
            <a:ext cx="1476846" cy="11701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68021">
                <a:off x="6958000" y="5567699"/>
                <a:ext cx="178718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𝑚𝑔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21">
                <a:off x="6958000" y="5567699"/>
                <a:ext cx="1787182" cy="391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0455" y="5483423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55" y="5483423"/>
                <a:ext cx="6096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6810039" y="5486682"/>
            <a:ext cx="0" cy="553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72200" y="2360712"/>
            <a:ext cx="2" cy="3276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5063224" y="3869853"/>
                <a:ext cx="1576206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?  km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63224" y="3869853"/>
                <a:ext cx="1576206" cy="425053"/>
              </a:xfrm>
              <a:prstGeom prst="rect">
                <a:avLst/>
              </a:prstGeom>
              <a:blipFill rotWithShape="1">
                <a:blip r:embed="rId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32446" y="762000"/>
                <a:ext cx="7364083" cy="450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𝐺𝑖𝑣𝑒𝑛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:  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=150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[ ?]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=20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[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50°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 ]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𝑜𝑔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 ?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[ N ]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Required: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150 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[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?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]</a:t>
                </a: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Analysis: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b="1" dirty="0">
                    <a:solidFill>
                      <a:prstClr val="black"/>
                    </a:solidFill>
                    <a:latin typeface="Calibri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𝒎𝒈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500" i="1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CA" sz="2000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1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6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20.0</m:t>
                          </m:r>
                        </m:num>
                        <m:den>
                          <m:func>
                            <m:funcPr>
                              <m:ctrlP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16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CA" sz="1600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6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6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CA" sz="16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50.0</m:t>
                          </m:r>
                        </m:num>
                        <m:den>
                          <m:func>
                            <m:funcPr>
                              <m:ctrlP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16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16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800" strike="sngStrike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600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1600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unc>
                        <m:funcPr>
                          <m:ctrlPr>
                            <a:rPr lang="en-CA" sz="16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6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16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6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1600" i="1" kern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20.0</m:t>
                                  </m:r>
                                  <m:func>
                                    <m:funcPr>
                                      <m:ctrlPr>
                                        <a:rPr lang="en-CA" sz="16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z="1600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CA" sz="1600" i="1" kern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  <m:r>
                                        <a:rPr lang="en-CA" sz="16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0°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CA" sz="16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CA" sz="1600" i="1" kern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50.0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600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=5.9</m:t>
                      </m:r>
                      <m:r>
                        <a:rPr lang="en-CA" sz="1600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6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16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8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=150  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𝑘𝑚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[ N 5.9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° 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𝑊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6" y="762000"/>
                <a:ext cx="7364083" cy="4500399"/>
              </a:xfrm>
              <a:prstGeom prst="rect">
                <a:avLst/>
              </a:prstGeom>
              <a:blipFill rotWithShape="1">
                <a:blip r:embed="rId2"/>
                <a:stretch>
                  <a:fillRect l="-911" t="-542" b="-1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829208" y="4870483"/>
            <a:ext cx="1476846" cy="11701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68021">
                <a:off x="6958000" y="5567699"/>
                <a:ext cx="178718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𝑚𝑔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21">
                <a:off x="6958000" y="5567699"/>
                <a:ext cx="1787182" cy="391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0455" y="5483423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55" y="5483423"/>
                <a:ext cx="6096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6810039" y="5486682"/>
            <a:ext cx="0" cy="553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09096" y="2773635"/>
            <a:ext cx="2" cy="3276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4764260" y="4315894"/>
                <a:ext cx="1576206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?  km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4260" y="4315894"/>
                <a:ext cx="1576206" cy="425053"/>
              </a:xfrm>
              <a:prstGeom prst="rect">
                <a:avLst/>
              </a:prstGeom>
              <a:blipFill rotWithShape="1">
                <a:blip r:embed="rId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5909098" y="2773635"/>
            <a:ext cx="1504965" cy="205130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3298102">
                <a:off x="5823635" y="3230757"/>
                <a:ext cx="1921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𝑜𝑚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=150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8102">
                <a:off x="5823635" y="3230757"/>
                <a:ext cx="19211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83187" y="3352799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187" y="3352799"/>
                <a:ext cx="60965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7414985" y="4229118"/>
            <a:ext cx="0" cy="553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57972" y="4198310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72" y="4198310"/>
                <a:ext cx="60965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-0.00231 -0.02483 -0.00208 -0.0434 -0.00139 C -0.05486 0.00209 -0.06267 0.0007 -0.07552 0 C -0.07865 -0.00069 -0.08177 -0.00208 -0.0849 -0.00254 C -0.08958 -0.00324 -0.09896 -0.00393 -0.09896 -0.00393 " pathEditMode="relative" ptsTypes="ffff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-0.00231 -0.02483 -0.00208 -0.0434 -0.00139 C -0.05486 0.00209 -0.06267 0.0007 -0.07552 0 C -0.07865 -0.00069 -0.08177 -0.00208 -0.0849 -0.00254 C -0.08958 -0.00324 -0.09896 -0.00393 -0.09896 -0.00393 " pathEditMode="relative" ptsTypes="ffff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-0.00231 -0.02483 -0.00208 -0.0434 -0.00139 C -0.05486 0.00209 -0.06267 0.0007 -0.07552 0 C -0.07865 -0.00069 -0.08177 -0.00208 -0.0849 -0.00254 C -0.08958 -0.00324 -0.09896 -0.00393 -0.09896 -0.00393 " pathEditMode="relative" ptsTypes="ffff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-0.00231 -0.02483 -0.00208 -0.0434 -0.00139 C -0.05486 0.00209 -0.06267 0.0007 -0.07552 0 C -0.07865 -0.00069 -0.08177 -0.00208 -0.0849 -0.00254 C -0.08958 -0.00324 -0.09896 -0.00393 -0.09896 -0.00393 " pathEditMode="relative" ptsTypes="ffff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5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9ECF-18B0-428D-98DD-7AFEE14DCB77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214" y="580965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b) what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is the plane’s ground velocity?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86173" y="1143000"/>
                <a:ext cx="7364083" cy="5040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CA" sz="2000" kern="0" dirty="0" smtClean="0">
                    <a:solidFill>
                      <a:sysClr val="windowText" lastClr="000000"/>
                    </a:solidFill>
                    <a:latin typeface="Cambria Math"/>
                  </a:rPr>
                  <a:t>Using </a:t>
                </a:r>
                <a:r>
                  <a:rPr lang="en-CA" sz="2000" kern="0" dirty="0">
                    <a:solidFill>
                      <a:sysClr val="windowText" lastClr="000000"/>
                    </a:solidFill>
                    <a:latin typeface="Cambria Math"/>
                  </a:rPr>
                  <a:t>the S</a:t>
                </a:r>
                <a:r>
                  <a:rPr lang="en-CA" sz="2000" kern="0" dirty="0" smtClean="0">
                    <a:solidFill>
                      <a:sysClr val="windowText" lastClr="000000"/>
                    </a:solidFill>
                    <a:latin typeface="Cambria Math"/>
                  </a:rPr>
                  <a:t>ine </a:t>
                </a:r>
                <a:r>
                  <a:rPr lang="en-CA" sz="2000" kern="0" dirty="0">
                    <a:solidFill>
                      <a:sysClr val="windowText" lastClr="000000"/>
                    </a:solidFill>
                    <a:latin typeface="Cambria Math"/>
                  </a:rPr>
                  <a:t>Law:</a:t>
                </a:r>
              </a:p>
              <a:p>
                <a:pPr>
                  <a:defRPr/>
                </a:pPr>
                <a:endParaRPr lang="en-CA" sz="2000" i="1" kern="0" dirty="0" smtClean="0">
                  <a:solidFill>
                    <a:sysClr val="windowText" lastClr="000000"/>
                  </a:solidFill>
                  <a:latin typeface="Cambria Math"/>
                  <a:ea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∅=180°−</m:t>
                      </m:r>
                      <m:d>
                        <m:dPr>
                          <m:ctrlP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50°+5.9°</m:t>
                          </m:r>
                        </m:e>
                      </m:d>
                    </m:oMath>
                  </m:oMathPara>
                </a14:m>
                <a:endParaRPr lang="en-CA" sz="2000" i="1" kern="0" dirty="0" smtClean="0">
                  <a:solidFill>
                    <a:sysClr val="windowText" lastClr="000000"/>
                  </a:solidFill>
                  <a:latin typeface="Cambria Math"/>
                  <a:ea typeface="Cambria Math"/>
                </a:endParaRPr>
              </a:p>
              <a:p>
                <a:pPr>
                  <a:defRPr/>
                </a:pPr>
                <a:r>
                  <a:rPr lang="en-CA" sz="2000" kern="0" dirty="0" smtClean="0">
                    <a:solidFill>
                      <a:sysClr val="windowText" lastClr="000000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b="0" i="0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124.1°</m:t>
                    </m:r>
                  </m:oMath>
                </a14:m>
                <a:endParaRPr lang="en-CA" sz="2000" i="1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:endParaRPr lang="en-CA" sz="2000" i="1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CA" sz="2000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124.1</m:t>
                              </m:r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func>
                        </m:den>
                      </m:f>
                      <m:r>
                        <a:rPr lang="en-CA" sz="2000" i="1" ker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50.0</m:t>
                          </m:r>
                        </m:num>
                        <m:den>
                          <m:func>
                            <m:funcPr>
                              <m:ctrlP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CA" sz="20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800" strike="sngStrike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800" i="1" kern="0" dirty="0" smtClean="0">
                  <a:solidFill>
                    <a:sysClr val="windowText" lastClr="000000"/>
                  </a:solidFill>
                  <a:latin typeface="Cambria Math"/>
                  <a:ea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  <m: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CA" sz="2000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150</m:t>
                          </m:r>
                          <m:func>
                            <m:funcPr>
                              <m:ctrlP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124.1°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000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50°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sz="20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1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r>
                  <a:rPr lang="en-CA" sz="2000" kern="0" dirty="0" smtClean="0">
                    <a:solidFill>
                      <a:sysClr val="windowText" lastClr="000000"/>
                    </a:solidFill>
                    <a:latin typeface="Calibri"/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sz="2000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=162.14 </m:t>
                    </m:r>
                    <m:r>
                      <a:rPr lang="en-CA" sz="2000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i="1" kern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CA" sz="20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=162.14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[ N]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3" y="1143000"/>
                <a:ext cx="7364083" cy="5040804"/>
              </a:xfrm>
              <a:prstGeom prst="rect">
                <a:avLst/>
              </a:prstGeom>
              <a:blipFill rotWithShape="1">
                <a:blip r:embed="rId2"/>
                <a:stretch>
                  <a:fillRect l="-911" t="-605" b="-7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298695" y="4368697"/>
            <a:ext cx="1533268" cy="11862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68021">
                <a:off x="6428889" y="5147781"/>
                <a:ext cx="17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𝑜𝑚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21">
                <a:off x="6428889" y="5147781"/>
                <a:ext cx="17871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22497" y="5168288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97" y="5168288"/>
                <a:ext cx="60965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6298695" y="2278382"/>
            <a:ext cx="2" cy="3276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5113519" y="3704154"/>
                <a:ext cx="1576206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?  km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13519" y="3704154"/>
                <a:ext cx="1576206" cy="425053"/>
              </a:xfrm>
              <a:prstGeom prst="rect">
                <a:avLst/>
              </a:prstGeom>
              <a:blipFill rotWithShape="1">
                <a:blip r:embed="rId5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303010" y="2317393"/>
            <a:ext cx="1504965" cy="205130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3298102">
                <a:off x="6048953" y="2624836"/>
                <a:ext cx="2073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𝑜𝑚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=150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8102">
                <a:off x="6048953" y="2624836"/>
                <a:ext cx="20734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94226" y="2809502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26" y="2809502"/>
                <a:ext cx="60965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55492" y="4149119"/>
                <a:ext cx="757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124.1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92" y="4149119"/>
                <a:ext cx="757893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6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H="1" flipV="1">
            <a:off x="7831963" y="3117279"/>
            <a:ext cx="1" cy="12514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51055" y="3636408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5" y="3636408"/>
                <a:ext cx="60965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 rot="16200000">
                <a:off x="4777649" y="3359066"/>
                <a:ext cx="2266383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162.14 km/h  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77649" y="3359066"/>
                <a:ext cx="2266383" cy="425053"/>
              </a:xfrm>
              <a:prstGeom prst="rect">
                <a:avLst/>
              </a:prstGeom>
              <a:blipFill rotWithShape="1"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0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9ECF-18B0-428D-98DD-7AFEE14DCB77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214" y="580965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b) what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is the plane’s ground velocity?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86173" y="1143000"/>
                <a:ext cx="7364083" cy="311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CA" sz="2000" kern="0" dirty="0" smtClean="0">
                    <a:solidFill>
                      <a:sysClr val="windowText" lastClr="000000"/>
                    </a:solidFill>
                    <a:latin typeface="Cambria Math"/>
                  </a:rPr>
                  <a:t>OR Using the cosine Law:</a:t>
                </a:r>
                <a:endParaRPr lang="en-CA" sz="2000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:endParaRPr lang="en-CA" sz="2000" i="1" kern="0" dirty="0" smtClean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CA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20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150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</a:rPr>
                        <m:t>−2(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20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</a:rPr>
                        <m:t>)(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15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</a:rPr>
                        <m:t>0)</m:t>
                      </m:r>
                      <m:func>
                        <m:func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24.1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endParaRPr lang="en-CA" sz="2000" i="1" kern="0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000" b="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sz="2000" b="0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b="0" i="1" kern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kern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kern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𝑜𝑔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2000" b="0" i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b="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CA" sz="2000" b="0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26263.83</m:t>
                          </m:r>
                        </m:e>
                      </m:rad>
                      <m:r>
                        <a:rPr lang="en-CA" sz="2000" b="0" i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20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 smtClean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CA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i="1" ker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 ker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i="1" ker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𝑜𝑔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sz="2000" i="1" kern="0">
                        <a:solidFill>
                          <a:sysClr val="windowText" lastClr="000000"/>
                        </a:solidFill>
                        <a:latin typeface="Cambria Math"/>
                      </a:rPr>
                      <m:t>=</m:t>
                    </m:r>
                    <m:r>
                      <a:rPr lang="en-CA" sz="2000" b="0" i="1" kern="0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162.14 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CA" sz="2000" kern="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𝑜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acc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=162.14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[ N]</a:t>
                </a: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3" y="1143000"/>
                <a:ext cx="7364083" cy="3110532"/>
              </a:xfrm>
              <a:prstGeom prst="rect">
                <a:avLst/>
              </a:prstGeom>
              <a:blipFill rotWithShape="1">
                <a:blip r:embed="rId2"/>
                <a:stretch>
                  <a:fillRect l="-911" t="-980" b="-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298695" y="4368697"/>
            <a:ext cx="1533268" cy="11862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68021">
                <a:off x="6428889" y="5147781"/>
                <a:ext cx="17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𝑜𝑚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21">
                <a:off x="6428889" y="5147781"/>
                <a:ext cx="17871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22497" y="5168288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50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97" y="5168288"/>
                <a:ext cx="60965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000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6298695" y="2278382"/>
            <a:ext cx="2" cy="32765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5113519" y="3704154"/>
                <a:ext cx="1576206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𝑜</m:t>
                            </m:r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</a:rPr>
                  <a:t>= ?  km</a:t>
                </a:r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13519" y="3704154"/>
                <a:ext cx="1576206" cy="425053"/>
              </a:xfrm>
              <a:prstGeom prst="rect">
                <a:avLst/>
              </a:prstGeom>
              <a:blipFill rotWithShape="1">
                <a:blip r:embed="rId5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303010" y="2317393"/>
            <a:ext cx="1504965" cy="205130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3298102">
                <a:off x="6048953" y="2624836"/>
                <a:ext cx="2073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𝑜𝑚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=150 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8102">
                <a:off x="6048953" y="2624836"/>
                <a:ext cx="20734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94226" y="2809502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26" y="2809502"/>
                <a:ext cx="60965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55492" y="4149119"/>
                <a:ext cx="757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solidFill>
                      <a:prstClr val="black"/>
                    </a:solidFill>
                    <a:latin typeface="Calibri"/>
                  </a:rPr>
                  <a:t>124.1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92" y="4149119"/>
                <a:ext cx="757893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600"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4400" y="6019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HW  questions # 54 – 62 on page 116 of the package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831963" y="3117279"/>
            <a:ext cx="1" cy="12514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51055" y="3636408"/>
                <a:ext cx="6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5.9</m:t>
                      </m:r>
                      <m:r>
                        <a:rPr lang="en-CA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CA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5" y="3636408"/>
                <a:ext cx="60965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2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</p:spPr>
            <p:txBody>
              <a:bodyPr>
                <a:noAutofit/>
              </a:bodyPr>
              <a:lstStyle/>
              <a:p>
                <a:pPr marL="71913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10.0 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; 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10.0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30°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719138" indent="-719138"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719138" indent="-71913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447800"/>
                <a:ext cx="7854696" cy="457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Adding Displacement Vectors by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5908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Relative Velocity with Two Dimension Vectors</a:t>
            </a:r>
            <a:endParaRPr lang="en-CA" sz="4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4829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2438400"/>
                <a:ext cx="7086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bus is moving with a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𝑏𝑢𝑠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=60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same time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ball on the bus is moving with a velocity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𝑏𝑎𝑙𝑙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=10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</a:rPr>
                  <a:t> in the same direction.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For a person who is standing stationary outside the bus, what is the velocity of the ball?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person will see the ball moving with a speed of 70 km/h.</a:t>
                </a: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 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7086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88" t="-893" r="-6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3400"/>
            <a:ext cx="4140000" cy="142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7750" y="1962395"/>
                <a:ext cx="7461849" cy="291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ball is an object moving in a moving medium which is the bus.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velocity of the medium (bus)is measured relative to the ground is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=60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velocity of object (ball)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relative 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medium (bus) is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=10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</a:rPr>
                  <a:t> in the same direction.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velocity of the object (ball)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relative 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ground is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70 km/h.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0" y="1962395"/>
                <a:ext cx="7461849" cy="2916376"/>
              </a:xfrm>
              <a:prstGeom prst="rect">
                <a:avLst/>
              </a:prstGeom>
              <a:blipFill rotWithShape="1">
                <a:blip r:embed="rId3"/>
                <a:stretch>
                  <a:fillRect l="-735" t="-1046" r="-1144" b="-20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2411" y="5257799"/>
                <a:ext cx="2746778" cy="56400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satMod val="103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8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800" b="1" dirty="0">
                    <a:solidFill>
                      <a:schemeClr val="bg1"/>
                    </a:solidFill>
                    <a:latin typeface="+mj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𝒎𝒈</m:t>
                            </m:r>
                          </m:sub>
                        </m:sSub>
                      </m:e>
                    </m:acc>
                  </m:oMath>
                </a14:m>
                <a:endParaRPr lang="en-CA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411" y="5257799"/>
                <a:ext cx="2746778" cy="564001"/>
              </a:xfrm>
              <a:prstGeom prst="rect">
                <a:avLst/>
              </a:prstGeom>
              <a:blipFill rotWithShape="1">
                <a:blip r:embed="rId4"/>
                <a:stretch>
                  <a:fillRect t="-7368" b="-21053"/>
                </a:stretch>
              </a:blipFill>
              <a:ln>
                <a:solidFill>
                  <a:schemeClr val="accent1">
                    <a:shade val="50000"/>
                    <a:satMod val="103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12808" y="945686"/>
                <a:ext cx="7010400" cy="5230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If an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object is moving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through a medium ,like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air or water, which is in turn moving relative 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ground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;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velocity of the object relative to the ground is the sum of the velocity of object relative to medium and the velocity of the medium relative to the ground.</a:t>
                </a:r>
              </a:p>
              <a:p>
                <a:endParaRPr lang="en-CA" sz="20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8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800" b="1" dirty="0">
                    <a:solidFill>
                      <a:schemeClr val="bg1"/>
                    </a:solidFill>
                    <a:latin typeface="+mj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8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𝒎𝒈</m:t>
                            </m:r>
                          </m:sub>
                        </m:sSub>
                      </m:e>
                    </m:acc>
                  </m:oMath>
                </a14:m>
                <a:endParaRPr lang="en-CA" sz="28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i="1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i="1" dirty="0" smtClean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𝑜𝑔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velocity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an object relative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to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ground. </a:t>
                </a:r>
              </a:p>
              <a:p>
                <a:endParaRPr lang="en-CA" sz="2000" i="1" dirty="0" smtClean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𝑜𝑚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velocity of the object relative to the medium.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velocity of the medium relative to the ground.</a:t>
                </a:r>
              </a:p>
              <a:p>
                <a:endParaRPr lang="en-CA" sz="2000" i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08" y="945686"/>
                <a:ext cx="7010400" cy="5230534"/>
              </a:xfrm>
              <a:prstGeom prst="rect">
                <a:avLst/>
              </a:prstGeom>
              <a:blipFill rotWithShape="1">
                <a:blip r:embed="rId2"/>
                <a:stretch>
                  <a:fillRect l="-783" t="-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609600"/>
            <a:ext cx="4419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endParaRPr lang="en-CA" sz="1000" dirty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canoeist is planning to paddle to 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campsite directly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across a river that is 624 m wide.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velocity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the river is 2.0 m/s[S]. In still water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,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canoeist can paddle at a speed of 3.0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m/s [E].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196"/>
            <a:ext cx="3492000" cy="200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971800"/>
                <a:ext cx="7364083" cy="2393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(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a) What is the velocity of the canoe relative to ground?</a:t>
                </a:r>
              </a:p>
              <a:p>
                <a:pPr lvl="0"/>
                <a:endParaRPr lang="en-CA" sz="2000" i="1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𝐺𝑖𝑣𝑒𝑛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:  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=3.0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[E]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2.0 m/s [S]</a:t>
                </a:r>
              </a:p>
              <a:p>
                <a:pPr lvl="0"/>
                <a:endParaRPr lang="en-CA" sz="2000" i="1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Calibri"/>
                  </a:rPr>
                  <a:t>Required: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 ?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Analysis: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𝒐𝒈</m:t>
                            </m:r>
                          </m:sub>
                        </m:sSub>
                      </m:e>
                    </m:acc>
                    <m:r>
                      <a:rPr lang="en-CA" sz="20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𝒐𝒎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𝒎𝒈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1800"/>
                <a:ext cx="7364083" cy="2393156"/>
              </a:xfrm>
              <a:prstGeom prst="rect">
                <a:avLst/>
              </a:prstGeom>
              <a:blipFill rotWithShape="1">
                <a:blip r:embed="rId3"/>
                <a:stretch>
                  <a:fillRect l="-911" t="-12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77000" y="1251099"/>
                <a:ext cx="1067152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𝑜𝑚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=3.0m/s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251099"/>
                <a:ext cx="1067152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6572" y="1629636"/>
                <a:ext cx="572657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572" y="1629636"/>
                <a:ext cx="572657" cy="328167"/>
              </a:xfrm>
              <a:prstGeom prst="rect">
                <a:avLst/>
              </a:prstGeom>
              <a:blipFill rotWithShape="1">
                <a:blip r:embed="rId5"/>
                <a:stretch>
                  <a:fillRect r="-2128"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3" b="84798"/>
          <a:stretch/>
        </p:blipFill>
        <p:spPr bwMode="auto">
          <a:xfrm>
            <a:off x="8005263" y="2515733"/>
            <a:ext cx="896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9" t="87009" r="2862" b="3912"/>
          <a:stretch/>
        </p:blipFill>
        <p:spPr bwMode="auto">
          <a:xfrm>
            <a:off x="8005263" y="1251099"/>
            <a:ext cx="896937" cy="2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2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49693"/>
            <a:ext cx="3888000" cy="22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199" y="822125"/>
                <a:ext cx="4572001" cy="5297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𝑜𝑔</m:t>
                            </m:r>
                          </m:sub>
                        </m:sSub>
                      </m:e>
                    </m:acc>
                    <m:r>
                      <a:rPr lang="en-CA" sz="2000" b="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𝑜𝑚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𝑚𝑔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=3.0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]+2.0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𝑜𝑔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3.0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(2.0)</m:t>
                              </m:r>
                            </m:e>
                            <m: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=3.61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2.0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3.0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=33.7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=3.61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33.7°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822125"/>
                <a:ext cx="4572001" cy="5297412"/>
              </a:xfrm>
              <a:prstGeom prst="rect">
                <a:avLst/>
              </a:prstGeom>
              <a:blipFill rotWithShape="1">
                <a:blip r:embed="rId3"/>
                <a:stretch>
                  <a:fillRect t="-4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986730" y="1710904"/>
            <a:ext cx="1633270" cy="1184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8400" y="1676400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3789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2370310">
                <a:off x="6115515" y="2222857"/>
                <a:ext cx="102367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0310">
                <a:off x="6115515" y="2222857"/>
                <a:ext cx="1023670" cy="3919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9" y="1349361"/>
            <a:ext cx="1066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19235" y="1748516"/>
                <a:ext cx="572657" cy="328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𝑚𝑔</m:t>
                        </m:r>
                      </m:sub>
                    </m:sSub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  <a:latin typeface="+mj-lt"/>
                  </a:rPr>
                  <a:t>=</a:t>
                </a:r>
                <a:endParaRPr lang="en-CA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35" y="1748516"/>
                <a:ext cx="572657" cy="328167"/>
              </a:xfrm>
              <a:prstGeom prst="rect">
                <a:avLst/>
              </a:prstGeom>
              <a:blipFill rotWithShape="1">
                <a:blip r:embed="rId7"/>
                <a:stretch>
                  <a:fillRect r="-4255"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3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1904</TotalTime>
  <Words>2208</Words>
  <Application>Microsoft Office PowerPoint</Application>
  <PresentationFormat>On-screen Show (4:3)</PresentationFormat>
  <Paragraphs>340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Flow</vt:lpstr>
      <vt:lpstr>1_Flow</vt:lpstr>
      <vt:lpstr>2_Flow</vt:lpstr>
      <vt:lpstr>3_Flow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105</cp:revision>
  <dcterms:created xsi:type="dcterms:W3CDTF">2006-08-16T00:00:00Z</dcterms:created>
  <dcterms:modified xsi:type="dcterms:W3CDTF">2018-03-27T01:41:40Z</dcterms:modified>
</cp:coreProperties>
</file>