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308" r:id="rId4"/>
    <p:sldId id="309" r:id="rId5"/>
    <p:sldId id="310" r:id="rId6"/>
    <p:sldId id="311" r:id="rId7"/>
    <p:sldId id="323" r:id="rId8"/>
    <p:sldId id="312" r:id="rId9"/>
    <p:sldId id="324" r:id="rId10"/>
    <p:sldId id="325" r:id="rId11"/>
    <p:sldId id="314" r:id="rId12"/>
    <p:sldId id="313" r:id="rId13"/>
    <p:sldId id="315" r:id="rId14"/>
    <p:sldId id="316" r:id="rId15"/>
    <p:sldId id="317" r:id="rId16"/>
    <p:sldId id="318" r:id="rId17"/>
    <p:sldId id="320" r:id="rId18"/>
    <p:sldId id="328" r:id="rId19"/>
    <p:sldId id="326" r:id="rId20"/>
    <p:sldId id="327" r:id="rId21"/>
    <p:sldId id="329" r:id="rId22"/>
    <p:sldId id="321" r:id="rId23"/>
    <p:sldId id="331" r:id="rId24"/>
    <p:sldId id="330" r:id="rId25"/>
    <p:sldId id="332" r:id="rId26"/>
    <p:sldId id="348" r:id="rId27"/>
    <p:sldId id="322" r:id="rId28"/>
    <p:sldId id="333" r:id="rId29"/>
    <p:sldId id="334" r:id="rId30"/>
    <p:sldId id="337" r:id="rId31"/>
    <p:sldId id="336" r:id="rId32"/>
    <p:sldId id="339" r:id="rId33"/>
    <p:sldId id="344" r:id="rId34"/>
    <p:sldId id="345" r:id="rId35"/>
    <p:sldId id="335" r:id="rId36"/>
    <p:sldId id="338" r:id="rId37"/>
    <p:sldId id="340" r:id="rId38"/>
    <p:sldId id="347" r:id="rId39"/>
    <p:sldId id="346" r:id="rId40"/>
    <p:sldId id="341" r:id="rId41"/>
    <p:sldId id="342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2018-05-17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1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7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1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9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10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03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46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5/17/2018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8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Doppler%20Effect%20%20Proof.mp4" TargetMode="External"/><Relationship Id="rId2" Type="http://schemas.openxmlformats.org/officeDocument/2006/relationships/hyperlink" Target="Doppler%20Effect%20(car%20horn)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908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Waves and Sound</a:t>
            </a: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17688"/>
            <a:ext cx="2276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9" b="5431"/>
          <a:stretch/>
        </p:blipFill>
        <p:spPr bwMode="auto">
          <a:xfrm>
            <a:off x="1219200" y="736979"/>
            <a:ext cx="7924800" cy="300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57600"/>
            <a:ext cx="42672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Use the given Figure to find:</a:t>
            </a:r>
          </a:p>
          <a:p>
            <a:pPr marL="450850" lvl="0" algn="l">
              <a:buClrTx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a) the wavelength.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b) the period.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c) the amplitude.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d)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frequency.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5250" y="4600575"/>
            <a:ext cx="83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rgbClr val="FF0000"/>
                </a:solidFill>
              </a:rPr>
              <a:t>4 m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rgbClr val="FF0000"/>
                </a:solidFill>
              </a:rPr>
              <a:t>8 s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rgbClr val="FF0000"/>
                </a:solidFill>
              </a:rPr>
              <a:t>5 cm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rgbClr val="FF0000"/>
                </a:solidFill>
              </a:rPr>
              <a:t>1/8 Hz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236" y="4876800"/>
            <a:ext cx="7341358" cy="1015621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occurs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particles of the medium vibrates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parallel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the wave direction.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Types of Mechanical Waves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476345"/>
            <a:ext cx="2608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2.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A longitudinal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Wave</a:t>
            </a:r>
            <a:endParaRPr lang="en-CA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5" y="2003000"/>
            <a:ext cx="7992000" cy="268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0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48006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Sound is an example of longitudinal waves.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Longitudinal waves are treated as a transverse wave because it is easier to figure  its characteristics.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Types of Mechanical Waves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86400" y="1371600"/>
            <a:ext cx="2916000" cy="418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3000" y="1524000"/>
                <a:ext cx="7341358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𝑠𝑝𝑒𝑒𝑑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𝑑𝑖𝑠𝑡𝑎𝑛𝑐𝑒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 one cycle of a wave: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𝑠𝑝𝑒𝑒𝑑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(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000" b="1" dirty="0">
                              <a:solidFill>
                                <a:prstClr val="black"/>
                              </a:solidFill>
                              <a:latin typeface="Calibri"/>
                              <a:cs typeface="Calibri" pitchFamily="34" charset="0"/>
                            </a:rPr>
                            <m:t>λ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l-GR" sz="2000" b="1" dirty="0">
                        <a:solidFill>
                          <a:prstClr val="black"/>
                        </a:solidFill>
                        <a:latin typeface="Calibri"/>
                        <a:cs typeface="Calibri" pitchFamily="34" charset="0"/>
                      </a:rPr>
                      <m:t>λ</m:t>
                    </m:r>
                    <m:r>
                      <a:rPr lang="el-GR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f>
                      <m:fPr>
                        <m:ctrlPr>
                          <a:rPr lang="en-CA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CA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CA" sz="2000" b="1" dirty="0" smtClean="0">
                    <a:solidFill>
                      <a:prstClr val="black"/>
                    </a:solidFill>
                    <a:latin typeface="+mj-lt"/>
                    <a:ea typeface="Cambria Math"/>
                    <a:cs typeface="Calibri" pitchFamily="34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𝒗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speed</m:t>
                    </m:r>
                    <m: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in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          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𝒎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𝒔</m:t>
                    </m:r>
                  </m:oMath>
                </a14:m>
                <a:endParaRPr lang="en-CA" sz="2000" b="1" dirty="0" smtClean="0">
                  <a:solidFill>
                    <a:prstClr val="black"/>
                  </a:solidFill>
                  <a:latin typeface="+mj-lt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0" i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				        </a:t>
                </a:r>
                <a:r>
                  <a:rPr lang="el-GR" sz="2000" b="1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 </a:t>
                </a:r>
                <a:r>
                  <a:rPr lang="en-CA" sz="2000" b="0" i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	</a:t>
                </a:r>
                <a:r>
                  <a:rPr lang="en-CA" sz="2000" b="0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wavelength  in  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Cambria Math"/>
                    <a:cs typeface="Calibri" pitchFamily="34" charset="0"/>
                  </a:rPr>
                  <a:t>m</a:t>
                </a: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  <m:r>
                      <a:rPr lang="en-CA" sz="28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 dirty="0">
                        <a:solidFill>
                          <a:prstClr val="black"/>
                        </a:solidFill>
                        <a:latin typeface="+mj-lt"/>
                        <a:cs typeface="Calibri" pitchFamily="34" charset="0"/>
                      </a:rPr>
                      <m:t>λ</m:t>
                    </m:r>
                    <m:r>
                      <a:rPr lang="el-GR" sz="28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8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𝒇</m:t>
                    </m:r>
                  </m:oMath>
                </a14:m>
                <a:r>
                  <a:rPr lang="en-CA" sz="28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                    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𝒇</m:t>
                    </m:r>
                    <m:r>
                      <a:rPr lang="en-CA" sz="2000" b="1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frequency</m:t>
                    </m:r>
                    <m:r>
                      <a:rPr lang="en-CA" sz="2000" b="0" i="0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in</m:t>
                    </m:r>
                    <m:r>
                      <a:rPr lang="en-CA" sz="2000" b="0" i="0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CA" sz="2000" b="1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𝑯𝒛</m:t>
                    </m:r>
                  </m:oMath>
                </a14:m>
                <a:endParaRPr lang="en-CA" sz="2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3000" y="1524000"/>
                <a:ext cx="7341358" cy="2133600"/>
              </a:xfrm>
              <a:blipFill rotWithShape="1">
                <a:blip r:embed="rId2"/>
                <a:stretch>
                  <a:fillRect b="-9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Wave speed: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7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56388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mass attached to the end of a spring vibrates 15 times in 12 s.</a:t>
            </a: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Calculate:</a:t>
            </a:r>
          </a:p>
          <a:p>
            <a:pPr marL="908050" indent="-457200" algn="l">
              <a:buClrTx/>
              <a:buFont typeface="+mj-lt"/>
              <a:buAutoNum type="alphaLcParenR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period of the vibration.</a:t>
            </a:r>
          </a:p>
          <a:p>
            <a:pPr marL="908050" lvl="0" indent="-457200" algn="l">
              <a:buClrTx/>
              <a:buFont typeface="+mj-lt"/>
              <a:buAutoNum type="alphaLcParenR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frequency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7" r="27637"/>
          <a:stretch/>
        </p:blipFill>
        <p:spPr bwMode="auto">
          <a:xfrm>
            <a:off x="6544101" y="685800"/>
            <a:ext cx="204716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3810000"/>
                <a:ext cx="3733800" cy="2163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CA" i="1" dirty="0" smtClean="0">
                    <a:solidFill>
                      <a:srgbClr val="FF0000"/>
                    </a:solidFill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12 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15 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𝑐𝑦𝑐𝑙𝑒𝑠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CA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=0.8 </m:t>
                    </m:r>
                    <m:r>
                      <a:rPr lang="en-CA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2000" i="1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lphaLcParenR"/>
                </a:pPr>
                <a:endParaRPr lang="en-CA" i="1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CA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CA" i="1" dirty="0" smtClean="0">
                    <a:solidFill>
                      <a:srgbClr val="FF0000"/>
                    </a:solidFill>
                  </a:rPr>
                  <a:t>          </a:t>
                </a:r>
              </a:p>
              <a:p>
                <a:r>
                  <a:rPr lang="en-CA" i="1" dirty="0">
                    <a:solidFill>
                      <a:srgbClr val="FF0000"/>
                    </a:solidFill>
                  </a:rPr>
                  <a:t> </a:t>
                </a:r>
                <a:r>
                  <a:rPr lang="en-CA" i="1" dirty="0" smtClean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0.8 </m:t>
                        </m:r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sz="2400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=1.25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𝐻𝑧</m:t>
                    </m:r>
                  </m:oMath>
                </a14:m>
                <a:r>
                  <a:rPr lang="en-CA" i="1" dirty="0" smtClean="0">
                    <a:solidFill>
                      <a:srgbClr val="FF0000"/>
                    </a:solidFill>
                  </a:rPr>
                  <a:t> </a:t>
                </a:r>
                <a:endParaRPr lang="en-CA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10000"/>
                <a:ext cx="3733800" cy="2163156"/>
              </a:xfrm>
              <a:prstGeom prst="rect">
                <a:avLst/>
              </a:prstGeom>
              <a:blipFill rotWithShape="1">
                <a:blip r:embed="rId3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frequency of a note is 440 Hz. Find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wavelength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of the sound given that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speed of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332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m/s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λ</m:t>
                    </m:r>
                    <m:r>
                      <a:rPr lang="en-CA" sz="24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332 </m:t>
                        </m:r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𝑚</m:t>
                        </m:r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/</m:t>
                        </m:r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𝑠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440 </m:t>
                        </m:r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𝐻𝑧</m:t>
                        </m:r>
                      </m:den>
                    </m:f>
                  </m:oMath>
                </a14:m>
                <a:endParaRPr lang="en-CA" sz="28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</a:t>
                </a:r>
                <a:endParaRPr lang="en-CA" sz="8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=0.75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  <a:blipFill rotWithShape="1">
                <a:blip r:embed="rId2"/>
                <a:stretch>
                  <a:fillRect t="-1608" b="-85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600200"/>
            <a:ext cx="3952875" cy="2133600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Sound can be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transmitted through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any medium – gas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, liquid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, or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solid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depending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on properties of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medium temperature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, density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, …)</a:t>
            </a: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(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solid &gt; liquid &gt; gas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)</a:t>
            </a:r>
          </a:p>
          <a:p>
            <a:pPr marL="450850" lvl="0" algn="l">
              <a:buClrTx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waves travel faster in hotter gases than in cooler gases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85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Speed of sound in different media: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r="4709"/>
          <a:stretch/>
        </p:blipFill>
        <p:spPr bwMode="auto">
          <a:xfrm>
            <a:off x="4781550" y="1523999"/>
            <a:ext cx="4210051" cy="44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1525" y="1600200"/>
                <a:ext cx="7467600" cy="2133600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b="1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Effect of Temperature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:</a:t>
                </a:r>
              </a:p>
              <a:p>
                <a:pPr marL="450850" lvl="0" algn="l">
                  <a:buClrTx/>
                </a:pPr>
                <a:endParaRPr lang="en-CA" sz="1000" b="1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gases, with an increase in temperature, the molecules move faster and transfer their kinetic energy more efficiently</a:t>
                </a:r>
              </a:p>
              <a:p>
                <a:pPr marL="450850" algn="l">
                  <a:buClrTx/>
                </a:pPr>
                <a:endParaRPr lang="en-CA" sz="2000" b="1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𝒗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𝟑𝟑𝟏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.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𝟒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𝒎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𝒔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𝟎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.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𝟔𝟎𝟔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𝑻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</m:t>
                    </m:r>
                  </m:oMath>
                </a14:m>
                <a:r>
                  <a:rPr lang="en-CA" sz="2000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speed of sound in air in   </a:t>
                </a:r>
                <a:r>
                  <a:rPr lang="en-CA" sz="2000" b="1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(m/s)</a:t>
                </a: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𝑇</m:t>
                    </m:r>
                    <m:r>
                      <a:rPr lang="en-CA" sz="2000" b="1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b="1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air temperature in          </a:t>
                </a:r>
                <a:r>
                  <a:rPr lang="en-CA" sz="2000" b="1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℃</m:t>
                    </m:r>
                  </m:oMath>
                </a14:m>
                <a:r>
                  <a:rPr lang="en-CA" sz="2000" b="1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  <a:endParaRPr lang="en-CA" sz="2000" b="1" i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1525" y="1600200"/>
                <a:ext cx="7467600" cy="2133600"/>
              </a:xfrm>
              <a:blipFill rotWithShape="1">
                <a:blip r:embed="rId2"/>
                <a:stretch>
                  <a:fillRect t="-1429" b="-46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85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Speed of sound in Air and Temperature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2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Calculate the speed of sound in air when the temperature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15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℃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+0.606 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+0.606 ×15°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𝐶</m:t>
                      </m:r>
                    </m:oMath>
                  </m:oMathPara>
                </a14:m>
                <a:endParaRPr lang="en-CA" sz="2000" b="0" i="1" dirty="0" smtClean="0">
                  <a:solidFill>
                    <a:schemeClr val="bg1"/>
                  </a:solidFill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=340.49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  <a:blipFill rotWithShape="1">
                <a:blip r:embed="rId2"/>
                <a:stretch>
                  <a:fillRect t="-1608" r="-1083" b="-527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8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If the speed of sound is measured to be 318 m/s, what is the current air temperature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?</a:t>
                </a: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𝑣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+0.606 </m:t>
                      </m:r>
                      <m:r>
                        <a:rPr lang="en-CA" sz="2000" b="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318 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+0606 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318 −331.4=0.606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b="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− 13.4=0.606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b="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−13.4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0.606</m:t>
                          </m:r>
                        </m:den>
                      </m:f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8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=−22.1 °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𝐶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  <a:blipFill rotWithShape="1">
                <a:blip r:embed="rId2"/>
                <a:stretch>
                  <a:fillRect t="-1608" b="-154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52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5206585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Vibration: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periodic motion of an object about an equilibrium point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It depends on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medium’s molecular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and mechanical structure, its density,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its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temperature.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Mechanical wave: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transfer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energy through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medium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due to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vibration.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Medium: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material that permits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transmission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energy through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vibrations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85" y="2743200"/>
            <a:ext cx="2916000" cy="358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22" y="1066800"/>
            <a:ext cx="3240000" cy="139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6096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vibrating 400 Hz tuning fork is placed in fresh water. The speed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of sound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fresh water at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℃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1493 m/s. What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wavelength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metres:</a:t>
                </a:r>
              </a:p>
              <a:p>
                <a:pPr marL="908050" lvl="0" indent="-457200" algn="l">
                  <a:buClrTx/>
                  <a:buAutoNum type="alphaLcParenBoth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within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water at 25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℃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?</a:t>
                </a:r>
              </a:p>
              <a:p>
                <a:pPr marL="908050" lvl="0" indent="-457200" algn="l">
                  <a:buClrTx/>
                  <a:buAutoNum type="alphaLcParenBoth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when the sound waves move into the air at 25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℃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?</a:t>
                </a: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908050" lvl="0" indent="-457200" algn="l">
                  <a:buClrTx/>
                  <a:buAutoNum type="alphaLcParenR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1493 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400 </m:t>
                        </m:r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= 3.73 m</a:t>
                </a:r>
              </a:p>
              <a:p>
                <a:pPr marL="908050" lvl="0" indent="-457200" algn="l">
                  <a:buClrTx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=331.4 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+0.606 ×25°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=346.55 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a:rPr lang="en-CA" sz="18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CA" sz="18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908050" lvl="1" algn="l">
                  <a:buClrTx/>
                </a:pPr>
                <a:endParaRPr lang="en-CA" sz="8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908050" lvl="1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When sound changes medium, frequency does not change</a:t>
                </a:r>
              </a:p>
              <a:p>
                <a:pPr marL="908050" lvl="1" algn="l">
                  <a:buClrTx/>
                </a:pPr>
                <a:r>
                  <a:rPr lang="en-CA" sz="18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  <m:f>
                      <m:fPr>
                        <m:ctrlP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CA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CA" sz="28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346.55</m:t>
                        </m:r>
                      </m:num>
                      <m:den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400 </m:t>
                        </m:r>
                        <m:r>
                          <a:rPr lang="en-CA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en-CA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= 0.866 m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609600"/>
                <a:ext cx="7315200" cy="1896142"/>
              </a:xfrm>
              <a:blipFill rotWithShape="1">
                <a:blip r:embed="rId2"/>
                <a:stretch>
                  <a:fillRect t="-1608" b="-146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410200"/>
            <a:ext cx="6477000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H. W questions # 1 – 6 on page 380,  </a:t>
            </a:r>
          </a:p>
          <a:p>
            <a:r>
              <a:rPr lang="en-CA" dirty="0">
                <a:solidFill>
                  <a:srgbClr val="FF0000"/>
                </a:solidFill>
              </a:rPr>
              <a:t>	 </a:t>
            </a:r>
            <a:r>
              <a:rPr lang="en-CA" dirty="0" smtClean="0">
                <a:solidFill>
                  <a:srgbClr val="FF0000"/>
                </a:solidFill>
              </a:rPr>
              <a:t>           # 1 – 9 on page 384, and </a:t>
            </a:r>
          </a:p>
          <a:p>
            <a:r>
              <a:rPr lang="en-CA" dirty="0">
                <a:solidFill>
                  <a:srgbClr val="FF0000"/>
                </a:solidFill>
              </a:rPr>
              <a:t>	 </a:t>
            </a:r>
            <a:r>
              <a:rPr lang="en-CA" dirty="0" smtClean="0">
                <a:solidFill>
                  <a:srgbClr val="FF0000"/>
                </a:solidFill>
              </a:rPr>
              <a:t>           # 1 - 6 on page 386 of the textbook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676400"/>
                <a:ext cx="57150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speed of a wave along a string,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governed by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properties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string. 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𝝁</m:t>
                    </m:r>
                    <m:r>
                      <a:rPr lang="en-CA" sz="2400" b="1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𝒎</m:t>
                        </m:r>
                      </m:num>
                      <m:den>
                        <m:r>
                          <a:rPr lang="en-CA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𝑳</m:t>
                        </m:r>
                      </m:den>
                    </m:f>
                    <m:r>
                      <a:rPr lang="en-CA" sz="2400" b="1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           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    mass in (kg)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L  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string length in (m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𝜇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linear density in (kg/m)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400" b="1" i="1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𝒗</m:t>
                    </m:r>
                    <m:r>
                      <a:rPr lang="en-CA" sz="24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24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24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4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CA" sz="24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𝑻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24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𝝁</m:t>
                            </m:r>
                          </m:den>
                        </m:f>
                      </m:e>
                    </m:rad>
                    <m:r>
                      <a:rPr lang="en-CA" sz="2400" b="1" i="1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tension force in (N)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𝑣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speed of sound in string in (m/s)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676400"/>
                <a:ext cx="5715000" cy="2133600"/>
              </a:xfrm>
              <a:blipFill rotWithShape="1">
                <a:blip r:embed="rId2"/>
                <a:stretch>
                  <a:fillRect t="-1429" r="-1812" b="-9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Linear Density and Tension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23907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9144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You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have a string of mass 350 g and length 2.3 m.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You would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like to send a wave along this string at a speed of 50.0 m/s. What must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tension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of the string be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?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𝒗</m:t>
                      </m:r>
                      <m:r>
                        <a:rPr lang="en-CA" sz="2000" b="1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C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𝜇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8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(50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/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p>
                      </m:sSup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0.35 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𝑘𝑔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2.3 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=380..43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914400"/>
                <a:ext cx="7315200" cy="1896142"/>
              </a:xfrm>
              <a:blipFill rotWithShape="1">
                <a:blip r:embed="rId2"/>
                <a:stretch>
                  <a:fillRect t="-1608" b="-1591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3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905000"/>
                <a:ext cx="74676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Mach number (M) the ratio of the airspeed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an object to the local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speed of sound.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𝑀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𝑆𝑝𝑒𝑒𝑑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𝑜𝑓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𝑜𝑏𝑗𝑒𝑐𝑡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𝑠𝑝𝑒𝑒𝑑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𝑜𝑓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𝑠𝑜𝑢𝑛𝑑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𝑖𝑛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𝑎𝑖𝑟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905000"/>
                <a:ext cx="7467600" cy="2133600"/>
              </a:xfrm>
              <a:blipFill rotWithShape="1">
                <a:blip r:embed="rId2"/>
                <a:stretch>
                  <a:fillRect t="-1429" r="-17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Mach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Number (M):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066800"/>
                <a:ext cx="75438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An aircraft is flying at 905 km/h in air at the temperature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– 50.0 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°C. Calculate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Mach number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associated with this speed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=905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𝑘𝑚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=251.39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+0.606 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𝑇</m:t>
                      </m:r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=331.4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+0.606 ×(−50° </m:t>
                      </m:r>
                      <m:r>
                        <a:rPr lang="en-CA" sz="2000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𝐶</m:t>
                      </m:r>
                      <m:r>
                        <a:rPr lang="en-CA" sz="2000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CA" sz="2000" i="1" dirty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=3</m:t>
                      </m:r>
                      <m:r>
                        <a:rPr lang="en-CA" sz="2000" b="0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0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1.</m:t>
                      </m:r>
                      <m:r>
                        <a:rPr lang="en-CA" sz="2000" b="0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1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𝑚</m:t>
                      </m:r>
                      <m:r>
                        <a:rPr lang="en-CA" sz="2000" i="1" dirty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/</m:t>
                      </m:r>
                      <m:r>
                        <a:rPr lang="en-CA" sz="2000" i="1" dirty="0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𝑠</m:t>
                      </m:r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𝑀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i="1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𝑀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251.39 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/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301.1 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/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𝑠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=0.835</m:t>
                      </m:r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066800"/>
                <a:ext cx="7543800" cy="1896142"/>
              </a:xfrm>
              <a:blipFill rotWithShape="1">
                <a:blip r:embed="rId2"/>
                <a:stretch>
                  <a:fillRect t="-1608" r="-647" b="-1443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35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5438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You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hear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sonic boom sound of a plane after 3.40 s. The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plane is travelling at Mach 2.2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and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average air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temperature for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sound is 15°C. How far is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plane from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you? 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800600"/>
            <a:ext cx="7010400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 W questions # 1 – 7 on page 391, and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	           # 1 – 11 on page 397 of the textbook.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r>
              <a:rPr lang="en-CA" dirty="0" smtClean="0">
                <a:solidFill>
                  <a:srgbClr val="FF0000"/>
                </a:solidFill>
              </a:rPr>
              <a:t>           # 44, 45, 46, and 48 on page 475 of the package.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2819400"/>
                <a:ext cx="77724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sound intensity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(I)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: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rate of power (P)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passes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through a surface with an area (A) perpendicular to the wave’s direction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𝐼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𝑠𝑜𝑢𝑛𝑑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𝑖𝑛𝑡𝑒𝑛𝑠𝑖𝑡𝑦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)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	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𝑃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  </a:t>
                </a:r>
                <a:r>
                  <a:rPr lang="en-CA" sz="2000" i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sound power in 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(w)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𝐴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𝑎𝑟𝑒𝑎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2819400"/>
                <a:ext cx="7772400" cy="2133600"/>
              </a:xfrm>
              <a:blipFill rotWithShape="1">
                <a:blip r:embed="rId2"/>
                <a:stretch>
                  <a:fillRect t="-1429" r="-941" b="-11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Sound Intensity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Loudness describes how humans perceive sound energy.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marR="45720" lvl="0">
              <a:spcBef>
                <a:spcPct val="20000"/>
              </a:spcBef>
              <a:buSzPct val="95000"/>
            </a:pPr>
            <a:endParaRPr lang="en-CA" sz="1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Loudness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depends on a quantity called sound intensity (I).</a:t>
            </a:r>
          </a:p>
        </p:txBody>
      </p:sp>
    </p:spTree>
    <p:extLst>
      <p:ext uri="{BB962C8B-B14F-4D97-AF65-F5344CB8AC3E}">
        <p14:creationId xmlns:p14="http://schemas.microsoft.com/office/powerpoint/2010/main" val="2175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Sound Intensity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4" y="762000"/>
            <a:ext cx="4714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600200"/>
                <a:ext cx="4038600" cy="4361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the Figure; 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source of sound created a sphere 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sound moving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away from it. </a:t>
                </a: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area of a sphere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A= 4πr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, where r is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radius of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sphere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(the travelled distance of the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wave).</a:t>
                </a: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𝐼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4038600" cy="4361835"/>
              </a:xfrm>
              <a:prstGeom prst="rect">
                <a:avLst/>
              </a:prstGeom>
              <a:blipFill rotWithShape="1">
                <a:blip r:embed="rId3"/>
                <a:stretch>
                  <a:fillRect t="-699" r="-1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50" y="4529281"/>
            <a:ext cx="1836000" cy="94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4572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helicopter hovers overhead during an airshow,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causing sound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waves to emanate uniformly. If the first listener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is 700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m away and the second listener is 1000 m away,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by how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much has the intensity level of the sound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decreased when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it reaches listener 2?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133475"/>
            <a:ext cx="3672000" cy="25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9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Decibel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600200"/>
                <a:ext cx="7162800" cy="380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Human beings can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hear noise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with intensities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from as low as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10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-12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W/m</a:t>
                </a: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to greater than 1.0 W/m</a:t>
                </a: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It is easier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to use a logarithmic system to measure units of sound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intensity (decibel system).</a:t>
                </a: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𝛽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=10</m:t>
                    </m:r>
                    <m:func>
                      <m:func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CA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log</m:t>
                        </m:r>
                      </m:fName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( </m:t>
                        </m:r>
                        <m:f>
                          <m:fPr>
                            <m:ctrlP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  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𝛽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sound intensity in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decibels (d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𝛽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CA" sz="2000" b="0" dirty="0" smtClean="0">
                  <a:solidFill>
                    <a:prstClr val="black"/>
                  </a:solidFill>
                  <a:latin typeface="Calibri"/>
                  <a:ea typeface="Cambria Math"/>
                  <a:cs typeface="Calibri" pitchFamily="34" charset="0"/>
                </a:endParaRP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threshold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hearing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W/m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sound intensity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in   (W/m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)</a:t>
                </a:r>
              </a:p>
              <a:p>
                <a:pPr marL="450850" marR="45720" lvl="0">
                  <a:spcBef>
                    <a:spcPct val="20000"/>
                  </a:spcBef>
                  <a:buSzPct val="95000"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162800" cy="3800015"/>
              </a:xfrm>
              <a:prstGeom prst="rect">
                <a:avLst/>
              </a:prstGeom>
              <a:blipFill rotWithShape="1">
                <a:blip r:embed="rId2"/>
                <a:stretch>
                  <a:fillRect t="-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391" y="4191000"/>
            <a:ext cx="75438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diagram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shows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waves being produced on a rope that has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one end tied tightly to a post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(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a) Where does the energy that produces the wave come from?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(b) In which direction is the wave travelling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Types of Mechanical Waves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"/>
          <a:stretch/>
        </p:blipFill>
        <p:spPr bwMode="auto">
          <a:xfrm>
            <a:off x="1828800" y="1662752"/>
            <a:ext cx="7315200" cy="238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3802" y="1676400"/>
            <a:ext cx="2608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1. Transverse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Waves:</a:t>
            </a:r>
          </a:p>
        </p:txBody>
      </p:sp>
    </p:spTree>
    <p:extLst>
      <p:ext uri="{BB962C8B-B14F-4D97-AF65-F5344CB8AC3E}">
        <p14:creationId xmlns:p14="http://schemas.microsoft.com/office/powerpoint/2010/main" val="1098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914400"/>
                <a:ext cx="76200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 normal conversation involves sound intensities of about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3.0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𝑤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 What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decibel level for this intensity?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914400"/>
                <a:ext cx="7620000" cy="1896142"/>
              </a:xfrm>
              <a:blipFill rotWithShape="1">
                <a:blip r:embed="rId2"/>
                <a:stretch>
                  <a:fillRect t="-1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2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620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thief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coughs with an intensity of 2.35 ×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10 </a:t>
            </a:r>
            <a:r>
              <a:rPr lang="en-CA" sz="2000" baseline="30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–</a:t>
            </a:r>
            <a:r>
              <a:rPr lang="en-CA" sz="2000" baseline="30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7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W/m</a:t>
            </a:r>
            <a:r>
              <a:rPr lang="en-CA" sz="2000" baseline="30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2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 The theft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alarm is sensitive to an intensity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of 1.0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× 10</a:t>
            </a:r>
            <a:r>
              <a:rPr lang="en-CA" sz="2000" baseline="30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–10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W/m</a:t>
            </a:r>
            <a:r>
              <a:rPr lang="en-CA" sz="2000" baseline="30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2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 and will ring if the detected sound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is 30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dB greater than its detection threshold. Will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thief’s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cough be detected?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7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524000"/>
                <a:ext cx="76200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When a sound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with sound intensity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𝐵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𝑑𝐵</m:t>
                    </m:r>
                  </m:oMath>
                </a14:m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compared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 to another sound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𝑤𝑖𝑡h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𝑠𝑜𝑢𝑛𝑑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𝑖𝑛𝑡𝑒𝑛𝑠𝑖𝑡𝑦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𝐵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dB, the ratio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10</m:t>
                            </m:r>
                          </m:den>
                        </m:f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Where: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sound intensity of first source in W/m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</a:p>
              <a:p>
                <a:pPr marL="450850" lvl="0" algn="l">
                  <a:buClrTx/>
                </a:pPr>
                <a:endParaRPr lang="en-CA" sz="800" baseline="30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sound intensity 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second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source in W/m</a:t>
                </a: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</a:p>
              <a:p>
                <a:pPr marL="450850" lvl="0" algn="l">
                  <a:buClrTx/>
                </a:pPr>
                <a:endParaRPr lang="en-CA" sz="800" baseline="30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𝐵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sound intensity of first source in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decibel (dB)</a:t>
                </a:r>
              </a:p>
              <a:p>
                <a:pPr marL="450850" algn="l">
                  <a:buClrTx/>
                </a:pPr>
                <a:endParaRPr lang="en-CA" sz="800" baseline="30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𝐵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sound intensity of second source in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decibel (dB)</a:t>
                </a:r>
                <a:endParaRPr lang="en-CA" sz="2000" baseline="30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aseline="30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baseline="30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524000"/>
                <a:ext cx="7620000" cy="1896142"/>
              </a:xfrm>
              <a:blipFill rotWithShape="1">
                <a:blip r:embed="rId2"/>
                <a:stretch>
                  <a:fillRect t="-2251" b="-124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Comparing Sounds intensity in decibels </a:t>
            </a:r>
          </a:p>
        </p:txBody>
      </p:sp>
    </p:spTree>
    <p:extLst>
      <p:ext uri="{BB962C8B-B14F-4D97-AF65-F5344CB8AC3E}">
        <p14:creationId xmlns:p14="http://schemas.microsoft.com/office/powerpoint/2010/main" val="2814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620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How many times greater in intensity is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threshold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of pain (120 dB)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than: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a) normal conversation (60 dB)?</a:t>
            </a: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b) a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rock concert (110 dB)?</a:t>
            </a: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514849"/>
            <a:ext cx="72390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 W Questions # 49, 51, 52, 54, 57, 60, and 61 on page 475-476 of the package.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Doppler Effect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396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As the moving siren passes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stationary detector, the detector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hears a change in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siren’s sound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.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sound waves are compressed as the siren approaches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detector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and more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spread out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as the siren passes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detector.</a:t>
            </a:r>
          </a:p>
          <a:p>
            <a:pPr marL="180975" marR="45720" lvl="0">
              <a:spcBef>
                <a:spcPct val="20000"/>
              </a:spcBef>
              <a:buSzPct val="95000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  <a:hlinkClick r:id="rId2" action="ppaction://hlinkfile"/>
              </a:rPr>
              <a:t>Car Horn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  <a:hlinkClick r:id="rId3" action="ppaction://hlinkfile"/>
              </a:rPr>
              <a:t>Doppler Effect Explanation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marR="45720" lvl="0">
              <a:spcBef>
                <a:spcPct val="20000"/>
              </a:spcBef>
              <a:buSzPct val="95000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255931"/>
            <a:ext cx="4608300" cy="27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7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25" y="1828800"/>
            <a:ext cx="50196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 Doppler Effect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6400"/>
            <a:ext cx="393382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stationary source emits sound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waves with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particular frequency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.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endParaRPr lang="en-CA" sz="1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If the source of sound is moving,  In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front of the moving source, the sound has a shorter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wavelength and a higher frequency.</a:t>
            </a:r>
          </a:p>
          <a:p>
            <a:pPr marL="180975" marR="45720" lvl="0">
              <a:spcBef>
                <a:spcPct val="20000"/>
              </a:spcBef>
              <a:buSzPct val="95000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Behind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moving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source,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sound has a longer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wavelength and a lower frequency.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180975" marR="45720">
              <a:spcBef>
                <a:spcPct val="20000"/>
              </a:spcBef>
              <a:buSzPct val="95000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8174" y="904864"/>
                <a:ext cx="4238626" cy="485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When a source of sound is moving towards a detector, it keeps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sending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 standard sound with a wavelength of </a:t>
                </a:r>
                <a:r>
                  <a:rPr lang="el-GR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</a:t>
                </a:r>
                <a:r>
                  <a:rPr lang="en-CA" sz="2000" baseline="-25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1.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 </a:t>
                </a: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16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During one cycle, the source moved a distance of d which equals </a:t>
                </a:r>
                <a:r>
                  <a:rPr lang="en-CA" sz="2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</a:t>
                </a:r>
                <a:r>
                  <a:rPr lang="en-CA" sz="2000" baseline="-25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</a:t>
                </a:r>
                <a:r>
                  <a:rPr lang="en-CA" sz="2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where T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period and </a:t>
                </a:r>
                <a:r>
                  <a:rPr lang="en-CA" sz="2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</a:t>
                </a:r>
                <a:r>
                  <a:rPr lang="en-CA" sz="2000" baseline="-25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</a:t>
                </a:r>
                <a:r>
                  <a:rPr lang="en-CA" sz="2000" baseline="-25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speed of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source. 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16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received sound wavelength by the detector </a:t>
                </a:r>
                <a:r>
                  <a:rPr lang="el-GR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</a:t>
                </a:r>
                <a:r>
                  <a:rPr lang="en-CA" sz="2000" baseline="-25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shorter by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distance </a:t>
                </a:r>
                <a:r>
                  <a:rPr lang="en-CA" sz="2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</a:t>
                </a:r>
                <a:r>
                  <a:rPr lang="en-CA" sz="2000" baseline="-25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</a:t>
                </a:r>
                <a:r>
                  <a:rPr lang="en-CA" sz="2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16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prstClr val="black"/>
                            </a:solidFill>
                            <a:latin typeface="Calibri"/>
                            <a:cs typeface="Calibri" pitchFamily="34" charset="0"/>
                          </a:rPr>
                          <m:t>λ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prstClr val="black"/>
                            </a:solidFill>
                            <a:latin typeface="Calibri"/>
                            <a:cs typeface="Calibri" pitchFamily="34" charset="0"/>
                          </a:rPr>
                          <m:t>λ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𝑜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𝑇</m:t>
                    </m:r>
                  </m:oMath>
                </a14:m>
                <a:endParaRPr lang="en-CA" sz="8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904864"/>
                <a:ext cx="4238626" cy="4856714"/>
              </a:xfrm>
              <a:prstGeom prst="rect">
                <a:avLst/>
              </a:prstGeom>
              <a:blipFill rotWithShape="1">
                <a:blip r:embed="rId2"/>
                <a:stretch>
                  <a:fillRect t="-627" r="-2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0" y="1560337"/>
            <a:ext cx="4464000" cy="32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4151148"/>
            <a:ext cx="685800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</a:rPr>
              <a:t>Vo T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727" y="1600200"/>
                <a:ext cx="3879273" cy="5058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prstClr val="black"/>
                                </a:solidFill>
                                <a:latin typeface="Calibri"/>
                                <a:cs typeface="Calibri" pitchFamily="34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2000" b="0" dirty="0" smtClean="0">
                    <a:solidFill>
                      <a:prstClr val="black"/>
                    </a:solidFill>
                    <a:cs typeface="Calibri" pitchFamily="34" charset="0"/>
                  </a:rPr>
                  <a:t>     --------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①</a:t>
                </a:r>
                <a:endParaRPr lang="en-CA" sz="2000" b="0" dirty="0" smtClean="0">
                  <a:solidFill>
                    <a:prstClr val="black"/>
                  </a:solidFill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prstClr val="black"/>
                            </a:solidFill>
                            <a:latin typeface="Calibri"/>
                            <a:cs typeface="Calibri" pitchFamily="34" charset="0"/>
                          </a:rPr>
                          <m:t>λ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prstClr val="black"/>
                            </a:solidFill>
                            <a:latin typeface="Calibri"/>
                            <a:cs typeface="Calibri" pitchFamily="34" charset="0"/>
                          </a:rPr>
                          <m:t>λ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𝑜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𝑇</m:t>
                    </m:r>
                  </m:oMath>
                </a14:m>
                <a:r>
                  <a:rPr lang="en-CA" sz="2000" b="0" dirty="0" smtClean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---------②</a:t>
                </a:r>
                <a:endParaRPr lang="en-CA" sz="2000" b="0" dirty="0" smtClean="0">
                  <a:solidFill>
                    <a:prstClr val="black"/>
                  </a:solidFill>
                  <a:latin typeface="Calibri"/>
                  <a:ea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800" dirty="0">
                  <a:solidFill>
                    <a:prstClr val="black"/>
                  </a:solidFill>
                  <a:latin typeface="Calibri"/>
                  <a:ea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b="0" dirty="0" smtClean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Sub ② in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① </a:t>
                </a:r>
                <a:endParaRPr lang="en-CA" sz="2000" b="0" dirty="0" smtClean="0">
                  <a:solidFill>
                    <a:prstClr val="black"/>
                  </a:solidFill>
                  <a:latin typeface="Calibri"/>
                  <a:ea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800" b="0" dirty="0" smtClean="0">
                    <a:solidFill>
                      <a:prstClr val="black"/>
                    </a:solidFill>
                    <a:latin typeface="Calibri"/>
                    <a:ea typeface="Cambria Math"/>
                    <a:cs typeface="Calibri" pitchFamily="34" charset="0"/>
                  </a:rPr>
                  <a:t>   </a:t>
                </a:r>
                <a:endParaRPr lang="en-CA" sz="8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solidFill>
                                    <a:prstClr val="black"/>
                                  </a:solidFill>
                                  <a:latin typeface="Calibri"/>
                                  <a:cs typeface="Calibri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−−−</m:t>
                      </m:r>
                      <m:r>
                        <m:rPr>
                          <m:nor/>
                        </m:rPr>
                        <a:rPr lang="en-CA" sz="2000" i="1" dirty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③</m:t>
                      </m:r>
                    </m:oMath>
                  </m:oMathPara>
                </a14:m>
                <a:endParaRPr lang="en-CA" sz="2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1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prstClr val="black"/>
                              </a:solidFill>
                              <a:latin typeface="Calibri"/>
                              <a:cs typeface="Calibri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i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 −−−④</m:t>
                      </m:r>
                    </m:oMath>
                  </m:oMathPara>
                </a14:m>
                <a:endParaRPr lang="en-CA" sz="800" b="0" i="1" strike="sngStrike" dirty="0" smtClean="0">
                  <a:solidFill>
                    <a:prstClr val="black"/>
                  </a:solidFill>
                  <a:latin typeface="Cambria Math"/>
                  <a:ea typeface="Cambria Math"/>
                  <a:cs typeface="Calibri" pitchFamily="34" charset="0"/>
                </a:endParaRP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𝑇</m:t>
                      </m:r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000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−−−</m:t>
                      </m:r>
                      <m:r>
                        <a:rPr lang="en-CA" sz="2000" i="1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⑤</m:t>
                      </m:r>
                    </m:oMath>
                  </m:oMathPara>
                </a14:m>
                <a:endParaRPr lang="en-CA" sz="2000" i="1" dirty="0">
                  <a:solidFill>
                    <a:prstClr val="black"/>
                  </a:solidFill>
                  <a:latin typeface="Cambria Math"/>
                  <a:ea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Sub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④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𝑎𝑛𝑑</m:t>
                    </m:r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⑤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③</m:t>
                    </m:r>
                  </m:oMath>
                </a14:m>
                <a:endParaRPr lang="en-CA" sz="2000" i="1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800" i="1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CA" sz="2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800" b="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600200"/>
                <a:ext cx="3879273" cy="5058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3459"/>
          <a:stretch/>
        </p:blipFill>
        <p:spPr bwMode="auto">
          <a:xfrm>
            <a:off x="4800600" y="1636537"/>
            <a:ext cx="4037611" cy="32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2838" y="5275654"/>
                <a:ext cx="252857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38" y="5275654"/>
                <a:ext cx="2528577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0" y="4182885"/>
            <a:ext cx="468411" cy="3379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</a:rPr>
              <a:t>Vo T</a:t>
            </a:r>
            <a:endParaRPr lang="en-CA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0015" y="618494"/>
                <a:ext cx="73914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is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speed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of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sound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in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air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then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prstClr val="black"/>
                            </a:solidFill>
                            <a:latin typeface="Calibri"/>
                            <a:cs typeface="Calibri" pitchFamily="34" charset="0"/>
                          </a:rPr>
                          <m:t>λ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       </m:t>
                    </m:r>
                  </m:oMath>
                </a14:m>
                <a:r>
                  <a:rPr lang="en-CA" sz="2000" i="1" dirty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is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the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frquency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recieved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by</m:t>
                    </m:r>
                    <m: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detector</m:t>
                    </m:r>
                  </m:oMath>
                </a14:m>
                <a:endParaRPr lang="en-CA" sz="2000" i="1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5" y="618494"/>
                <a:ext cx="7391400" cy="769441"/>
              </a:xfrm>
              <a:prstGeom prst="rect">
                <a:avLst/>
              </a:prstGeom>
              <a:blipFill rotWithShape="1">
                <a:blip r:embed="rId5"/>
                <a:stretch>
                  <a:fillRect t="-3937" b="-125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8174" y="904864"/>
                <a:ext cx="3800475" cy="4480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When the source is moving away from the detector, the received sound wavelength </a:t>
                </a:r>
                <a:r>
                  <a:rPr lang="el-GR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λ</a:t>
                </a:r>
                <a:r>
                  <a:rPr lang="en-CA" sz="2000" baseline="-25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3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longer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by the distance </a:t>
                </a:r>
                <a:r>
                  <a:rPr lang="en-CA" sz="2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</a:t>
                </a:r>
                <a:r>
                  <a:rPr lang="en-CA" sz="2000" baseline="-25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</a:t>
                </a:r>
                <a:r>
                  <a:rPr lang="en-CA" sz="2000" dirty="0" err="1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.</a:t>
                </a: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Through a similar analysis done when the source was 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moving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towards the detector, we could come up with the proof that </a:t>
                </a: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:endParaRPr lang="en-CA" sz="16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904864"/>
                <a:ext cx="3800475" cy="4480073"/>
              </a:xfrm>
              <a:prstGeom prst="rect">
                <a:avLst/>
              </a:prstGeom>
              <a:blipFill rotWithShape="1">
                <a:blip r:embed="rId2"/>
                <a:stretch>
                  <a:fillRect t="-680" r="-17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4857"/>
            <a:ext cx="3840480" cy="430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5562600"/>
                <a:ext cx="7467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e>
                      <m:sub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received frequency by detector when the source is moving away. 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2600"/>
                <a:ext cx="7467600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b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8174" y="904864"/>
                <a:ext cx="7362826" cy="4292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20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  <a:cs typeface="Calibri" pitchFamily="34" charset="0"/>
                  </a:rPr>
                  <a:t>When the detector is stationary, we can come up with a formula </a:t>
                </a:r>
                <a:endParaRPr lang="en-CA" sz="2000" dirty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20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Calibri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𝑖𝑠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𝑡h𝑒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𝑓𝑟𝑒𝑞𝑢𝑒𝑛𝑐𝑦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𝑜𝑓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𝑡h𝑒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𝑠𝑡𝑎𝑡𝑖𝑜𝑛𝑎𝑟𝑦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𝑠𝑜𝑢𝑟𝑐𝑒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𝑖𝑛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    (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𝐻𝑧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CA" sz="20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𝑎𝑝𝑎𝑟𝑒𝑛𝑡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𝑓𝑟𝑒𝑞𝑢𝑒𝑛𝑐𝑦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𝑡𝑜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𝑜𝑏𝑠𝑒𝑟𝑣𝑒𝑟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(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𝐻𝑧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𝑠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𝑠𝑝𝑒𝑒𝑑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𝑠𝑜𝑢𝑛𝑑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𝑎𝑖𝑟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(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)</a:t>
                </a: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𝑜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𝑠𝑝𝑒𝑒𝑑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𝑚𝑜𝑣𝑖𝑛𝑔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𝑠𝑜𝑢𝑟𝑐𝑒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𝑜𝑓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𝑠𝑜𝑢𝑛𝑑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𝑖𝑛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 (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/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)</a:t>
                </a: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+   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𝑤h𝑒𝑛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𝑡h𝑒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𝑠𝑜𝑢𝑛𝑑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𝑠𝑜𝑢𝑟𝑐𝑒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𝑖𝑠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𝑚𝑜𝑣𝑖𝑛𝑔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𝑎𝑤𝑎𝑦</m:t>
                      </m:r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from</m:t>
                      </m:r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𝑑𝑒𝑡𝑒𝑐𝑡𝑜𝑟</m:t>
                      </m:r>
                    </m:oMath>
                  </m:oMathPara>
                </a14:m>
                <a:endParaRPr lang="en-CA" sz="2000" b="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180975" marR="45720" lvl="0">
                  <a:spcBef>
                    <a:spcPct val="20000"/>
                  </a:spcBef>
                  <a:buSzPct val="95000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−    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𝑤h𝑒𝑛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𝑡h𝑒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𝑠𝑜𝑢𝑛𝑑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𝑠𝑜𝑢𝑟𝑐𝑒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𝑖𝑠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𝑚𝑜𝑣𝑖𝑛𝑔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𝑡𝑜𝑤𝑎𝑟𝑑𝑠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𝑜𝑏𝑠𝑒𝑟𝑣𝑒𝑟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904864"/>
                <a:ext cx="7362826" cy="4292522"/>
              </a:xfrm>
              <a:prstGeom prst="rect">
                <a:avLst/>
              </a:prstGeom>
              <a:blipFill rotWithShape="1">
                <a:blip r:embed="rId2"/>
                <a:stretch>
                  <a:fillRect b="-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9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4112285"/>
            <a:ext cx="8006104" cy="12192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4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transverse wave: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occurs when particles of the medium vibrates perpendicular to its wave direction.</a:t>
            </a: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Crest: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maximum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point. </a:t>
            </a:r>
          </a:p>
          <a:p>
            <a:pPr marL="450850" algn="l">
              <a:buClrTx/>
            </a:pPr>
            <a:endParaRPr lang="en-CA" sz="1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Trough: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minimum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point.</a:t>
            </a: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4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47131"/>
            <a:ext cx="7740000" cy="343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620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>
                <a:solidFill>
                  <a:prstClr val="black"/>
                </a:solidFill>
                <a:latin typeface="Calibri"/>
                <a:cs typeface="Calibri" pitchFamily="34" charset="0"/>
              </a:rPr>
              <a:t>The </a:t>
            </a:r>
            <a:r>
              <a:rPr lang="en-CA" sz="200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Batmobile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is approaching Batgirl at a speed of 140 km/h while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sounding its horn. Calculate the apparent frequency of the horn heard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by Batgirl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if the sound has a frequency of 500 Hz. Assume a speed of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sound of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344 m/s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 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8925"/>
            <a:ext cx="6876000" cy="168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620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How fast is a car moving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in km/h and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 what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direction if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frequency of its horn drops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from 900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Hz to 875 Hz, as heard by a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stationary listener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? The air temperature is 0°C.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724400"/>
            <a:ext cx="655320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 W Questions # 1 – 7 on page 435 of the textbook and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Questions # 64, 66, 67, and 69 on pages 476-477 of the package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8001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4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Amplitude: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maximum displacement of a wave from its equilibrium point</a:t>
            </a:r>
          </a:p>
          <a:p>
            <a:pPr marL="450850" lvl="0" algn="l">
              <a:buClrTx/>
            </a:pPr>
            <a:endParaRPr lang="en-CA" sz="800" b="1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4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4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cycle: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 is a complete sequence of motion that repeats itself. </a:t>
            </a:r>
          </a:p>
          <a:p>
            <a:pPr marL="450850" lvl="0" algn="l">
              <a:buClrTx/>
            </a:pPr>
            <a:endParaRPr lang="en-CA" sz="1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Wavelength (</a:t>
            </a:r>
            <a:r>
              <a:rPr lang="el-GR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λ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):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length in metres (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m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) of one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cycle (the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distance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between two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similar points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in cycles) ,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given the symbol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lambda.is</a:t>
            </a:r>
            <a:endParaRPr lang="en-CA" sz="1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00000" cy="31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5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8001000" cy="1896142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period (T):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 is the time of one cycle and is measured in seconds (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s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). </a:t>
            </a:r>
          </a:p>
          <a:p>
            <a:pPr marL="450850" lvl="0" algn="l">
              <a:buClrTx/>
            </a:pPr>
            <a:endParaRPr lang="en-CA" sz="1000" b="1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b="1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00000" cy="31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0353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33800"/>
            <a:ext cx="8001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Frequency 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(</a:t>
            </a:r>
            <a:r>
              <a:rPr lang="en-CA" sz="2000" b="1" i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f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)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: the number of cycles in one second. It is measured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 cycles per second. This unit is named hertz (</a:t>
            </a:r>
            <a:r>
              <a:rPr lang="en-CA" sz="2000" b="1" dirty="0">
                <a:solidFill>
                  <a:prstClr val="black"/>
                </a:solidFill>
                <a:latin typeface="Calibri"/>
                <a:cs typeface="Calibri" pitchFamily="34" charset="0"/>
              </a:rPr>
              <a:t>Hz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) .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1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b="1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00000" cy="31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379888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0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8001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In phase: when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two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identical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waves pass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through the rest position at the same time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– otherwise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they are vibrating out of phase.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b="1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Phase shift: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shift of an entire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 along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x-axis with respect to an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otherwise identical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wave</a:t>
            </a:r>
            <a:r>
              <a:rPr lang="en-CA" sz="20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  <a:endParaRPr lang="en-CA" sz="1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b="1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8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00000" cy="31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7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80010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List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all pairs of points that are in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phase.</a:t>
            </a:r>
          </a:p>
          <a:p>
            <a:pPr marL="450850" lvl="0" algn="l">
              <a:buClrTx/>
            </a:pPr>
            <a:endParaRPr lang="en-CA" sz="2000" b="1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6391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4057</TotalTime>
  <Words>2440</Words>
  <Application>Microsoft Office PowerPoint</Application>
  <PresentationFormat>On-screen Show (4:3)</PresentationFormat>
  <Paragraphs>325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211</cp:revision>
  <dcterms:created xsi:type="dcterms:W3CDTF">2006-08-16T00:00:00Z</dcterms:created>
  <dcterms:modified xsi:type="dcterms:W3CDTF">2018-05-18T00:38:14Z</dcterms:modified>
</cp:coreProperties>
</file>