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46"/>
  </p:notesMasterIdLst>
  <p:sldIdLst>
    <p:sldId id="256" r:id="rId7"/>
    <p:sldId id="309" r:id="rId8"/>
    <p:sldId id="308" r:id="rId9"/>
    <p:sldId id="310" r:id="rId10"/>
    <p:sldId id="311" r:id="rId11"/>
    <p:sldId id="312" r:id="rId12"/>
    <p:sldId id="353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2" r:id="rId22"/>
    <p:sldId id="351" r:id="rId23"/>
    <p:sldId id="352" r:id="rId24"/>
    <p:sldId id="325" r:id="rId25"/>
    <p:sldId id="326" r:id="rId26"/>
    <p:sldId id="335" r:id="rId27"/>
    <p:sldId id="328" r:id="rId28"/>
    <p:sldId id="329" r:id="rId29"/>
    <p:sldId id="348" r:id="rId30"/>
    <p:sldId id="349" r:id="rId31"/>
    <p:sldId id="334" r:id="rId32"/>
    <p:sldId id="333" r:id="rId33"/>
    <p:sldId id="330" r:id="rId34"/>
    <p:sldId id="331" r:id="rId35"/>
    <p:sldId id="332" r:id="rId36"/>
    <p:sldId id="338" r:id="rId37"/>
    <p:sldId id="339" r:id="rId38"/>
    <p:sldId id="337" r:id="rId39"/>
    <p:sldId id="342" r:id="rId40"/>
    <p:sldId id="343" r:id="rId41"/>
    <p:sldId id="346" r:id="rId42"/>
    <p:sldId id="344" r:id="rId43"/>
    <p:sldId id="345" r:id="rId44"/>
    <p:sldId id="34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1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2D2A-4A1E-4608-8888-0621F903190E}" type="datetimeFigureOut">
              <a:rPr lang="en-CA" smtClean="0"/>
              <a:t>11/05/2018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6ADB-D496-40E5-A360-C87C601E78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42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65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86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249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08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28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19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25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45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2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450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37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501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70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01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1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60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781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93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753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26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778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902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548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631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4616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476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347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666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657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26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778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902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548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6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18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4616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476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347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666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657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4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824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0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63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985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684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340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790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392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870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3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46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09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2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2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5/11/2018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00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Resonance.mp4" TargetMode="External"/><Relationship Id="rId2" Type="http://schemas.openxmlformats.org/officeDocument/2006/relationships/hyperlink" Target="breaking%20a%20wine%20glass%20using%20resonance.mp4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Tuning%20Forks.mp4" TargetMode="Externa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Resonating%20Air%20Column%20Open%20at%20Both%20Ends.mp4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Resonating%20Air%20Column%20Open%20at%20One%20End%20&amp;%20Closed%20at%20the%20Other.mp4" TargetMode="External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5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hyperlink" Target="Beats%20Physics.mp4" TargetMode="External"/><Relationship Id="rId1" Type="http://schemas.openxmlformats.org/officeDocument/2006/relationships/slideLayout" Target="../slideLayouts/slideLayout5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5908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Wave </a:t>
            </a:r>
            <a:r>
              <a:rPr lang="en-CA" sz="40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Interactions</a:t>
            </a:r>
            <a:endParaRPr lang="en-CA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1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55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524000"/>
            <a:ext cx="7610476" cy="21336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Reflection: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change in direction of a wavefront at an interface between two different media so that the wavefront returns into the medium from which it originated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In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reflection, the wavelength of the returning wave is not altered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because there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is no change in speed.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Waves at Media Boundaries</a:t>
            </a:r>
          </a:p>
        </p:txBody>
      </p:sp>
    </p:spTree>
    <p:extLst>
      <p:ext uri="{BB962C8B-B14F-4D97-AF65-F5344CB8AC3E}">
        <p14:creationId xmlns:p14="http://schemas.microsoft.com/office/powerpoint/2010/main" val="39941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143000"/>
            <a:ext cx="7610476" cy="21336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Free-end reflection: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reflection that occurs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at a media boundary where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second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medium is less dense than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first medium; Reflection is happening without phase-shift.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Free-End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Reflections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025" y="2362200"/>
            <a:ext cx="5832000" cy="3431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0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1524000"/>
                <a:ext cx="4038600" cy="2133600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Fixed-end reflection: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reflection that occurs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at a media boundary where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second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medium is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more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dense than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first medium;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Fixed-end reflection occurs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at a media boundary where one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end of the medium is unable to vibrate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; reflection has a phase-shift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000" dirty="0">
                            <a:solidFill>
                              <a:schemeClr val="bg1"/>
                            </a:solidFill>
                            <a:cs typeface="Calibri" pitchFamily="34" charset="0"/>
                          </a:rPr>
                          <m:t>λ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1524000"/>
                <a:ext cx="4038600" cy="2133600"/>
              </a:xfrm>
              <a:blipFill rotWithShape="1">
                <a:blip r:embed="rId2"/>
                <a:stretch>
                  <a:fillRect t="-1429" r="-603" b="-8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Fixed-End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Reflections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95541"/>
            <a:ext cx="4320000" cy="45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5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524000"/>
            <a:ext cx="3124200" cy="21336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Transmission: 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motion of 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wave through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medium, or motion of 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wave from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one medium to another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medium.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Media Boundaries: Amplitudes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798"/>
            <a:ext cx="4500000" cy="427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7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524000"/>
            <a:ext cx="6934200" cy="21336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Stationary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interference pattern of successive nodes and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antinodes created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when waves travelling in opposite directions have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same frequency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, amplitude and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wavelength.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Standing </a:t>
            </a:r>
            <a:r>
              <a:rPr lang="en-CA" sz="32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Waves</a:t>
            </a:r>
            <a:endParaRPr lang="en-CA" sz="32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8316000" cy="30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381" y="533400"/>
            <a:ext cx="157956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21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4648200" cy="21336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Node: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is 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location where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particles of the medium are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rest due to destructive interference between crest and trough. </a:t>
            </a:r>
          </a:p>
          <a:p>
            <a:pPr marL="450850" algn="l">
              <a:buClrTx/>
            </a:pPr>
            <a:endParaRPr lang="en-CA" sz="2000" b="1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Antinode: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is the location where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particles of the medium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are moving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with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greatest amplitude which is twice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amplitude of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original wave due to constructive interference between crest and crest or trough and trough.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784"/>
            <a:ext cx="3888000" cy="226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3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71267"/>
            <a:ext cx="8077199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standing wave occurs in a duck pond when one duck repeatedly tries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to “jump” for food, as shown in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Figure. 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nodes are at every 38 cm.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(a)What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wavelength of wave is our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hungry duck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producing?</a:t>
            </a:r>
          </a:p>
          <a:p>
            <a:pPr marL="809625" indent="-358775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(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b) If the wave speed in the pond is 0.95 m/s, how often does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duck jump?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000" y="2819400"/>
            <a:ext cx="5400000" cy="332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3600" y="3200400"/>
            <a:ext cx="685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1524000"/>
                <a:ext cx="5943600" cy="2133600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Strings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with fixed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ends may vibrate with one large loop (antinode) between them.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This implies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that the string has a specific frequency with which it can vibrate.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b="1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Fundamental </a:t>
                </a:r>
                <a:r>
                  <a:rPr lang="en-CA" sz="2000" b="1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frequency or first harmonic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1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𝒇</m:t>
                        </m:r>
                      </m:e>
                      <m:sub>
                        <m:r>
                          <a:rPr lang="en-CA" sz="2000" b="1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CA" sz="2000" b="1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):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lowest frequency that can produce a standing wave in a given medium.</a:t>
                </a:r>
              </a:p>
              <a:p>
                <a:pPr marL="450850" algn="l">
                  <a:buClrTx/>
                </a:pPr>
                <a:endParaRPr lang="en-CA" sz="1000" b="1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Harmonics: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whole-number multiples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fundamental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frequency</a:t>
                </a:r>
              </a:p>
              <a:p>
                <a:pPr marL="450850" algn="l">
                  <a:buClrTx/>
                </a:pPr>
                <a:endParaRPr lang="en-CA" sz="1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Overtone: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sound resulting from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string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that vibrates with more than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one frequency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1524000"/>
                <a:ext cx="5943600" cy="2133600"/>
              </a:xfrm>
              <a:blipFill rotWithShape="1">
                <a:blip r:embed="rId2"/>
                <a:stretch>
                  <a:fillRect t="-1429" r="-1744" b="-109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Standing </a:t>
            </a:r>
            <a:r>
              <a:rPr lang="en-CA" sz="32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Waves between Two Fixed Ends</a:t>
            </a:r>
            <a:endParaRPr lang="en-CA" sz="32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62100"/>
            <a:ext cx="2232000" cy="318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6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5582" y="1251466"/>
                <a:ext cx="3895106" cy="2133600"/>
              </a:xfrm>
            </p:spPr>
            <p:txBody>
              <a:bodyPr>
                <a:noAutofit/>
              </a:bodyPr>
              <a:lstStyle/>
              <a:p>
                <a:pPr marL="714375" indent="-263525" algn="l">
                  <a:buClrTx/>
                </a:pP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L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 is length of medium (could be a string)</a:t>
                </a: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n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is the harmonic number</a:t>
                </a: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l-GR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λ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  is the wavelength</a:t>
                </a: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CA" sz="2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is the fundamental frequency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endParaRPr lang="en-CA" sz="2000" i="1" dirty="0" smtClean="0">
                  <a:solidFill>
                    <a:prstClr val="black"/>
                  </a:solidFill>
                  <a:latin typeface="Cambria Math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14:m>
                  <m:oMath xmlns:m="http://schemas.openxmlformats.org/officeDocument/2006/math">
                    <m:r>
                      <a:rPr lang="en-CA" sz="2400" b="1" i="1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𝑳</m:t>
                    </m:r>
                    <m:r>
                      <a:rPr lang="en-CA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CA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CA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𝒏</m:t>
                        </m:r>
                        <m:r>
                          <a:rPr lang="en-CA" sz="24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l-GR" sz="24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𝝀</m:t>
                        </m:r>
                      </m:num>
                      <m:den>
                        <m:r>
                          <a:rPr lang="en-CA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CA" sz="2400" b="1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CA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5582" y="1251466"/>
                <a:ext cx="3895106" cy="2133600"/>
              </a:xfrm>
              <a:blipFill rotWithShape="1">
                <a:blip r:embed="rId2"/>
                <a:stretch>
                  <a:fillRect t="-1429" r="-2191" b="-121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3"/>
          <a:stretch/>
        </p:blipFill>
        <p:spPr bwMode="auto">
          <a:xfrm>
            <a:off x="4220688" y="774472"/>
            <a:ext cx="4673311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1000" y="1981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CA" dirty="0" smtClean="0">
                    <a:solidFill>
                      <a:prstClr val="black"/>
                    </a:solidFill>
                  </a:rPr>
                  <a:t> 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CA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1981200"/>
                <a:ext cx="762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400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01000" y="32004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200400"/>
                <a:ext cx="4572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01000" y="44958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495800"/>
                <a:ext cx="4572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01000" y="57912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791200"/>
                <a:ext cx="4572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1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71267"/>
            <a:ext cx="8077199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Standing waves are produced in a string by a source with a frequency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of 10 Hz. The distance between the third and sixth node is 54 cm.</a:t>
            </a:r>
          </a:p>
          <a:p>
            <a:pPr marL="908050" indent="-457200" algn="l">
              <a:buClrTx/>
              <a:buAutoNum type="alphaLcParenBoth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What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is the wavelength of the interfering waves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?</a:t>
            </a:r>
          </a:p>
          <a:p>
            <a:pPr marL="908050" indent="-457200" algn="l">
              <a:buClrTx/>
              <a:buAutoNum type="alphaLcParenBoth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What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is their speed?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10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781175"/>
            <a:ext cx="3886200" cy="21336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Principle </a:t>
            </a:r>
            <a:r>
              <a:rPr lang="en-CA" sz="2000" b="1" dirty="0">
                <a:solidFill>
                  <a:schemeClr val="bg1"/>
                </a:solidFill>
                <a:latin typeface="+mj-lt"/>
                <a:cs typeface="Calibri" pitchFamily="34" charset="0"/>
              </a:rPr>
              <a:t>of </a:t>
            </a: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superposition: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at any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point 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amplitude of two interfering waves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is 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sum of the amplitudes of the individual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waves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2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762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Interference of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Waves: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81175"/>
            <a:ext cx="44640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7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5029200" cy="21336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b="1" dirty="0">
                <a:solidFill>
                  <a:schemeClr val="bg1"/>
                </a:solidFill>
                <a:latin typeface="+mj-lt"/>
                <a:cs typeface="Calibri" pitchFamily="34" charset="0"/>
              </a:rPr>
              <a:t>Mechanical </a:t>
            </a: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resonance: t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tendency of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an object to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respond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to when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frequency of its oscillations matches the system's natural frequency of vibration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800" u="sng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u="sng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Examples of Mechanical Resonance:</a:t>
            </a:r>
          </a:p>
          <a:p>
            <a:pPr marL="450850" lvl="0" algn="l">
              <a:buClrTx/>
            </a:pPr>
            <a:endParaRPr lang="en-CA" sz="8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793750" lvl="0" indent="-342900" algn="l">
              <a:buClrTx/>
              <a:buFont typeface="Arial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 truck drives down your street and the windows of your house rattle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.</a:t>
            </a:r>
          </a:p>
          <a:p>
            <a:pPr marL="793750" lvl="0" indent="-342900" algn="l">
              <a:buClrTx/>
              <a:buFont typeface="Arial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Breaking a cup of glass using  sound.</a:t>
            </a:r>
          </a:p>
          <a:p>
            <a:pPr marL="793750" lvl="0" indent="-342900" algn="l">
              <a:buClrTx/>
              <a:buFont typeface="Arial" pitchFamily="34" charset="0"/>
              <a:buChar char="•"/>
            </a:pP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  <a:hlinkClick r:id="rId2" action="ppaction://hlinkfile"/>
              </a:rPr>
              <a:t>Breaking wine glass using resonance</a:t>
            </a: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  <a:hlinkClick r:id="rId3" action="ppaction://hlinkfile"/>
              </a:rPr>
              <a:t>Mechanical Resonance</a:t>
            </a: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algn="l">
              <a:buClrTx/>
            </a:pPr>
            <a:endParaRPr lang="en-CA" sz="8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1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Mechanical Resonance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00" y="1676400"/>
            <a:ext cx="2880000" cy="191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0" b="13289"/>
          <a:stretch/>
        </p:blipFill>
        <p:spPr bwMode="auto">
          <a:xfrm>
            <a:off x="5760600" y="4203508"/>
            <a:ext cx="2952000" cy="16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6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Mechanical Resonance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 r="4255"/>
          <a:stretch/>
        </p:blipFill>
        <p:spPr bwMode="auto">
          <a:xfrm>
            <a:off x="5562600" y="1166666"/>
            <a:ext cx="3168000" cy="222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3138" y="1447800"/>
            <a:ext cx="4718462" cy="426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marR="45720" lvl="0">
              <a:spcBef>
                <a:spcPct val="20000"/>
              </a:spcBef>
              <a:buSzPct val="95000"/>
            </a:pPr>
            <a:r>
              <a:rPr lang="en-CA" sz="2000" u="sng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Examples </a:t>
            </a:r>
            <a:r>
              <a:rPr lang="en-CA" sz="2000" u="sng" dirty="0">
                <a:solidFill>
                  <a:prstClr val="black"/>
                </a:solidFill>
                <a:latin typeface="Calibri"/>
                <a:cs typeface="Calibri" pitchFamily="34" charset="0"/>
              </a:rPr>
              <a:t>of </a:t>
            </a:r>
            <a:r>
              <a:rPr lang="en-CA" sz="2000" u="sng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Mechanical Resonance:</a:t>
            </a:r>
          </a:p>
          <a:p>
            <a:pPr marL="450850" marR="45720" lvl="0">
              <a:spcBef>
                <a:spcPct val="20000"/>
              </a:spcBef>
              <a:buSzPct val="95000"/>
            </a:pPr>
            <a:endParaRPr lang="en-CA" sz="8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793750" marR="45720" lvl="0" indent="-342900">
              <a:spcBef>
                <a:spcPct val="20000"/>
              </a:spcBef>
              <a:buSzPct val="95000"/>
              <a:buFont typeface="Arial" pitchFamily="34" charset="0"/>
              <a:buChar char="•"/>
            </a:pPr>
            <a:endParaRPr lang="en-CA" sz="8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793750" marR="45720" lvl="0" indent="-342900">
              <a:spcBef>
                <a:spcPct val="20000"/>
              </a:spcBef>
              <a:buSzPct val="95000"/>
              <a:buFont typeface="Arial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A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tuning fork vibrating at 250 Hz causes another tuning fork with the same frequency to also vibrate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.</a:t>
            </a:r>
          </a:p>
          <a:p>
            <a:pPr marL="793750" marR="45720" lvl="0" indent="-342900">
              <a:spcBef>
                <a:spcPct val="20000"/>
              </a:spcBef>
              <a:buSzPct val="95000"/>
              <a:buFont typeface="Arial" pitchFamily="34" charset="0"/>
              <a:buChar char="•"/>
            </a:pP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793750" marR="45720" lvl="0" indent="-342900">
              <a:spcBef>
                <a:spcPct val="20000"/>
              </a:spcBef>
              <a:buSzPct val="95000"/>
              <a:buFont typeface="Arial" pitchFamily="34" charset="0"/>
              <a:buChar char="•"/>
            </a:pP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793750" marR="45720" lvl="0" indent="-342900">
              <a:spcBef>
                <a:spcPct val="20000"/>
              </a:spcBef>
              <a:buSzPct val="95000"/>
              <a:buFont typeface="Arial" pitchFamily="34" charset="0"/>
              <a:buChar char="•"/>
            </a:pP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793750" marR="45720" lvl="0" indent="-342900">
              <a:spcBef>
                <a:spcPct val="20000"/>
              </a:spcBef>
              <a:buSzPct val="95000"/>
              <a:buFont typeface="Arial" pitchFamily="34" charset="0"/>
              <a:buChar char="•"/>
            </a:pP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793750" marR="45720" lvl="0" indent="-342900">
              <a:spcBef>
                <a:spcPct val="20000"/>
              </a:spcBef>
              <a:buSzPct val="95000"/>
              <a:buFont typeface="Arial" pitchFamily="34" charset="0"/>
              <a:buChar char="•"/>
            </a:pP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793750" marR="45720" lvl="0" indent="-342900">
              <a:spcBef>
                <a:spcPct val="20000"/>
              </a:spcBef>
              <a:buSzPct val="95000"/>
              <a:buFont typeface="Arial" pitchFamily="34" charset="0"/>
              <a:buChar char="•"/>
            </a:pP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marR="45720" lvl="0">
              <a:spcBef>
                <a:spcPct val="20000"/>
              </a:spcBef>
              <a:buSzPct val="95000"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  <a:hlinkClick r:id="rId3" action="ppaction://hlinkfile"/>
              </a:rPr>
              <a:t>Tuning Forks</a:t>
            </a:r>
            <a:endParaRPr lang="en-CA" sz="20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3161242"/>
            <a:ext cx="5760000" cy="26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2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1362075"/>
                <a:ext cx="4724400" cy="2133600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Acoustic resonance: 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standing wave is formed inside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an open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air column and the entire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instrument begins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to vibrate. 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given Figure illustrates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how standing waves look in </a:t>
                </a:r>
                <a:r>
                  <a:rPr lang="en-CA" sz="2000" b="1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open 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air </a:t>
                </a:r>
                <a:r>
                  <a:rPr lang="en-CA" sz="2000" b="1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columns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.</a:t>
                </a:r>
              </a:p>
              <a:p>
                <a:pPr marL="450850" algn="l">
                  <a:buClrTx/>
                </a:pPr>
                <a:endParaRPr lang="en-CA" sz="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endParaRPr lang="en-CA" sz="1800" u="sng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r>
                  <a:rPr lang="en-CA" sz="1800" u="sng" dirty="0" smtClean="0">
                    <a:solidFill>
                      <a:prstClr val="black"/>
                    </a:solidFill>
                    <a:latin typeface="Cambria Math"/>
                  </a:rPr>
                  <a:t>For constant frequency and changeable length of open </a:t>
                </a:r>
                <a:r>
                  <a:rPr lang="en-CA" sz="1800" u="sng" dirty="0">
                    <a:solidFill>
                      <a:prstClr val="black"/>
                    </a:solidFill>
                    <a:latin typeface="Cambria Math"/>
                  </a:rPr>
                  <a:t>air column:</a:t>
                </a: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endParaRPr lang="en-CA" sz="1800" u="sng" dirty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14:m>
                  <m:oMath xmlns:m="http://schemas.openxmlformats.org/officeDocument/2006/math">
                    <m:r>
                      <a:rPr lang="en-CA" sz="1800" b="1" i="1">
                        <a:solidFill>
                          <a:prstClr val="black"/>
                        </a:solidFill>
                        <a:latin typeface="Cambria Math"/>
                      </a:rPr>
                      <m:t>𝑳</m:t>
                    </m:r>
                    <m:r>
                      <a:rPr lang="en-CA" sz="1800" b="1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CA" sz="1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1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CA" sz="1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l-GR" sz="1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𝝀</m:t>
                        </m:r>
                      </m:num>
                      <m:den>
                        <m:r>
                          <a:rPr lang="en-CA" sz="1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CA" sz="1800" b="1" i="1" dirty="0" smtClean="0">
                    <a:solidFill>
                      <a:prstClr val="black"/>
                    </a:solidFill>
                    <a:latin typeface="Cambria Math"/>
                  </a:rPr>
                  <a:t>  </a:t>
                </a:r>
                <a:r>
                  <a:rPr lang="en-CA" sz="1800" i="1" dirty="0" smtClean="0">
                    <a:solidFill>
                      <a:prstClr val="black"/>
                    </a:solidFill>
                    <a:latin typeface="Cambria Math"/>
                  </a:rPr>
                  <a:t>where  </a:t>
                </a:r>
                <a14:m>
                  <m:oMath xmlns:m="http://schemas.openxmlformats.org/officeDocument/2006/math">
                    <m:r>
                      <a:rPr lang="en-CA" sz="1800" b="1" i="1">
                        <a:solidFill>
                          <a:prstClr val="black"/>
                        </a:solidFill>
                        <a:latin typeface="Cambria Math"/>
                      </a:rPr>
                      <m:t>𝑳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𝑖𝑠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𝑡h𝑒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𝑎𝑖𝑟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𝑐𝑜𝑙𝑢𝑚𝑛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𝑙𝑒𝑛𝑔𝑡h</m:t>
                    </m:r>
                  </m:oMath>
                </a14:m>
                <a:endParaRPr lang="en-CA" sz="1800" i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endParaRPr lang="en-CA" sz="1600" i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r>
                  <a:rPr lang="en-CA" sz="1800" b="1" dirty="0" smtClean="0">
                    <a:solidFill>
                      <a:prstClr val="black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CA" sz="1800" b="1" i="1">
                        <a:solidFill>
                          <a:prstClr val="black"/>
                        </a:solidFill>
                        <a:latin typeface="Cambria Math"/>
                      </a:rPr>
                      <m:t>𝒏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𝑖𝑠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𝑡h𝑒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h𝑎𝑟𝑚𝑜𝑛𝑖𝑐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𝑛𝑢𝑚𝑏𝑒𝑟</m:t>
                    </m:r>
                    <m:r>
                      <a:rPr lang="en-CA" sz="18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CA" sz="1800" dirty="0" smtClean="0">
                  <a:solidFill>
                    <a:prstClr val="black"/>
                  </a:solidFill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endParaRPr lang="en-CA" sz="1800" dirty="0">
                  <a:solidFill>
                    <a:prstClr val="black"/>
                  </a:solidFill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r>
                  <a:rPr lang="en-CA" sz="1800" dirty="0" smtClean="0">
                    <a:solidFill>
                      <a:prstClr val="black"/>
                    </a:solidFill>
                    <a:hlinkClick r:id="rId2" action="ppaction://hlinkfile"/>
                  </a:rPr>
                  <a:t>Resonance in Air column with open ends</a:t>
                </a:r>
                <a:endParaRPr lang="en-CA" sz="1800" dirty="0">
                  <a:solidFill>
                    <a:prstClr val="black"/>
                  </a:solidFill>
                </a:endParaRPr>
              </a:p>
              <a:p>
                <a:pPr marL="450850" algn="l">
                  <a:buClrTx/>
                </a:pPr>
                <a:endParaRPr lang="en-CA" sz="8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1362075"/>
                <a:ext cx="4724400" cy="2133600"/>
              </a:xfrm>
              <a:blipFill rotWithShape="1">
                <a:blip r:embed="rId3"/>
                <a:stretch>
                  <a:fillRect t="-1429" r="-2710" b="-1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Resonance </a:t>
            </a:r>
            <a:r>
              <a:rPr lang="en-CA" sz="32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and </a:t>
            </a:r>
            <a:r>
              <a:rPr lang="en-CA" sz="32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Wind Musical Instruments</a:t>
            </a:r>
            <a:endParaRPr lang="en-CA" sz="32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71600"/>
            <a:ext cx="36290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57800" y="3100387"/>
            <a:ext cx="1600200" cy="3362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181600" y="1676400"/>
            <a:ext cx="685800" cy="3362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599"/>
            <a:ext cx="4724400" cy="3200849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000" b="1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Acoustic resonance: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a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standing wave is formed inside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an open-closed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air column and the entire instrument begins to vibrate. </a:t>
            </a:r>
            <a:endParaRPr lang="en-CA" sz="2000" dirty="0" smtClean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endParaRPr lang="en-CA" sz="80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The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given Figure illustrates how standing waves look in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open-closed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air columns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.</a:t>
            </a:r>
          </a:p>
          <a:p>
            <a:pPr marL="447675" marR="0" lvl="0" algn="l">
              <a:spcBef>
                <a:spcPts val="0"/>
              </a:spcBef>
              <a:buClrTx/>
              <a:buSzTx/>
            </a:pPr>
            <a:endParaRPr lang="en-CA" sz="1800" u="sng" dirty="0">
              <a:solidFill>
                <a:prstClr val="black"/>
              </a:solidFill>
              <a:latin typeface="Cambria Math"/>
            </a:endParaRPr>
          </a:p>
          <a:p>
            <a:pPr marL="447675" marR="0" lvl="0" algn="l">
              <a:spcBef>
                <a:spcPts val="0"/>
              </a:spcBef>
              <a:buClrTx/>
              <a:buSzTx/>
            </a:pPr>
            <a:r>
              <a:rPr lang="en-CA" sz="1800" u="sng" dirty="0">
                <a:solidFill>
                  <a:prstClr val="black"/>
                </a:solidFill>
                <a:latin typeface="Cambria Math"/>
              </a:rPr>
              <a:t>For constant frequency and changeable length of open air column:</a:t>
            </a:r>
          </a:p>
          <a:p>
            <a:pPr marL="447675" marR="0" lvl="0" algn="l">
              <a:spcBef>
                <a:spcPts val="0"/>
              </a:spcBef>
              <a:buClrTx/>
              <a:buSzTx/>
            </a:pPr>
            <a:endParaRPr lang="en-CA" sz="1800" u="sng" dirty="0">
              <a:solidFill>
                <a:prstClr val="black"/>
              </a:solidFill>
              <a:latin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Resonance </a:t>
            </a:r>
            <a:r>
              <a:rPr lang="en-CA" sz="32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and </a:t>
            </a:r>
            <a:r>
              <a:rPr lang="en-CA" sz="32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Wind Musical Instruments</a:t>
            </a:r>
            <a:endParaRPr lang="en-CA" sz="32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40386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182320" y="2891287"/>
            <a:ext cx="1600200" cy="3362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182321" y="1752600"/>
            <a:ext cx="533400" cy="3362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9600" y="4490635"/>
                <a:ext cx="7162800" cy="1705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7675"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𝑳</m:t>
                      </m:r>
                      <m:r>
                        <a:rPr lang="en-CA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CA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CA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CA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CA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CA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l-GR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𝝀</m:t>
                          </m:r>
                        </m:num>
                        <m:den>
                          <m:r>
                            <a:rPr lang="en-CA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CA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CA" b="0" i="1">
                          <a:solidFill>
                            <a:prstClr val="black"/>
                          </a:solidFill>
                          <a:latin typeface="Cambria Math"/>
                        </a:rPr>
                        <m:t>𝑤h𝑒𝑟𝑒</m:t>
                      </m:r>
                      <m:r>
                        <a:rPr lang="en-CA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CA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CA" b="1" i="1">
                          <a:solidFill>
                            <a:prstClr val="black"/>
                          </a:solidFill>
                          <a:latin typeface="Cambria Math"/>
                        </a:rPr>
                        <m:t>𝑳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𝑖𝑠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𝑡h𝑒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𝑎𝑖𝑟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𝑐𝑜𝑙𝑢𝑚𝑛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𝑙𝑒𝑛𝑔𝑡h</m:t>
                      </m:r>
                    </m:oMath>
                  </m:oMathPara>
                </a14:m>
                <a:endParaRPr lang="en-CA" i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447675" lvl="0"/>
                <a:endParaRPr lang="en-CA" sz="1600" i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447675" lvl="0"/>
                <a:r>
                  <a:rPr lang="en-CA" b="1" dirty="0" smtClean="0">
                    <a:solidFill>
                      <a:prstClr val="black"/>
                    </a:solidFill>
                  </a:rPr>
                  <a:t>                                            </a:t>
                </a:r>
                <a14:m>
                  <m:oMath xmlns:m="http://schemas.openxmlformats.org/officeDocument/2006/math">
                    <m:r>
                      <a:rPr lang="en-CA" b="1" i="1">
                        <a:solidFill>
                          <a:prstClr val="black"/>
                        </a:solidFill>
                        <a:latin typeface="Cambria Math"/>
                      </a:rPr>
                      <m:t>𝒏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</a:rPr>
                      <m:t>𝑖𝑠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</a:rPr>
                      <m:t>𝑡h𝑒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</a:rPr>
                      <m:t>h𝑎𝑟𝑚𝑜𝑛𝑖𝑐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</a:rPr>
                      <m:t>𝑛𝑢𝑚𝑏𝑒𝑟</m:t>
                    </m:r>
                  </m:oMath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pPr marL="447675" lvl="0"/>
                <a:endParaRPr lang="en-CA" dirty="0" smtClean="0">
                  <a:solidFill>
                    <a:prstClr val="black"/>
                  </a:solidFill>
                </a:endParaRPr>
              </a:p>
              <a:p>
                <a:pPr marL="447675" lvl="0"/>
                <a:r>
                  <a:rPr lang="en-CA" dirty="0" smtClean="0">
                    <a:solidFill>
                      <a:prstClr val="black"/>
                    </a:solidFill>
                    <a:hlinkClick r:id="rId3" action="ppaction://hlinkfile"/>
                  </a:rPr>
                  <a:t>Resonance in air column with one open end and one closed end</a:t>
                </a:r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490635"/>
                <a:ext cx="7162800" cy="1705275"/>
              </a:xfrm>
              <a:prstGeom prst="rect">
                <a:avLst/>
              </a:prstGeom>
              <a:blipFill rotWithShape="1">
                <a:blip r:embed="rId4"/>
                <a:stretch>
                  <a:fillRect b="-50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6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1371600"/>
                <a:ext cx="5105400" cy="3352800"/>
              </a:xfrm>
            </p:spPr>
            <p:txBody>
              <a:bodyPr>
                <a:noAutofit/>
              </a:bodyPr>
              <a:lstStyle/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endParaRPr lang="en-CA" sz="1800" u="sng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r>
                  <a:rPr lang="en-CA" sz="1800" u="sng" dirty="0">
                    <a:solidFill>
                      <a:prstClr val="black"/>
                    </a:solidFill>
                    <a:latin typeface="Cambria Math"/>
                  </a:rPr>
                  <a:t>For constant </a:t>
                </a:r>
                <a:r>
                  <a:rPr lang="en-CA" sz="1800" u="sng" dirty="0" smtClean="0">
                    <a:solidFill>
                      <a:prstClr val="black"/>
                    </a:solidFill>
                    <a:latin typeface="Cambria Math"/>
                  </a:rPr>
                  <a:t>length </a:t>
                </a:r>
                <a:r>
                  <a:rPr lang="en-CA" sz="1800" u="sng" dirty="0">
                    <a:solidFill>
                      <a:prstClr val="black"/>
                    </a:solidFill>
                    <a:latin typeface="Cambria Math"/>
                  </a:rPr>
                  <a:t>and changeable </a:t>
                </a:r>
                <a:r>
                  <a:rPr lang="en-CA" sz="1800" u="sng" dirty="0" smtClean="0">
                    <a:solidFill>
                      <a:prstClr val="black"/>
                    </a:solidFill>
                    <a:latin typeface="Cambria Math"/>
                  </a:rPr>
                  <a:t>frequency and wavelength of an open </a:t>
                </a:r>
                <a:r>
                  <a:rPr lang="en-CA" sz="1800" u="sng" dirty="0">
                    <a:solidFill>
                      <a:prstClr val="black"/>
                    </a:solidFill>
                    <a:latin typeface="Cambria Math"/>
                  </a:rPr>
                  <a:t>air column</a:t>
                </a:r>
                <a:r>
                  <a:rPr lang="en-CA" sz="1800" u="sng" dirty="0" smtClean="0">
                    <a:solidFill>
                      <a:prstClr val="black"/>
                    </a:solidFill>
                    <a:latin typeface="Cambria Math"/>
                  </a:rPr>
                  <a:t>:</a:t>
                </a: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endParaRPr lang="en-CA" sz="1800" u="sng" dirty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endParaRPr lang="en-CA" sz="1800" u="sng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CA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CA" sz="1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CA" sz="1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r>
                        <a:rPr lang="en-CA" sz="1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CA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1800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endParaRPr lang="en-CA" sz="1800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r>
                  <a:rPr lang="en-CA" sz="1800" dirty="0" smtClean="0">
                    <a:solidFill>
                      <a:prstClr val="black"/>
                    </a:solidFill>
                    <a:latin typeface="Cambria Math"/>
                  </a:rPr>
                  <a:t>Where: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1800" dirty="0" smtClean="0">
                    <a:solidFill>
                      <a:prstClr val="black"/>
                    </a:solidFill>
                    <a:latin typeface="Cambria Math"/>
                  </a:rPr>
                  <a:t>is the first resonant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sz="1800" dirty="0" smtClean="0">
                    <a:solidFill>
                      <a:prstClr val="black"/>
                    </a:solidFill>
                    <a:latin typeface="Cambria Math"/>
                  </a:rPr>
                  <a:t> is the frequency in the n resonant.</a:t>
                </a:r>
                <a:endParaRPr lang="en-CA" sz="1800" dirty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endParaRPr lang="en-CA" sz="1800" u="sng" dirty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endParaRPr lang="en-CA" sz="1800" b="1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endParaRPr lang="en-CA" sz="1800" b="1" i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endParaRPr lang="en-CA" sz="1800" b="1" i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endParaRPr lang="en-CA" sz="1400" i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450850" lvl="0" algn="l">
                  <a:buClrTx/>
                </a:pPr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1371600"/>
                <a:ext cx="5105400" cy="3352800"/>
              </a:xfrm>
              <a:blipFill rotWithShape="1">
                <a:blip r:embed="rId2"/>
                <a:stretch>
                  <a:fillRect r="-1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Resonance </a:t>
            </a:r>
            <a:r>
              <a:rPr lang="en-CA" sz="32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and </a:t>
            </a:r>
            <a:r>
              <a:rPr lang="en-CA" sz="32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Wind Musical Instruments</a:t>
            </a:r>
            <a:endParaRPr lang="en-CA" sz="32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00200"/>
            <a:ext cx="14763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34415"/>
              </p:ext>
            </p:extLst>
          </p:nvPr>
        </p:nvGraphicFramePr>
        <p:xfrm>
          <a:off x="609600" y="4419600"/>
          <a:ext cx="4267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r>
                        <a:rPr lang="en-CA" baseline="30000" dirty="0" smtClean="0"/>
                        <a:t>st</a:t>
                      </a:r>
                      <a:r>
                        <a:rPr lang="en-CA" dirty="0" smtClean="0"/>
                        <a:t> harmonic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r>
                        <a:rPr lang="en-CA" baseline="30000" dirty="0" smtClean="0"/>
                        <a:t>nd</a:t>
                      </a:r>
                      <a:r>
                        <a:rPr lang="en-CA" dirty="0" smtClean="0"/>
                        <a:t> harmonic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r>
                        <a:rPr lang="en-CA" baseline="30000" dirty="0" smtClean="0"/>
                        <a:t>rd</a:t>
                      </a:r>
                      <a:r>
                        <a:rPr lang="en-CA" dirty="0" smtClean="0"/>
                        <a:t> harmonic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9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1371600"/>
                <a:ext cx="5029200" cy="3352800"/>
              </a:xfrm>
            </p:spPr>
            <p:txBody>
              <a:bodyPr>
                <a:noAutofit/>
              </a:bodyPr>
              <a:lstStyle/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endParaRPr lang="en-CA" sz="1800" u="sng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r>
                  <a:rPr lang="en-CA" sz="1800" u="sng" dirty="0" smtClean="0">
                    <a:solidFill>
                      <a:prstClr val="black"/>
                    </a:solidFill>
                    <a:latin typeface="Cambria Math"/>
                  </a:rPr>
                  <a:t>For </a:t>
                </a:r>
                <a:r>
                  <a:rPr lang="en-CA" sz="1800" u="sng" dirty="0">
                    <a:solidFill>
                      <a:prstClr val="black"/>
                    </a:solidFill>
                    <a:latin typeface="Cambria Math"/>
                  </a:rPr>
                  <a:t>constant length and changeable frequency and wavelength of </a:t>
                </a:r>
                <a:r>
                  <a:rPr lang="en-CA" sz="1800" u="sng" dirty="0" smtClean="0">
                    <a:solidFill>
                      <a:prstClr val="black"/>
                    </a:solidFill>
                    <a:latin typeface="Cambria Math"/>
                  </a:rPr>
                  <a:t>a closed </a:t>
                </a:r>
                <a:r>
                  <a:rPr lang="en-CA" sz="1800" u="sng" dirty="0">
                    <a:solidFill>
                      <a:prstClr val="black"/>
                    </a:solidFill>
                    <a:latin typeface="Cambria Math"/>
                  </a:rPr>
                  <a:t>air column</a:t>
                </a:r>
                <a:r>
                  <a:rPr lang="en-CA" sz="1800" u="sng" dirty="0" smtClean="0">
                    <a:solidFill>
                      <a:prstClr val="black"/>
                    </a:solidFill>
                    <a:latin typeface="Cambria Math"/>
                  </a:rPr>
                  <a:t>:</a:t>
                </a: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endParaRPr lang="en-CA" sz="1800" u="sng" dirty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endParaRPr lang="en-CA" sz="1800" u="sng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CA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CA" sz="1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CA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CA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CA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CA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1800" dirty="0">
                  <a:solidFill>
                    <a:prstClr val="black"/>
                  </a:solidFill>
                  <a:latin typeface="Cambria Math"/>
                </a:endParaRPr>
              </a:p>
              <a:p>
                <a:pPr marL="447675" marR="0" lvl="0" algn="l">
                  <a:spcBef>
                    <a:spcPts val="0"/>
                  </a:spcBef>
                  <a:buClrTx/>
                  <a:buSzTx/>
                </a:pPr>
                <a:endParaRPr lang="en-CA" sz="1400" i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450850" lvl="0" algn="l">
                  <a:buClrTx/>
                </a:pPr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1371600"/>
                <a:ext cx="5029200" cy="3352800"/>
              </a:xfrm>
              <a:blipFill rotWithShape="1">
                <a:blip r:embed="rId2"/>
                <a:stretch>
                  <a:fillRect r="-16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Resonance </a:t>
            </a:r>
            <a:r>
              <a:rPr lang="en-CA" sz="32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and </a:t>
            </a:r>
            <a:r>
              <a:rPr lang="en-CA" sz="32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Wind Musical Instruments</a:t>
            </a:r>
            <a:endParaRPr lang="en-CA" sz="32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4" y="1603075"/>
            <a:ext cx="14001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8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71267"/>
            <a:ext cx="8077199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sixth harmonic of a 65 cm guitar string is heard. If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speed of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sound in the string is 206 m/s, what is the frequency of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standing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wave?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31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71267"/>
            <a:ext cx="8077199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speed of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sound in an air column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with a fixed end and a free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end is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350 m/s. The frequency of the wave is 200.0 Hz. What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length of air column to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produce a standing wave with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first harmonic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?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6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71267"/>
            <a:ext cx="8077199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Standing waves are produced in a string by a source with a frequency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of 10 Hz. The distance between the third and sixth node is 54 cm.</a:t>
            </a:r>
          </a:p>
          <a:p>
            <a:pPr marL="908050" indent="-457200" algn="l">
              <a:buClrTx/>
              <a:buAutoNum type="alphaLcParenBoth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What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is the wavelength of the interfering waves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?</a:t>
            </a:r>
          </a:p>
          <a:p>
            <a:pPr marL="908050" indent="-457200" algn="l">
              <a:buClrTx/>
              <a:buAutoNum type="alphaLcParenBoth"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What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is their speed?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3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71267"/>
            <a:ext cx="8077199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An air column that is open at both ends is 1.50 m long. A specific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frequency is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heard resonating from the column. What is the longest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wavelength and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its associated frequency that could be responsible for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this resonance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? The speed of sound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in air is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345 m/s.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95599"/>
            <a:ext cx="4644000" cy="216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31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1056789"/>
            <a:ext cx="47244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Constructive interference: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process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of forming a wave with a larger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amplitude when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two or more waves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combine.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3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46812"/>
            <a:ext cx="3313650" cy="345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38600"/>
            <a:ext cx="3443850" cy="219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01275" y="1457325"/>
            <a:ext cx="3933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1276" y="2686050"/>
            <a:ext cx="319274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3928646"/>
            <a:ext cx="31035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4937544"/>
            <a:ext cx="46057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6096000"/>
            <a:ext cx="23415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/>
                </a:solidFill>
                <a:latin typeface="+mj-lt"/>
              </a:rPr>
              <a:t>5</a:t>
            </a:r>
            <a:endParaRPr lang="en-CA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95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771267"/>
                <a:ext cx="8077199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Using the same tuning fork, an air column with one closed end resonates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at two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consecutive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lengths of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90.0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cm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and 150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cm. If the speed of sound is 350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m/s.</a:t>
                </a:r>
              </a:p>
              <a:p>
                <a:pPr marL="908050" indent="-279400" algn="l">
                  <a:buClrTx/>
                  <a:buFont typeface="+mj-lt"/>
                  <a:buAutoNum type="alphaLcParenR"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hat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the resonant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frequency of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air column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?</a:t>
                </a:r>
              </a:p>
              <a:p>
                <a:pPr marL="908050" indent="-279400" algn="l">
                  <a:buClrTx/>
                  <a:buFont typeface="+mj-lt"/>
                  <a:buAutoNum type="alphaLcParenR"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What is the harmonic number for the two columns?</a:t>
                </a: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λ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771267"/>
                <a:ext cx="8077199" cy="3029466"/>
              </a:xfrm>
              <a:blipFill rotWithShape="1">
                <a:blip r:embed="rId2"/>
                <a:stretch>
                  <a:fillRect t="-1008" r="-11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39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99613"/>
            <a:ext cx="4419600" cy="21336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Music sound: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that originates from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combination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of musical notes that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originate from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source that vibrates in 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uniform manner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with one or more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constant frequencies.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Noise sound: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that originates from 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source that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vibrates in a random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manner.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wind instruments: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are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elaborate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air columns in which a standing wave is formed.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Acoustic Resonance and </a:t>
            </a:r>
            <a:r>
              <a:rPr lang="en-CA" sz="32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Musical Instruments</a:t>
            </a:r>
            <a:endParaRPr lang="en-CA" sz="32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950" y="1524000"/>
            <a:ext cx="4140000" cy="258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19600"/>
            <a:ext cx="38385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2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9029"/>
            <a:ext cx="4724400" cy="21336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Wind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instruments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can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have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lengths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of their air columns adjusted so they are tuned to different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fundamental frequencies. 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Woodwind instruments, like the clarinet, the oboe, and the saxophone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, vary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their air column length by uncovering holes in the body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8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96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Resonance </a:t>
            </a:r>
            <a:r>
              <a:rPr lang="en-CA" sz="32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and </a:t>
            </a:r>
            <a:r>
              <a:rPr lang="en-CA" sz="32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Wind Musical Instruments</a:t>
            </a:r>
            <a:endParaRPr lang="en-CA" sz="32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/>
          <a:stretch/>
        </p:blipFill>
        <p:spPr bwMode="auto">
          <a:xfrm>
            <a:off x="5563294" y="3276595"/>
            <a:ext cx="3544090" cy="144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94" y="1609029"/>
            <a:ext cx="3276000" cy="133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0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0626" y="5334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Stringed Instruments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" t="21567" r="84791" b="2217"/>
          <a:stretch/>
        </p:blipFill>
        <p:spPr bwMode="auto">
          <a:xfrm>
            <a:off x="458626" y="1371600"/>
            <a:ext cx="1160624" cy="529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8" r="67854"/>
          <a:stretch/>
        </p:blipFill>
        <p:spPr bwMode="auto">
          <a:xfrm>
            <a:off x="1752600" y="1147102"/>
            <a:ext cx="790575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9" t="21567" r="23637" b="2217"/>
          <a:stretch/>
        </p:blipFill>
        <p:spPr bwMode="auto">
          <a:xfrm>
            <a:off x="2667000" y="1184124"/>
            <a:ext cx="3448050" cy="529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38800" y="2982995"/>
                <a:ext cx="3115574" cy="8128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82995"/>
                <a:ext cx="3115574" cy="8128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1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066800"/>
            <a:ext cx="7315200" cy="1896142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Example:</a:t>
            </a:r>
          </a:p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 guitar string of length 0.80 m has a frequency of 375 Hz. When it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is shortened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to 0.60 m, what is its new frequency?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81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066800"/>
            <a:ext cx="7315200" cy="1896142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Example:</a:t>
            </a:r>
          </a:p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 string has an original tension of 150 N. What new tension must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be applied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to the string to have it vibrate with a frequency exactly twice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that of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the original?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9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886" y="4572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Beats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6" y="1143000"/>
            <a:ext cx="8100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399" y="4648200"/>
            <a:ext cx="76274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Both"/>
            </a:pP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individual sound waves are heard by an observer at some location within the medium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457200" indent="-457200">
              <a:buAutoNum type="alphaLcParenBoth"/>
            </a:pPr>
            <a:endParaRPr lang="en-CA" sz="8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AutoNum type="alphaLcParenBoth"/>
            </a:pP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combined wave has an amplitude (blue dashed line) that varies in a regular manner.</a:t>
            </a:r>
          </a:p>
        </p:txBody>
      </p:sp>
    </p:spTree>
    <p:extLst>
      <p:ext uri="{BB962C8B-B14F-4D97-AF65-F5344CB8AC3E}">
        <p14:creationId xmlns:p14="http://schemas.microsoft.com/office/powerpoint/2010/main" val="40621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2886" y="1447800"/>
                <a:ext cx="7848600" cy="3733800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Beat periodic change in sound intensity caused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by the interference between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two nearly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identical sound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waves(very close frequencies) .</a:t>
                </a:r>
              </a:p>
              <a:p>
                <a:pPr marL="450850" algn="l">
                  <a:buClrTx/>
                </a:pPr>
                <a:endParaRPr lang="en-CA" sz="2000" b="0" i="1" dirty="0" smtClean="0">
                  <a:solidFill>
                    <a:schemeClr val="bg1"/>
                  </a:solidFill>
                  <a:latin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𝐵𝑒𝑎𝑡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𝐹𝑟𝑒𝑞𝑢𝑒𝑛𝑐𝑦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r>
                  <a:rPr lang="en-CA" sz="2000">
                    <a:solidFill>
                      <a:prstClr val="black"/>
                    </a:solidFill>
                    <a:latin typeface="Calibri"/>
                    <a:cs typeface="Calibri" pitchFamily="34" charset="0"/>
                    <a:hlinkClick r:id="rId2" action="ppaction://hlinkfile"/>
                  </a:rPr>
                  <a:t>Beats Physics video.mp4</a:t>
                </a:r>
                <a:endParaRPr lang="en-CA" sz="200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8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2886" y="1447800"/>
                <a:ext cx="7848600" cy="3733800"/>
              </a:xfrm>
              <a:blipFill rotWithShape="1">
                <a:blip r:embed="rId3"/>
                <a:stretch>
                  <a:fillRect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886" y="4572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Beats</a:t>
            </a:r>
          </a:p>
        </p:txBody>
      </p:sp>
    </p:spTree>
    <p:extLst>
      <p:ext uri="{BB962C8B-B14F-4D97-AF65-F5344CB8AC3E}">
        <p14:creationId xmlns:p14="http://schemas.microsoft.com/office/powerpoint/2010/main" val="3743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066800"/>
            <a:ext cx="7315200" cy="1896142"/>
          </a:xfrm>
        </p:spPr>
        <p:txBody>
          <a:bodyPr>
            <a:noAutofit/>
          </a:bodyPr>
          <a:lstStyle/>
          <a:p>
            <a:pPr marL="450850" lvl="0" algn="l">
              <a:buClrTx/>
            </a:pP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Example:</a:t>
            </a:r>
          </a:p>
          <a:p>
            <a:pPr marL="450850" lvl="0" algn="l">
              <a:buClrTx/>
            </a:pP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A piano tuner strikes a 256 Hz (middle C) tuning fork and middle C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on a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piano. She hears 20 beats in 5.0 s. What are the possible frequencies </a:t>
            </a:r>
            <a:r>
              <a:rPr lang="en-CA" sz="2000" dirty="0" smtClean="0">
                <a:solidFill>
                  <a:prstClr val="black"/>
                </a:solidFill>
                <a:latin typeface="Calibri"/>
                <a:cs typeface="Calibri" pitchFamily="34" charset="0"/>
              </a:rPr>
              <a:t>of the </a:t>
            </a:r>
            <a:r>
              <a:rPr lang="en-CA" sz="2000" dirty="0">
                <a:solidFill>
                  <a:prstClr val="black"/>
                </a:solidFill>
                <a:latin typeface="Calibri"/>
                <a:cs typeface="Calibri" pitchFamily="34" charset="0"/>
              </a:rPr>
              <a:t>out-of-tune note?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200" y="1066800"/>
                <a:ext cx="7315200" cy="1896142"/>
              </a:xfrm>
            </p:spPr>
            <p:txBody>
              <a:bodyPr>
                <a:noAutofit/>
              </a:bodyPr>
              <a:lstStyle/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Example:</a:t>
                </a:r>
              </a:p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An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observer measures the time difference between the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light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emitted and the sound heard from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a thunder to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be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0.65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s. If the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air temperature is 5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°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𝐶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and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speed of light is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3 × 10</a:t>
                </a:r>
                <a:r>
                  <a:rPr lang="en-CA" sz="2000" baseline="30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8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m/s, how far away is the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thunder from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the observer? 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0" y="1066800"/>
                <a:ext cx="7315200" cy="1896142"/>
              </a:xfrm>
              <a:blipFill rotWithShape="1">
                <a:blip r:embed="rId2"/>
                <a:stretch>
                  <a:fillRect t="-1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16486"/>
            <a:ext cx="5206585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Destructive interference: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process of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forming a wave with a smaller amplitude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when two or more waves combine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4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7200"/>
            <a:ext cx="3581400" cy="355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28986"/>
            <a:ext cx="3581400" cy="218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0" y="1447800"/>
            <a:ext cx="31035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0" y="2702094"/>
            <a:ext cx="38655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3886200"/>
            <a:ext cx="23415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4933950"/>
            <a:ext cx="31035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6045557"/>
            <a:ext cx="23415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 smtClean="0"/>
              <a:t>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57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16486"/>
            <a:ext cx="5206585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Draw the resultant wave that would be heard if pulses A and B are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moving as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shown in Fig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b="1" dirty="0">
                <a:solidFill>
                  <a:schemeClr val="bg1"/>
                </a:solidFill>
                <a:latin typeface="+mj-lt"/>
                <a:cs typeface="Calibri" pitchFamily="34" charset="0"/>
              </a:rPr>
              <a:t>Step </a:t>
            </a: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1: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On graph paper, draw the two waveforms, exactly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as shown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Figure,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but with one over the other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Step2: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For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each segment of the graph paper, add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amplitudes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of the top and the bottom waveforms.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Use negative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numbers for the bottom waveform.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Step 3: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Draw the resultant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waveform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5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33600"/>
            <a:ext cx="3096000" cy="127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3742345"/>
            <a:ext cx="3096000" cy="106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05400"/>
            <a:ext cx="3096000" cy="93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1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71267"/>
            <a:ext cx="8077199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Use the principle of superposition to determine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resulting waveform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when the waves in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Figure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interfere with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each other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6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480000" cy="462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4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71267"/>
            <a:ext cx="8077199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Use the principle of superposition to determine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resulting waveform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when the waves in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Figure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interfere with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each other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7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648450" cy="2181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08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7610476" cy="2133600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Like all wave forms, sound waves can be either absorbed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, transmitted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,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or reflected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when they encounter a different type of matter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  <a:p>
            <a:pPr marL="450850" algn="l">
              <a:buClrTx/>
            </a:pPr>
            <a:endParaRPr lang="en-CA" sz="8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Absorption</a:t>
            </a:r>
            <a:r>
              <a:rPr lang="en-CA" sz="2000" b="1" dirty="0">
                <a:solidFill>
                  <a:schemeClr val="bg1"/>
                </a:solidFill>
                <a:latin typeface="+mj-lt"/>
                <a:cs typeface="Calibri" pitchFamily="34" charset="0"/>
              </a:rPr>
              <a:t>: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process whereby the sound’s energy is quickly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being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transformed into other forms of energy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</a:t>
            </a:r>
          </a:p>
          <a:p>
            <a:pPr marL="450850" algn="l">
              <a:buClrTx/>
            </a:pPr>
            <a:endParaRPr lang="en-CA" sz="8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Transmission: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passing of sound energy from one medium to another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at the boundary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8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Transmission causes a change in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speed / wavelength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of a wave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but the frequency stays the same. 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457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Waves at Media Boundaries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95800"/>
            <a:ext cx="3420000" cy="1609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4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71267"/>
            <a:ext cx="8077199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sound wave of wavelength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0.75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 is travelling in air at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0.0 </a:t>
            </a:r>
            <a:r>
              <a:rPr lang="en-CA" sz="2000" baseline="30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o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when it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hits a block of steel at the same temperature.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a) What is the frequency of the sound wave?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714375" indent="-263525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b) What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is the wavelength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of the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sound wave in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steel, if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 speed of sound in steel is 5050 m/s;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+mj-lt"/>
              </a:rPr>
              <a:pPr/>
              <a:t>9</a:t>
            </a:fld>
            <a:endParaRPr lang="en-US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59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4670</TotalTime>
  <Words>1895</Words>
  <Application>Microsoft Office PowerPoint</Application>
  <PresentationFormat>On-screen Show (4:3)</PresentationFormat>
  <Paragraphs>253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Flow</vt:lpstr>
      <vt:lpstr>1_Flow</vt:lpstr>
      <vt:lpstr>2_Flow</vt:lpstr>
      <vt:lpstr>3_Flow</vt:lpstr>
      <vt:lpstr>4_Flow</vt:lpstr>
      <vt:lpstr>5_Flow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</dc:creator>
  <cp:lastModifiedBy>Daoud, Youssef</cp:lastModifiedBy>
  <cp:revision>248</cp:revision>
  <dcterms:created xsi:type="dcterms:W3CDTF">2006-08-16T00:00:00Z</dcterms:created>
  <dcterms:modified xsi:type="dcterms:W3CDTF">2018-05-11T13:52:50Z</dcterms:modified>
</cp:coreProperties>
</file>