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ranienbaum"/>
      <p:regular r:id="rId13"/>
    </p:embeddedFont>
    <p:embeddedFont>
      <p:font typeface="Anaheim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ranienbaum-regular.fntdata"/><Relationship Id="rId12" Type="http://schemas.openxmlformats.org/officeDocument/2006/relationships/slide" Target="slides/slide7.xml"/><Relationship Id="rId14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35c3613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35c3613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97527c1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97527c1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97527c1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97527c1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397527c1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397527c1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397527c1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397527c1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97527c1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397527c1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235225" y="470300"/>
            <a:ext cx="2442901" cy="6191431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5400000">
            <a:off x="3525284" y="29678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875385" y="-295531"/>
            <a:ext cx="932089" cy="1956606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5400000">
            <a:off x="-1198893" y="162555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5400000">
            <a:off x="-98266" y="14799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3185300" y="870475"/>
            <a:ext cx="5238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5458800" y="2765788"/>
            <a:ext cx="2965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2" type="title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3" type="subTitle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4" type="title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5" type="subTitle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6" type="subTitle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7" type="title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8" type="subTitle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9" type="subTitle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3" type="title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4" type="subTitle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5" type="subTitle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5400000">
            <a:off x="-2207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flipH="1" rot="10800000">
            <a:off x="73943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42" name="Google Shape;142;p15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720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2" type="subTitle"/>
          </p:nvPr>
        </p:nvSpPr>
        <p:spPr>
          <a:xfrm>
            <a:off x="7199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3" type="subTitle"/>
          </p:nvPr>
        </p:nvSpPr>
        <p:spPr>
          <a:xfrm>
            <a:off x="3387019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4" type="subTitle"/>
          </p:nvPr>
        </p:nvSpPr>
        <p:spPr>
          <a:xfrm>
            <a:off x="3386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5" type="subTitle"/>
          </p:nvPr>
        </p:nvSpPr>
        <p:spPr>
          <a:xfrm>
            <a:off x="6054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6" type="subTitle"/>
          </p:nvPr>
        </p:nvSpPr>
        <p:spPr>
          <a:xfrm>
            <a:off x="6053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720025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subTitle"/>
          </p:nvPr>
        </p:nvSpPr>
        <p:spPr>
          <a:xfrm>
            <a:off x="719988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9" name="Google Shape;159;p1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6054000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4" type="subTitle"/>
          </p:nvPr>
        </p:nvSpPr>
        <p:spPr>
          <a:xfrm>
            <a:off x="6053963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5" type="subTitle"/>
          </p:nvPr>
        </p:nvSpPr>
        <p:spPr>
          <a:xfrm>
            <a:off x="720025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6" type="subTitle"/>
          </p:nvPr>
        </p:nvSpPr>
        <p:spPr>
          <a:xfrm>
            <a:off x="719988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7" type="subTitle"/>
          </p:nvPr>
        </p:nvSpPr>
        <p:spPr>
          <a:xfrm>
            <a:off x="6054000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8" type="subTitle"/>
          </p:nvPr>
        </p:nvSpPr>
        <p:spPr>
          <a:xfrm>
            <a:off x="6053963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ONE_COLUMN_TEXT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2" type="subTitle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3" type="subTitle"/>
          </p:nvPr>
        </p:nvSpPr>
        <p:spPr>
          <a:xfrm>
            <a:off x="338699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4" type="subTitle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5" type="subTitle"/>
          </p:nvPr>
        </p:nvSpPr>
        <p:spPr>
          <a:xfrm>
            <a:off x="6053998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6" type="subTitle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7" type="subTitle"/>
          </p:nvPr>
        </p:nvSpPr>
        <p:spPr>
          <a:xfrm>
            <a:off x="72000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8" type="subTitle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9" type="subTitle"/>
          </p:nvPr>
        </p:nvSpPr>
        <p:spPr>
          <a:xfrm>
            <a:off x="338699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3" type="subTitle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4" type="subTitle"/>
          </p:nvPr>
        </p:nvSpPr>
        <p:spPr>
          <a:xfrm>
            <a:off x="6053998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5" type="subTitle"/>
          </p:nvPr>
        </p:nvSpPr>
        <p:spPr>
          <a:xfrm>
            <a:off x="605399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2" name="Google Shape;192;p1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20025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998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3" type="subTitle"/>
          </p:nvPr>
        </p:nvSpPr>
        <p:spPr>
          <a:xfrm>
            <a:off x="6054021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6053975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5" type="subTitle"/>
          </p:nvPr>
        </p:nvSpPr>
        <p:spPr>
          <a:xfrm>
            <a:off x="720025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6" type="subTitle"/>
          </p:nvPr>
        </p:nvSpPr>
        <p:spPr>
          <a:xfrm>
            <a:off x="71998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7" type="subTitle"/>
          </p:nvPr>
        </p:nvSpPr>
        <p:spPr>
          <a:xfrm>
            <a:off x="3387017" y="3083763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8" type="subTitle"/>
          </p:nvPr>
        </p:nvSpPr>
        <p:spPr>
          <a:xfrm>
            <a:off x="3386975" y="2703538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9" type="subTitle"/>
          </p:nvPr>
        </p:nvSpPr>
        <p:spPr>
          <a:xfrm>
            <a:off x="6054021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3" type="subTitle"/>
          </p:nvPr>
        </p:nvSpPr>
        <p:spPr>
          <a:xfrm>
            <a:off x="6053975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ONE_COLUMN_TEXT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08" name="Google Shape;208;p1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1" type="subTitle"/>
          </p:nvPr>
        </p:nvSpPr>
        <p:spPr>
          <a:xfrm>
            <a:off x="719988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2" type="subTitle"/>
          </p:nvPr>
        </p:nvSpPr>
        <p:spPr>
          <a:xfrm>
            <a:off x="719988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3" type="subTitle"/>
          </p:nvPr>
        </p:nvSpPr>
        <p:spPr>
          <a:xfrm>
            <a:off x="3389427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4" type="subTitle"/>
          </p:nvPr>
        </p:nvSpPr>
        <p:spPr>
          <a:xfrm>
            <a:off x="3389427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5" type="subTitle"/>
          </p:nvPr>
        </p:nvSpPr>
        <p:spPr>
          <a:xfrm>
            <a:off x="6053969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6" type="subTitle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hasCustomPrompt="1" idx="7" type="title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/>
          <p:nvPr>
            <p:ph hasCustomPrompt="1" idx="8" type="title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9"/>
          <p:cNvSpPr txBox="1"/>
          <p:nvPr>
            <p:ph hasCustomPrompt="1" idx="9" type="title"/>
          </p:nvPr>
        </p:nvSpPr>
        <p:spPr>
          <a:xfrm>
            <a:off x="6053969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1385225" y="2356575"/>
            <a:ext cx="30882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34" name="Google Shape;234;p21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35" name="Google Shape;235;p21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ONLY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2"/>
          <p:cNvSpPr txBox="1"/>
          <p:nvPr>
            <p:ph idx="1" type="subTitle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2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51465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101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" name="Google Shape;259;p24"/>
          <p:cNvSpPr txBox="1"/>
          <p:nvPr>
            <p:ph hasCustomPrompt="1" idx="2" type="title"/>
          </p:nvPr>
        </p:nvSpPr>
        <p:spPr>
          <a:xfrm>
            <a:off x="101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idx="1" type="subTitle"/>
          </p:nvPr>
        </p:nvSpPr>
        <p:spPr>
          <a:xfrm>
            <a:off x="133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1" name="Google Shape;261;p2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 flipH="1">
            <a:off x="4554352" y="10341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 flipH="1" rot="10800000">
            <a:off x="6124477" y="-14008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1" type="subTitle"/>
          </p:nvPr>
        </p:nvSpPr>
        <p:spPr>
          <a:xfrm>
            <a:off x="1029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2" type="subTitle"/>
          </p:nvPr>
        </p:nvSpPr>
        <p:spPr>
          <a:xfrm>
            <a:off x="720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3" type="subTitle"/>
          </p:nvPr>
        </p:nvSpPr>
        <p:spPr>
          <a:xfrm>
            <a:off x="6054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4" type="subTitle"/>
          </p:nvPr>
        </p:nvSpPr>
        <p:spPr>
          <a:xfrm>
            <a:off x="6054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5" name="Google Shape;275;p2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6637212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357587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 txBox="1"/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26"/>
          <p:cNvSpPr txBox="1"/>
          <p:nvPr>
            <p:ph idx="1" type="subTitle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Google Shape;285;p26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 txBox="1"/>
          <p:nvPr>
            <p:ph idx="2" type="subTitle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90" name="Google Shape;290;p26"/>
          <p:cNvSpPr txBox="1"/>
          <p:nvPr/>
        </p:nvSpPr>
        <p:spPr>
          <a:xfrm>
            <a:off x="2400000" y="3701175"/>
            <a:ext cx="43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3598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1618413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48970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51555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/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 rot="5400000">
            <a:off x="10800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947925" y="922700"/>
            <a:ext cx="32655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900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The Scholar's Mate:</a:t>
            </a:r>
            <a:r>
              <a:rPr lang="en"/>
              <a:t> </a:t>
            </a:r>
            <a:r>
              <a:rPr lang="en" sz="3000"/>
              <a:t>A Quick Guide to the Four-Move Checkmate</a:t>
            </a:r>
            <a:endParaRPr sz="3000"/>
          </a:p>
        </p:txBody>
      </p:sp>
      <p:sp>
        <p:nvSpPr>
          <p:cNvPr id="315" name="Google Shape;315;p30"/>
          <p:cNvSpPr txBox="1"/>
          <p:nvPr>
            <p:ph idx="1" type="subTitle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="1"/>
          </a:p>
        </p:txBody>
      </p:sp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50"/>
              <a:t>The Scholar's Mate in chess</a:t>
            </a:r>
            <a:endParaRPr sz="375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50"/>
              <a:t>Three main points:</a:t>
            </a:r>
            <a:endParaRPr sz="395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900"/>
              <a:t>The basics of the Scholar's Mate</a:t>
            </a:r>
            <a:endParaRPr sz="2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900"/>
              <a:t>Pros and cons</a:t>
            </a:r>
            <a:endParaRPr sz="2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900"/>
              <a:t>Countering the Scholar's Mate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29" name="Google Shape;329;p31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 of the Scholar's Mate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50"/>
              <a:t>Four-move sequence:</a:t>
            </a:r>
            <a:endParaRPr sz="285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50"/>
              <a:t>Pawn to e4</a:t>
            </a:r>
            <a:endParaRPr sz="285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50"/>
              <a:t>Bishop to c4</a:t>
            </a:r>
            <a:endParaRPr sz="285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50"/>
              <a:t>Queen to h5</a:t>
            </a:r>
            <a:endParaRPr sz="285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50"/>
              <a:t>Queen to f7 (checkmate)</a:t>
            </a:r>
            <a:endParaRPr sz="285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50"/>
              <a:t>Targeting the weak f7 square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613" y="174850"/>
            <a:ext cx="4556775" cy="46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the Scholar's Mate</a:t>
            </a:r>
            <a:endParaRPr/>
          </a:p>
        </p:txBody>
      </p:sp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50"/>
              <a:t>Pros:</a:t>
            </a:r>
            <a:endParaRPr sz="235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50"/>
              <a:t>Quick victory against inexperienced players</a:t>
            </a:r>
            <a:endParaRPr sz="235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50"/>
              <a:t>Forces opponents to adapt early on</a:t>
            </a:r>
            <a:endParaRPr sz="235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50"/>
              <a:t>Cons:</a:t>
            </a:r>
            <a:endParaRPr sz="235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50"/>
              <a:t>Easily countered by experienced players</a:t>
            </a:r>
            <a:endParaRPr sz="235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50"/>
              <a:t>Over-reliance on this strategy can hinder improvement</a:t>
            </a:r>
            <a:endParaRPr sz="2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Countering the Scholar's Mate</a:t>
            </a:r>
            <a:endParaRPr/>
          </a:p>
        </p:txBody>
      </p:sp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Defensive moves: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Nf6 (blocking the queen's attack)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d5 (attacking the bishop and creating space for other pieces)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Exploiting the overextended queen:</a:t>
            </a:r>
            <a:endParaRPr sz="2400"/>
          </a:p>
          <a:p>
            <a:pPr indent="-381000" lvl="1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Attacking the exposed queen to gain tempo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Developing other pieces and creating a more solid position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50"/>
              <a:t>Summary of the Scholar's Mate</a:t>
            </a:r>
            <a:endParaRPr sz="265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50"/>
              <a:t>Importance of learning from successes and failures</a:t>
            </a:r>
            <a:endParaRPr sz="26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