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7"/>
  </p:normalViewPr>
  <p:slideViewPr>
    <p:cSldViewPr snapToGrid="0" snapToObjects="1">
      <p:cViewPr varScale="1">
        <p:scale>
          <a:sx n="85" d="100"/>
          <a:sy n="85" d="100"/>
        </p:scale>
        <p:origin x="215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7962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0005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07535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6209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D4D205-5D08-4D4F-8E0B-AF9C54FCC34F}"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34688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D4D205-5D08-4D4F-8E0B-AF9C54FCC34F}"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40354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D4D205-5D08-4D4F-8E0B-AF9C54FCC34F}" type="datetimeFigureOut">
              <a:rPr lang="en-US" smtClean="0"/>
              <a:t>4/13/16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56774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4D205-5D08-4D4F-8E0B-AF9C54FCC34F}" type="datetimeFigureOut">
              <a:rPr lang="en-US" smtClean="0"/>
              <a:t>4/13/16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77840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4D205-5D08-4D4F-8E0B-AF9C54FCC34F}" type="datetimeFigureOut">
              <a:rPr lang="en-US" smtClean="0"/>
              <a:t>4/13/16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7069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4D205-5D08-4D4F-8E0B-AF9C54FCC34F}"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3945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4D205-5D08-4D4F-8E0B-AF9C54FCC34F}"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31660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4D205-5D08-4D4F-8E0B-AF9C54FCC34F}" type="datetimeFigureOut">
              <a:rPr lang="en-US" smtClean="0"/>
              <a:t>4/13/16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2A72B-1D3B-774C-A835-EDC47F0BB6C2}" type="slidenum">
              <a:rPr lang="en-US" smtClean="0"/>
              <a:t>‹#›</a:t>
            </a:fld>
            <a:endParaRPr lang="en-US"/>
          </a:p>
        </p:txBody>
      </p:sp>
    </p:spTree>
    <p:extLst>
      <p:ext uri="{BB962C8B-B14F-4D97-AF65-F5344CB8AC3E}">
        <p14:creationId xmlns:p14="http://schemas.microsoft.com/office/powerpoint/2010/main" val="646905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Diving into DNA-Protein Interaction with Machine Learning</a:t>
            </a:r>
            <a:endParaRPr lang="en-US" dirty="0"/>
          </a:p>
        </p:txBody>
      </p:sp>
      <p:sp>
        <p:nvSpPr>
          <p:cNvPr id="3" name="Subtitle 2"/>
          <p:cNvSpPr>
            <a:spLocks noGrp="1"/>
          </p:cNvSpPr>
          <p:nvPr>
            <p:ph type="subTitle" idx="1"/>
          </p:nvPr>
        </p:nvSpPr>
        <p:spPr>
          <a:xfrm>
            <a:off x="4407108" y="5739847"/>
            <a:ext cx="6858000" cy="1241822"/>
          </a:xfrm>
        </p:spPr>
        <p:txBody>
          <a:bodyPr/>
          <a:lstStyle/>
          <a:p>
            <a:r>
              <a:rPr lang="en-US" altLang="zh-CN" dirty="0" smtClean="0"/>
              <a:t>Jun</a:t>
            </a:r>
            <a:r>
              <a:rPr lang="zh-CN" altLang="en-US" dirty="0" smtClean="0"/>
              <a:t> </a:t>
            </a:r>
            <a:r>
              <a:rPr lang="en-US" altLang="zh-CN" dirty="0" smtClean="0"/>
              <a:t>Wang</a:t>
            </a:r>
            <a:endParaRPr lang="en-US" dirty="0"/>
          </a:p>
        </p:txBody>
      </p:sp>
    </p:spTree>
    <p:extLst>
      <p:ext uri="{BB962C8B-B14F-4D97-AF65-F5344CB8AC3E}">
        <p14:creationId xmlns:p14="http://schemas.microsoft.com/office/powerpoint/2010/main" val="200139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Previous</a:t>
            </a:r>
            <a:r>
              <a:rPr lang="zh-CN" altLang="en-US" dirty="0" smtClean="0"/>
              <a:t> </a:t>
            </a:r>
            <a:r>
              <a:rPr lang="en-US" altLang="zh-CN" dirty="0" smtClean="0"/>
              <a:t>Study</a:t>
            </a:r>
            <a:endParaRPr lang="en-US" dirty="0"/>
          </a:p>
        </p:txBody>
      </p:sp>
      <p:sp>
        <p:nvSpPr>
          <p:cNvPr id="3" name="Content Placeholder 2"/>
          <p:cNvSpPr>
            <a:spLocks noGrp="1"/>
          </p:cNvSpPr>
          <p:nvPr>
            <p:ph idx="1"/>
          </p:nvPr>
        </p:nvSpPr>
        <p:spPr>
          <a:xfrm>
            <a:off x="628650" y="1368425"/>
            <a:ext cx="7886700" cy="4669768"/>
          </a:xfrm>
        </p:spPr>
        <p:txBody>
          <a:bodyPr>
            <a:normAutofit fontScale="92500" lnSpcReduction="10000"/>
          </a:bodyPr>
          <a:lstStyle/>
          <a:p>
            <a:pPr marL="0" indent="0">
              <a:buNone/>
            </a:pPr>
            <a:r>
              <a:rPr lang="en-US" altLang="zh-CN" dirty="0" smtClean="0"/>
              <a:t>Study</a:t>
            </a:r>
            <a:r>
              <a:rPr lang="zh-CN" altLang="en-US" dirty="0" smtClean="0"/>
              <a:t> </a:t>
            </a:r>
            <a:r>
              <a:rPr lang="en-US" altLang="zh-CN" dirty="0" smtClean="0"/>
              <a:t>the</a:t>
            </a:r>
            <a:r>
              <a:rPr lang="zh-CN" altLang="en-US" dirty="0" smtClean="0"/>
              <a:t> </a:t>
            </a:r>
            <a:r>
              <a:rPr lang="en-US" altLang="zh-CN" dirty="0" smtClean="0"/>
              <a:t>interaction</a:t>
            </a:r>
            <a:r>
              <a:rPr lang="zh-CN" altLang="en-US" dirty="0" smtClean="0"/>
              <a:t> </a:t>
            </a:r>
            <a:r>
              <a:rPr lang="en-US" altLang="zh-CN" dirty="0" smtClean="0"/>
              <a:t>region</a:t>
            </a:r>
            <a:r>
              <a:rPr lang="zh-CN" altLang="en-US" dirty="0" smtClean="0"/>
              <a:t> </a:t>
            </a:r>
            <a:r>
              <a:rPr lang="en-US" altLang="zh-CN" dirty="0" smtClean="0"/>
              <a:t>between</a:t>
            </a:r>
            <a:r>
              <a:rPr lang="zh-CN" altLang="en-US" dirty="0" smtClean="0"/>
              <a:t> </a:t>
            </a:r>
            <a:r>
              <a:rPr lang="en-US" altLang="zh-CN" dirty="0" smtClean="0"/>
              <a:t>the</a:t>
            </a:r>
            <a:r>
              <a:rPr lang="zh-CN" altLang="en-US" dirty="0" smtClean="0"/>
              <a:t> </a:t>
            </a:r>
            <a:r>
              <a:rPr lang="en-US" altLang="zh-CN" dirty="0" smtClean="0"/>
              <a:t>protein</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DNA</a:t>
            </a:r>
            <a:r>
              <a:rPr lang="zh-CN" altLang="en-US" dirty="0" smtClean="0"/>
              <a:t> </a:t>
            </a:r>
            <a:r>
              <a:rPr lang="en-US" altLang="zh-CN" dirty="0" smtClean="0"/>
              <a:t>sequence</a:t>
            </a:r>
            <a:r>
              <a:rPr lang="zh-CN" altLang="en-US" dirty="0" smtClean="0"/>
              <a:t> </a:t>
            </a:r>
            <a:r>
              <a:rPr lang="en-US" altLang="zh-CN" dirty="0" smtClean="0"/>
              <a:t>has</a:t>
            </a:r>
            <a:r>
              <a:rPr lang="zh-CN" altLang="en-US" dirty="0" smtClean="0"/>
              <a:t> </a:t>
            </a:r>
            <a:r>
              <a:rPr lang="en-US" altLang="zh-CN" dirty="0" smtClean="0"/>
              <a:t>significant</a:t>
            </a:r>
            <a:r>
              <a:rPr lang="zh-CN" altLang="en-US" dirty="0" smtClean="0"/>
              <a:t> </a:t>
            </a:r>
            <a:r>
              <a:rPr lang="en-US" altLang="zh-CN" dirty="0" smtClean="0"/>
              <a:t>meaning.</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classify</a:t>
            </a:r>
            <a:r>
              <a:rPr lang="zh-CN" altLang="en-US" dirty="0" smtClean="0"/>
              <a:t> </a:t>
            </a:r>
            <a:r>
              <a:rPr lang="en-US" altLang="zh-CN" dirty="0" smtClean="0"/>
              <a:t>the</a:t>
            </a:r>
            <a:r>
              <a:rPr lang="zh-CN" altLang="en-US" dirty="0" smtClean="0"/>
              <a:t> </a:t>
            </a:r>
            <a:r>
              <a:rPr lang="en-US" altLang="zh-CN" dirty="0" smtClean="0"/>
              <a:t>features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algorithms</a:t>
            </a:r>
            <a:r>
              <a:rPr lang="zh-CN" altLang="en-US" dirty="0" smtClean="0"/>
              <a:t> </a:t>
            </a:r>
            <a:r>
              <a:rPr lang="en-US" altLang="zh-CN" dirty="0" smtClean="0"/>
              <a:t>into</a:t>
            </a:r>
            <a:r>
              <a:rPr lang="zh-CN" altLang="en-US" dirty="0" smtClean="0"/>
              <a:t> </a:t>
            </a:r>
            <a:r>
              <a:rPr lang="en-US" altLang="zh-CN" dirty="0" smtClean="0"/>
              <a:t>different</a:t>
            </a:r>
            <a:r>
              <a:rPr lang="zh-CN" altLang="en-US" dirty="0" smtClean="0"/>
              <a:t> </a:t>
            </a:r>
            <a:r>
              <a:rPr lang="en-US" altLang="zh-CN" dirty="0" smtClean="0"/>
              <a:t>groups:</a:t>
            </a:r>
          </a:p>
          <a:p>
            <a:r>
              <a:rPr lang="en-US" altLang="zh-CN" dirty="0" smtClean="0"/>
              <a:t>Features:</a:t>
            </a:r>
          </a:p>
          <a:p>
            <a:pPr lvl="1">
              <a:buFont typeface="Courier New" charset="0"/>
              <a:buChar char="o"/>
            </a:pPr>
            <a:r>
              <a:rPr lang="en-US" altLang="zh-CN" dirty="0" smtClean="0"/>
              <a:t>Sequence-Based</a:t>
            </a:r>
            <a:r>
              <a:rPr lang="zh-CN" altLang="en-US" dirty="0" smtClean="0"/>
              <a:t> </a:t>
            </a:r>
            <a:r>
              <a:rPr lang="en-US" altLang="zh-CN" dirty="0" smtClean="0"/>
              <a:t>Features</a:t>
            </a:r>
          </a:p>
          <a:p>
            <a:pPr lvl="1">
              <a:buFont typeface="Courier New" charset="0"/>
              <a:buChar char="o"/>
            </a:pPr>
            <a:r>
              <a:rPr lang="en-US" altLang="zh-CN" dirty="0" smtClean="0"/>
              <a:t>Structural-Based</a:t>
            </a:r>
            <a:r>
              <a:rPr lang="zh-CN" altLang="en-US" dirty="0" smtClean="0"/>
              <a:t> </a:t>
            </a:r>
            <a:r>
              <a:rPr lang="en-US" altLang="zh-CN" dirty="0" smtClean="0"/>
              <a:t>Features</a:t>
            </a:r>
          </a:p>
          <a:p>
            <a:pPr lvl="1">
              <a:buFont typeface="Courier New" charset="0"/>
              <a:buChar char="o"/>
            </a:pPr>
            <a:r>
              <a:rPr lang="en-US" altLang="zh-CN" dirty="0" smtClean="0"/>
              <a:t>Physical</a:t>
            </a:r>
            <a:r>
              <a:rPr lang="zh-CN" altLang="en-US" dirty="0" smtClean="0"/>
              <a:t> </a:t>
            </a:r>
            <a:r>
              <a:rPr lang="en-US" altLang="zh-CN" dirty="0" smtClean="0"/>
              <a:t>and</a:t>
            </a:r>
            <a:r>
              <a:rPr lang="zh-CN" altLang="en-US" dirty="0" smtClean="0"/>
              <a:t> </a:t>
            </a:r>
            <a:r>
              <a:rPr lang="en-US" altLang="zh-CN" dirty="0" smtClean="0"/>
              <a:t>Chemical</a:t>
            </a:r>
            <a:r>
              <a:rPr lang="zh-CN" altLang="en-US" dirty="0" smtClean="0"/>
              <a:t> </a:t>
            </a:r>
            <a:r>
              <a:rPr lang="en-US" altLang="zh-CN" dirty="0" smtClean="0"/>
              <a:t>Features</a:t>
            </a:r>
          </a:p>
          <a:p>
            <a:r>
              <a:rPr lang="en-US" altLang="zh-CN" dirty="0" smtClean="0"/>
              <a:t>Algorithms:</a:t>
            </a:r>
          </a:p>
          <a:p>
            <a:pPr lvl="1">
              <a:buFont typeface="Courier New" charset="0"/>
              <a:buChar char="o"/>
            </a:pPr>
            <a:r>
              <a:rPr lang="en-US" altLang="zh-CN" dirty="0" smtClean="0"/>
              <a:t>Support</a:t>
            </a:r>
            <a:r>
              <a:rPr lang="zh-CN" altLang="en-US" dirty="0" smtClean="0"/>
              <a:t> </a:t>
            </a:r>
            <a:r>
              <a:rPr lang="en-US" altLang="zh-CN" dirty="0" smtClean="0"/>
              <a:t>vector</a:t>
            </a:r>
            <a:r>
              <a:rPr lang="zh-CN" altLang="en-US" dirty="0" smtClean="0"/>
              <a:t> </a:t>
            </a:r>
            <a:r>
              <a:rPr lang="en-US" altLang="zh-CN" dirty="0" err="1" smtClean="0"/>
              <a:t>machins</a:t>
            </a:r>
            <a:endParaRPr lang="en-US" altLang="zh-CN" dirty="0" smtClean="0"/>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networks</a:t>
            </a:r>
            <a:r>
              <a:rPr lang="zh-CN" altLang="en-US" dirty="0" smtClean="0"/>
              <a:t> </a:t>
            </a:r>
            <a:r>
              <a:rPr lang="en-US" altLang="zh-CN" dirty="0" smtClean="0"/>
              <a:t>(ANN)</a:t>
            </a:r>
          </a:p>
          <a:p>
            <a:pPr lvl="1">
              <a:buFont typeface="Courier New" charset="0"/>
              <a:buChar char="o"/>
            </a:pPr>
            <a:r>
              <a:rPr lang="en-US" altLang="zh-CN" dirty="0" smtClean="0"/>
              <a:t>Bayesian</a:t>
            </a:r>
            <a:r>
              <a:rPr lang="zh-CN" altLang="en-US" dirty="0" smtClean="0"/>
              <a:t> </a:t>
            </a:r>
            <a:r>
              <a:rPr lang="en-US" altLang="zh-CN" dirty="0" smtClean="0"/>
              <a:t>learning</a:t>
            </a:r>
          </a:p>
          <a:p>
            <a:pPr lvl="1">
              <a:buFont typeface="Courier New" charset="0"/>
              <a:buChar char="o"/>
            </a:pPr>
            <a:r>
              <a:rPr lang="en-US" altLang="zh-CN" dirty="0" smtClean="0"/>
              <a:t>Random</a:t>
            </a:r>
            <a:r>
              <a:rPr lang="zh-CN" altLang="en-US" dirty="0" smtClean="0"/>
              <a:t> </a:t>
            </a:r>
            <a:r>
              <a:rPr lang="en-US" altLang="zh-CN" dirty="0" smtClean="0"/>
              <a:t>forest</a:t>
            </a:r>
          </a:p>
          <a:p>
            <a:pPr lvl="1">
              <a:buFont typeface="Courier New" charset="0"/>
              <a:buChar char="o"/>
            </a:pPr>
            <a:r>
              <a:rPr lang="en-US" altLang="zh-CN" dirty="0" smtClean="0"/>
              <a:t>Decision</a:t>
            </a:r>
            <a:r>
              <a:rPr lang="zh-CN" altLang="en-US" dirty="0" smtClean="0"/>
              <a:t> </a:t>
            </a:r>
            <a:r>
              <a:rPr lang="en-US" altLang="zh-CN" dirty="0" smtClean="0"/>
              <a:t>tree</a:t>
            </a:r>
            <a:endParaRPr lang="en-US" altLang="zh-CN" sz="2800" dirty="0" smtClean="0"/>
          </a:p>
        </p:txBody>
      </p:sp>
      <p:sp>
        <p:nvSpPr>
          <p:cNvPr id="4" name="TextBox 3"/>
          <p:cNvSpPr txBox="1"/>
          <p:nvPr/>
        </p:nvSpPr>
        <p:spPr>
          <a:xfrm>
            <a:off x="3986705" y="5453418"/>
            <a:ext cx="5287924" cy="1600438"/>
          </a:xfrm>
          <a:prstGeom prst="rect">
            <a:avLst/>
          </a:prstGeom>
          <a:noFill/>
        </p:spPr>
        <p:txBody>
          <a:bodyPr wrap="square" rtlCol="0">
            <a:spAutoFit/>
          </a:bodyPr>
          <a:lstStyle/>
          <a:p>
            <a:r>
              <a:rPr lang="en-US" sz="1400" dirty="0" smtClean="0">
                <a:effectLst/>
              </a:rPr>
              <a:t>Si, J, et al. </a:t>
            </a:r>
            <a:r>
              <a:rPr lang="en-US" sz="1400" i="1" dirty="0" smtClean="0">
                <a:effectLst/>
              </a:rPr>
              <a:t>International Journal of Molecular Sciences </a:t>
            </a:r>
            <a:r>
              <a:rPr lang="en-US" sz="1400" dirty="0" smtClean="0">
                <a:effectLst/>
              </a:rPr>
              <a:t>(2015)</a:t>
            </a:r>
          </a:p>
          <a:p>
            <a:r>
              <a:rPr lang="en-US" sz="1400" dirty="0" smtClean="0">
                <a:effectLst/>
              </a:rPr>
              <a:t>Chu, W. Y., et al. </a:t>
            </a:r>
            <a:r>
              <a:rPr lang="en-US" sz="1400" i="1" dirty="0" smtClean="0">
                <a:effectLst/>
              </a:rPr>
              <a:t>Nucleic Acids Research </a:t>
            </a:r>
            <a:r>
              <a:rPr lang="en-US" sz="1400" dirty="0" smtClean="0">
                <a:effectLst/>
              </a:rPr>
              <a:t>(2009)</a:t>
            </a:r>
          </a:p>
          <a:p>
            <a:r>
              <a:rPr lang="en-US" sz="1400" dirty="0" err="1" smtClean="0">
                <a:effectLst/>
              </a:rPr>
              <a:t>Tjong</a:t>
            </a:r>
            <a:r>
              <a:rPr lang="en-US" sz="1400" dirty="0" smtClean="0">
                <a:effectLst/>
              </a:rPr>
              <a:t>, H., et al. </a:t>
            </a:r>
            <a:r>
              <a:rPr lang="en-US" sz="1400" i="1" dirty="0" smtClean="0">
                <a:effectLst/>
              </a:rPr>
              <a:t>Nucleic Acids Research</a:t>
            </a:r>
            <a:r>
              <a:rPr lang="en-US" sz="1400" dirty="0" smtClean="0">
                <a:effectLst/>
              </a:rPr>
              <a:t> (2007)</a:t>
            </a:r>
          </a:p>
          <a:p>
            <a:r>
              <a:rPr lang="en-US" sz="1400" dirty="0" smtClean="0">
                <a:effectLst/>
              </a:rPr>
              <a:t>Yan, C. Identi</a:t>
            </a:r>
            <a:r>
              <a:rPr lang="en-US" sz="1400" dirty="0" smtClean="0"/>
              <a:t>fi</a:t>
            </a:r>
            <a:r>
              <a:rPr lang="en-US" sz="1400" dirty="0" smtClean="0">
                <a:effectLst/>
              </a:rPr>
              <a:t>cation of interface residues involved in protein-protein and protein-DNA interactions from sequence using machine learning approaches. (2005)</a:t>
            </a:r>
          </a:p>
          <a:p>
            <a:endParaRPr lang="en-US" sz="1400" dirty="0" smtClean="0">
              <a:effectLst/>
            </a:endParaRPr>
          </a:p>
        </p:txBody>
      </p:sp>
    </p:spTree>
    <p:extLst>
      <p:ext uri="{BB962C8B-B14F-4D97-AF65-F5344CB8AC3E}">
        <p14:creationId xmlns:p14="http://schemas.microsoft.com/office/powerpoint/2010/main" val="10383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a:xfrm>
            <a:off x="628650" y="1394549"/>
            <a:ext cx="7886700" cy="5149941"/>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Based on the previous study, I plan to implement three models for predicting the binding region on the protein molecules mainly based on sequenced feature. In order to improve the performance of the prediction model, I will also consider some other features.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a:t>
            </a:r>
          </a:p>
          <a:p>
            <a:pPr lvl="1">
              <a:lnSpc>
                <a:spcPct val="100000"/>
              </a:lnSpc>
              <a:spcBef>
                <a:spcPts val="0"/>
              </a:spcBef>
            </a:pPr>
            <a:r>
              <a:rPr lang="en-US" dirty="0" err="1" smtClean="0"/>
              <a:t>Naiive</a:t>
            </a:r>
            <a:r>
              <a:rPr lang="en-US" dirty="0" smtClean="0"/>
              <a:t> Bayesian Model</a:t>
            </a:r>
          </a:p>
          <a:p>
            <a:pPr lvl="1">
              <a:lnSpc>
                <a:spcPct val="100000"/>
              </a:lnSpc>
              <a:spcBef>
                <a:spcPts val="0"/>
              </a:spcBef>
            </a:pPr>
            <a:r>
              <a:rPr lang="en-US" dirty="0" smtClean="0"/>
              <a:t>Support Vector Machine</a:t>
            </a:r>
          </a:p>
          <a:p>
            <a:pPr lvl="1">
              <a:lnSpc>
                <a:spcPct val="100000"/>
              </a:lnSpc>
              <a:spcBef>
                <a:spcPts val="0"/>
              </a:spcBef>
            </a:pPr>
            <a:r>
              <a:rPr lang="en-US" dirty="0" smtClean="0"/>
              <a:t>Artificial Neural Network</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Features:</a:t>
            </a:r>
          </a:p>
          <a:p>
            <a:pPr lvl="1">
              <a:lnSpc>
                <a:spcPct val="100000"/>
              </a:lnSpc>
              <a:spcBef>
                <a:spcPts val="0"/>
              </a:spcBef>
            </a:pPr>
            <a:r>
              <a:rPr lang="en-US" dirty="0" smtClean="0"/>
              <a:t>Sequence of residues </a:t>
            </a:r>
          </a:p>
          <a:p>
            <a:pPr lvl="1">
              <a:lnSpc>
                <a:spcPct val="100000"/>
              </a:lnSpc>
              <a:spcBef>
                <a:spcPts val="0"/>
              </a:spcBef>
            </a:pPr>
            <a:r>
              <a:rPr lang="en-US" dirty="0" smtClean="0"/>
              <a:t>Electrostatic potential</a:t>
            </a:r>
          </a:p>
          <a:p>
            <a:pPr lvl="1">
              <a:lnSpc>
                <a:spcPct val="100000"/>
              </a:lnSpc>
              <a:spcBef>
                <a:spcPts val="0"/>
              </a:spcBef>
            </a:pPr>
            <a:r>
              <a:rPr lang="en-US" dirty="0" smtClean="0"/>
              <a:t>Structural Neighbors</a:t>
            </a:r>
            <a:endParaRPr lang="en-US" dirty="0"/>
          </a:p>
        </p:txBody>
      </p:sp>
    </p:spTree>
    <p:extLst>
      <p:ext uri="{BB962C8B-B14F-4D97-AF65-F5344CB8AC3E}">
        <p14:creationId xmlns:p14="http://schemas.microsoft.com/office/powerpoint/2010/main" val="3610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endParaRPr lang="en-US" dirty="0"/>
          </a:p>
        </p:txBody>
      </p:sp>
      <p:sp>
        <p:nvSpPr>
          <p:cNvPr id="3" name="Content Placeholder 2"/>
          <p:cNvSpPr>
            <a:spLocks noGrp="1"/>
          </p:cNvSpPr>
          <p:nvPr>
            <p:ph idx="1"/>
          </p:nvPr>
        </p:nvSpPr>
        <p:spPr>
          <a:xfrm>
            <a:off x="628650" y="1368425"/>
            <a:ext cx="7886700" cy="4351338"/>
          </a:xfrm>
        </p:spPr>
        <p:txBody>
          <a:bodyPr>
            <a:normAutofit fontScale="77500" lnSpcReduction="20000"/>
          </a:bodyPr>
          <a:lstStyle/>
          <a:p>
            <a:r>
              <a:rPr lang="en-US" dirty="0" smtClean="0"/>
              <a:t>Dataset: Successfully Extract the input and labels</a:t>
            </a:r>
          </a:p>
          <a:p>
            <a:pPr lvl="1">
              <a:buFont typeface="Courier New" charset="0"/>
              <a:buChar char="o"/>
            </a:pPr>
            <a:r>
              <a:rPr lang="en-US" dirty="0" smtClean="0"/>
              <a:t>We use the same proteins as in Susan’s research.</a:t>
            </a:r>
          </a:p>
          <a:p>
            <a:pPr lvl="1">
              <a:buFont typeface="Courier New" charset="0"/>
              <a:buChar char="o"/>
            </a:pPr>
            <a:r>
              <a:rPr lang="en-US" dirty="0" smtClean="0"/>
              <a:t>Input: Extract the sequence of residues in a single strand of protein molecules from PDB file. For example, we extract the residue sequence on the A chain of </a:t>
            </a:r>
            <a:r>
              <a:rPr lang="en-US" dirty="0"/>
              <a:t>TFIID-1 </a:t>
            </a:r>
            <a:r>
              <a:rPr lang="en-US" dirty="0" smtClean="0"/>
              <a:t>(</a:t>
            </a:r>
            <a:r>
              <a:rPr lang="en-US" dirty="0" err="1" smtClean="0"/>
              <a:t>pdb</a:t>
            </a:r>
            <a:r>
              <a:rPr lang="en-US" dirty="0" smtClean="0"/>
              <a:t> code: 1qna)</a:t>
            </a:r>
            <a:endParaRPr lang="en-US" dirty="0"/>
          </a:p>
          <a:p>
            <a:pPr lvl="1">
              <a:buFont typeface="Courier New" charset="0"/>
              <a:buChar char="o"/>
            </a:pPr>
            <a:r>
              <a:rPr lang="en-US" dirty="0" smtClean="0"/>
              <a:t>Labels: Download the interaction data from the database named NPIDB. We say 3.7 Angstrom is the cutoff distance to determine whether the atoms on protein and DNA has interaction and mark the label for this residue as 1, otherwise, mark the label for this residue as 0.</a:t>
            </a:r>
          </a:p>
          <a:p>
            <a:pPr>
              <a:buFont typeface="Arial" charset="0"/>
              <a:buChar char="•"/>
            </a:pPr>
            <a:r>
              <a:rPr lang="en-US" dirty="0" err="1" smtClean="0"/>
              <a:t>Naiive</a:t>
            </a:r>
            <a:r>
              <a:rPr lang="en-US" dirty="0" smtClean="0"/>
              <a:t> Bayesian Model:</a:t>
            </a:r>
          </a:p>
          <a:p>
            <a:pPr marL="0" indent="0">
              <a:buNone/>
            </a:pPr>
            <a:r>
              <a:rPr lang="en-US" dirty="0" smtClean="0"/>
              <a:t>Successfully implement the naive </a:t>
            </a:r>
            <a:r>
              <a:rPr lang="en-US" dirty="0" err="1" smtClean="0"/>
              <a:t>bayes</a:t>
            </a:r>
            <a:r>
              <a:rPr lang="en-US" dirty="0" smtClean="0"/>
              <a:t> model taking 8 neighboring residues and the target residue itself (9 residues in total) to predict the label of the target residue.</a:t>
            </a:r>
          </a:p>
          <a:p>
            <a:pPr marL="0" indent="0">
              <a:buNone/>
            </a:pPr>
            <a:r>
              <a:rPr lang="en-US" dirty="0" smtClean="0"/>
              <a:t>According to the leave-one-out cross validation, the average accuracy for predicting the label of the residue </a:t>
            </a:r>
            <a:r>
              <a:rPr lang="en-US" smtClean="0"/>
              <a:t>is </a:t>
            </a:r>
            <a:r>
              <a:rPr lang="en-US" altLang="zh-CN" smtClean="0"/>
              <a:t>80.4%</a:t>
            </a:r>
            <a:endParaRPr lang="en-US" dirty="0"/>
          </a:p>
        </p:txBody>
      </p:sp>
      <p:sp>
        <p:nvSpPr>
          <p:cNvPr id="4" name="TextBox 3"/>
          <p:cNvSpPr txBox="1"/>
          <p:nvPr/>
        </p:nvSpPr>
        <p:spPr>
          <a:xfrm>
            <a:off x="5508133" y="6334780"/>
            <a:ext cx="3635867" cy="523220"/>
          </a:xfrm>
          <a:prstGeom prst="rect">
            <a:avLst/>
          </a:prstGeom>
          <a:noFill/>
        </p:spPr>
        <p:txBody>
          <a:bodyPr wrap="none" rtlCol="0">
            <a:spAutoFit/>
          </a:bodyPr>
          <a:lstStyle/>
          <a:p>
            <a:r>
              <a:rPr lang="en-US" sz="1400" dirty="0" smtClean="0">
                <a:effectLst/>
              </a:rPr>
              <a:t>Jones, S., et al. </a:t>
            </a:r>
            <a:r>
              <a:rPr lang="en-US" sz="1400" i="1" dirty="0" smtClean="0">
                <a:effectLst/>
              </a:rPr>
              <a:t>Nucleic Acids Research</a:t>
            </a:r>
            <a:r>
              <a:rPr lang="en-US" sz="1400" dirty="0" smtClean="0">
                <a:effectLst/>
              </a:rPr>
              <a:t> (2003)</a:t>
            </a:r>
          </a:p>
          <a:p>
            <a:r>
              <a:rPr lang="en-US" sz="1400" dirty="0" err="1" smtClean="0">
                <a:effectLst/>
              </a:rPr>
              <a:t>Kirsanov</a:t>
            </a:r>
            <a:r>
              <a:rPr lang="en-US" sz="1400" dirty="0" smtClean="0">
                <a:effectLst/>
              </a:rPr>
              <a:t>, D. et al.</a:t>
            </a:r>
            <a:r>
              <a:rPr lang="en-US" sz="1400" i="1" dirty="0" smtClean="0">
                <a:effectLst/>
              </a:rPr>
              <a:t> Nucleic Acids Research</a:t>
            </a:r>
            <a:r>
              <a:rPr lang="en-US" sz="1400" dirty="0" smtClean="0">
                <a:effectLst/>
              </a:rPr>
              <a:t> (2013)</a:t>
            </a:r>
          </a:p>
        </p:txBody>
      </p:sp>
    </p:spTree>
    <p:extLst>
      <p:ext uri="{BB962C8B-B14F-4D97-AF65-F5344CB8AC3E}">
        <p14:creationId xmlns:p14="http://schemas.microsoft.com/office/powerpoint/2010/main" val="206610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r>
              <a:rPr lang="zh-CN" altLang="en-US" dirty="0" smtClean="0"/>
              <a:t> </a:t>
            </a:r>
            <a:r>
              <a:rPr lang="en-US" altLang="zh-CN" dirty="0" smtClean="0"/>
              <a:t>step</a:t>
            </a:r>
            <a:endParaRPr lang="en-US" dirty="0"/>
          </a:p>
        </p:txBody>
      </p:sp>
      <p:sp>
        <p:nvSpPr>
          <p:cNvPr id="3" name="Content Placeholder 2"/>
          <p:cNvSpPr>
            <a:spLocks noGrp="1"/>
          </p:cNvSpPr>
          <p:nvPr>
            <p:ph idx="1"/>
          </p:nvPr>
        </p:nvSpPr>
        <p:spPr/>
        <p:txBody>
          <a:bodyPr/>
          <a:lstStyle/>
          <a:p>
            <a:r>
              <a:rPr lang="en-US" dirty="0" smtClean="0"/>
              <a:t>Implement the other two models according to the related reference:</a:t>
            </a:r>
          </a:p>
          <a:p>
            <a:pPr lvl="1">
              <a:buFont typeface="Courier New" charset="0"/>
              <a:buChar char="o"/>
            </a:pPr>
            <a:r>
              <a:rPr lang="en-US" dirty="0" smtClean="0"/>
              <a:t>Support Vector Model</a:t>
            </a:r>
          </a:p>
          <a:p>
            <a:pPr lvl="1">
              <a:buFont typeface="Courier New" charset="0"/>
              <a:buChar char="o"/>
            </a:pPr>
            <a:r>
              <a:rPr lang="en-US" dirty="0" smtClean="0"/>
              <a:t>Artificial Neural Network</a:t>
            </a:r>
          </a:p>
          <a:p>
            <a:pPr>
              <a:buFont typeface="Arial" charset="0"/>
              <a:buChar char="•"/>
            </a:pPr>
            <a:r>
              <a:rPr lang="en-US" dirty="0" smtClean="0"/>
              <a:t>Add other features into the model besides the sequenced feature:</a:t>
            </a:r>
          </a:p>
          <a:p>
            <a:pPr lvl="1">
              <a:buFont typeface="Courier New" charset="0"/>
              <a:buChar char="o"/>
            </a:pPr>
            <a:r>
              <a:rPr lang="en-US" dirty="0" smtClean="0"/>
              <a:t>Neighboring structure</a:t>
            </a:r>
          </a:p>
          <a:p>
            <a:pPr lvl="1">
              <a:buFont typeface="Courier New" charset="0"/>
              <a:buChar char="o"/>
            </a:pPr>
            <a:r>
              <a:rPr lang="en-US" dirty="0" smtClean="0"/>
              <a:t>Electrical charge of the residue</a:t>
            </a:r>
          </a:p>
          <a:p>
            <a:pPr lvl="1">
              <a:buFont typeface="Courier New" charset="0"/>
              <a:buChar char="o"/>
            </a:pPr>
            <a:endParaRPr lang="en-US" dirty="0"/>
          </a:p>
        </p:txBody>
      </p:sp>
    </p:spTree>
    <p:extLst>
      <p:ext uri="{BB962C8B-B14F-4D97-AF65-F5344CB8AC3E}">
        <p14:creationId xmlns:p14="http://schemas.microsoft.com/office/powerpoint/2010/main" val="26060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426</Words>
  <Application>Microsoft Macintosh PowerPoint</Application>
  <PresentationFormat>On-screen Show (4:3)</PresentationFormat>
  <Paragraphs>45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宋体</vt:lpstr>
      <vt:lpstr>Office Theme</vt:lpstr>
      <vt:lpstr>Diving into DNA-Protein Interaction with Machine Learning</vt:lpstr>
      <vt:lpstr>Previous Study</vt:lpstr>
      <vt:lpstr>Introduction</vt:lpstr>
      <vt:lpstr>Current Progress</vt:lpstr>
      <vt:lpstr>Next step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into DNA-Protein Interaction with Machine Learning</dc:title>
  <dc:creator>Microsoft Office User</dc:creator>
  <cp:lastModifiedBy>Microsoft Office User</cp:lastModifiedBy>
  <cp:revision>95</cp:revision>
  <dcterms:created xsi:type="dcterms:W3CDTF">2016-04-12T01:13:40Z</dcterms:created>
  <dcterms:modified xsi:type="dcterms:W3CDTF">2016-04-13T14:50:24Z</dcterms:modified>
</cp:coreProperties>
</file>