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3" r:id="rId5"/>
    <p:sldId id="262" r:id="rId6"/>
    <p:sldId id="259" r:id="rId7"/>
    <p:sldId id="263" r:id="rId8"/>
    <p:sldId id="260" r:id="rId9"/>
    <p:sldId id="264" r:id="rId10"/>
    <p:sldId id="274" r:id="rId11"/>
    <p:sldId id="265" r:id="rId12"/>
    <p:sldId id="275" r:id="rId13"/>
    <p:sldId id="269" r:id="rId14"/>
    <p:sldId id="270" r:id="rId15"/>
    <p:sldId id="271" r:id="rId16"/>
    <p:sldId id="268" r:id="rId17"/>
    <p:sldId id="26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4"/>
    <p:restoredTop sz="94697"/>
  </p:normalViewPr>
  <p:slideViewPr>
    <p:cSldViewPr snapToGrid="0" snapToObjects="1">
      <p:cViewPr varScale="1">
        <p:scale>
          <a:sx n="66" d="100"/>
          <a:sy n="66" d="100"/>
        </p:scale>
        <p:origin x="15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ang\Dropbox\code\simpleDNAandProt\test\naiiveBayes\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ang\Dropbox\code\simpleDNAandProt\test\naiiveBayes\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ang\Dropbox\code\simpleDNAandProt\test\naiiveBayes\data.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CN" sz="2400" dirty="0" smtClean="0"/>
              <a:t>Theta</a:t>
            </a:r>
            <a:r>
              <a:rPr lang="zh-CN" altLang="en-US" sz="2400" smtClean="0"/>
              <a:t> </a:t>
            </a:r>
            <a:r>
              <a:rPr lang="en-US" sz="2400" smtClean="0"/>
              <a:t>in </a:t>
            </a:r>
            <a:r>
              <a:rPr lang="en-US" sz="2400" dirty="0"/>
              <a:t>each fold of cross validation</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data!$A$1:$A$111</c:f>
              <c:numCache>
                <c:formatCode>General</c:formatCode>
                <c:ptCount val="111"/>
                <c:pt idx="0">
                  <c:v>0</c:v>
                </c:pt>
                <c:pt idx="2">
                  <c:v>1</c:v>
                </c:pt>
                <c:pt idx="4">
                  <c:v>2</c:v>
                </c:pt>
                <c:pt idx="6">
                  <c:v>3</c:v>
                </c:pt>
                <c:pt idx="8">
                  <c:v>4</c:v>
                </c:pt>
                <c:pt idx="10">
                  <c:v>5</c:v>
                </c:pt>
                <c:pt idx="12">
                  <c:v>6</c:v>
                </c:pt>
                <c:pt idx="14">
                  <c:v>7</c:v>
                </c:pt>
                <c:pt idx="16">
                  <c:v>8</c:v>
                </c:pt>
                <c:pt idx="18">
                  <c:v>9</c:v>
                </c:pt>
                <c:pt idx="20">
                  <c:v>10</c:v>
                </c:pt>
                <c:pt idx="22">
                  <c:v>11</c:v>
                </c:pt>
                <c:pt idx="24">
                  <c:v>12</c:v>
                </c:pt>
                <c:pt idx="26">
                  <c:v>13</c:v>
                </c:pt>
                <c:pt idx="28">
                  <c:v>14</c:v>
                </c:pt>
                <c:pt idx="30">
                  <c:v>15</c:v>
                </c:pt>
                <c:pt idx="32">
                  <c:v>16</c:v>
                </c:pt>
                <c:pt idx="34">
                  <c:v>17</c:v>
                </c:pt>
                <c:pt idx="36">
                  <c:v>18</c:v>
                </c:pt>
                <c:pt idx="38">
                  <c:v>19</c:v>
                </c:pt>
                <c:pt idx="40">
                  <c:v>20</c:v>
                </c:pt>
                <c:pt idx="42">
                  <c:v>21</c:v>
                </c:pt>
                <c:pt idx="44">
                  <c:v>22</c:v>
                </c:pt>
                <c:pt idx="46">
                  <c:v>23</c:v>
                </c:pt>
                <c:pt idx="48">
                  <c:v>24</c:v>
                </c:pt>
                <c:pt idx="50">
                  <c:v>25</c:v>
                </c:pt>
                <c:pt idx="52">
                  <c:v>26</c:v>
                </c:pt>
                <c:pt idx="54">
                  <c:v>27</c:v>
                </c:pt>
                <c:pt idx="56">
                  <c:v>28</c:v>
                </c:pt>
                <c:pt idx="58">
                  <c:v>29</c:v>
                </c:pt>
                <c:pt idx="60">
                  <c:v>30</c:v>
                </c:pt>
                <c:pt idx="62">
                  <c:v>31</c:v>
                </c:pt>
                <c:pt idx="64">
                  <c:v>32</c:v>
                </c:pt>
                <c:pt idx="66">
                  <c:v>33</c:v>
                </c:pt>
                <c:pt idx="68">
                  <c:v>34</c:v>
                </c:pt>
                <c:pt idx="70">
                  <c:v>35</c:v>
                </c:pt>
                <c:pt idx="72">
                  <c:v>36</c:v>
                </c:pt>
                <c:pt idx="74">
                  <c:v>37</c:v>
                </c:pt>
                <c:pt idx="76">
                  <c:v>38</c:v>
                </c:pt>
                <c:pt idx="78">
                  <c:v>39</c:v>
                </c:pt>
                <c:pt idx="80">
                  <c:v>40</c:v>
                </c:pt>
                <c:pt idx="82">
                  <c:v>41</c:v>
                </c:pt>
                <c:pt idx="84">
                  <c:v>42</c:v>
                </c:pt>
                <c:pt idx="86">
                  <c:v>43</c:v>
                </c:pt>
                <c:pt idx="88">
                  <c:v>44</c:v>
                </c:pt>
                <c:pt idx="90">
                  <c:v>45</c:v>
                </c:pt>
                <c:pt idx="92">
                  <c:v>46</c:v>
                </c:pt>
                <c:pt idx="94">
                  <c:v>47</c:v>
                </c:pt>
                <c:pt idx="96">
                  <c:v>48</c:v>
                </c:pt>
                <c:pt idx="98">
                  <c:v>49</c:v>
                </c:pt>
                <c:pt idx="100">
                  <c:v>50</c:v>
                </c:pt>
                <c:pt idx="102">
                  <c:v>51</c:v>
                </c:pt>
                <c:pt idx="104">
                  <c:v>52</c:v>
                </c:pt>
                <c:pt idx="106">
                  <c:v>53</c:v>
                </c:pt>
                <c:pt idx="108">
                  <c:v>54</c:v>
                </c:pt>
                <c:pt idx="110">
                  <c:v>55</c:v>
                </c:pt>
              </c:numCache>
            </c:numRef>
          </c:xVal>
          <c:yVal>
            <c:numRef>
              <c:f>data!$D$1:$D$111</c:f>
              <c:numCache>
                <c:formatCode>General</c:formatCode>
                <c:ptCount val="111"/>
                <c:pt idx="0">
                  <c:v>0.14000000000000001</c:v>
                </c:pt>
                <c:pt idx="2">
                  <c:v>0.14000000000000001</c:v>
                </c:pt>
                <c:pt idx="4">
                  <c:v>0.16</c:v>
                </c:pt>
                <c:pt idx="6">
                  <c:v>0.16</c:v>
                </c:pt>
                <c:pt idx="8">
                  <c:v>0.17</c:v>
                </c:pt>
                <c:pt idx="10">
                  <c:v>0.16</c:v>
                </c:pt>
                <c:pt idx="12">
                  <c:v>0.14000000000000001</c:v>
                </c:pt>
                <c:pt idx="14">
                  <c:v>0.17</c:v>
                </c:pt>
                <c:pt idx="16">
                  <c:v>0.149999999999999</c:v>
                </c:pt>
                <c:pt idx="18">
                  <c:v>0.149999999999999</c:v>
                </c:pt>
                <c:pt idx="20">
                  <c:v>0.14000000000000001</c:v>
                </c:pt>
                <c:pt idx="22">
                  <c:v>0.17</c:v>
                </c:pt>
                <c:pt idx="24">
                  <c:v>0.16</c:v>
                </c:pt>
                <c:pt idx="26">
                  <c:v>0.17</c:v>
                </c:pt>
                <c:pt idx="28">
                  <c:v>0.13</c:v>
                </c:pt>
                <c:pt idx="30">
                  <c:v>0.14000000000000001</c:v>
                </c:pt>
                <c:pt idx="32">
                  <c:v>0.149999999999999</c:v>
                </c:pt>
                <c:pt idx="34">
                  <c:v>0.13</c:v>
                </c:pt>
                <c:pt idx="36">
                  <c:v>0.149999999999999</c:v>
                </c:pt>
                <c:pt idx="38">
                  <c:v>0.149999999999999</c:v>
                </c:pt>
                <c:pt idx="40">
                  <c:v>0.16</c:v>
                </c:pt>
                <c:pt idx="42">
                  <c:v>0.13</c:v>
                </c:pt>
                <c:pt idx="44">
                  <c:v>0.14000000000000001</c:v>
                </c:pt>
                <c:pt idx="46">
                  <c:v>0.14000000000000001</c:v>
                </c:pt>
                <c:pt idx="48">
                  <c:v>0.14000000000000001</c:v>
                </c:pt>
                <c:pt idx="50">
                  <c:v>0.14000000000000001</c:v>
                </c:pt>
                <c:pt idx="52">
                  <c:v>0.14000000000000001</c:v>
                </c:pt>
                <c:pt idx="54">
                  <c:v>0.14000000000000001</c:v>
                </c:pt>
                <c:pt idx="56">
                  <c:v>0.149999999999999</c:v>
                </c:pt>
                <c:pt idx="58">
                  <c:v>0.16</c:v>
                </c:pt>
                <c:pt idx="60">
                  <c:v>0.14000000000000001</c:v>
                </c:pt>
                <c:pt idx="62">
                  <c:v>0.14000000000000001</c:v>
                </c:pt>
                <c:pt idx="64">
                  <c:v>0.16</c:v>
                </c:pt>
                <c:pt idx="66">
                  <c:v>0.14000000000000001</c:v>
                </c:pt>
                <c:pt idx="68">
                  <c:v>0.14000000000000001</c:v>
                </c:pt>
                <c:pt idx="70">
                  <c:v>0.149999999999999</c:v>
                </c:pt>
                <c:pt idx="72">
                  <c:v>0.149999999999999</c:v>
                </c:pt>
                <c:pt idx="74">
                  <c:v>0.149999999999999</c:v>
                </c:pt>
                <c:pt idx="76">
                  <c:v>0.14000000000000001</c:v>
                </c:pt>
                <c:pt idx="78">
                  <c:v>0.16</c:v>
                </c:pt>
                <c:pt idx="80">
                  <c:v>0.149999999999999</c:v>
                </c:pt>
                <c:pt idx="82">
                  <c:v>0.17999999999999899</c:v>
                </c:pt>
                <c:pt idx="84">
                  <c:v>0.16</c:v>
                </c:pt>
                <c:pt idx="86">
                  <c:v>0.14000000000000001</c:v>
                </c:pt>
                <c:pt idx="88">
                  <c:v>0.149999999999999</c:v>
                </c:pt>
                <c:pt idx="90">
                  <c:v>0.14000000000000001</c:v>
                </c:pt>
                <c:pt idx="92">
                  <c:v>0.16</c:v>
                </c:pt>
                <c:pt idx="94">
                  <c:v>0.14000000000000001</c:v>
                </c:pt>
                <c:pt idx="96">
                  <c:v>0.149999999999999</c:v>
                </c:pt>
                <c:pt idx="98">
                  <c:v>0.14000000000000001</c:v>
                </c:pt>
                <c:pt idx="100">
                  <c:v>0.17999999999999899</c:v>
                </c:pt>
                <c:pt idx="102">
                  <c:v>0.16</c:v>
                </c:pt>
                <c:pt idx="104">
                  <c:v>0.17</c:v>
                </c:pt>
                <c:pt idx="106">
                  <c:v>0.14000000000000001</c:v>
                </c:pt>
                <c:pt idx="108">
                  <c:v>0.149999999999999</c:v>
                </c:pt>
                <c:pt idx="110">
                  <c:v>0.14000000000000001</c:v>
                </c:pt>
              </c:numCache>
            </c:numRef>
          </c:yVal>
          <c:smooth val="0"/>
        </c:ser>
        <c:dLbls>
          <c:showLegendKey val="0"/>
          <c:showVal val="0"/>
          <c:showCatName val="0"/>
          <c:showSerName val="0"/>
          <c:showPercent val="0"/>
          <c:showBubbleSize val="0"/>
        </c:dLbls>
        <c:axId val="349142088"/>
        <c:axId val="349140520"/>
      </c:scatterChart>
      <c:valAx>
        <c:axId val="349142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ID of test set in cross validation</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9140520"/>
        <c:crosses val="autoZero"/>
        <c:crossBetween val="midCat"/>
      </c:valAx>
      <c:valAx>
        <c:axId val="349140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Theta</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91420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Train accuracy in each fold of cross validation</a:t>
            </a:r>
          </a:p>
        </c:rich>
      </c:tx>
      <c:layout>
        <c:manualLayout>
          <c:xMode val="edge"/>
          <c:yMode val="edge"/>
          <c:x val="0.17382260312824599"/>
          <c:y val="3.1746611049270502E-3"/>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data!$A$1:$A$111</c:f>
              <c:numCache>
                <c:formatCode>General</c:formatCode>
                <c:ptCount val="111"/>
                <c:pt idx="0">
                  <c:v>0</c:v>
                </c:pt>
                <c:pt idx="2">
                  <c:v>1</c:v>
                </c:pt>
                <c:pt idx="4">
                  <c:v>2</c:v>
                </c:pt>
                <c:pt idx="6">
                  <c:v>3</c:v>
                </c:pt>
                <c:pt idx="8">
                  <c:v>4</c:v>
                </c:pt>
                <c:pt idx="10">
                  <c:v>5</c:v>
                </c:pt>
                <c:pt idx="12">
                  <c:v>6</c:v>
                </c:pt>
                <c:pt idx="14">
                  <c:v>7</c:v>
                </c:pt>
                <c:pt idx="16">
                  <c:v>8</c:v>
                </c:pt>
                <c:pt idx="18">
                  <c:v>9</c:v>
                </c:pt>
                <c:pt idx="20">
                  <c:v>10</c:v>
                </c:pt>
                <c:pt idx="22">
                  <c:v>11</c:v>
                </c:pt>
                <c:pt idx="24">
                  <c:v>12</c:v>
                </c:pt>
                <c:pt idx="26">
                  <c:v>13</c:v>
                </c:pt>
                <c:pt idx="28">
                  <c:v>14</c:v>
                </c:pt>
                <c:pt idx="30">
                  <c:v>15</c:v>
                </c:pt>
                <c:pt idx="32">
                  <c:v>16</c:v>
                </c:pt>
                <c:pt idx="34">
                  <c:v>17</c:v>
                </c:pt>
                <c:pt idx="36">
                  <c:v>18</c:v>
                </c:pt>
                <c:pt idx="38">
                  <c:v>19</c:v>
                </c:pt>
                <c:pt idx="40">
                  <c:v>20</c:v>
                </c:pt>
                <c:pt idx="42">
                  <c:v>21</c:v>
                </c:pt>
                <c:pt idx="44">
                  <c:v>22</c:v>
                </c:pt>
                <c:pt idx="46">
                  <c:v>23</c:v>
                </c:pt>
                <c:pt idx="48">
                  <c:v>24</c:v>
                </c:pt>
                <c:pt idx="50">
                  <c:v>25</c:v>
                </c:pt>
                <c:pt idx="52">
                  <c:v>26</c:v>
                </c:pt>
                <c:pt idx="54">
                  <c:v>27</c:v>
                </c:pt>
                <c:pt idx="56">
                  <c:v>28</c:v>
                </c:pt>
                <c:pt idx="58">
                  <c:v>29</c:v>
                </c:pt>
                <c:pt idx="60">
                  <c:v>30</c:v>
                </c:pt>
                <c:pt idx="62">
                  <c:v>31</c:v>
                </c:pt>
                <c:pt idx="64">
                  <c:v>32</c:v>
                </c:pt>
                <c:pt idx="66">
                  <c:v>33</c:v>
                </c:pt>
                <c:pt idx="68">
                  <c:v>34</c:v>
                </c:pt>
                <c:pt idx="70">
                  <c:v>35</c:v>
                </c:pt>
                <c:pt idx="72">
                  <c:v>36</c:v>
                </c:pt>
                <c:pt idx="74">
                  <c:v>37</c:v>
                </c:pt>
                <c:pt idx="76">
                  <c:v>38</c:v>
                </c:pt>
                <c:pt idx="78">
                  <c:v>39</c:v>
                </c:pt>
                <c:pt idx="80">
                  <c:v>40</c:v>
                </c:pt>
                <c:pt idx="82">
                  <c:v>41</c:v>
                </c:pt>
                <c:pt idx="84">
                  <c:v>42</c:v>
                </c:pt>
                <c:pt idx="86">
                  <c:v>43</c:v>
                </c:pt>
                <c:pt idx="88">
                  <c:v>44</c:v>
                </c:pt>
                <c:pt idx="90">
                  <c:v>45</c:v>
                </c:pt>
                <c:pt idx="92">
                  <c:v>46</c:v>
                </c:pt>
                <c:pt idx="94">
                  <c:v>47</c:v>
                </c:pt>
                <c:pt idx="96">
                  <c:v>48</c:v>
                </c:pt>
                <c:pt idx="98">
                  <c:v>49</c:v>
                </c:pt>
                <c:pt idx="100">
                  <c:v>50</c:v>
                </c:pt>
                <c:pt idx="102">
                  <c:v>51</c:v>
                </c:pt>
                <c:pt idx="104">
                  <c:v>52</c:v>
                </c:pt>
                <c:pt idx="106">
                  <c:v>53</c:v>
                </c:pt>
                <c:pt idx="108">
                  <c:v>54</c:v>
                </c:pt>
                <c:pt idx="110">
                  <c:v>55</c:v>
                </c:pt>
              </c:numCache>
            </c:numRef>
          </c:xVal>
          <c:yVal>
            <c:numRef>
              <c:f>data!$C$1:$C$111</c:f>
              <c:numCache>
                <c:formatCode>General</c:formatCode>
                <c:ptCount val="111"/>
                <c:pt idx="0">
                  <c:v>0.92820342363300001</c:v>
                </c:pt>
                <c:pt idx="2">
                  <c:v>0.925788336933</c:v>
                </c:pt>
                <c:pt idx="4">
                  <c:v>0.92606050363400005</c:v>
                </c:pt>
                <c:pt idx="6">
                  <c:v>0.92757380613899898</c:v>
                </c:pt>
                <c:pt idx="8">
                  <c:v>0.92740260818999898</c:v>
                </c:pt>
                <c:pt idx="10">
                  <c:v>0.92726666110599898</c:v>
                </c:pt>
                <c:pt idx="12">
                  <c:v>0.92707209823299896</c:v>
                </c:pt>
                <c:pt idx="14">
                  <c:v>0.92791513531600001</c:v>
                </c:pt>
                <c:pt idx="16">
                  <c:v>0.92798541476800001</c:v>
                </c:pt>
                <c:pt idx="18">
                  <c:v>0.924660496497</c:v>
                </c:pt>
                <c:pt idx="20">
                  <c:v>0.92713294894300002</c:v>
                </c:pt>
                <c:pt idx="22">
                  <c:v>0.92662860980499895</c:v>
                </c:pt>
                <c:pt idx="24">
                  <c:v>0.92760871408000001</c:v>
                </c:pt>
                <c:pt idx="26">
                  <c:v>0.926857909747</c:v>
                </c:pt>
                <c:pt idx="28">
                  <c:v>0.92564646036499898</c:v>
                </c:pt>
                <c:pt idx="30">
                  <c:v>0.92818746850300005</c:v>
                </c:pt>
                <c:pt idx="32">
                  <c:v>0.92591028132099895</c:v>
                </c:pt>
                <c:pt idx="34">
                  <c:v>0.92800338409500005</c:v>
                </c:pt>
                <c:pt idx="36">
                  <c:v>0.92750975670500002</c:v>
                </c:pt>
                <c:pt idx="38">
                  <c:v>0.92712036566800005</c:v>
                </c:pt>
                <c:pt idx="40">
                  <c:v>0.92619367854699897</c:v>
                </c:pt>
                <c:pt idx="42">
                  <c:v>0.92678616511</c:v>
                </c:pt>
                <c:pt idx="44">
                  <c:v>0.92721360680300002</c:v>
                </c:pt>
                <c:pt idx="46">
                  <c:v>0.92683949995799897</c:v>
                </c:pt>
                <c:pt idx="48">
                  <c:v>0.92641329755000001</c:v>
                </c:pt>
                <c:pt idx="50">
                  <c:v>0.92707814833299895</c:v>
                </c:pt>
                <c:pt idx="52">
                  <c:v>0.92694369973199897</c:v>
                </c:pt>
                <c:pt idx="54">
                  <c:v>0.92873125051799899</c:v>
                </c:pt>
                <c:pt idx="56">
                  <c:v>0.92688189891299899</c:v>
                </c:pt>
                <c:pt idx="58">
                  <c:v>0.93000838223000004</c:v>
                </c:pt>
                <c:pt idx="60">
                  <c:v>0.92838725775599895</c:v>
                </c:pt>
                <c:pt idx="62">
                  <c:v>0.92744348404300003</c:v>
                </c:pt>
                <c:pt idx="64">
                  <c:v>0.926642214071</c:v>
                </c:pt>
                <c:pt idx="66">
                  <c:v>0.92700790678300005</c:v>
                </c:pt>
                <c:pt idx="68">
                  <c:v>0.92730910303400005</c:v>
                </c:pt>
                <c:pt idx="70">
                  <c:v>0.92686604674499895</c:v>
                </c:pt>
                <c:pt idx="72">
                  <c:v>0.92628312646800004</c:v>
                </c:pt>
                <c:pt idx="74">
                  <c:v>0.92580645161300001</c:v>
                </c:pt>
                <c:pt idx="76">
                  <c:v>0.92694670430000004</c:v>
                </c:pt>
                <c:pt idx="78">
                  <c:v>0.92711148648599895</c:v>
                </c:pt>
                <c:pt idx="80">
                  <c:v>0.92702366127000002</c:v>
                </c:pt>
                <c:pt idx="82">
                  <c:v>0.92292071340299897</c:v>
                </c:pt>
                <c:pt idx="84">
                  <c:v>0.92619307221299896</c:v>
                </c:pt>
                <c:pt idx="86">
                  <c:v>0.92839258888300003</c:v>
                </c:pt>
                <c:pt idx="88">
                  <c:v>0.92635106828699898</c:v>
                </c:pt>
                <c:pt idx="90">
                  <c:v>0.92579715061099899</c:v>
                </c:pt>
                <c:pt idx="92">
                  <c:v>0.92529681948200004</c:v>
                </c:pt>
                <c:pt idx="94">
                  <c:v>0.92687385740399897</c:v>
                </c:pt>
                <c:pt idx="96">
                  <c:v>0.92616830270999895</c:v>
                </c:pt>
                <c:pt idx="98">
                  <c:v>0.92693409742099897</c:v>
                </c:pt>
                <c:pt idx="100">
                  <c:v>0.923968514834</c:v>
                </c:pt>
                <c:pt idx="102">
                  <c:v>0.92681099084100005</c:v>
                </c:pt>
                <c:pt idx="104">
                  <c:v>0.92730746863799896</c:v>
                </c:pt>
                <c:pt idx="106">
                  <c:v>0.92744294909299896</c:v>
                </c:pt>
                <c:pt idx="108">
                  <c:v>0.92735716062700002</c:v>
                </c:pt>
                <c:pt idx="110">
                  <c:v>0.92656037991899898</c:v>
                </c:pt>
              </c:numCache>
            </c:numRef>
          </c:yVal>
          <c:smooth val="0"/>
        </c:ser>
        <c:dLbls>
          <c:showLegendKey val="0"/>
          <c:showVal val="0"/>
          <c:showCatName val="0"/>
          <c:showSerName val="0"/>
          <c:showPercent val="0"/>
          <c:showBubbleSize val="0"/>
        </c:dLbls>
        <c:axId val="349147184"/>
        <c:axId val="349141304"/>
      </c:scatterChart>
      <c:valAx>
        <c:axId val="3491471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ID of test set in cross validation</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9141304"/>
        <c:crosses val="autoZero"/>
        <c:crossBetween val="midCat"/>
      </c:valAx>
      <c:valAx>
        <c:axId val="34914130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Accuracy</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91471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Test accuracy in each fold of cross validation</a:t>
            </a:r>
          </a:p>
        </c:rich>
      </c:tx>
      <c:layout>
        <c:manualLayout>
          <c:xMode val="edge"/>
          <c:yMode val="edge"/>
          <c:x val="0.19519319073090199"/>
          <c:y val="0"/>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data!$A$1:$A$111</c:f>
              <c:numCache>
                <c:formatCode>General</c:formatCode>
                <c:ptCount val="111"/>
                <c:pt idx="0">
                  <c:v>0</c:v>
                </c:pt>
                <c:pt idx="2">
                  <c:v>1</c:v>
                </c:pt>
                <c:pt idx="4">
                  <c:v>2</c:v>
                </c:pt>
                <c:pt idx="6">
                  <c:v>3</c:v>
                </c:pt>
                <c:pt idx="8">
                  <c:v>4</c:v>
                </c:pt>
                <c:pt idx="10">
                  <c:v>5</c:v>
                </c:pt>
                <c:pt idx="12">
                  <c:v>6</c:v>
                </c:pt>
                <c:pt idx="14">
                  <c:v>7</c:v>
                </c:pt>
                <c:pt idx="16">
                  <c:v>8</c:v>
                </c:pt>
                <c:pt idx="18">
                  <c:v>9</c:v>
                </c:pt>
                <c:pt idx="20">
                  <c:v>10</c:v>
                </c:pt>
                <c:pt idx="22">
                  <c:v>11</c:v>
                </c:pt>
                <c:pt idx="24">
                  <c:v>12</c:v>
                </c:pt>
                <c:pt idx="26">
                  <c:v>13</c:v>
                </c:pt>
                <c:pt idx="28">
                  <c:v>14</c:v>
                </c:pt>
                <c:pt idx="30">
                  <c:v>15</c:v>
                </c:pt>
                <c:pt idx="32">
                  <c:v>16</c:v>
                </c:pt>
                <c:pt idx="34">
                  <c:v>17</c:v>
                </c:pt>
                <c:pt idx="36">
                  <c:v>18</c:v>
                </c:pt>
                <c:pt idx="38">
                  <c:v>19</c:v>
                </c:pt>
                <c:pt idx="40">
                  <c:v>20</c:v>
                </c:pt>
                <c:pt idx="42">
                  <c:v>21</c:v>
                </c:pt>
                <c:pt idx="44">
                  <c:v>22</c:v>
                </c:pt>
                <c:pt idx="46">
                  <c:v>23</c:v>
                </c:pt>
                <c:pt idx="48">
                  <c:v>24</c:v>
                </c:pt>
                <c:pt idx="50">
                  <c:v>25</c:v>
                </c:pt>
                <c:pt idx="52">
                  <c:v>26</c:v>
                </c:pt>
                <c:pt idx="54">
                  <c:v>27</c:v>
                </c:pt>
                <c:pt idx="56">
                  <c:v>28</c:v>
                </c:pt>
                <c:pt idx="58">
                  <c:v>29</c:v>
                </c:pt>
                <c:pt idx="60">
                  <c:v>30</c:v>
                </c:pt>
                <c:pt idx="62">
                  <c:v>31</c:v>
                </c:pt>
                <c:pt idx="64">
                  <c:v>32</c:v>
                </c:pt>
                <c:pt idx="66">
                  <c:v>33</c:v>
                </c:pt>
                <c:pt idx="68">
                  <c:v>34</c:v>
                </c:pt>
                <c:pt idx="70">
                  <c:v>35</c:v>
                </c:pt>
                <c:pt idx="72">
                  <c:v>36</c:v>
                </c:pt>
                <c:pt idx="74">
                  <c:v>37</c:v>
                </c:pt>
                <c:pt idx="76">
                  <c:v>38</c:v>
                </c:pt>
                <c:pt idx="78">
                  <c:v>39</c:v>
                </c:pt>
                <c:pt idx="80">
                  <c:v>40</c:v>
                </c:pt>
                <c:pt idx="82">
                  <c:v>41</c:v>
                </c:pt>
                <c:pt idx="84">
                  <c:v>42</c:v>
                </c:pt>
                <c:pt idx="86">
                  <c:v>43</c:v>
                </c:pt>
                <c:pt idx="88">
                  <c:v>44</c:v>
                </c:pt>
                <c:pt idx="90">
                  <c:v>45</c:v>
                </c:pt>
                <c:pt idx="92">
                  <c:v>46</c:v>
                </c:pt>
                <c:pt idx="94">
                  <c:v>47</c:v>
                </c:pt>
                <c:pt idx="96">
                  <c:v>48</c:v>
                </c:pt>
                <c:pt idx="98">
                  <c:v>49</c:v>
                </c:pt>
                <c:pt idx="100">
                  <c:v>50</c:v>
                </c:pt>
                <c:pt idx="102">
                  <c:v>51</c:v>
                </c:pt>
                <c:pt idx="104">
                  <c:v>52</c:v>
                </c:pt>
                <c:pt idx="106">
                  <c:v>53</c:v>
                </c:pt>
                <c:pt idx="108">
                  <c:v>54</c:v>
                </c:pt>
                <c:pt idx="110">
                  <c:v>55</c:v>
                </c:pt>
              </c:numCache>
            </c:numRef>
          </c:xVal>
          <c:yVal>
            <c:numRef>
              <c:f>data!$B$1:$B$111</c:f>
              <c:numCache>
                <c:formatCode>General</c:formatCode>
                <c:ptCount val="111"/>
                <c:pt idx="0">
                  <c:v>0.70588235294099899</c:v>
                </c:pt>
                <c:pt idx="2">
                  <c:v>0.84742647058800002</c:v>
                </c:pt>
                <c:pt idx="4">
                  <c:v>0.78947368421099895</c:v>
                </c:pt>
                <c:pt idx="6">
                  <c:v>0.72222222222200005</c:v>
                </c:pt>
                <c:pt idx="8">
                  <c:v>0.71250000000000002</c:v>
                </c:pt>
                <c:pt idx="10">
                  <c:v>0.80769230769199896</c:v>
                </c:pt>
                <c:pt idx="12">
                  <c:v>0.75757575757600004</c:v>
                </c:pt>
                <c:pt idx="14">
                  <c:v>0.85034013605400005</c:v>
                </c:pt>
                <c:pt idx="16">
                  <c:v>0.78846153846199896</c:v>
                </c:pt>
                <c:pt idx="18">
                  <c:v>0.84767025089600001</c:v>
                </c:pt>
                <c:pt idx="20">
                  <c:v>0.78289473684199895</c:v>
                </c:pt>
                <c:pt idx="22">
                  <c:v>0.87439613526600002</c:v>
                </c:pt>
                <c:pt idx="24">
                  <c:v>0.78260869565199898</c:v>
                </c:pt>
                <c:pt idx="26">
                  <c:v>0.85786802030499898</c:v>
                </c:pt>
                <c:pt idx="28">
                  <c:v>0.78703703703700001</c:v>
                </c:pt>
                <c:pt idx="30">
                  <c:v>0.76056338028199899</c:v>
                </c:pt>
                <c:pt idx="32">
                  <c:v>0.86879432624099895</c:v>
                </c:pt>
                <c:pt idx="34">
                  <c:v>0.765886287625</c:v>
                </c:pt>
                <c:pt idx="36">
                  <c:v>0.80263157894699899</c:v>
                </c:pt>
                <c:pt idx="38">
                  <c:v>0.81639344262299895</c:v>
                </c:pt>
                <c:pt idx="40">
                  <c:v>0.76681614349799898</c:v>
                </c:pt>
                <c:pt idx="42">
                  <c:v>0.79237288135600004</c:v>
                </c:pt>
                <c:pt idx="44">
                  <c:v>0.76</c:v>
                </c:pt>
                <c:pt idx="46">
                  <c:v>0.79500000000000004</c:v>
                </c:pt>
                <c:pt idx="48">
                  <c:v>0.79929577464799895</c:v>
                </c:pt>
                <c:pt idx="50">
                  <c:v>0.84615384615400002</c:v>
                </c:pt>
                <c:pt idx="52">
                  <c:v>0.80327868852499895</c:v>
                </c:pt>
                <c:pt idx="54">
                  <c:v>0.76923076923099898</c:v>
                </c:pt>
                <c:pt idx="56">
                  <c:v>0.82857142857099897</c:v>
                </c:pt>
                <c:pt idx="58">
                  <c:v>0.74603174603199895</c:v>
                </c:pt>
                <c:pt idx="60">
                  <c:v>0.79166666666700003</c:v>
                </c:pt>
                <c:pt idx="62">
                  <c:v>0.88505747126400003</c:v>
                </c:pt>
                <c:pt idx="64">
                  <c:v>0.80487804878000002</c:v>
                </c:pt>
                <c:pt idx="66">
                  <c:v>0.865384615385</c:v>
                </c:pt>
                <c:pt idx="68">
                  <c:v>0.73983739837399898</c:v>
                </c:pt>
                <c:pt idx="70">
                  <c:v>0.81868131868100003</c:v>
                </c:pt>
                <c:pt idx="72">
                  <c:v>0.87179487179500004</c:v>
                </c:pt>
                <c:pt idx="74">
                  <c:v>0.85840707964600005</c:v>
                </c:pt>
                <c:pt idx="76">
                  <c:v>0.80821917808199895</c:v>
                </c:pt>
                <c:pt idx="78">
                  <c:v>0.87813620071700005</c:v>
                </c:pt>
                <c:pt idx="80">
                  <c:v>0.81081081081100004</c:v>
                </c:pt>
                <c:pt idx="82">
                  <c:v>0.90163934426199899</c:v>
                </c:pt>
                <c:pt idx="84">
                  <c:v>0.67346938775499898</c:v>
                </c:pt>
                <c:pt idx="86">
                  <c:v>0.788321167883</c:v>
                </c:pt>
                <c:pt idx="88">
                  <c:v>0.80434782608699895</c:v>
                </c:pt>
                <c:pt idx="90">
                  <c:v>0.80428134556599895</c:v>
                </c:pt>
                <c:pt idx="92">
                  <c:v>0.87758620689699895</c:v>
                </c:pt>
                <c:pt idx="94">
                  <c:v>0.67058823529400002</c:v>
                </c:pt>
                <c:pt idx="96">
                  <c:v>0.85999999999999899</c:v>
                </c:pt>
                <c:pt idx="98">
                  <c:v>0.78260869565199898</c:v>
                </c:pt>
                <c:pt idx="100">
                  <c:v>0.86379928315400001</c:v>
                </c:pt>
                <c:pt idx="102">
                  <c:v>0.77064220183499899</c:v>
                </c:pt>
                <c:pt idx="104">
                  <c:v>0.81707317073200003</c:v>
                </c:pt>
                <c:pt idx="106">
                  <c:v>0.84615384615400002</c:v>
                </c:pt>
                <c:pt idx="108">
                  <c:v>0.78333333333300004</c:v>
                </c:pt>
                <c:pt idx="110">
                  <c:v>0.81651376146800003</c:v>
                </c:pt>
              </c:numCache>
            </c:numRef>
          </c:yVal>
          <c:smooth val="0"/>
        </c:ser>
        <c:dLbls>
          <c:showLegendKey val="0"/>
          <c:showVal val="0"/>
          <c:showCatName val="0"/>
          <c:showSerName val="0"/>
          <c:showPercent val="0"/>
          <c:showBubbleSize val="0"/>
        </c:dLbls>
        <c:axId val="349143264"/>
        <c:axId val="349146400"/>
      </c:scatterChart>
      <c:valAx>
        <c:axId val="3491432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ID of test set in cross validation</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9146400"/>
        <c:crosses val="autoZero"/>
        <c:crossBetween val="midCat"/>
      </c:valAx>
      <c:valAx>
        <c:axId val="349146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Accuray</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91432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0F3C1F-EFD9-1849-A02A-D977599F4A7F}"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25278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F3C1F-EFD9-1849-A02A-D977599F4A7F}"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69735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F3C1F-EFD9-1849-A02A-D977599F4A7F}"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56476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F3C1F-EFD9-1849-A02A-D977599F4A7F}"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66845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F3C1F-EFD9-1849-A02A-D977599F4A7F}"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209875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0F3C1F-EFD9-1849-A02A-D977599F4A7F}"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33095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0F3C1F-EFD9-1849-A02A-D977599F4A7F}" type="datetimeFigureOut">
              <a:rPr lang="en-US" smtClean="0"/>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1547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0F3C1F-EFD9-1849-A02A-D977599F4A7F}"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61616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F3C1F-EFD9-1849-A02A-D977599F4A7F}"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47607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F3C1F-EFD9-1849-A02A-D977599F4A7F}"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59731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F3C1F-EFD9-1849-A02A-D977599F4A7F}"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75398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F3C1F-EFD9-1849-A02A-D977599F4A7F}" type="datetimeFigureOut">
              <a:rPr lang="en-US" smtClean="0"/>
              <a:t>5/9/2016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134DD-16A7-2748-89DE-0E02A0DACCAA}" type="slidenum">
              <a:rPr lang="en-US" smtClean="0"/>
              <a:t>‹#›</a:t>
            </a:fld>
            <a:endParaRPr lang="en-US"/>
          </a:p>
        </p:txBody>
      </p:sp>
    </p:spTree>
    <p:extLst>
      <p:ext uri="{BB962C8B-B14F-4D97-AF65-F5344CB8AC3E}">
        <p14:creationId xmlns:p14="http://schemas.microsoft.com/office/powerpoint/2010/main" val="151329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Diving into DNA-Protein Interaction with Machine Learning</a:t>
            </a:r>
            <a:endParaRPr lang="en-US" dirty="0"/>
          </a:p>
        </p:txBody>
      </p:sp>
      <p:sp>
        <p:nvSpPr>
          <p:cNvPr id="3" name="Subtitle 2"/>
          <p:cNvSpPr>
            <a:spLocks noGrp="1"/>
          </p:cNvSpPr>
          <p:nvPr>
            <p:ph type="subTitle" idx="1"/>
          </p:nvPr>
        </p:nvSpPr>
        <p:spPr>
          <a:xfrm>
            <a:off x="4572000" y="6030119"/>
            <a:ext cx="6858000" cy="1655762"/>
          </a:xfrm>
        </p:spPr>
        <p:txBody>
          <a:bodyPr/>
          <a:lstStyle/>
          <a:p>
            <a:r>
              <a:rPr lang="en-US" altLang="zh-CN" dirty="0" smtClean="0"/>
              <a:t>Jun</a:t>
            </a:r>
            <a:r>
              <a:rPr lang="zh-CN" altLang="en-US" dirty="0" smtClean="0"/>
              <a:t> </a:t>
            </a:r>
            <a:r>
              <a:rPr lang="en-US" altLang="zh-CN" dirty="0" smtClean="0"/>
              <a:t>Wang</a:t>
            </a:r>
            <a:endParaRPr lang="en-US" dirty="0"/>
          </a:p>
        </p:txBody>
      </p:sp>
    </p:spTree>
    <p:extLst>
      <p:ext uri="{BB962C8B-B14F-4D97-AF65-F5344CB8AC3E}">
        <p14:creationId xmlns:p14="http://schemas.microsoft.com/office/powerpoint/2010/main" val="1335553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Data</a:t>
            </a:r>
            <a:endParaRPr lang="en-US" dirty="0"/>
          </a:p>
        </p:txBody>
      </p:sp>
      <p:sp>
        <p:nvSpPr>
          <p:cNvPr id="3" name="Content Placeholder 2"/>
          <p:cNvSpPr>
            <a:spLocks noGrp="1"/>
          </p:cNvSpPr>
          <p:nvPr>
            <p:ph idx="1"/>
          </p:nvPr>
        </p:nvSpPr>
        <p:spPr>
          <a:xfrm>
            <a:off x="628651" y="1825625"/>
            <a:ext cx="4734920" cy="4351338"/>
          </a:xfrm>
        </p:spPr>
        <p:txBody>
          <a:bodyPr>
            <a:normAutofit fontScale="92500" lnSpcReduction="10000"/>
          </a:bodyPr>
          <a:lstStyle/>
          <a:p>
            <a:r>
              <a:rPr lang="en-US" altLang="zh-CN" dirty="0"/>
              <a:t>Data</a:t>
            </a:r>
            <a:r>
              <a:rPr lang="zh-CN" altLang="en-US" dirty="0"/>
              <a:t> </a:t>
            </a:r>
            <a:r>
              <a:rPr lang="en-US" altLang="zh-CN" dirty="0"/>
              <a:t>preprocess</a:t>
            </a:r>
          </a:p>
          <a:p>
            <a:pPr lvl="1">
              <a:buFont typeface="Courier New" charset="0"/>
              <a:buChar char="o"/>
            </a:pPr>
            <a:r>
              <a:rPr lang="en-US" altLang="zh-CN" dirty="0" smtClean="0"/>
              <a:t>Label</a:t>
            </a:r>
            <a:r>
              <a:rPr lang="zh-CN" altLang="en-US" dirty="0" smtClean="0"/>
              <a:t> </a:t>
            </a:r>
            <a:r>
              <a:rPr lang="en-US" altLang="zh-CN" dirty="0"/>
              <a:t>for</a:t>
            </a:r>
            <a:r>
              <a:rPr lang="zh-CN" altLang="en-US" dirty="0"/>
              <a:t> </a:t>
            </a:r>
            <a:r>
              <a:rPr lang="en-US" altLang="zh-CN" dirty="0"/>
              <a:t>each</a:t>
            </a:r>
            <a:r>
              <a:rPr lang="zh-CN" altLang="en-US" dirty="0"/>
              <a:t> </a:t>
            </a:r>
            <a:r>
              <a:rPr lang="en-US" altLang="zh-CN" dirty="0"/>
              <a:t>residue:</a:t>
            </a:r>
          </a:p>
          <a:p>
            <a:pPr marL="457200" lvl="1" indent="0">
              <a:buNone/>
            </a:pPr>
            <a:r>
              <a:rPr lang="en-US" dirty="0"/>
              <a:t>Download the interaction data from the database named NPIDB. We say 3.7 Angstrom is the cutoff distance to determine whether the atoms on protein and DNA has interaction and mark the label for this residue as 1, otherwise, mark the label for this residue as 0.</a:t>
            </a:r>
          </a:p>
          <a:p>
            <a:pPr marL="457200" lvl="1" indent="0">
              <a:buNone/>
            </a:pPr>
            <a:r>
              <a:rPr lang="en-US" altLang="zh-CN" i="1" dirty="0"/>
              <a:t>Example:</a:t>
            </a:r>
          </a:p>
          <a:p>
            <a:pPr marL="457200" lvl="1" indent="0">
              <a:buNone/>
            </a:pPr>
            <a:r>
              <a:rPr lang="en-US" altLang="zh-CN" i="1" dirty="0"/>
              <a:t>The</a:t>
            </a:r>
            <a:r>
              <a:rPr lang="zh-CN" altLang="en-US" i="1" dirty="0"/>
              <a:t> </a:t>
            </a:r>
            <a:r>
              <a:rPr lang="en-US" altLang="zh-CN" i="1" dirty="0"/>
              <a:t>labels</a:t>
            </a:r>
            <a:r>
              <a:rPr lang="zh-CN" altLang="en-US" i="1" dirty="0"/>
              <a:t> </a:t>
            </a:r>
            <a:r>
              <a:rPr lang="en-US" altLang="zh-CN" i="1" dirty="0"/>
              <a:t>of</a:t>
            </a:r>
            <a:r>
              <a:rPr lang="zh-CN" altLang="en-US" i="1" dirty="0"/>
              <a:t> </a:t>
            </a:r>
            <a:r>
              <a:rPr lang="en-US" altLang="zh-CN" i="1" dirty="0"/>
              <a:t>the</a:t>
            </a:r>
            <a:r>
              <a:rPr lang="zh-CN" altLang="en-US" i="1" dirty="0"/>
              <a:t> </a:t>
            </a:r>
            <a:r>
              <a:rPr lang="en-US" altLang="zh-CN" i="1" dirty="0"/>
              <a:t>corresponding</a:t>
            </a:r>
            <a:r>
              <a:rPr lang="zh-CN" altLang="en-US" i="1" dirty="0"/>
              <a:t> </a:t>
            </a:r>
            <a:r>
              <a:rPr lang="en-US" altLang="zh-CN" i="1" dirty="0"/>
              <a:t>residues</a:t>
            </a:r>
            <a:r>
              <a:rPr lang="zh-CN" altLang="en-US" i="1" dirty="0"/>
              <a:t> </a:t>
            </a:r>
            <a:r>
              <a:rPr lang="en-US" altLang="zh-CN" i="1" dirty="0"/>
              <a:t>in</a:t>
            </a:r>
            <a:r>
              <a:rPr lang="zh-CN" altLang="en-US" i="1" dirty="0"/>
              <a:t> </a:t>
            </a:r>
            <a:r>
              <a:rPr lang="en-US" altLang="zh-CN" i="1" dirty="0"/>
              <a:t>the</a:t>
            </a:r>
            <a:r>
              <a:rPr lang="zh-CN" altLang="en-US" i="1" dirty="0"/>
              <a:t> </a:t>
            </a:r>
            <a:r>
              <a:rPr lang="en-US" altLang="zh-CN" i="1" dirty="0"/>
              <a:t>previous</a:t>
            </a:r>
            <a:r>
              <a:rPr lang="zh-CN" altLang="en-US" i="1" dirty="0"/>
              <a:t> </a:t>
            </a:r>
            <a:r>
              <a:rPr lang="en-US" altLang="zh-CN" i="1" dirty="0"/>
              <a:t>example</a:t>
            </a:r>
            <a:r>
              <a:rPr lang="zh-CN" altLang="en-US" i="1" dirty="0"/>
              <a:t> </a:t>
            </a:r>
            <a:r>
              <a:rPr lang="en-US" altLang="zh-CN" i="1" dirty="0"/>
              <a:t>is</a:t>
            </a:r>
            <a:r>
              <a:rPr lang="zh-CN" altLang="en-US" i="1" dirty="0"/>
              <a:t> </a:t>
            </a:r>
            <a:r>
              <a:rPr lang="en-US" altLang="zh-CN" i="1" dirty="0"/>
              <a:t>“</a:t>
            </a:r>
            <a:r>
              <a:rPr lang="fr-FR" altLang="zh-CN" i="1" dirty="0"/>
              <a:t>0 0 0 0</a:t>
            </a:r>
            <a:r>
              <a:rPr lang="en-US" altLang="zh-CN" i="1" dirty="0"/>
              <a:t>”.</a:t>
            </a:r>
          </a:p>
          <a:p>
            <a:pPr marL="0" indent="0">
              <a:buNone/>
            </a:pPr>
            <a:endParaRPr lang="en-US" dirty="0"/>
          </a:p>
        </p:txBody>
      </p:sp>
      <p:pic>
        <p:nvPicPr>
          <p:cNvPr id="6" name="Picture 5"/>
          <p:cNvPicPr>
            <a:picLocks noChangeAspect="1"/>
          </p:cNvPicPr>
          <p:nvPr/>
        </p:nvPicPr>
        <p:blipFill>
          <a:blip r:embed="rId2"/>
          <a:stretch>
            <a:fillRect/>
          </a:stretch>
        </p:blipFill>
        <p:spPr>
          <a:xfrm>
            <a:off x="5363571" y="1825625"/>
            <a:ext cx="3333750" cy="4095750"/>
          </a:xfrm>
          <a:prstGeom prst="rect">
            <a:avLst/>
          </a:prstGeom>
        </p:spPr>
      </p:pic>
    </p:spTree>
    <p:extLst>
      <p:ext uri="{BB962C8B-B14F-4D97-AF65-F5344CB8AC3E}">
        <p14:creationId xmlns:p14="http://schemas.microsoft.com/office/powerpoint/2010/main" val="2678604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Current</a:t>
            </a:r>
            <a:r>
              <a:rPr lang="zh-CN" altLang="en-US" dirty="0" smtClean="0"/>
              <a:t> </a:t>
            </a:r>
            <a:r>
              <a:rPr lang="en-US" altLang="zh-CN" dirty="0" smtClean="0"/>
              <a:t>Progress:</a:t>
            </a:r>
            <a:r>
              <a:rPr lang="zh-CN" altLang="en-US" dirty="0" smtClean="0"/>
              <a:t> </a:t>
            </a:r>
            <a:r>
              <a:rPr lang="en-US" altLang="zh-CN" dirty="0" smtClean="0"/>
              <a:t>Naïve</a:t>
            </a:r>
            <a:r>
              <a:rPr lang="zh-CN" altLang="en-US" dirty="0" smtClean="0"/>
              <a:t> </a:t>
            </a:r>
            <a:r>
              <a:rPr lang="en-US" altLang="zh-CN" dirty="0" smtClean="0"/>
              <a:t>Bayes</a:t>
            </a:r>
            <a:r>
              <a:rPr lang="zh-CN" altLang="en-US" dirty="0" smtClean="0"/>
              <a:t> </a:t>
            </a:r>
            <a:r>
              <a:rPr lang="en-US" altLang="zh-CN" dirty="0" smtClean="0"/>
              <a:t>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47500" lnSpcReduction="20000"/>
              </a:bodyPr>
              <a:lstStyle/>
              <a:p>
                <a:pPr>
                  <a:buFont typeface="Arial" charset="0"/>
                  <a:buChar char="•"/>
                </a:pPr>
                <a:r>
                  <a:rPr lang="en-US" altLang="zh-CN" dirty="0" smtClean="0"/>
                  <a:t>Input</a:t>
                </a:r>
                <a:r>
                  <a:rPr lang="zh-CN" altLang="en-US" dirty="0" smtClean="0"/>
                  <a:t> </a:t>
                </a:r>
                <a:r>
                  <a:rPr lang="en-US" altLang="zh-CN" dirty="0" smtClean="0"/>
                  <a:t>features:</a:t>
                </a:r>
              </a:p>
              <a:p>
                <a:pPr marL="0" indent="0">
                  <a:buNone/>
                </a:pPr>
                <a:r>
                  <a:rPr lang="en-US" altLang="zh-CN" dirty="0" smtClean="0"/>
                  <a:t>Take</a:t>
                </a:r>
                <a:r>
                  <a:rPr lang="zh-CN" altLang="en-US" dirty="0" smtClean="0"/>
                  <a:t> </a:t>
                </a:r>
                <a:r>
                  <a:rPr lang="en-US" altLang="zh-CN" dirty="0" smtClean="0"/>
                  <a:t>the</a:t>
                </a:r>
                <a:r>
                  <a:rPr lang="zh-CN" altLang="en-US" dirty="0" smtClean="0"/>
                  <a:t> </a:t>
                </a:r>
                <a:r>
                  <a:rPr lang="en-US" altLang="zh-CN" dirty="0" smtClean="0"/>
                  <a:t>8</a:t>
                </a:r>
                <a:r>
                  <a:rPr lang="zh-CN" altLang="en-US" dirty="0" smtClean="0"/>
                  <a:t> </a:t>
                </a:r>
                <a:r>
                  <a:rPr lang="en-US" altLang="zh-CN" dirty="0" smtClean="0"/>
                  <a:t>neighboring</a:t>
                </a:r>
                <a:r>
                  <a:rPr lang="zh-CN" altLang="en-US" dirty="0" smtClean="0"/>
                  <a:t> </a:t>
                </a:r>
                <a:r>
                  <a:rPr lang="en-US" altLang="zh-CN" dirty="0" smtClean="0"/>
                  <a:t>residues</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target</a:t>
                </a:r>
                <a:r>
                  <a:rPr lang="zh-CN" altLang="en-US" dirty="0" smtClean="0"/>
                  <a:t> </a:t>
                </a:r>
                <a:r>
                  <a:rPr lang="en-US" altLang="zh-CN" dirty="0" smtClean="0"/>
                  <a:t>residue</a:t>
                </a:r>
                <a:r>
                  <a:rPr lang="zh-CN" altLang="en-US" dirty="0" smtClean="0"/>
                  <a:t> </a:t>
                </a:r>
                <a:r>
                  <a:rPr lang="en-US" altLang="zh-CN" dirty="0" smtClean="0"/>
                  <a:t>itself</a:t>
                </a:r>
                <a:r>
                  <a:rPr lang="zh-CN" altLang="en-US" dirty="0" smtClean="0"/>
                  <a:t> </a:t>
                </a:r>
                <a:r>
                  <a:rPr lang="en-US" altLang="zh-CN" dirty="0" smtClean="0"/>
                  <a:t>(9</a:t>
                </a:r>
                <a:r>
                  <a:rPr lang="zh-CN" altLang="en-US" dirty="0" smtClean="0"/>
                  <a:t> </a:t>
                </a:r>
                <a:r>
                  <a:rPr lang="en-US" altLang="zh-CN" dirty="0" smtClean="0"/>
                  <a:t>residues</a:t>
                </a:r>
                <a:r>
                  <a:rPr lang="zh-CN" altLang="en-US" dirty="0" smtClean="0"/>
                  <a:t> </a:t>
                </a:r>
                <a:r>
                  <a:rPr lang="en-US" altLang="zh-CN" dirty="0" smtClean="0"/>
                  <a:t>in</a:t>
                </a:r>
                <a:r>
                  <a:rPr lang="zh-CN" altLang="en-US" dirty="0" smtClean="0"/>
                  <a:t> </a:t>
                </a:r>
                <a:r>
                  <a:rPr lang="en-US" altLang="zh-CN" dirty="0" smtClean="0"/>
                  <a:t>total)</a:t>
                </a:r>
                <a:r>
                  <a:rPr lang="zh-CN" altLang="en-US" dirty="0" smtClean="0"/>
                  <a:t> </a:t>
                </a:r>
                <a:r>
                  <a:rPr lang="en-US" altLang="zh-CN" dirty="0" smtClean="0"/>
                  <a:t>as</a:t>
                </a:r>
                <a:r>
                  <a:rPr lang="zh-CN" altLang="en-US" dirty="0" smtClean="0"/>
                  <a:t> </a:t>
                </a:r>
                <a:r>
                  <a:rPr lang="en-US" altLang="zh-CN" dirty="0" smtClean="0"/>
                  <a:t>9</a:t>
                </a:r>
                <a:r>
                  <a:rPr lang="zh-CN" altLang="en-US" dirty="0" smtClean="0"/>
                  <a:t> </a:t>
                </a:r>
                <a:r>
                  <a:rPr lang="en-US" altLang="zh-CN" dirty="0" smtClean="0"/>
                  <a:t>features</a:t>
                </a:r>
                <a:r>
                  <a:rPr lang="zh-CN" altLang="en-US" dirty="0" smtClean="0"/>
                  <a:t> </a:t>
                </a:r>
                <a:r>
                  <a:rPr lang="en-US" altLang="zh-CN" dirty="0" smtClean="0"/>
                  <a:t>for</a:t>
                </a:r>
                <a:r>
                  <a:rPr lang="zh-CN" altLang="en-US" dirty="0" smtClean="0"/>
                  <a:t> </a:t>
                </a:r>
                <a:r>
                  <a:rPr lang="en-US" altLang="zh-CN" dirty="0" smtClean="0"/>
                  <a:t>training</a:t>
                </a:r>
                <a:r>
                  <a:rPr lang="zh-CN" altLang="en-US" dirty="0" smtClean="0"/>
                  <a:t> </a:t>
                </a:r>
                <a:r>
                  <a:rPr lang="en-US" altLang="zh-CN" dirty="0" smtClean="0"/>
                  <a:t>and</a:t>
                </a:r>
                <a:r>
                  <a:rPr lang="zh-CN" altLang="en-US" dirty="0" smtClean="0"/>
                  <a:t> </a:t>
                </a:r>
                <a:r>
                  <a:rPr lang="en-US" altLang="zh-CN" dirty="0" smtClean="0"/>
                  <a:t>predicating</a:t>
                </a:r>
                <a:r>
                  <a:rPr lang="zh-CN" altLang="en-US" dirty="0" smtClean="0"/>
                  <a:t> </a:t>
                </a:r>
                <a:r>
                  <a:rPr lang="en-US" altLang="zh-CN" dirty="0" smtClean="0"/>
                  <a:t>the</a:t>
                </a:r>
                <a:r>
                  <a:rPr lang="zh-CN" altLang="en-US" dirty="0" smtClean="0"/>
                  <a:t> </a:t>
                </a:r>
                <a:r>
                  <a:rPr lang="en-US" altLang="zh-CN" dirty="0" smtClean="0"/>
                  <a:t>labels</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target</a:t>
                </a:r>
                <a:r>
                  <a:rPr lang="zh-CN" altLang="en-US" dirty="0" smtClean="0"/>
                  <a:t> </a:t>
                </a:r>
                <a:r>
                  <a:rPr lang="en-US" altLang="zh-CN" dirty="0" smtClean="0"/>
                  <a:t>residue.</a:t>
                </a:r>
              </a:p>
              <a:p>
                <a:pPr marL="457200" lvl="1" indent="0">
                  <a:buNone/>
                </a:pPr>
                <a:endParaRPr lang="en-US" altLang="zh-CN" dirty="0" smtClean="0"/>
              </a:p>
              <a:p>
                <a:pPr lvl="1">
                  <a:buFont typeface="Courier New" charset="0"/>
                  <a:buChar char="o"/>
                </a:pPr>
                <a:endParaRPr lang="en-US" altLang="zh-CN" dirty="0" smtClean="0"/>
              </a:p>
              <a:p>
                <a:pPr>
                  <a:buFont typeface="Arial" charset="0"/>
                  <a:buChar char="•"/>
                </a:pPr>
                <a:endParaRPr lang="en-US" altLang="zh-CN" dirty="0" smtClean="0"/>
              </a:p>
              <a:p>
                <a:pPr>
                  <a:buFont typeface="Arial" charset="0"/>
                  <a:buChar char="•"/>
                </a:pPr>
                <a:endParaRPr lang="en-US" altLang="zh-CN" dirty="0" smtClean="0"/>
              </a:p>
              <a:p>
                <a:pPr>
                  <a:buFont typeface="Arial" charset="0"/>
                  <a:buChar char="•"/>
                </a:pPr>
                <a:endParaRPr lang="en-US" altLang="zh-CN" dirty="0"/>
              </a:p>
              <a:p>
                <a:pPr>
                  <a:buFont typeface="Arial" charset="0"/>
                  <a:buChar char="•"/>
                </a:pPr>
                <a:endParaRPr lang="en-US" altLang="zh-CN" dirty="0" smtClean="0"/>
              </a:p>
              <a:p>
                <a:pPr>
                  <a:buFont typeface="Arial" charset="0"/>
                  <a:buChar char="•"/>
                </a:pPr>
                <a:endParaRPr lang="en-US" altLang="zh-CN" dirty="0"/>
              </a:p>
              <a:p>
                <a:pPr>
                  <a:buFont typeface="Arial" charset="0"/>
                  <a:buChar char="•"/>
                </a:pPr>
                <a:endParaRPr lang="en-US" altLang="zh-CN" dirty="0" smtClean="0"/>
              </a:p>
              <a:p>
                <a:pPr>
                  <a:buFont typeface="Arial" charset="0"/>
                  <a:buChar char="•"/>
                </a:pPr>
                <a:r>
                  <a:rPr lang="en-US" altLang="zh-CN" dirty="0" smtClean="0"/>
                  <a:t>Training</a:t>
                </a:r>
                <a:r>
                  <a:rPr lang="zh-CN" altLang="en-US" dirty="0" smtClean="0"/>
                  <a:t> </a:t>
                </a:r>
                <a:r>
                  <a:rPr lang="en-US" altLang="zh-CN" dirty="0" smtClean="0"/>
                  <a:t>process:</a:t>
                </a:r>
              </a:p>
              <a:p>
                <a:pPr marL="0" indent="0">
                  <a:buNone/>
                </a:pPr>
                <a:r>
                  <a:rPr lang="en-US" altLang="zh-CN" dirty="0" smtClean="0"/>
                  <a:t>We</a:t>
                </a:r>
                <a:r>
                  <a:rPr lang="zh-CN" altLang="en-US" dirty="0" smtClean="0"/>
                  <a:t> </a:t>
                </a:r>
                <a:r>
                  <a:rPr lang="en-US" altLang="zh-CN" dirty="0" smtClean="0"/>
                  <a:t>use</a:t>
                </a:r>
                <a:r>
                  <a:rPr lang="zh-CN" altLang="en-US" dirty="0" smtClean="0"/>
                  <a:t> </a:t>
                </a:r>
                <a:r>
                  <a:rPr lang="en-US" altLang="zh-CN" dirty="0" smtClean="0"/>
                  <a:t>a</a:t>
                </a:r>
                <a:r>
                  <a:rPr lang="zh-CN" altLang="en-US" dirty="0" smtClean="0"/>
                  <a:t> </a:t>
                </a:r>
                <a:r>
                  <a:rPr lang="en-US" altLang="zh-CN" dirty="0" smtClean="0"/>
                  <a:t>threshold</a:t>
                </a:r>
                <a:r>
                  <a:rPr lang="zh-CN" altLang="en-US" dirty="0" smtClean="0"/>
                  <a:t> </a:t>
                </a:r>
                <a:r>
                  <a:rPr lang="en-US" altLang="zh-CN" dirty="0" smtClean="0"/>
                  <a:t>value</a:t>
                </a:r>
                <a:r>
                  <a:rPr lang="zh-CN" altLang="en-US" dirty="0" smtClean="0"/>
                  <a:t> </a:t>
                </a:r>
                <a:r>
                  <a:rPr lang="en-US" altLang="zh-CN" dirty="0" err="1" smtClean="0"/>
                  <a:t>θ</a:t>
                </a:r>
                <a:r>
                  <a:rPr lang="zh-CN" altLang="en-US" dirty="0" smtClean="0"/>
                  <a:t> </a:t>
                </a:r>
                <a:r>
                  <a:rPr lang="en-US" altLang="zh-CN" dirty="0" smtClean="0"/>
                  <a:t>to</a:t>
                </a:r>
                <a:r>
                  <a:rPr lang="zh-CN" altLang="en-US" dirty="0" smtClean="0"/>
                  <a:t> </a:t>
                </a:r>
                <a:r>
                  <a:rPr lang="en-US" altLang="zh-CN" dirty="0" smtClean="0"/>
                  <a:t>determine</a:t>
                </a:r>
                <a:r>
                  <a:rPr lang="zh-CN" altLang="en-US" dirty="0" smtClean="0"/>
                  <a:t> </a:t>
                </a:r>
                <a:r>
                  <a:rPr lang="en-US" altLang="zh-CN" dirty="0" smtClean="0"/>
                  <a:t>whether</a:t>
                </a:r>
                <a:r>
                  <a:rPr lang="zh-CN" altLang="en-US" dirty="0" smtClean="0"/>
                  <a:t> </a:t>
                </a:r>
                <a:r>
                  <a:rPr lang="en-US" altLang="zh-CN" dirty="0" smtClean="0"/>
                  <a:t>the</a:t>
                </a:r>
                <a:r>
                  <a:rPr lang="zh-CN" altLang="en-US" dirty="0" smtClean="0"/>
                  <a:t> </a:t>
                </a:r>
                <a:r>
                  <a:rPr lang="en-US" altLang="zh-CN" dirty="0" smtClean="0"/>
                  <a:t>label</a:t>
                </a:r>
                <a:r>
                  <a:rPr lang="zh-CN" altLang="en-US" dirty="0" smtClean="0"/>
                  <a:t> </a:t>
                </a:r>
                <a:r>
                  <a:rPr lang="en-US" altLang="zh-CN" dirty="0" smtClean="0"/>
                  <a:t>of</a:t>
                </a:r>
                <a:r>
                  <a:rPr lang="zh-CN" altLang="en-US" dirty="0" smtClean="0"/>
                  <a:t> </a:t>
                </a:r>
                <a:r>
                  <a:rPr lang="en-US" altLang="zh-CN" dirty="0" smtClean="0"/>
                  <a:t>this</a:t>
                </a:r>
                <a:r>
                  <a:rPr lang="zh-CN" altLang="en-US" dirty="0" smtClean="0"/>
                  <a:t> </a:t>
                </a:r>
                <a:r>
                  <a:rPr lang="en-US" altLang="zh-CN" dirty="0" smtClean="0"/>
                  <a:t>residue</a:t>
                </a:r>
                <a:r>
                  <a:rPr lang="zh-CN" altLang="en-US" dirty="0" smtClean="0"/>
                  <a:t> </a:t>
                </a:r>
                <a:r>
                  <a:rPr lang="en-US" altLang="zh-CN" dirty="0" smtClean="0"/>
                  <a:t>is</a:t>
                </a:r>
                <a:r>
                  <a:rPr lang="zh-CN" altLang="en-US" dirty="0" smtClean="0"/>
                  <a:t> </a:t>
                </a:r>
                <a:r>
                  <a:rPr lang="en-US" altLang="zh-CN" dirty="0" smtClean="0"/>
                  <a:t>1</a:t>
                </a:r>
                <a:r>
                  <a:rPr lang="zh-CN" altLang="en-US" dirty="0" smtClean="0"/>
                  <a:t> </a:t>
                </a:r>
                <a:r>
                  <a:rPr lang="en-US" altLang="zh-CN" dirty="0" smtClean="0"/>
                  <a:t>or</a:t>
                </a:r>
                <a:r>
                  <a:rPr lang="zh-CN" altLang="en-US" dirty="0" smtClean="0"/>
                  <a:t> </a:t>
                </a:r>
                <a:r>
                  <a:rPr lang="en-US" altLang="zh-CN" dirty="0" smtClean="0"/>
                  <a:t>0:</a:t>
                </a:r>
              </a:p>
              <a:p>
                <a:pPr marL="457200" lvl="1" indent="0">
                  <a:buNone/>
                </a:pPr>
                <a14:m>
                  <m:oMathPara xmlns:m="http://schemas.openxmlformats.org/officeDocument/2006/math">
                    <m:oMathParaPr>
                      <m:jc m:val="centerGroup"/>
                    </m:oMathParaPr>
                    <m:oMath xmlns:m="http://schemas.openxmlformats.org/officeDocument/2006/math">
                      <m:r>
                        <a:rPr lang="en-US" altLang="zh-CN" i="1" smtClean="0">
                          <a:latin typeface="Cambria Math" charset="0"/>
                          <a:ea typeface="Cambria Math" charset="0"/>
                          <a:cs typeface="Cambria Math" charset="0"/>
                        </a:rPr>
                        <m:t>𝜃</m:t>
                      </m:r>
                      <m:r>
                        <a:rPr lang="en-US" altLang="zh-CN" b="0" i="1" smtClean="0">
                          <a:latin typeface="Cambria Math" charset="0"/>
                          <a:ea typeface="Cambria Math" charset="0"/>
                          <a:cs typeface="Cambria Math" charset="0"/>
                        </a:rPr>
                        <m:t>=</m:t>
                      </m:r>
                      <m:f>
                        <m:fPr>
                          <m:ctrlPr>
                            <a:rPr lang="bg-BG" altLang="zh-CN" b="0" i="1" smtClean="0">
                              <a:latin typeface="Cambria Math" panose="02040503050406030204" pitchFamily="18" charset="0"/>
                              <a:ea typeface="Cambria Math" charset="0"/>
                              <a:cs typeface="Cambria Math" charset="0"/>
                            </a:rPr>
                          </m:ctrlPr>
                        </m:fPr>
                        <m:num>
                          <m:r>
                            <a:rPr lang="en-US" altLang="zh-CN" b="0" i="1" smtClean="0">
                              <a:latin typeface="Cambria Math" charset="0"/>
                              <a:ea typeface="Cambria Math" charset="0"/>
                              <a:cs typeface="Cambria Math" charset="0"/>
                            </a:rPr>
                            <m:t>𝑃</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𝑐</m:t>
                          </m:r>
                          <m:r>
                            <a:rPr lang="en-US" altLang="zh-CN" b="0" i="1" smtClean="0">
                              <a:latin typeface="Cambria Math" charset="0"/>
                              <a:ea typeface="Cambria Math" charset="0"/>
                              <a:cs typeface="Cambria Math" charset="0"/>
                            </a:rPr>
                            <m:t>=1)</m:t>
                          </m:r>
                        </m:num>
                        <m:den>
                          <m:r>
                            <a:rPr lang="en-US" altLang="zh-CN" b="0" i="1" smtClean="0">
                              <a:latin typeface="Cambria Math" charset="0"/>
                              <a:ea typeface="Cambria Math" charset="0"/>
                              <a:cs typeface="Cambria Math" charset="0"/>
                            </a:rPr>
                            <m:t>𝑃</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𝑐</m:t>
                          </m:r>
                          <m:r>
                            <a:rPr lang="en-US" altLang="zh-CN" b="0" i="1" smtClean="0">
                              <a:latin typeface="Cambria Math" charset="0"/>
                              <a:ea typeface="Cambria Math" charset="0"/>
                              <a:cs typeface="Cambria Math" charset="0"/>
                            </a:rPr>
                            <m:t>=0)</m:t>
                          </m:r>
                        </m:den>
                      </m:f>
                    </m:oMath>
                  </m:oMathPara>
                </a14:m>
                <a:endParaRPr lang="en-US" altLang="zh-CN" dirty="0" smtClean="0"/>
              </a:p>
              <a:p>
                <a:pPr marL="0" indent="0">
                  <a:buNone/>
                </a:pPr>
                <a:r>
                  <a:rPr lang="en-US" altLang="zh-CN" dirty="0" smtClean="0"/>
                  <a:t>If</a:t>
                </a:r>
                <a:r>
                  <a:rPr lang="zh-CN" altLang="en-US" dirty="0" smtClean="0"/>
                  <a:t> </a:t>
                </a:r>
                <a:r>
                  <a:rPr lang="en-US" altLang="zh-CN" dirty="0" smtClean="0"/>
                  <a:t>the</a:t>
                </a:r>
                <a:r>
                  <a:rPr lang="zh-CN" altLang="en-US" dirty="0" smtClean="0"/>
                  <a:t> </a:t>
                </a:r>
                <a:r>
                  <a:rPr lang="en-US" altLang="zh-CN" dirty="0" smtClean="0"/>
                  <a:t>ratio</a:t>
                </a:r>
                <a:r>
                  <a:rPr lang="zh-CN" altLang="en-US" dirty="0" smtClean="0"/>
                  <a:t> </a:t>
                </a:r>
                <a:r>
                  <a:rPr lang="en-US" altLang="zh-CN" dirty="0" smtClean="0"/>
                  <a:t>of</a:t>
                </a:r>
                <a:r>
                  <a:rPr lang="zh-CN" altLang="en-US" dirty="0" smtClean="0"/>
                  <a:t> </a:t>
                </a:r>
                <a:r>
                  <a:rPr lang="en-US" altLang="zh-CN" dirty="0" smtClean="0"/>
                  <a:t>P(c=1)</a:t>
                </a:r>
                <a:r>
                  <a:rPr lang="zh-CN" altLang="en-US" dirty="0" smtClean="0"/>
                  <a:t> </a:t>
                </a:r>
                <a:r>
                  <a:rPr lang="en-US" altLang="zh-CN" dirty="0" smtClean="0"/>
                  <a:t>to</a:t>
                </a:r>
                <a:r>
                  <a:rPr lang="zh-CN" altLang="en-US" dirty="0" smtClean="0"/>
                  <a:t> </a:t>
                </a:r>
                <a:r>
                  <a:rPr lang="en-US" altLang="zh-CN" dirty="0" smtClean="0"/>
                  <a:t>P(c=0)</a:t>
                </a:r>
                <a:r>
                  <a:rPr lang="zh-CN" altLang="en-US" dirty="0" smtClean="0"/>
                  <a:t> </a:t>
                </a:r>
                <a:r>
                  <a:rPr lang="en-US" altLang="zh-CN" dirty="0" smtClean="0"/>
                  <a:t>is</a:t>
                </a:r>
                <a:r>
                  <a:rPr lang="zh-CN" altLang="en-US" dirty="0" smtClean="0"/>
                  <a:t> </a:t>
                </a:r>
                <a:r>
                  <a:rPr lang="en-US" altLang="zh-CN" dirty="0" smtClean="0"/>
                  <a:t>larger</a:t>
                </a:r>
                <a:r>
                  <a:rPr lang="zh-CN" altLang="en-US" dirty="0" smtClean="0"/>
                  <a:t> </a:t>
                </a:r>
                <a:r>
                  <a:rPr lang="en-US" altLang="zh-CN" dirty="0" smtClean="0"/>
                  <a:t>than</a:t>
                </a:r>
                <a:r>
                  <a:rPr lang="zh-CN" altLang="en-US" dirty="0" smtClean="0"/>
                  <a:t> </a:t>
                </a:r>
                <a:r>
                  <a:rPr lang="en-US" altLang="zh-CN" dirty="0" err="1" smtClean="0"/>
                  <a:t>θ</a:t>
                </a:r>
                <a:r>
                  <a:rPr lang="en-US" altLang="zh-CN" dirty="0" smtClean="0"/>
                  <a:t>,</a:t>
                </a:r>
                <a:r>
                  <a:rPr lang="zh-CN" altLang="en-US" dirty="0" smtClean="0"/>
                  <a:t> </a:t>
                </a:r>
                <a:r>
                  <a:rPr lang="en-US" altLang="zh-CN" dirty="0" smtClean="0"/>
                  <a:t>we</a:t>
                </a:r>
                <a:r>
                  <a:rPr lang="zh-CN" altLang="en-US" dirty="0" smtClean="0"/>
                  <a:t> </a:t>
                </a:r>
                <a:r>
                  <a:rPr lang="en-US" altLang="zh-CN" dirty="0" smtClean="0"/>
                  <a:t>will</a:t>
                </a:r>
                <a:r>
                  <a:rPr lang="zh-CN" altLang="en-US" dirty="0" smtClean="0"/>
                  <a:t> </a:t>
                </a:r>
                <a:r>
                  <a:rPr lang="en-US" altLang="zh-CN" dirty="0" smtClean="0"/>
                  <a:t>set</a:t>
                </a:r>
                <a:r>
                  <a:rPr lang="zh-CN" altLang="en-US" dirty="0" smtClean="0"/>
                  <a:t> </a:t>
                </a:r>
                <a:r>
                  <a:rPr lang="en-US" altLang="zh-CN" dirty="0" smtClean="0"/>
                  <a:t>the</a:t>
                </a:r>
                <a:r>
                  <a:rPr lang="zh-CN" altLang="en-US" dirty="0" smtClean="0"/>
                  <a:t> </a:t>
                </a:r>
                <a:r>
                  <a:rPr lang="en-US" altLang="zh-CN" dirty="0" smtClean="0"/>
                  <a:t>label</a:t>
                </a:r>
                <a:r>
                  <a:rPr lang="zh-CN" altLang="en-US" dirty="0" smtClean="0"/>
                  <a:t> </a:t>
                </a:r>
                <a:r>
                  <a:rPr lang="en-US" altLang="zh-CN" dirty="0" smtClean="0"/>
                  <a:t>to</a:t>
                </a:r>
                <a:r>
                  <a:rPr lang="zh-CN" altLang="en-US" dirty="0" smtClean="0"/>
                  <a:t> </a:t>
                </a:r>
                <a:r>
                  <a:rPr lang="en-US" altLang="zh-CN" dirty="0" smtClean="0"/>
                  <a:t>1,</a:t>
                </a:r>
                <a:r>
                  <a:rPr lang="zh-CN" altLang="en-US" dirty="0" smtClean="0"/>
                  <a:t> </a:t>
                </a:r>
                <a:r>
                  <a:rPr lang="en-US" altLang="zh-CN" dirty="0" smtClean="0"/>
                  <a:t>otherwise,</a:t>
                </a:r>
                <a:r>
                  <a:rPr lang="zh-CN" altLang="en-US" dirty="0" smtClean="0"/>
                  <a:t> </a:t>
                </a:r>
                <a:r>
                  <a:rPr lang="en-US" altLang="zh-CN" dirty="0" smtClean="0"/>
                  <a:t>set</a:t>
                </a:r>
                <a:r>
                  <a:rPr lang="zh-CN" altLang="en-US" dirty="0" smtClean="0"/>
                  <a:t> </a:t>
                </a:r>
                <a:r>
                  <a:rPr lang="en-US" altLang="zh-CN" dirty="0" smtClean="0"/>
                  <a:t>the</a:t>
                </a:r>
                <a:r>
                  <a:rPr lang="zh-CN" altLang="en-US" dirty="0" smtClean="0"/>
                  <a:t> </a:t>
                </a:r>
                <a:r>
                  <a:rPr lang="en-US" altLang="zh-CN" dirty="0" smtClean="0"/>
                  <a:t>label</a:t>
                </a:r>
                <a:r>
                  <a:rPr lang="zh-CN" altLang="en-US" dirty="0" smtClean="0"/>
                  <a:t> </a:t>
                </a:r>
                <a:r>
                  <a:rPr lang="en-US" altLang="zh-CN" dirty="0" smtClean="0"/>
                  <a:t>to</a:t>
                </a:r>
                <a:r>
                  <a:rPr lang="zh-CN" altLang="en-US" dirty="0" smtClean="0"/>
                  <a:t> </a:t>
                </a:r>
                <a:r>
                  <a:rPr lang="en-US" altLang="zh-CN" dirty="0" smtClean="0"/>
                  <a:t>0.</a:t>
                </a:r>
              </a:p>
              <a:p>
                <a:pPr marL="0" indent="0">
                  <a:buNone/>
                </a:pPr>
                <a:r>
                  <a:rPr lang="en-US" altLang="zh-CN" dirty="0"/>
                  <a:t>When</a:t>
                </a:r>
                <a:r>
                  <a:rPr lang="zh-CN" altLang="en-US" dirty="0"/>
                  <a:t> </a:t>
                </a:r>
                <a:r>
                  <a:rPr lang="en-US" altLang="zh-CN" dirty="0"/>
                  <a:t>training</a:t>
                </a:r>
                <a:r>
                  <a:rPr lang="zh-CN" altLang="en-US" dirty="0"/>
                  <a:t> </a:t>
                </a:r>
                <a:r>
                  <a:rPr lang="en-US" altLang="zh-CN" dirty="0"/>
                  <a:t>the</a:t>
                </a:r>
                <a:r>
                  <a:rPr lang="zh-CN" altLang="en-US" dirty="0"/>
                  <a:t> </a:t>
                </a:r>
                <a:r>
                  <a:rPr lang="en-US" altLang="zh-CN" dirty="0"/>
                  <a:t>model,</a:t>
                </a:r>
                <a:r>
                  <a:rPr lang="zh-CN" altLang="en-US" dirty="0"/>
                  <a:t> </a:t>
                </a:r>
                <a:r>
                  <a:rPr lang="en-US" altLang="zh-CN" dirty="0"/>
                  <a:t>we</a:t>
                </a:r>
                <a:r>
                  <a:rPr lang="zh-CN" altLang="en-US" dirty="0"/>
                  <a:t> </a:t>
                </a:r>
                <a:r>
                  <a:rPr lang="en-US" altLang="zh-CN" dirty="0"/>
                  <a:t>initialize</a:t>
                </a:r>
                <a:r>
                  <a:rPr lang="zh-CN" altLang="en-US" dirty="0"/>
                  <a:t> </a:t>
                </a:r>
                <a:r>
                  <a:rPr lang="en-US" altLang="zh-CN" dirty="0" err="1"/>
                  <a:t>θ</a:t>
                </a:r>
                <a:r>
                  <a:rPr lang="zh-CN" altLang="en-US" dirty="0"/>
                  <a:t> </a:t>
                </a:r>
                <a:r>
                  <a:rPr lang="en-US" altLang="zh-CN" dirty="0"/>
                  <a:t>as</a:t>
                </a:r>
                <a:r>
                  <a:rPr lang="zh-CN" altLang="en-US" dirty="0"/>
                  <a:t> </a:t>
                </a:r>
                <a:r>
                  <a:rPr lang="en-US" altLang="zh-CN" dirty="0"/>
                  <a:t>0.01</a:t>
                </a:r>
                <a:r>
                  <a:rPr lang="zh-CN" altLang="en-US" dirty="0"/>
                  <a:t> </a:t>
                </a:r>
                <a:r>
                  <a:rPr lang="en-US" altLang="zh-CN" dirty="0"/>
                  <a:t>and</a:t>
                </a:r>
                <a:r>
                  <a:rPr lang="zh-CN" altLang="en-US" dirty="0"/>
                  <a:t> </a:t>
                </a:r>
                <a:r>
                  <a:rPr lang="en-US" altLang="zh-CN" dirty="0"/>
                  <a:t>increase</a:t>
                </a:r>
                <a:r>
                  <a:rPr lang="zh-CN" altLang="en-US" dirty="0"/>
                  <a:t> </a:t>
                </a:r>
                <a:r>
                  <a:rPr lang="en-US" altLang="zh-CN" dirty="0"/>
                  <a:t>it</a:t>
                </a:r>
                <a:r>
                  <a:rPr lang="zh-CN" altLang="en-US" dirty="0"/>
                  <a:t> </a:t>
                </a:r>
                <a:r>
                  <a:rPr lang="en-US" altLang="zh-CN" dirty="0"/>
                  <a:t>until</a:t>
                </a:r>
                <a:r>
                  <a:rPr lang="zh-CN" altLang="en-US" dirty="0"/>
                  <a:t> </a:t>
                </a:r>
                <a:r>
                  <a:rPr lang="en-US" altLang="zh-CN" dirty="0"/>
                  <a:t>1</a:t>
                </a:r>
                <a:r>
                  <a:rPr lang="zh-CN" altLang="en-US" dirty="0"/>
                  <a:t> </a:t>
                </a:r>
                <a:r>
                  <a:rPr lang="en-US" altLang="zh-CN" dirty="0"/>
                  <a:t>with</a:t>
                </a:r>
                <a:r>
                  <a:rPr lang="zh-CN" altLang="en-US" dirty="0"/>
                  <a:t> </a:t>
                </a:r>
                <a:r>
                  <a:rPr lang="en-US" altLang="zh-CN" dirty="0" err="1" smtClean="0"/>
                  <a:t>stepsize</a:t>
                </a:r>
                <a:r>
                  <a:rPr lang="zh-CN" altLang="en-US" dirty="0" smtClean="0"/>
                  <a:t> </a:t>
                </a:r>
                <a:r>
                  <a:rPr lang="en-US" altLang="zh-CN" dirty="0"/>
                  <a:t>=</a:t>
                </a:r>
                <a:r>
                  <a:rPr lang="zh-CN" altLang="en-US" dirty="0"/>
                  <a:t> </a:t>
                </a:r>
                <a:r>
                  <a:rPr lang="en-US" altLang="zh-CN" dirty="0"/>
                  <a:t>0.01</a:t>
                </a:r>
                <a:r>
                  <a:rPr lang="en-US" altLang="zh-CN" dirty="0" smtClean="0"/>
                  <a:t>.</a:t>
                </a:r>
                <a:r>
                  <a:rPr lang="zh-CN" altLang="en-US" dirty="0" smtClean="0"/>
                  <a:t> </a:t>
                </a:r>
                <a:r>
                  <a:rPr lang="en-US" altLang="zh-CN" dirty="0" smtClean="0"/>
                  <a:t>After</a:t>
                </a:r>
                <a:r>
                  <a:rPr lang="zh-CN" altLang="en-US" dirty="0" smtClean="0"/>
                  <a:t> </a:t>
                </a:r>
                <a:r>
                  <a:rPr lang="en-US" altLang="zh-CN" dirty="0" smtClean="0"/>
                  <a:t>the</a:t>
                </a:r>
                <a:r>
                  <a:rPr lang="zh-CN" altLang="en-US" dirty="0" smtClean="0"/>
                  <a:t> </a:t>
                </a:r>
                <a:r>
                  <a:rPr lang="en-US" altLang="zh-CN" dirty="0" smtClean="0"/>
                  <a:t>iteration</a:t>
                </a:r>
                <a:r>
                  <a:rPr lang="zh-CN" altLang="en-US" dirty="0" smtClean="0"/>
                  <a:t> </a:t>
                </a:r>
                <a:r>
                  <a:rPr lang="en-US" altLang="zh-CN" dirty="0" smtClean="0"/>
                  <a:t>on</a:t>
                </a:r>
                <a:r>
                  <a:rPr lang="zh-CN" altLang="en-US" dirty="0" smtClean="0"/>
                  <a:t> </a:t>
                </a:r>
                <a:r>
                  <a:rPr lang="en-US" altLang="zh-CN" dirty="0" err="1" smtClean="0"/>
                  <a:t>θ</a:t>
                </a:r>
                <a:r>
                  <a:rPr lang="en-US" altLang="zh-CN" dirty="0" smtClean="0"/>
                  <a:t>,</a:t>
                </a:r>
                <a:r>
                  <a:rPr lang="zh-CN" altLang="en-US" dirty="0" smtClean="0"/>
                  <a:t> </a:t>
                </a:r>
                <a:r>
                  <a:rPr lang="en-US" altLang="zh-CN" dirty="0" smtClean="0"/>
                  <a:t>take</a:t>
                </a:r>
                <a:r>
                  <a:rPr lang="zh-CN" altLang="en-US" dirty="0" smtClean="0"/>
                  <a:t> </a:t>
                </a:r>
                <a:r>
                  <a:rPr lang="en-US" altLang="zh-CN" dirty="0" smtClean="0"/>
                  <a:t>the</a:t>
                </a:r>
                <a:r>
                  <a:rPr lang="zh-CN" altLang="en-US" dirty="0" smtClean="0"/>
                  <a:t> </a:t>
                </a:r>
                <a:r>
                  <a:rPr lang="en-US" altLang="zh-CN" dirty="0" smtClean="0"/>
                  <a:t>value</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highest</a:t>
                </a:r>
                <a:r>
                  <a:rPr lang="zh-CN" altLang="en-US" dirty="0" smtClean="0"/>
                  <a:t> </a:t>
                </a:r>
                <a:r>
                  <a:rPr lang="en-US" altLang="zh-CN" dirty="0" smtClean="0"/>
                  <a:t>correlation</a:t>
                </a:r>
                <a:r>
                  <a:rPr lang="zh-CN" altLang="en-US" dirty="0" smtClean="0"/>
                  <a:t> </a:t>
                </a:r>
                <a:r>
                  <a:rPr lang="en-US" altLang="zh-CN" dirty="0" smtClean="0"/>
                  <a:t>coefficient</a:t>
                </a:r>
                <a:r>
                  <a:rPr lang="zh-CN" altLang="en-US" dirty="0" smtClean="0"/>
                  <a:t> </a:t>
                </a:r>
                <a:r>
                  <a:rPr lang="en-US" altLang="zh-CN" dirty="0" smtClean="0"/>
                  <a:t>as</a:t>
                </a:r>
                <a:r>
                  <a:rPr lang="zh-CN" altLang="en-US" dirty="0" smtClean="0"/>
                  <a:t> </a:t>
                </a:r>
                <a:r>
                  <a:rPr lang="en-US" altLang="zh-CN" dirty="0" smtClean="0"/>
                  <a:t>the</a:t>
                </a:r>
                <a:r>
                  <a:rPr lang="zh-CN" altLang="en-US" dirty="0" smtClean="0"/>
                  <a:t> </a:t>
                </a:r>
                <a:r>
                  <a:rPr lang="en-US" altLang="zh-CN" dirty="0" smtClean="0"/>
                  <a:t>training</a:t>
                </a:r>
                <a:r>
                  <a:rPr lang="zh-CN" altLang="en-US" dirty="0" smtClean="0"/>
                  <a:t> </a:t>
                </a:r>
                <a:r>
                  <a:rPr lang="en-US" altLang="zh-CN" dirty="0" smtClean="0"/>
                  <a:t>result.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7" t="-1261" r="-309"/>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005226149"/>
              </p:ext>
            </p:extLst>
          </p:nvPr>
        </p:nvGraphicFramePr>
        <p:xfrm>
          <a:off x="1665516" y="2785657"/>
          <a:ext cx="5480050" cy="586994"/>
        </p:xfrm>
        <a:graphic>
          <a:graphicData uri="http://schemas.openxmlformats.org/drawingml/2006/table">
            <a:tbl>
              <a:tblPr firstRow="1" firstCol="1" bandRow="1">
                <a:tableStyleId>{2D5ABB26-0587-4C30-8999-92F81FD0307C}</a:tableStyleId>
              </a:tblPr>
              <a:tblGrid>
                <a:gridCol w="608330"/>
                <a:gridCol w="608965"/>
                <a:gridCol w="608965"/>
                <a:gridCol w="608965"/>
                <a:gridCol w="608965"/>
                <a:gridCol w="608965"/>
                <a:gridCol w="608965"/>
                <a:gridCol w="608965"/>
                <a:gridCol w="608965"/>
              </a:tblGrid>
              <a:tr h="0">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4</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5</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X</a:t>
                      </a:r>
                      <a:r>
                        <a:rPr lang="en-US" sz="1800" baseline="-25000">
                          <a:effectLst/>
                        </a:rPr>
                        <a:t>6</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X</a:t>
                      </a:r>
                      <a:r>
                        <a:rPr lang="en-US" sz="1800" baseline="-25000">
                          <a:effectLst/>
                        </a:rPr>
                        <a:t>7</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8</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8441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41868674"/>
              </p:ext>
            </p:extLst>
          </p:nvPr>
        </p:nvGraphicFramePr>
        <p:xfrm>
          <a:off x="1665516" y="2198663"/>
          <a:ext cx="5480050" cy="586994"/>
        </p:xfrm>
        <a:graphic>
          <a:graphicData uri="http://schemas.openxmlformats.org/drawingml/2006/table">
            <a:tbl>
              <a:tblPr firstRow="1" firstCol="1" bandRow="1">
                <a:tableStyleId>{2D5ABB26-0587-4C30-8999-92F81FD0307C}</a:tableStyleId>
              </a:tblPr>
              <a:tblGrid>
                <a:gridCol w="608330"/>
                <a:gridCol w="608965"/>
                <a:gridCol w="608965"/>
                <a:gridCol w="608965"/>
                <a:gridCol w="608965"/>
                <a:gridCol w="608965"/>
                <a:gridCol w="608965"/>
                <a:gridCol w="608965"/>
                <a:gridCol w="608965"/>
              </a:tblGrid>
              <a:tr h="0">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4</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5</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X</a:t>
                      </a:r>
                      <a:r>
                        <a:rPr lang="en-US" sz="1800" baseline="-25000">
                          <a:effectLst/>
                        </a:rPr>
                        <a:t>6</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X</a:t>
                      </a:r>
                      <a:r>
                        <a:rPr lang="en-US" sz="1800" baseline="-25000">
                          <a:effectLst/>
                        </a:rPr>
                        <a:t>7</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8</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7650725"/>
              </p:ext>
            </p:extLst>
          </p:nvPr>
        </p:nvGraphicFramePr>
        <p:xfrm>
          <a:off x="1665516" y="3158695"/>
          <a:ext cx="5480050" cy="586994"/>
        </p:xfrm>
        <a:graphic>
          <a:graphicData uri="http://schemas.openxmlformats.org/drawingml/2006/table">
            <a:tbl>
              <a:tblPr firstRow="1" firstCol="1" bandRow="1">
                <a:tableStyleId>{2D5ABB26-0587-4C30-8999-92F81FD0307C}</a:tableStyleId>
              </a:tblPr>
              <a:tblGrid>
                <a:gridCol w="608330"/>
                <a:gridCol w="608965"/>
                <a:gridCol w="608965"/>
                <a:gridCol w="608965"/>
                <a:gridCol w="608965"/>
                <a:gridCol w="608965"/>
                <a:gridCol w="608965"/>
                <a:gridCol w="608965"/>
                <a:gridCol w="608965"/>
              </a:tblGrid>
              <a:tr h="0">
                <a:tc>
                  <a:txBody>
                    <a:bodyPr/>
                    <a:lstStyle/>
                    <a:p>
                      <a:pPr marL="0" marR="0" algn="ctr">
                        <a:lnSpc>
                          <a:spcPct val="107000"/>
                        </a:lnSpc>
                        <a:spcBef>
                          <a:spcPts val="0"/>
                        </a:spcBef>
                        <a:spcAft>
                          <a:spcPts val="0"/>
                        </a:spcAft>
                      </a:pPr>
                      <a:r>
                        <a:rPr lang="en-US" sz="1800" dirty="0" smtClean="0">
                          <a:effectLst/>
                          <a:latin typeface="+mn-lt"/>
                          <a:ea typeface="+mn-ea"/>
                          <a:cs typeface="+mn-cs"/>
                        </a:rPr>
                        <a:t>X1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X2</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X3</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X4</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4</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&lt;/s&gt;</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07000"/>
                        </a:lnSpc>
                        <a:spcBef>
                          <a:spcPts val="0"/>
                        </a:spcBef>
                        <a:spcAft>
                          <a:spcPts val="0"/>
                        </a:spcAft>
                      </a:pPr>
                      <a:r>
                        <a:rPr lang="en-US" sz="1800" dirty="0" smtClean="0">
                          <a:effectLst/>
                          <a:latin typeface="+mn-lt"/>
                          <a:ea typeface="+mn-ea"/>
                          <a:cs typeface="+mn-cs"/>
                        </a:rPr>
                        <a:t>0</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0</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0</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smtClean="0">
                          <a:effectLst/>
                          <a:latin typeface="+mn-lt"/>
                          <a:ea typeface="+mn-ea"/>
                          <a:cs typeface="+mn-cs"/>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85758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Naïve</a:t>
            </a:r>
            <a:r>
              <a:rPr lang="zh-CN" altLang="en-US" dirty="0"/>
              <a:t> </a:t>
            </a:r>
            <a:r>
              <a:rPr lang="en-US" altLang="zh-CN" dirty="0"/>
              <a:t>Bayes</a:t>
            </a:r>
            <a:r>
              <a:rPr lang="zh-CN" altLang="en-US" dirty="0"/>
              <a:t> </a:t>
            </a:r>
            <a:r>
              <a:rPr lang="en-US" altLang="zh-CN" dirty="0"/>
              <a:t>Model</a:t>
            </a:r>
            <a:endParaRPr lang="en-US" dirty="0"/>
          </a:p>
        </p:txBody>
      </p:sp>
      <p:sp>
        <p:nvSpPr>
          <p:cNvPr id="8" name="TextBox 7"/>
          <p:cNvSpPr txBox="1"/>
          <p:nvPr/>
        </p:nvSpPr>
        <p:spPr>
          <a:xfrm>
            <a:off x="3788109" y="6027025"/>
            <a:ext cx="1272400" cy="369332"/>
          </a:xfrm>
          <a:prstGeom prst="rect">
            <a:avLst/>
          </a:prstGeom>
          <a:noFill/>
        </p:spPr>
        <p:txBody>
          <a:bodyPr wrap="none" rtlCol="0">
            <a:spAutoFit/>
          </a:bodyPr>
          <a:lstStyle/>
          <a:p>
            <a:r>
              <a:rPr lang="en-US" altLang="zh-CN" dirty="0" smtClean="0"/>
              <a:t>Theta</a:t>
            </a:r>
            <a:r>
              <a:rPr lang="zh-CN" altLang="en-US" dirty="0" smtClean="0"/>
              <a:t> </a:t>
            </a:r>
            <a:r>
              <a:rPr lang="en-US" altLang="zh-CN" dirty="0" smtClean="0"/>
              <a:t>value</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984608395"/>
              </p:ext>
            </p:extLst>
          </p:nvPr>
        </p:nvGraphicFramePr>
        <p:xfrm>
          <a:off x="1003109" y="1690689"/>
          <a:ext cx="7008573" cy="42051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206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Naïve</a:t>
            </a:r>
            <a:r>
              <a:rPr lang="zh-CN" altLang="en-US" dirty="0"/>
              <a:t> </a:t>
            </a:r>
            <a:r>
              <a:rPr lang="en-US" altLang="zh-CN" dirty="0"/>
              <a:t>Bayes</a:t>
            </a:r>
            <a:r>
              <a:rPr lang="zh-CN" altLang="en-US" dirty="0"/>
              <a:t> </a:t>
            </a:r>
            <a:r>
              <a:rPr lang="en-US" altLang="zh-CN" dirty="0"/>
              <a:t>Model</a:t>
            </a:r>
            <a:endParaRPr lang="en-US" dirty="0"/>
          </a:p>
        </p:txBody>
      </p:sp>
      <p:sp>
        <p:nvSpPr>
          <p:cNvPr id="7" name="TextBox 6"/>
          <p:cNvSpPr txBox="1"/>
          <p:nvPr/>
        </p:nvSpPr>
        <p:spPr>
          <a:xfrm>
            <a:off x="3852419" y="5800887"/>
            <a:ext cx="1621470" cy="369332"/>
          </a:xfrm>
          <a:prstGeom prst="rect">
            <a:avLst/>
          </a:prstGeom>
          <a:noFill/>
        </p:spPr>
        <p:txBody>
          <a:bodyPr wrap="none" rtlCol="0">
            <a:spAutoFit/>
          </a:bodyPr>
          <a:lstStyle/>
          <a:p>
            <a:r>
              <a:rPr lang="en-US" altLang="zh-CN" dirty="0" err="1" smtClean="0"/>
              <a:t>Traing</a:t>
            </a:r>
            <a:r>
              <a:rPr lang="zh-CN" altLang="en-US" dirty="0" smtClean="0"/>
              <a:t> </a:t>
            </a:r>
            <a:r>
              <a:rPr lang="en-US" altLang="zh-CN" dirty="0" smtClean="0"/>
              <a:t>accuracy</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683451188"/>
              </p:ext>
            </p:extLst>
          </p:nvPr>
        </p:nvGraphicFramePr>
        <p:xfrm>
          <a:off x="1211577" y="1690688"/>
          <a:ext cx="6667378" cy="40004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5575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Naïve</a:t>
            </a:r>
            <a:r>
              <a:rPr lang="zh-CN" altLang="en-US" dirty="0"/>
              <a:t> </a:t>
            </a:r>
            <a:r>
              <a:rPr lang="en-US" altLang="zh-CN" dirty="0"/>
              <a:t>Bayes</a:t>
            </a:r>
            <a:r>
              <a:rPr lang="zh-CN" altLang="en-US" dirty="0"/>
              <a:t> </a:t>
            </a:r>
            <a:r>
              <a:rPr lang="en-US" altLang="zh-CN" dirty="0"/>
              <a:t>Model</a:t>
            </a:r>
            <a:endParaRPr lang="en-US" dirty="0"/>
          </a:p>
        </p:txBody>
      </p:sp>
      <p:sp>
        <p:nvSpPr>
          <p:cNvPr id="9" name="TextBox 8"/>
          <p:cNvSpPr txBox="1"/>
          <p:nvPr/>
        </p:nvSpPr>
        <p:spPr>
          <a:xfrm>
            <a:off x="3859433" y="5940044"/>
            <a:ext cx="1425134" cy="369332"/>
          </a:xfrm>
          <a:prstGeom prst="rect">
            <a:avLst/>
          </a:prstGeom>
          <a:noFill/>
        </p:spPr>
        <p:txBody>
          <a:bodyPr wrap="none" rtlCol="0">
            <a:spAutoFit/>
          </a:bodyPr>
          <a:lstStyle/>
          <a:p>
            <a:r>
              <a:rPr lang="en-US" altLang="zh-CN" dirty="0" smtClean="0"/>
              <a:t>Test</a:t>
            </a:r>
            <a:r>
              <a:rPr lang="zh-CN" altLang="en-US" dirty="0" smtClean="0"/>
              <a:t> </a:t>
            </a:r>
            <a:r>
              <a:rPr lang="en-US" altLang="zh-CN" dirty="0" smtClean="0"/>
              <a:t>accuracy</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642944999"/>
              </p:ext>
            </p:extLst>
          </p:nvPr>
        </p:nvGraphicFramePr>
        <p:xfrm>
          <a:off x="1164000" y="1798091"/>
          <a:ext cx="6624852" cy="397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57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Naïve</a:t>
            </a:r>
            <a:r>
              <a:rPr lang="zh-CN" altLang="en-US" dirty="0"/>
              <a:t> </a:t>
            </a:r>
            <a:r>
              <a:rPr lang="en-US" altLang="zh-CN" dirty="0"/>
              <a:t>Bayes</a:t>
            </a:r>
            <a:r>
              <a:rPr lang="zh-CN" altLang="en-US" dirty="0"/>
              <a:t> </a:t>
            </a:r>
            <a:r>
              <a:rPr lang="en-US" altLang="zh-CN" dirty="0"/>
              <a:t>Model</a:t>
            </a:r>
            <a:endParaRPr lang="en-US" dirty="0"/>
          </a:p>
        </p:txBody>
      </p:sp>
      <p:sp>
        <p:nvSpPr>
          <p:cNvPr id="3" name="Content Placeholder 2"/>
          <p:cNvSpPr>
            <a:spLocks noGrp="1"/>
          </p:cNvSpPr>
          <p:nvPr>
            <p:ph idx="1"/>
          </p:nvPr>
        </p:nvSpPr>
        <p:spPr>
          <a:xfrm>
            <a:off x="628650" y="1825625"/>
            <a:ext cx="7886700" cy="4500224"/>
          </a:xfrm>
        </p:spPr>
        <p:txBody>
          <a:bodyPr>
            <a:normAutofit fontScale="92500" lnSpcReduction="10000"/>
          </a:bodyPr>
          <a:lstStyle/>
          <a:p>
            <a:r>
              <a:rPr lang="en-US" altLang="zh-CN" dirty="0" smtClean="0"/>
              <a:t>Implementation</a:t>
            </a:r>
            <a:r>
              <a:rPr lang="zh-CN" altLang="en-US" dirty="0" smtClean="0"/>
              <a:t> </a:t>
            </a:r>
            <a:r>
              <a:rPr lang="en-US" altLang="zh-CN" dirty="0" smtClean="0"/>
              <a:t>Result:</a:t>
            </a:r>
          </a:p>
          <a:p>
            <a:pPr marL="457200" lvl="1" indent="0">
              <a:buNone/>
            </a:pPr>
            <a:r>
              <a:rPr lang="en-US" altLang="zh-CN" dirty="0" smtClean="0"/>
              <a:t>The</a:t>
            </a:r>
            <a:r>
              <a:rPr lang="zh-CN" altLang="en-US" dirty="0" smtClean="0"/>
              <a:t> </a:t>
            </a:r>
            <a:r>
              <a:rPr lang="en-US" altLang="zh-CN" dirty="0" smtClean="0"/>
              <a:t>average</a:t>
            </a:r>
            <a:r>
              <a:rPr lang="zh-CN" altLang="en-US" dirty="0" smtClean="0"/>
              <a:t> </a:t>
            </a:r>
            <a:r>
              <a:rPr lang="en-US" altLang="zh-CN" dirty="0" smtClean="0"/>
              <a:t>test</a:t>
            </a:r>
            <a:r>
              <a:rPr lang="zh-CN" altLang="en-US" dirty="0" smtClean="0"/>
              <a:t> </a:t>
            </a:r>
            <a:r>
              <a:rPr lang="en-US" altLang="zh-CN" dirty="0" smtClean="0"/>
              <a:t>accuracy</a:t>
            </a:r>
            <a:r>
              <a:rPr lang="zh-CN" altLang="en-US" dirty="0" smtClean="0"/>
              <a:t> </a:t>
            </a:r>
            <a:r>
              <a:rPr lang="en-US" altLang="zh-CN" dirty="0" smtClean="0"/>
              <a:t>is:</a:t>
            </a:r>
            <a:r>
              <a:rPr lang="zh-CN" altLang="en-US" dirty="0" smtClean="0"/>
              <a:t> </a:t>
            </a:r>
            <a:r>
              <a:rPr lang="en-US" altLang="zh-CN" dirty="0" smtClean="0"/>
              <a:t>80.4%, the standard deviation is 0.052.</a:t>
            </a:r>
          </a:p>
          <a:p>
            <a:r>
              <a:rPr lang="en-US" altLang="zh-CN" dirty="0" smtClean="0"/>
              <a:t>Comparison</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reference:</a:t>
            </a:r>
            <a:endParaRPr lang="en-US" altLang="zh-CN" dirty="0"/>
          </a:p>
          <a:p>
            <a:pPr marL="457200" lvl="1" indent="0">
              <a:buNone/>
            </a:pPr>
            <a:r>
              <a:rPr lang="en-US" altLang="zh-CN" dirty="0" smtClean="0"/>
              <a:t>The</a:t>
            </a:r>
            <a:r>
              <a:rPr lang="zh-CN" altLang="en-US" dirty="0" smtClean="0"/>
              <a:t> </a:t>
            </a:r>
            <a:r>
              <a:rPr lang="en-US" altLang="zh-CN" dirty="0" smtClean="0"/>
              <a:t>average</a:t>
            </a:r>
            <a:r>
              <a:rPr lang="zh-CN" altLang="en-US" dirty="0" smtClean="0"/>
              <a:t> </a:t>
            </a:r>
            <a:r>
              <a:rPr lang="en-US" altLang="zh-CN" dirty="0" smtClean="0"/>
              <a:t>test</a:t>
            </a:r>
            <a:r>
              <a:rPr lang="zh-CN" altLang="en-US" dirty="0" smtClean="0"/>
              <a:t> </a:t>
            </a:r>
            <a:r>
              <a:rPr lang="en-US" altLang="zh-CN" dirty="0" smtClean="0"/>
              <a:t>accuracy</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reference</a:t>
            </a:r>
            <a:r>
              <a:rPr lang="zh-CN" altLang="en-US" dirty="0" smtClean="0"/>
              <a:t> </a:t>
            </a:r>
            <a:r>
              <a:rPr lang="en-US" altLang="zh-CN" dirty="0" smtClean="0"/>
              <a:t>is</a:t>
            </a:r>
            <a:r>
              <a:rPr lang="zh-CN" altLang="en-US" dirty="0" smtClean="0"/>
              <a:t> </a:t>
            </a:r>
            <a:r>
              <a:rPr lang="en-US" altLang="zh-CN" dirty="0" smtClean="0"/>
              <a:t>around</a:t>
            </a:r>
            <a:r>
              <a:rPr lang="zh-CN" altLang="en-US" dirty="0" smtClean="0"/>
              <a:t> </a:t>
            </a:r>
            <a:r>
              <a:rPr lang="en-US" altLang="zh-CN" dirty="0" smtClean="0"/>
              <a:t>77%</a:t>
            </a:r>
            <a:r>
              <a:rPr lang="zh-CN" altLang="en-US" dirty="0" smtClean="0"/>
              <a:t> </a:t>
            </a:r>
            <a:r>
              <a:rPr lang="en-US" altLang="zh-CN" dirty="0" smtClean="0"/>
              <a:t>when</a:t>
            </a:r>
            <a:r>
              <a:rPr lang="zh-CN" altLang="en-US" dirty="0" smtClean="0"/>
              <a:t> </a:t>
            </a:r>
            <a:r>
              <a:rPr lang="en-US" altLang="zh-CN" dirty="0" smtClean="0"/>
              <a:t>using</a:t>
            </a:r>
            <a:r>
              <a:rPr lang="zh-CN" altLang="en-US" dirty="0" smtClean="0"/>
              <a:t> </a:t>
            </a:r>
            <a:r>
              <a:rPr lang="en-US" altLang="zh-CN" dirty="0" smtClean="0"/>
              <a:t>the</a:t>
            </a:r>
            <a:r>
              <a:rPr lang="zh-CN" altLang="en-US" dirty="0" smtClean="0"/>
              <a:t> </a:t>
            </a:r>
            <a:r>
              <a:rPr lang="en-US" altLang="zh-CN" dirty="0" smtClean="0"/>
              <a:t>9</a:t>
            </a:r>
            <a:r>
              <a:rPr lang="zh-CN" altLang="en-US" dirty="0" smtClean="0"/>
              <a:t> </a:t>
            </a:r>
            <a:r>
              <a:rPr lang="en-US" altLang="zh-CN" dirty="0" smtClean="0"/>
              <a:t>neighboring</a:t>
            </a:r>
            <a:r>
              <a:rPr lang="zh-CN" altLang="en-US" dirty="0" smtClean="0"/>
              <a:t> </a:t>
            </a:r>
            <a:r>
              <a:rPr lang="en-US" altLang="zh-CN" dirty="0" smtClean="0"/>
              <a:t>residues</a:t>
            </a:r>
            <a:r>
              <a:rPr lang="zh-CN" altLang="en-US" dirty="0" smtClean="0"/>
              <a:t> </a:t>
            </a:r>
            <a:r>
              <a:rPr lang="en-US" altLang="zh-CN" dirty="0" smtClean="0"/>
              <a:t>as</a:t>
            </a:r>
            <a:r>
              <a:rPr lang="zh-CN" altLang="en-US" dirty="0" smtClean="0"/>
              <a:t> </a:t>
            </a:r>
            <a:r>
              <a:rPr lang="en-US" altLang="zh-CN" dirty="0" smtClean="0"/>
              <a:t>the</a:t>
            </a:r>
            <a:r>
              <a:rPr lang="zh-CN" altLang="en-US" dirty="0" smtClean="0"/>
              <a:t> </a:t>
            </a:r>
            <a:r>
              <a:rPr lang="en-US" altLang="zh-CN" dirty="0" smtClean="0"/>
              <a:t>features</a:t>
            </a:r>
          </a:p>
          <a:p>
            <a:r>
              <a:rPr lang="en-US" altLang="zh-CN" dirty="0" smtClean="0"/>
              <a:t>Causes</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difference</a:t>
            </a:r>
            <a:r>
              <a:rPr lang="zh-CN" altLang="en-US" dirty="0" smtClean="0"/>
              <a:t> </a:t>
            </a:r>
            <a:r>
              <a:rPr lang="en-US" altLang="zh-CN" dirty="0" smtClean="0"/>
              <a:t>between</a:t>
            </a:r>
            <a:r>
              <a:rPr lang="zh-CN" altLang="en-US" dirty="0" smtClean="0"/>
              <a:t> </a:t>
            </a:r>
            <a:r>
              <a:rPr lang="en-US" altLang="zh-CN" dirty="0" smtClean="0"/>
              <a:t>these</a:t>
            </a:r>
            <a:r>
              <a:rPr lang="zh-CN" altLang="en-US" dirty="0" smtClean="0"/>
              <a:t> </a:t>
            </a:r>
            <a:r>
              <a:rPr lang="en-US" altLang="zh-CN" dirty="0" smtClean="0"/>
              <a:t>two</a:t>
            </a:r>
            <a:r>
              <a:rPr lang="zh-CN" altLang="en-US" dirty="0" smtClean="0"/>
              <a:t> </a:t>
            </a:r>
            <a:r>
              <a:rPr lang="en-US" altLang="zh-CN" dirty="0" smtClean="0"/>
              <a:t>results:</a:t>
            </a:r>
          </a:p>
          <a:p>
            <a:pPr lvl="1">
              <a:buFont typeface="Courier New" charset="0"/>
              <a:buChar char="o"/>
            </a:pPr>
            <a:r>
              <a:rPr lang="en-US" altLang="zh-CN" dirty="0" smtClean="0"/>
              <a:t>Using</a:t>
            </a:r>
            <a:r>
              <a:rPr lang="zh-CN" altLang="en-US" dirty="0" smtClean="0"/>
              <a:t> </a:t>
            </a:r>
            <a:r>
              <a:rPr lang="en-US" altLang="zh-CN" dirty="0"/>
              <a:t>d</a:t>
            </a:r>
            <a:r>
              <a:rPr lang="en-US" altLang="zh-CN" dirty="0" smtClean="0"/>
              <a:t>ifferent</a:t>
            </a:r>
            <a:r>
              <a:rPr lang="zh-CN" altLang="en-US" dirty="0" smtClean="0"/>
              <a:t> </a:t>
            </a:r>
            <a:r>
              <a:rPr lang="en-US" altLang="zh-CN" dirty="0" smtClean="0"/>
              <a:t>standards</a:t>
            </a:r>
            <a:r>
              <a:rPr lang="zh-CN" altLang="en-US" dirty="0" smtClean="0"/>
              <a:t> </a:t>
            </a:r>
            <a:r>
              <a:rPr lang="en-US" altLang="zh-CN" dirty="0" smtClean="0"/>
              <a:t>to</a:t>
            </a:r>
            <a:r>
              <a:rPr lang="zh-CN" altLang="en-US" dirty="0" smtClean="0"/>
              <a:t> </a:t>
            </a:r>
            <a:r>
              <a:rPr lang="en-US" altLang="zh-CN" dirty="0" smtClean="0"/>
              <a:t>classify</a:t>
            </a:r>
            <a:r>
              <a:rPr lang="zh-CN" altLang="en-US" dirty="0" smtClean="0"/>
              <a:t> </a:t>
            </a:r>
            <a:r>
              <a:rPr lang="en-US" altLang="zh-CN" dirty="0" smtClean="0"/>
              <a:t>the</a:t>
            </a:r>
            <a:r>
              <a:rPr lang="zh-CN" altLang="en-US" dirty="0" smtClean="0"/>
              <a:t> </a:t>
            </a:r>
            <a:r>
              <a:rPr lang="en-US" altLang="zh-CN" dirty="0" smtClean="0"/>
              <a:t>residues</a:t>
            </a:r>
            <a:r>
              <a:rPr lang="zh-CN" altLang="en-US" dirty="0" smtClean="0"/>
              <a:t> </a:t>
            </a:r>
            <a:r>
              <a:rPr lang="en-US" altLang="zh-CN" dirty="0" smtClean="0"/>
              <a:t>into</a:t>
            </a:r>
            <a:r>
              <a:rPr lang="zh-CN" altLang="en-US" dirty="0" smtClean="0"/>
              <a:t> </a:t>
            </a:r>
            <a:r>
              <a:rPr lang="en-US" altLang="zh-CN" dirty="0" smtClean="0"/>
              <a:t>two</a:t>
            </a:r>
            <a:r>
              <a:rPr lang="zh-CN" altLang="en-US" dirty="0" smtClean="0"/>
              <a:t> </a:t>
            </a:r>
            <a:r>
              <a:rPr lang="en-US" altLang="zh-CN" dirty="0" smtClean="0"/>
              <a:t>classes:</a:t>
            </a:r>
            <a:r>
              <a:rPr lang="zh-CN" altLang="en-US" dirty="0" smtClean="0"/>
              <a:t> </a:t>
            </a:r>
            <a:r>
              <a:rPr lang="en-US" altLang="zh-CN" dirty="0" smtClean="0"/>
              <a:t>binding</a:t>
            </a:r>
            <a:r>
              <a:rPr lang="zh-CN" altLang="en-US" dirty="0" smtClean="0"/>
              <a:t> </a:t>
            </a:r>
            <a:r>
              <a:rPr lang="en-US" altLang="zh-CN" dirty="0" smtClean="0"/>
              <a:t>residues</a:t>
            </a:r>
            <a:r>
              <a:rPr lang="zh-CN" altLang="en-US" dirty="0" smtClean="0"/>
              <a:t> </a:t>
            </a:r>
            <a:r>
              <a:rPr lang="en-US" altLang="zh-CN" dirty="0" smtClean="0"/>
              <a:t>and</a:t>
            </a:r>
            <a:r>
              <a:rPr lang="zh-CN" altLang="en-US" dirty="0" smtClean="0"/>
              <a:t> </a:t>
            </a:r>
            <a:r>
              <a:rPr lang="en-US" altLang="zh-CN" dirty="0" smtClean="0"/>
              <a:t>non-binding</a:t>
            </a:r>
            <a:r>
              <a:rPr lang="zh-CN" altLang="en-US" dirty="0" smtClean="0"/>
              <a:t> </a:t>
            </a:r>
            <a:r>
              <a:rPr lang="en-US" altLang="zh-CN" dirty="0" smtClean="0"/>
              <a:t>residues</a:t>
            </a:r>
          </a:p>
          <a:p>
            <a:pPr lvl="1">
              <a:buFont typeface="Courier New" charset="0"/>
              <a:buChar char="o"/>
            </a:pPr>
            <a:r>
              <a:rPr lang="en-US" altLang="zh-CN" dirty="0" smtClean="0"/>
              <a:t>Taking</a:t>
            </a:r>
            <a:r>
              <a:rPr lang="zh-CN" altLang="en-US" dirty="0" smtClean="0"/>
              <a:t> </a:t>
            </a:r>
            <a:r>
              <a:rPr lang="en-US" altLang="zh-CN" dirty="0" smtClean="0"/>
              <a:t>the</a:t>
            </a:r>
            <a:r>
              <a:rPr lang="zh-CN" altLang="en-US" dirty="0" smtClean="0"/>
              <a:t> </a:t>
            </a:r>
            <a:r>
              <a:rPr lang="en-US" altLang="zh-CN" dirty="0" smtClean="0"/>
              <a:t>residue</a:t>
            </a:r>
            <a:r>
              <a:rPr lang="zh-CN" altLang="en-US" dirty="0" smtClean="0"/>
              <a:t> </a:t>
            </a:r>
            <a:r>
              <a:rPr lang="en-US" altLang="zh-CN" dirty="0" smtClean="0"/>
              <a:t>sequences</a:t>
            </a:r>
            <a:r>
              <a:rPr lang="zh-CN" altLang="en-US" dirty="0" smtClean="0"/>
              <a:t> </a:t>
            </a:r>
            <a:r>
              <a:rPr lang="en-US" altLang="zh-CN" dirty="0" smtClean="0"/>
              <a:t>from</a:t>
            </a:r>
            <a:r>
              <a:rPr lang="zh-CN" altLang="en-US" dirty="0" smtClean="0"/>
              <a:t> </a:t>
            </a:r>
            <a:r>
              <a:rPr lang="en-US" altLang="zh-CN" dirty="0" smtClean="0"/>
              <a:t>different</a:t>
            </a:r>
            <a:r>
              <a:rPr lang="zh-CN" altLang="en-US" dirty="0" smtClean="0"/>
              <a:t> </a:t>
            </a:r>
            <a:r>
              <a:rPr lang="en-US" altLang="zh-CN" dirty="0" smtClean="0"/>
              <a:t>chains</a:t>
            </a:r>
            <a:r>
              <a:rPr lang="zh-CN" altLang="en-US" dirty="0" smtClean="0"/>
              <a:t> </a:t>
            </a:r>
            <a:r>
              <a:rPr lang="en-US" altLang="zh-CN" dirty="0" smtClean="0"/>
              <a:t>when</a:t>
            </a:r>
            <a:r>
              <a:rPr lang="zh-CN" altLang="en-US" dirty="0" smtClean="0"/>
              <a:t> </a:t>
            </a:r>
            <a:r>
              <a:rPr lang="en-US" altLang="zh-CN" dirty="0" smtClean="0"/>
              <a:t>analyzing</a:t>
            </a:r>
            <a:r>
              <a:rPr lang="zh-CN" altLang="en-US" dirty="0" smtClean="0"/>
              <a:t> </a:t>
            </a:r>
            <a:r>
              <a:rPr lang="en-US" altLang="zh-CN" dirty="0" smtClean="0"/>
              <a:t>the</a:t>
            </a:r>
            <a:r>
              <a:rPr lang="zh-CN" altLang="en-US" dirty="0" smtClean="0"/>
              <a:t> </a:t>
            </a:r>
            <a:r>
              <a:rPr lang="en-US" altLang="zh-CN" dirty="0" smtClean="0"/>
              <a:t>same</a:t>
            </a:r>
            <a:r>
              <a:rPr lang="zh-CN" altLang="en-US" dirty="0" smtClean="0"/>
              <a:t> </a:t>
            </a:r>
            <a:r>
              <a:rPr lang="en-US" altLang="zh-CN" dirty="0" smtClean="0"/>
              <a:t>proteins.</a:t>
            </a:r>
          </a:p>
          <a:p>
            <a:pPr lvl="1">
              <a:buFont typeface="Courier New" charset="0"/>
              <a:buChar char="o"/>
            </a:pPr>
            <a:r>
              <a:rPr lang="en-US" altLang="zh-CN" dirty="0" smtClean="0"/>
              <a:t>Arithmetic</a:t>
            </a:r>
            <a:r>
              <a:rPr lang="zh-CN" altLang="en-US" dirty="0" smtClean="0"/>
              <a:t> </a:t>
            </a:r>
            <a:r>
              <a:rPr lang="en-US" altLang="zh-CN" dirty="0" smtClean="0"/>
              <a:t>calculation</a:t>
            </a:r>
            <a:r>
              <a:rPr lang="zh-CN" altLang="en-US" dirty="0" smtClean="0"/>
              <a:t> </a:t>
            </a:r>
            <a:r>
              <a:rPr lang="en-US" altLang="zh-CN" dirty="0" smtClean="0"/>
              <a:t>details</a:t>
            </a:r>
            <a:r>
              <a:rPr lang="zh-CN" altLang="en-US" dirty="0" smtClean="0"/>
              <a:t> </a:t>
            </a:r>
            <a:r>
              <a:rPr lang="en-US" altLang="zh-CN" dirty="0" smtClean="0"/>
              <a:t>might</a:t>
            </a:r>
            <a:r>
              <a:rPr lang="zh-CN" altLang="en-US" dirty="0" smtClean="0"/>
              <a:t> </a:t>
            </a:r>
            <a:r>
              <a:rPr lang="en-US" altLang="zh-CN" dirty="0" smtClean="0"/>
              <a:t>also</a:t>
            </a:r>
            <a:r>
              <a:rPr lang="zh-CN" altLang="en-US" dirty="0" smtClean="0"/>
              <a:t> </a:t>
            </a:r>
            <a:r>
              <a:rPr lang="en-US" altLang="zh-CN" dirty="0" smtClean="0"/>
              <a:t>affect</a:t>
            </a:r>
            <a:r>
              <a:rPr lang="zh-CN" altLang="en-US" dirty="0" smtClean="0"/>
              <a:t> </a:t>
            </a:r>
            <a:r>
              <a:rPr lang="en-US" altLang="zh-CN" dirty="0" smtClean="0"/>
              <a:t>the</a:t>
            </a:r>
            <a:r>
              <a:rPr lang="zh-CN" altLang="en-US" dirty="0" smtClean="0"/>
              <a:t> </a:t>
            </a:r>
            <a:r>
              <a:rPr lang="en-US" altLang="zh-CN" dirty="0" smtClean="0"/>
              <a:t>result</a:t>
            </a:r>
            <a:r>
              <a:rPr lang="zh-CN" altLang="en-US" dirty="0" smtClean="0"/>
              <a:t> </a:t>
            </a:r>
            <a:r>
              <a:rPr lang="en-US" altLang="zh-CN" dirty="0" smtClean="0"/>
              <a:t>slightly.</a:t>
            </a:r>
          </a:p>
          <a:p>
            <a:pPr lvl="1">
              <a:buFont typeface="Courier New" charset="0"/>
              <a:buChar char="o"/>
            </a:pPr>
            <a:endParaRPr lang="en-US" altLang="zh-CN" dirty="0"/>
          </a:p>
        </p:txBody>
      </p:sp>
    </p:spTree>
    <p:extLst>
      <p:ext uri="{BB962C8B-B14F-4D97-AF65-F5344CB8AC3E}">
        <p14:creationId xmlns:p14="http://schemas.microsoft.com/office/powerpoint/2010/main" val="1265793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Next</a:t>
            </a:r>
            <a:r>
              <a:rPr lang="zh-CN" altLang="en-US" dirty="0" smtClean="0"/>
              <a:t> </a:t>
            </a:r>
            <a:r>
              <a:rPr lang="en-US" altLang="zh-CN" dirty="0" smtClean="0"/>
              <a:t>step</a:t>
            </a:r>
            <a:endParaRPr lang="en-US" dirty="0"/>
          </a:p>
        </p:txBody>
      </p:sp>
      <p:sp>
        <p:nvSpPr>
          <p:cNvPr id="3" name="Content Placeholder 2"/>
          <p:cNvSpPr>
            <a:spLocks noGrp="1"/>
          </p:cNvSpPr>
          <p:nvPr>
            <p:ph idx="1"/>
          </p:nvPr>
        </p:nvSpPr>
        <p:spPr/>
        <p:txBody>
          <a:bodyPr/>
          <a:lstStyle/>
          <a:p>
            <a:r>
              <a:rPr lang="en-US" altLang="zh-CN" dirty="0" smtClean="0"/>
              <a:t>Implementation</a:t>
            </a:r>
            <a:r>
              <a:rPr lang="zh-CN" altLang="en-US" dirty="0" smtClean="0"/>
              <a:t> </a:t>
            </a:r>
            <a:r>
              <a:rPr lang="en-US" altLang="zh-CN" dirty="0" smtClean="0"/>
              <a:t>of</a:t>
            </a:r>
            <a:r>
              <a:rPr lang="zh-CN" altLang="en-US" dirty="0" smtClean="0"/>
              <a:t> </a:t>
            </a:r>
            <a:r>
              <a:rPr lang="en-US" altLang="zh-CN" dirty="0" smtClean="0"/>
              <a:t>other</a:t>
            </a:r>
            <a:r>
              <a:rPr lang="zh-CN" altLang="en-US" dirty="0" smtClean="0"/>
              <a:t> </a:t>
            </a:r>
            <a:r>
              <a:rPr lang="en-US" altLang="zh-CN" dirty="0" smtClean="0"/>
              <a:t>models:</a:t>
            </a:r>
          </a:p>
          <a:p>
            <a:pPr lvl="1">
              <a:buFont typeface="Courier New" charset="0"/>
              <a:buChar char="o"/>
            </a:pPr>
            <a:r>
              <a:rPr lang="en-US" altLang="zh-CN" dirty="0" smtClean="0"/>
              <a:t>Support</a:t>
            </a:r>
            <a:r>
              <a:rPr lang="zh-CN" altLang="en-US" dirty="0" smtClean="0"/>
              <a:t> </a:t>
            </a:r>
            <a:r>
              <a:rPr lang="en-US" altLang="zh-CN" dirty="0"/>
              <a:t>V</a:t>
            </a:r>
            <a:r>
              <a:rPr lang="en-US" altLang="zh-CN" dirty="0" smtClean="0"/>
              <a:t>ector</a:t>
            </a:r>
            <a:r>
              <a:rPr lang="zh-CN" altLang="en-US" dirty="0" smtClean="0"/>
              <a:t> </a:t>
            </a:r>
            <a:r>
              <a:rPr lang="en-US" altLang="zh-CN" dirty="0"/>
              <a:t>M</a:t>
            </a:r>
            <a:r>
              <a:rPr lang="en-US" altLang="zh-CN" dirty="0" smtClean="0"/>
              <a:t>achine</a:t>
            </a:r>
          </a:p>
          <a:p>
            <a:pPr lvl="1">
              <a:buFont typeface="Courier New" charset="0"/>
              <a:buChar char="o"/>
            </a:pPr>
            <a:r>
              <a:rPr lang="en-US" altLang="zh-CN" dirty="0" smtClean="0"/>
              <a:t>Artificial</a:t>
            </a:r>
            <a:r>
              <a:rPr lang="zh-CN" altLang="en-US" dirty="0" smtClean="0"/>
              <a:t> </a:t>
            </a:r>
            <a:r>
              <a:rPr lang="en-US" altLang="zh-CN" dirty="0" smtClean="0"/>
              <a:t>Neural</a:t>
            </a:r>
            <a:r>
              <a:rPr lang="zh-CN" altLang="en-US" dirty="0" smtClean="0"/>
              <a:t> </a:t>
            </a:r>
            <a:r>
              <a:rPr lang="en-US" altLang="zh-CN" dirty="0" smtClean="0"/>
              <a:t>Network</a:t>
            </a:r>
          </a:p>
          <a:p>
            <a:pPr>
              <a:buFont typeface="Arial" charset="0"/>
              <a:buChar char="•"/>
            </a:pPr>
            <a:r>
              <a:rPr lang="en-US" altLang="zh-CN" dirty="0" smtClean="0"/>
              <a:t>Add</a:t>
            </a:r>
            <a:r>
              <a:rPr lang="zh-CN" altLang="en-US" dirty="0" smtClean="0"/>
              <a:t> </a:t>
            </a:r>
            <a:r>
              <a:rPr lang="en-US" altLang="zh-CN" dirty="0" smtClean="0"/>
              <a:t>more</a:t>
            </a:r>
            <a:r>
              <a:rPr lang="zh-CN" altLang="en-US" dirty="0" smtClean="0"/>
              <a:t> </a:t>
            </a:r>
            <a:r>
              <a:rPr lang="en-US" altLang="zh-CN" dirty="0" smtClean="0"/>
              <a:t>features</a:t>
            </a:r>
          </a:p>
          <a:p>
            <a:pPr lvl="1">
              <a:buFont typeface="Courier New" charset="0"/>
              <a:buChar char="o"/>
            </a:pPr>
            <a:r>
              <a:rPr lang="en-US" altLang="zh-CN" dirty="0" smtClean="0"/>
              <a:t>Considering</a:t>
            </a:r>
            <a:r>
              <a:rPr lang="zh-CN" altLang="en-US" dirty="0" smtClean="0"/>
              <a:t> </a:t>
            </a:r>
            <a:r>
              <a:rPr lang="en-US" altLang="zh-CN" dirty="0" smtClean="0"/>
              <a:t>the</a:t>
            </a:r>
            <a:r>
              <a:rPr lang="zh-CN" altLang="en-US" dirty="0" smtClean="0"/>
              <a:t> </a:t>
            </a:r>
            <a:r>
              <a:rPr lang="en-US" altLang="zh-CN" dirty="0" smtClean="0"/>
              <a:t>electrostatic</a:t>
            </a:r>
            <a:r>
              <a:rPr lang="zh-CN" altLang="en-US" dirty="0" smtClean="0"/>
              <a:t> </a:t>
            </a:r>
            <a:r>
              <a:rPr lang="en-US" altLang="zh-CN" dirty="0" smtClean="0"/>
              <a:t>potential</a:t>
            </a:r>
            <a:r>
              <a:rPr lang="zh-CN" altLang="en-US" dirty="0" smtClean="0"/>
              <a:t> </a:t>
            </a:r>
            <a:r>
              <a:rPr lang="en-US" altLang="zh-CN" dirty="0" smtClean="0"/>
              <a:t>for</a:t>
            </a:r>
            <a:r>
              <a:rPr lang="zh-CN" altLang="en-US" dirty="0" smtClean="0"/>
              <a:t> </a:t>
            </a:r>
            <a:r>
              <a:rPr lang="en-US" altLang="zh-CN" dirty="0" smtClean="0"/>
              <a:t>residues</a:t>
            </a:r>
          </a:p>
          <a:p>
            <a:pPr lvl="1">
              <a:buFont typeface="Courier New" charset="0"/>
              <a:buChar char="o"/>
            </a:pPr>
            <a:r>
              <a:rPr lang="en-US" altLang="zh-CN" dirty="0" smtClean="0"/>
              <a:t>Structural</a:t>
            </a:r>
            <a:r>
              <a:rPr lang="zh-CN" altLang="en-US" dirty="0" smtClean="0"/>
              <a:t> </a:t>
            </a:r>
            <a:r>
              <a:rPr lang="en-US" altLang="zh-CN" dirty="0" smtClean="0"/>
              <a:t>Neighbors</a:t>
            </a:r>
            <a:endParaRPr lang="en-US" altLang="zh-CN" dirty="0"/>
          </a:p>
          <a:p>
            <a:pPr>
              <a:buFont typeface="Arial" charset="0"/>
              <a:buChar char="•"/>
            </a:pPr>
            <a:r>
              <a:rPr lang="en-US" altLang="zh-CN" dirty="0" smtClean="0"/>
              <a:t>Filtering</a:t>
            </a:r>
            <a:r>
              <a:rPr lang="zh-CN" altLang="en-US" dirty="0" smtClean="0"/>
              <a:t> </a:t>
            </a:r>
            <a:r>
              <a:rPr lang="en-US" altLang="zh-CN" dirty="0" smtClean="0"/>
              <a:t>the</a:t>
            </a:r>
            <a:r>
              <a:rPr lang="zh-CN" altLang="en-US" dirty="0" smtClean="0"/>
              <a:t> </a:t>
            </a:r>
            <a:r>
              <a:rPr lang="en-US" altLang="zh-CN" dirty="0" smtClean="0"/>
              <a:t>features</a:t>
            </a:r>
            <a:endParaRPr lang="en-US" altLang="zh-CN" dirty="0"/>
          </a:p>
          <a:p>
            <a:pPr lvl="1">
              <a:buFont typeface="Courier New" charset="0"/>
              <a:buChar char="o"/>
            </a:pPr>
            <a:r>
              <a:rPr lang="en-US" altLang="zh-CN" dirty="0" smtClean="0"/>
              <a:t>Information</a:t>
            </a:r>
            <a:r>
              <a:rPr lang="zh-CN" altLang="en-US" dirty="0" smtClean="0"/>
              <a:t> </a:t>
            </a:r>
            <a:r>
              <a:rPr lang="en-US" altLang="zh-CN" dirty="0" smtClean="0"/>
              <a:t>gain</a:t>
            </a:r>
          </a:p>
          <a:p>
            <a:pPr lvl="1">
              <a:buFont typeface="Courier New" charset="0"/>
              <a:buChar char="o"/>
            </a:pPr>
            <a:r>
              <a:rPr lang="en-US" altLang="zh-CN" dirty="0" smtClean="0"/>
              <a:t>Filter</a:t>
            </a:r>
            <a:r>
              <a:rPr lang="zh-CN" altLang="en-US" dirty="0" smtClean="0"/>
              <a:t> </a:t>
            </a:r>
            <a:r>
              <a:rPr lang="en-US" altLang="zh-CN" dirty="0" smtClean="0"/>
              <a:t>method</a:t>
            </a:r>
          </a:p>
          <a:p>
            <a:pPr lvl="1">
              <a:buFont typeface="Courier New" charset="0"/>
              <a:buChar char="o"/>
            </a:pPr>
            <a:r>
              <a:rPr lang="en-US" altLang="zh-CN" dirty="0" smtClean="0"/>
              <a:t>Wrapper</a:t>
            </a:r>
            <a:r>
              <a:rPr lang="zh-CN" altLang="en-US" dirty="0" smtClean="0"/>
              <a:t> </a:t>
            </a:r>
            <a:r>
              <a:rPr lang="en-US" altLang="zh-CN" dirty="0" smtClean="0"/>
              <a:t>method</a:t>
            </a:r>
          </a:p>
        </p:txBody>
      </p:sp>
    </p:spTree>
    <p:extLst>
      <p:ext uri="{BB962C8B-B14F-4D97-AF65-F5344CB8AC3E}">
        <p14:creationId xmlns:p14="http://schemas.microsoft.com/office/powerpoint/2010/main" val="1267202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3731" y="2623279"/>
            <a:ext cx="5536252" cy="1446550"/>
          </a:xfrm>
          <a:prstGeom prst="rect">
            <a:avLst/>
          </a:prstGeom>
          <a:noFill/>
        </p:spPr>
        <p:txBody>
          <a:bodyPr wrap="square" rtlCol="0">
            <a:spAutoFit/>
          </a:bodyPr>
          <a:lstStyle/>
          <a:p>
            <a:r>
              <a:rPr lang="en-US" altLang="zh-CN" sz="8800" dirty="0" smtClean="0"/>
              <a:t>Thank</a:t>
            </a:r>
            <a:r>
              <a:rPr lang="zh-CN" altLang="en-US" sz="8800" dirty="0" smtClean="0"/>
              <a:t> </a:t>
            </a:r>
            <a:r>
              <a:rPr lang="en-US" altLang="zh-CN" sz="8800" dirty="0" smtClean="0"/>
              <a:t>you!</a:t>
            </a:r>
            <a:endParaRPr lang="en-US" sz="8800" dirty="0"/>
          </a:p>
        </p:txBody>
      </p:sp>
    </p:spTree>
    <p:extLst>
      <p:ext uri="{BB962C8B-B14F-4D97-AF65-F5344CB8AC3E}">
        <p14:creationId xmlns:p14="http://schemas.microsoft.com/office/powerpoint/2010/main" val="1810558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en-US" dirty="0"/>
          </a:p>
        </p:txBody>
      </p:sp>
      <p:sp>
        <p:nvSpPr>
          <p:cNvPr id="3" name="Content Placeholder 2"/>
          <p:cNvSpPr>
            <a:spLocks noGrp="1"/>
          </p:cNvSpPr>
          <p:nvPr>
            <p:ph idx="1"/>
          </p:nvPr>
        </p:nvSpPr>
        <p:spPr/>
        <p:txBody>
          <a:bodyPr>
            <a:normAutofit/>
          </a:bodyPr>
          <a:lstStyle/>
          <a:p>
            <a:r>
              <a:rPr lang="en-US" altLang="zh-CN" dirty="0" smtClean="0"/>
              <a:t>Background</a:t>
            </a:r>
          </a:p>
          <a:p>
            <a:r>
              <a:rPr lang="en-US" altLang="zh-CN" dirty="0" smtClean="0"/>
              <a:t>Introduction</a:t>
            </a:r>
          </a:p>
          <a:p>
            <a:pPr lvl="1">
              <a:buFont typeface="Courier New" charset="0"/>
              <a:buChar char="o"/>
            </a:pPr>
            <a:r>
              <a:rPr lang="en-US" altLang="zh-CN" dirty="0" smtClean="0"/>
              <a:t>Features</a:t>
            </a:r>
          </a:p>
          <a:p>
            <a:pPr lvl="1">
              <a:buFont typeface="Courier New" charset="0"/>
              <a:buChar char="o"/>
            </a:pPr>
            <a:r>
              <a:rPr lang="en-US" altLang="zh-CN" dirty="0" smtClean="0"/>
              <a:t>Models</a:t>
            </a:r>
          </a:p>
          <a:p>
            <a:pPr lvl="1">
              <a:buFont typeface="Courier New" charset="0"/>
              <a:buChar char="o"/>
            </a:pPr>
            <a:r>
              <a:rPr lang="en-US" altLang="zh-CN" dirty="0" smtClean="0"/>
              <a:t>Evaluation</a:t>
            </a:r>
          </a:p>
          <a:p>
            <a:r>
              <a:rPr lang="en-US" altLang="zh-CN" dirty="0" smtClean="0"/>
              <a:t>Current</a:t>
            </a:r>
            <a:r>
              <a:rPr lang="zh-CN" altLang="en-US" dirty="0" smtClean="0"/>
              <a:t> </a:t>
            </a:r>
            <a:r>
              <a:rPr lang="en-US" altLang="zh-CN" dirty="0" smtClean="0"/>
              <a:t>progress</a:t>
            </a:r>
          </a:p>
          <a:p>
            <a:pPr lvl="1">
              <a:buFont typeface="Courier New" charset="0"/>
              <a:buChar char="o"/>
            </a:pPr>
            <a:r>
              <a:rPr lang="en-US" altLang="zh-CN" dirty="0" smtClean="0"/>
              <a:t>Data</a:t>
            </a:r>
          </a:p>
          <a:p>
            <a:pPr lvl="1">
              <a:buFont typeface="Courier New" charset="0"/>
              <a:buChar char="o"/>
            </a:pPr>
            <a:r>
              <a:rPr lang="en-US" altLang="zh-CN" dirty="0" smtClean="0"/>
              <a:t>Naïve</a:t>
            </a:r>
            <a:r>
              <a:rPr lang="zh-CN" altLang="en-US" dirty="0" smtClean="0"/>
              <a:t> </a:t>
            </a:r>
            <a:r>
              <a:rPr lang="en-US" altLang="zh-CN" dirty="0" err="1" smtClean="0"/>
              <a:t>bayes</a:t>
            </a:r>
            <a:r>
              <a:rPr lang="zh-CN" altLang="en-US" dirty="0" smtClean="0"/>
              <a:t> </a:t>
            </a:r>
            <a:r>
              <a:rPr lang="en-US" altLang="zh-CN" dirty="0" smtClean="0"/>
              <a:t>model</a:t>
            </a:r>
          </a:p>
          <a:p>
            <a:r>
              <a:rPr lang="en-US" altLang="zh-CN" dirty="0" smtClean="0"/>
              <a:t>Next</a:t>
            </a:r>
            <a:r>
              <a:rPr lang="zh-CN" altLang="en-US" dirty="0" smtClean="0"/>
              <a:t> </a:t>
            </a:r>
            <a:r>
              <a:rPr lang="en-US" altLang="zh-CN" dirty="0" smtClean="0"/>
              <a:t>step</a:t>
            </a:r>
          </a:p>
        </p:txBody>
      </p:sp>
    </p:spTree>
    <p:extLst>
      <p:ext uri="{BB962C8B-B14F-4D97-AF65-F5344CB8AC3E}">
        <p14:creationId xmlns:p14="http://schemas.microsoft.com/office/powerpoint/2010/main" val="305413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en-US" dirty="0"/>
          </a:p>
        </p:txBody>
      </p:sp>
      <p:sp>
        <p:nvSpPr>
          <p:cNvPr id="3" name="Content Placeholder 2"/>
          <p:cNvSpPr>
            <a:spLocks noGrp="1"/>
          </p:cNvSpPr>
          <p:nvPr>
            <p:ph idx="1"/>
          </p:nvPr>
        </p:nvSpPr>
        <p:spPr/>
        <p:txBody>
          <a:bodyPr>
            <a:normAutofit fontScale="92500"/>
          </a:bodyPr>
          <a:lstStyle/>
          <a:p>
            <a:r>
              <a:rPr lang="en-US" dirty="0"/>
              <a:t>DNA-protein interaction is an important component for gene regulation system. Finding the interaction sites on protein and DNA molecules would be a critical step for drug design and researches on the metabolic </a:t>
            </a:r>
            <a:r>
              <a:rPr lang="en-US" dirty="0" smtClean="0"/>
              <a:t>network. </a:t>
            </a:r>
          </a:p>
          <a:p>
            <a:r>
              <a:rPr lang="en-US" altLang="zh-CN" dirty="0" smtClean="0"/>
              <a:t>Methods</a:t>
            </a:r>
            <a:r>
              <a:rPr lang="zh-CN" altLang="en-US" dirty="0" smtClean="0"/>
              <a:t> </a:t>
            </a:r>
            <a:r>
              <a:rPr lang="en-US" altLang="zh-CN" dirty="0" smtClean="0"/>
              <a:t>for</a:t>
            </a:r>
            <a:r>
              <a:rPr lang="zh-CN" altLang="en-US" dirty="0" smtClean="0"/>
              <a:t> </a:t>
            </a:r>
            <a:r>
              <a:rPr lang="en-US" altLang="zh-CN" dirty="0" smtClean="0"/>
              <a:t>investigating</a:t>
            </a:r>
            <a:r>
              <a:rPr lang="zh-CN" altLang="en-US" dirty="0" smtClean="0"/>
              <a:t> </a:t>
            </a:r>
            <a:r>
              <a:rPr lang="en-US" altLang="zh-CN" dirty="0" smtClean="0"/>
              <a:t>the</a:t>
            </a:r>
            <a:r>
              <a:rPr lang="zh-CN" altLang="en-US" dirty="0" smtClean="0"/>
              <a:t> </a:t>
            </a:r>
            <a:r>
              <a:rPr lang="en-US" altLang="zh-CN" dirty="0" smtClean="0"/>
              <a:t>binding</a:t>
            </a:r>
            <a:r>
              <a:rPr lang="zh-CN" altLang="en-US" dirty="0" smtClean="0"/>
              <a:t> </a:t>
            </a:r>
            <a:r>
              <a:rPr lang="en-US" altLang="zh-CN" dirty="0" smtClean="0"/>
              <a:t>sites:</a:t>
            </a:r>
          </a:p>
          <a:p>
            <a:pPr lvl="1">
              <a:buFont typeface="Courier New" charset="0"/>
              <a:buChar char="o"/>
            </a:pPr>
            <a:r>
              <a:rPr lang="en-US" altLang="zh-CN" dirty="0" smtClean="0"/>
              <a:t>Experimental</a:t>
            </a:r>
            <a:r>
              <a:rPr lang="zh-CN" altLang="en-US" dirty="0" smtClean="0"/>
              <a:t> </a:t>
            </a:r>
            <a:r>
              <a:rPr lang="en-US" altLang="zh-CN" dirty="0" smtClean="0"/>
              <a:t>identification</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lab</a:t>
            </a:r>
          </a:p>
          <a:p>
            <a:pPr lvl="1">
              <a:buFont typeface="Courier New" charset="0"/>
              <a:buChar char="o"/>
            </a:pPr>
            <a:r>
              <a:rPr lang="en-US" altLang="zh-CN" dirty="0" smtClean="0"/>
              <a:t>Analysis</a:t>
            </a:r>
            <a:r>
              <a:rPr lang="zh-CN" altLang="en-US" dirty="0" smtClean="0"/>
              <a:t> </a:t>
            </a:r>
            <a:r>
              <a:rPr lang="en-US" altLang="zh-CN" dirty="0" smtClean="0"/>
              <a:t>from</a:t>
            </a:r>
            <a:r>
              <a:rPr lang="zh-CN" altLang="en-US" dirty="0" smtClean="0"/>
              <a:t> </a:t>
            </a:r>
            <a:r>
              <a:rPr lang="en-US" altLang="zh-CN" dirty="0" smtClean="0"/>
              <a:t>3-d</a:t>
            </a:r>
            <a:r>
              <a:rPr lang="zh-CN" altLang="en-US" dirty="0" smtClean="0"/>
              <a:t> </a:t>
            </a:r>
            <a:r>
              <a:rPr lang="en-US" altLang="zh-CN" dirty="0" smtClean="0"/>
              <a:t>structure</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molecules</a:t>
            </a:r>
          </a:p>
          <a:p>
            <a:pPr lvl="1">
              <a:buFont typeface="Courier New" charset="0"/>
              <a:buChar char="o"/>
            </a:pPr>
            <a:r>
              <a:rPr lang="en-US" altLang="zh-CN" dirty="0" smtClean="0"/>
              <a:t>Inference</a:t>
            </a:r>
            <a:r>
              <a:rPr lang="zh-CN" altLang="en-US" dirty="0" smtClean="0"/>
              <a:t> </a:t>
            </a:r>
            <a:r>
              <a:rPr lang="en-US" altLang="zh-CN" dirty="0" smtClean="0"/>
              <a:t>from</a:t>
            </a:r>
            <a:r>
              <a:rPr lang="zh-CN" altLang="en-US" dirty="0" smtClean="0"/>
              <a:t> </a:t>
            </a:r>
            <a:r>
              <a:rPr lang="en-US" altLang="zh-CN" dirty="0" smtClean="0"/>
              <a:t>some</a:t>
            </a:r>
            <a:r>
              <a:rPr lang="zh-CN" altLang="en-US" dirty="0" smtClean="0"/>
              <a:t> </a:t>
            </a:r>
            <a:r>
              <a:rPr lang="en-US" altLang="zh-CN" dirty="0" smtClean="0"/>
              <a:t>other</a:t>
            </a:r>
            <a:r>
              <a:rPr lang="zh-CN" altLang="en-US" dirty="0" smtClean="0"/>
              <a:t> </a:t>
            </a:r>
            <a:r>
              <a:rPr lang="en-US" altLang="zh-CN" dirty="0" smtClean="0"/>
              <a:t>data</a:t>
            </a:r>
            <a:r>
              <a:rPr lang="zh-CN" altLang="en-US" dirty="0" smtClean="0"/>
              <a:t> </a:t>
            </a:r>
            <a:r>
              <a:rPr lang="en-US" altLang="zh-CN" dirty="0" smtClean="0"/>
              <a:t>like</a:t>
            </a:r>
            <a:r>
              <a:rPr lang="zh-CN" altLang="en-US" dirty="0" smtClean="0"/>
              <a:t> </a:t>
            </a:r>
            <a:r>
              <a:rPr lang="en-US" altLang="zh-CN" dirty="0" smtClean="0"/>
              <a:t>residue</a:t>
            </a:r>
            <a:r>
              <a:rPr lang="zh-CN" altLang="en-US" dirty="0" smtClean="0"/>
              <a:t> </a:t>
            </a:r>
            <a:r>
              <a:rPr lang="en-US" altLang="zh-CN" dirty="0" smtClean="0"/>
              <a:t>sequence</a:t>
            </a:r>
          </a:p>
          <a:p>
            <a:pPr marL="0" indent="0">
              <a:buNone/>
            </a:pPr>
            <a:r>
              <a:rPr lang="en-US" altLang="zh-CN" dirty="0" smtClean="0"/>
              <a:t>Considering</a:t>
            </a:r>
            <a:r>
              <a:rPr lang="zh-CN" altLang="en-US" dirty="0" smtClean="0"/>
              <a:t> </a:t>
            </a:r>
            <a:r>
              <a:rPr lang="en-US" altLang="zh-CN" dirty="0" smtClean="0"/>
              <a:t>the</a:t>
            </a:r>
            <a:r>
              <a:rPr lang="zh-CN" altLang="en-US" dirty="0" smtClean="0"/>
              <a:t> </a:t>
            </a:r>
            <a:r>
              <a:rPr lang="en-US" altLang="zh-CN" dirty="0" smtClean="0"/>
              <a:t>disadvantages</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first</a:t>
            </a:r>
            <a:r>
              <a:rPr lang="zh-CN" altLang="en-US" dirty="0" smtClean="0"/>
              <a:t> </a:t>
            </a:r>
            <a:r>
              <a:rPr lang="en-US" altLang="zh-CN" dirty="0" smtClean="0"/>
              <a:t>two</a:t>
            </a:r>
            <a:r>
              <a:rPr lang="zh-CN" altLang="en-US" dirty="0" smtClean="0"/>
              <a:t> </a:t>
            </a:r>
            <a:r>
              <a:rPr lang="en-US" altLang="zh-CN" dirty="0" smtClean="0"/>
              <a:t>methods,</a:t>
            </a:r>
            <a:r>
              <a:rPr lang="zh-CN" altLang="en-US" dirty="0" smtClean="0"/>
              <a:t> </a:t>
            </a:r>
            <a:r>
              <a:rPr lang="en-US" altLang="zh-CN" dirty="0" smtClean="0"/>
              <a:t>more</a:t>
            </a:r>
            <a:r>
              <a:rPr lang="zh-CN" altLang="en-US" dirty="0" smtClean="0"/>
              <a:t> </a:t>
            </a:r>
            <a:r>
              <a:rPr lang="en-US" altLang="zh-CN" dirty="0" smtClean="0"/>
              <a:t>and</a:t>
            </a:r>
            <a:r>
              <a:rPr lang="zh-CN" altLang="en-US" dirty="0" smtClean="0"/>
              <a:t> </a:t>
            </a:r>
            <a:r>
              <a:rPr lang="en-US" altLang="zh-CN" dirty="0" smtClean="0"/>
              <a:t>more</a:t>
            </a:r>
            <a:r>
              <a:rPr lang="zh-CN" altLang="en-US" dirty="0" smtClean="0"/>
              <a:t> </a:t>
            </a:r>
            <a:r>
              <a:rPr lang="en-US" altLang="zh-CN" dirty="0" smtClean="0"/>
              <a:t>researchers</a:t>
            </a:r>
            <a:r>
              <a:rPr lang="zh-CN" altLang="en-US" dirty="0" smtClean="0"/>
              <a:t> </a:t>
            </a:r>
            <a:r>
              <a:rPr lang="en-US" altLang="zh-CN" dirty="0" smtClean="0"/>
              <a:t>focused</a:t>
            </a:r>
            <a:r>
              <a:rPr lang="zh-CN" altLang="en-US" dirty="0" smtClean="0"/>
              <a:t> </a:t>
            </a:r>
            <a:r>
              <a:rPr lang="en-US" altLang="zh-CN" dirty="0" smtClean="0"/>
              <a:t>to</a:t>
            </a:r>
            <a:r>
              <a:rPr lang="zh-CN" altLang="en-US" dirty="0" smtClean="0"/>
              <a:t> </a:t>
            </a:r>
            <a:r>
              <a:rPr lang="en-US" altLang="zh-CN" dirty="0" smtClean="0"/>
              <a:t>investigate</a:t>
            </a:r>
            <a:r>
              <a:rPr lang="zh-CN" altLang="en-US" dirty="0" smtClean="0"/>
              <a:t> </a:t>
            </a:r>
            <a:r>
              <a:rPr lang="en-US" altLang="zh-CN" dirty="0" smtClean="0"/>
              <a:t>some</a:t>
            </a:r>
            <a:r>
              <a:rPr lang="zh-CN" altLang="en-US" dirty="0" smtClean="0"/>
              <a:t> </a:t>
            </a:r>
            <a:r>
              <a:rPr lang="en-US" altLang="zh-CN" dirty="0" smtClean="0"/>
              <a:t>methods</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third</a:t>
            </a:r>
            <a:r>
              <a:rPr lang="zh-CN" altLang="en-US" dirty="0" smtClean="0"/>
              <a:t> </a:t>
            </a:r>
            <a:r>
              <a:rPr lang="en-US" altLang="zh-CN" dirty="0" smtClean="0"/>
              <a:t>way.</a:t>
            </a:r>
            <a:endParaRPr lang="en-US" dirty="0" smtClean="0"/>
          </a:p>
        </p:txBody>
      </p:sp>
      <p:sp>
        <p:nvSpPr>
          <p:cNvPr id="4" name="TextBox 3"/>
          <p:cNvSpPr txBox="1"/>
          <p:nvPr/>
        </p:nvSpPr>
        <p:spPr>
          <a:xfrm>
            <a:off x="5292968" y="6299077"/>
            <a:ext cx="3605154" cy="369332"/>
          </a:xfrm>
          <a:prstGeom prst="rect">
            <a:avLst/>
          </a:prstGeom>
          <a:noFill/>
        </p:spPr>
        <p:txBody>
          <a:bodyPr wrap="none" rtlCol="0">
            <a:spAutoFit/>
          </a:bodyPr>
          <a:lstStyle/>
          <a:p>
            <a:r>
              <a:rPr lang="en-US" dirty="0" err="1"/>
              <a:t>Ofran</a:t>
            </a:r>
            <a:r>
              <a:rPr lang="en-US" dirty="0"/>
              <a:t>, </a:t>
            </a:r>
            <a:r>
              <a:rPr lang="en-US" dirty="0" smtClean="0"/>
              <a:t>Y</a:t>
            </a:r>
            <a:r>
              <a:rPr lang="en-US" altLang="zh-CN" dirty="0" smtClean="0"/>
              <a:t>,</a:t>
            </a:r>
            <a:r>
              <a:rPr lang="zh-CN" altLang="en-US" dirty="0" smtClean="0"/>
              <a:t> </a:t>
            </a:r>
            <a:r>
              <a:rPr lang="en-US" altLang="zh-CN" dirty="0" smtClean="0"/>
              <a:t>et</a:t>
            </a:r>
            <a:r>
              <a:rPr lang="zh-CN" altLang="en-US" dirty="0" smtClean="0"/>
              <a:t> </a:t>
            </a:r>
            <a:r>
              <a:rPr lang="en-US" altLang="zh-CN" dirty="0" smtClean="0"/>
              <a:t>al.</a:t>
            </a:r>
            <a:r>
              <a:rPr lang="zh-CN" altLang="en-US" dirty="0" smtClean="0"/>
              <a:t> </a:t>
            </a:r>
            <a:r>
              <a:rPr lang="en-US" dirty="0" smtClean="0"/>
              <a:t>Bioinformatics </a:t>
            </a:r>
            <a:r>
              <a:rPr lang="en-US" dirty="0"/>
              <a:t>(2007</a:t>
            </a:r>
            <a:r>
              <a:rPr lang="en-US" dirty="0" smtClean="0"/>
              <a:t>) </a:t>
            </a:r>
            <a:endParaRPr lang="en-US" dirty="0"/>
          </a:p>
        </p:txBody>
      </p:sp>
    </p:spTree>
    <p:extLst>
      <p:ext uri="{BB962C8B-B14F-4D97-AF65-F5344CB8AC3E}">
        <p14:creationId xmlns:p14="http://schemas.microsoft.com/office/powerpoint/2010/main" val="2027995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251" y="1690688"/>
            <a:ext cx="6528633" cy="4411928"/>
          </a:xfrm>
          <a:prstGeom prst="rect">
            <a:avLst/>
          </a:prstGeom>
        </p:spPr>
      </p:pic>
      <p:sp>
        <p:nvSpPr>
          <p:cNvPr id="6" name="TextBox 5"/>
          <p:cNvSpPr txBox="1"/>
          <p:nvPr/>
        </p:nvSpPr>
        <p:spPr>
          <a:xfrm>
            <a:off x="2714953" y="6102616"/>
            <a:ext cx="3714094" cy="369332"/>
          </a:xfrm>
          <a:prstGeom prst="rect">
            <a:avLst/>
          </a:prstGeom>
          <a:noFill/>
        </p:spPr>
        <p:txBody>
          <a:bodyPr wrap="none" rtlCol="0">
            <a:spAutoFit/>
          </a:bodyPr>
          <a:lstStyle/>
          <a:p>
            <a:r>
              <a:rPr lang="en-US" altLang="zh-CN" dirty="0" smtClean="0"/>
              <a:t>Interaction</a:t>
            </a:r>
            <a:r>
              <a:rPr lang="zh-CN" altLang="en-US" dirty="0" smtClean="0"/>
              <a:t> </a:t>
            </a:r>
            <a:r>
              <a:rPr lang="en-US" altLang="zh-CN" dirty="0" smtClean="0"/>
              <a:t>between</a:t>
            </a:r>
            <a:r>
              <a:rPr lang="zh-CN" altLang="en-US" dirty="0" smtClean="0"/>
              <a:t> </a:t>
            </a:r>
            <a:r>
              <a:rPr lang="en-US" altLang="zh-CN" dirty="0" smtClean="0"/>
              <a:t>protein</a:t>
            </a:r>
            <a:r>
              <a:rPr lang="zh-CN" altLang="en-US" dirty="0" smtClean="0"/>
              <a:t> </a:t>
            </a:r>
            <a:r>
              <a:rPr lang="en-US" altLang="zh-CN" dirty="0" smtClean="0"/>
              <a:t>and</a:t>
            </a:r>
            <a:r>
              <a:rPr lang="zh-CN" altLang="en-US" dirty="0" smtClean="0"/>
              <a:t> </a:t>
            </a:r>
            <a:r>
              <a:rPr lang="en-US" altLang="zh-CN" dirty="0" smtClean="0"/>
              <a:t>DNA</a:t>
            </a:r>
          </a:p>
        </p:txBody>
      </p:sp>
    </p:spTree>
    <p:extLst>
      <p:ext uri="{BB962C8B-B14F-4D97-AF65-F5344CB8AC3E}">
        <p14:creationId xmlns:p14="http://schemas.microsoft.com/office/powerpoint/2010/main" val="498214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en-US" dirty="0"/>
          </a:p>
        </p:txBody>
      </p:sp>
      <p:sp>
        <p:nvSpPr>
          <p:cNvPr id="3" name="Content Placeholder 2"/>
          <p:cNvSpPr>
            <a:spLocks noGrp="1"/>
          </p:cNvSpPr>
          <p:nvPr>
            <p:ph idx="1"/>
          </p:nvPr>
        </p:nvSpPr>
        <p:spPr/>
        <p:txBody>
          <a:bodyPr/>
          <a:lstStyle/>
          <a:p>
            <a:r>
              <a:rPr lang="en-US" altLang="zh-CN" dirty="0" smtClean="0"/>
              <a:t>Features</a:t>
            </a:r>
          </a:p>
          <a:p>
            <a:pPr lvl="1">
              <a:buFont typeface="Courier New" charset="0"/>
              <a:buChar char="o"/>
            </a:pPr>
            <a:r>
              <a:rPr lang="en-US" altLang="zh-CN" dirty="0"/>
              <a:t>Sequence-Based</a:t>
            </a:r>
            <a:r>
              <a:rPr lang="zh-CN" altLang="en-US" dirty="0"/>
              <a:t> </a:t>
            </a:r>
            <a:r>
              <a:rPr lang="en-US" altLang="zh-CN" dirty="0"/>
              <a:t>Features</a:t>
            </a:r>
          </a:p>
          <a:p>
            <a:pPr lvl="1">
              <a:buFont typeface="Courier New" charset="0"/>
              <a:buChar char="o"/>
            </a:pPr>
            <a:r>
              <a:rPr lang="en-US" altLang="zh-CN" dirty="0"/>
              <a:t>Structural-Based</a:t>
            </a:r>
            <a:r>
              <a:rPr lang="zh-CN" altLang="en-US" dirty="0"/>
              <a:t> </a:t>
            </a:r>
            <a:r>
              <a:rPr lang="en-US" altLang="zh-CN" dirty="0"/>
              <a:t>Features</a:t>
            </a:r>
          </a:p>
          <a:p>
            <a:pPr lvl="1">
              <a:buFont typeface="Courier New" charset="0"/>
              <a:buChar char="o"/>
            </a:pPr>
            <a:r>
              <a:rPr lang="en-US" altLang="zh-CN" dirty="0"/>
              <a:t>Physical</a:t>
            </a:r>
            <a:r>
              <a:rPr lang="zh-CN" altLang="en-US" dirty="0"/>
              <a:t> </a:t>
            </a:r>
            <a:r>
              <a:rPr lang="en-US" altLang="zh-CN" dirty="0"/>
              <a:t>and</a:t>
            </a:r>
            <a:r>
              <a:rPr lang="zh-CN" altLang="en-US" dirty="0"/>
              <a:t> </a:t>
            </a:r>
            <a:r>
              <a:rPr lang="en-US" altLang="zh-CN" dirty="0"/>
              <a:t>Chemical</a:t>
            </a:r>
            <a:r>
              <a:rPr lang="zh-CN" altLang="en-US" dirty="0"/>
              <a:t> </a:t>
            </a:r>
            <a:r>
              <a:rPr lang="en-US" altLang="zh-CN" dirty="0"/>
              <a:t>Features</a:t>
            </a:r>
          </a:p>
          <a:p>
            <a:r>
              <a:rPr lang="en-US" altLang="zh-CN" dirty="0"/>
              <a:t>Algorithms:</a:t>
            </a:r>
          </a:p>
          <a:p>
            <a:pPr lvl="1">
              <a:buFont typeface="Courier New" charset="0"/>
              <a:buChar char="o"/>
            </a:pPr>
            <a:r>
              <a:rPr lang="en-US" altLang="zh-CN" dirty="0"/>
              <a:t>Support</a:t>
            </a:r>
            <a:r>
              <a:rPr lang="zh-CN" altLang="en-US" dirty="0"/>
              <a:t> </a:t>
            </a:r>
            <a:r>
              <a:rPr lang="en-US" altLang="zh-CN" dirty="0"/>
              <a:t>vector</a:t>
            </a:r>
            <a:r>
              <a:rPr lang="zh-CN" altLang="en-US" dirty="0"/>
              <a:t> </a:t>
            </a:r>
            <a:r>
              <a:rPr lang="en-US" altLang="zh-CN" dirty="0" smtClean="0"/>
              <a:t>machines</a:t>
            </a:r>
            <a:endParaRPr lang="en-US" altLang="zh-CN" dirty="0"/>
          </a:p>
          <a:p>
            <a:pPr lvl="1">
              <a:buFont typeface="Courier New" charset="0"/>
              <a:buChar char="o"/>
            </a:pPr>
            <a:r>
              <a:rPr lang="en-US" altLang="zh-CN" dirty="0"/>
              <a:t>Artificial</a:t>
            </a:r>
            <a:r>
              <a:rPr lang="zh-CN" altLang="en-US" dirty="0"/>
              <a:t> </a:t>
            </a:r>
            <a:r>
              <a:rPr lang="en-US" altLang="zh-CN" dirty="0"/>
              <a:t>neural</a:t>
            </a:r>
            <a:r>
              <a:rPr lang="zh-CN" altLang="en-US" dirty="0"/>
              <a:t> </a:t>
            </a:r>
            <a:r>
              <a:rPr lang="en-US" altLang="zh-CN" dirty="0"/>
              <a:t>networks</a:t>
            </a:r>
            <a:r>
              <a:rPr lang="zh-CN" altLang="en-US" dirty="0"/>
              <a:t> </a:t>
            </a:r>
            <a:r>
              <a:rPr lang="en-US" altLang="zh-CN" dirty="0"/>
              <a:t>(ANN)</a:t>
            </a:r>
          </a:p>
          <a:p>
            <a:pPr lvl="1">
              <a:buFont typeface="Courier New" charset="0"/>
              <a:buChar char="o"/>
            </a:pPr>
            <a:r>
              <a:rPr lang="en-US" altLang="zh-CN" dirty="0"/>
              <a:t>Bayesian</a:t>
            </a:r>
            <a:r>
              <a:rPr lang="zh-CN" altLang="en-US" dirty="0"/>
              <a:t> </a:t>
            </a:r>
            <a:r>
              <a:rPr lang="en-US" altLang="zh-CN" dirty="0"/>
              <a:t>learning</a:t>
            </a:r>
          </a:p>
          <a:p>
            <a:pPr lvl="1">
              <a:buFont typeface="Courier New" charset="0"/>
              <a:buChar char="o"/>
            </a:pPr>
            <a:r>
              <a:rPr lang="en-US" altLang="zh-CN" dirty="0"/>
              <a:t>Random</a:t>
            </a:r>
            <a:r>
              <a:rPr lang="zh-CN" altLang="en-US" dirty="0"/>
              <a:t> </a:t>
            </a:r>
            <a:r>
              <a:rPr lang="en-US" altLang="zh-CN" dirty="0"/>
              <a:t>forest</a:t>
            </a:r>
          </a:p>
          <a:p>
            <a:pPr lvl="1">
              <a:buFont typeface="Courier New" charset="0"/>
              <a:buChar char="o"/>
            </a:pPr>
            <a:r>
              <a:rPr lang="en-US" altLang="zh-CN" dirty="0"/>
              <a:t>Decision</a:t>
            </a:r>
            <a:r>
              <a:rPr lang="zh-CN" altLang="en-US" dirty="0"/>
              <a:t> </a:t>
            </a:r>
            <a:r>
              <a:rPr lang="en-US" altLang="zh-CN" dirty="0"/>
              <a:t>tree</a:t>
            </a:r>
            <a:endParaRPr lang="en-US" altLang="zh-CN" sz="2800" dirty="0"/>
          </a:p>
          <a:p>
            <a:endParaRPr lang="en-US" altLang="zh-CN" dirty="0" smtClean="0"/>
          </a:p>
        </p:txBody>
      </p:sp>
      <p:sp>
        <p:nvSpPr>
          <p:cNvPr id="4" name="TextBox 3"/>
          <p:cNvSpPr txBox="1"/>
          <p:nvPr/>
        </p:nvSpPr>
        <p:spPr>
          <a:xfrm>
            <a:off x="3986705" y="5453418"/>
            <a:ext cx="5287924" cy="1600438"/>
          </a:xfrm>
          <a:prstGeom prst="rect">
            <a:avLst/>
          </a:prstGeom>
          <a:noFill/>
        </p:spPr>
        <p:txBody>
          <a:bodyPr wrap="square" rtlCol="0">
            <a:spAutoFit/>
          </a:bodyPr>
          <a:lstStyle/>
          <a:p>
            <a:r>
              <a:rPr lang="en-US" sz="1400" dirty="0" smtClean="0">
                <a:effectLst/>
              </a:rPr>
              <a:t>Si, J, et al. </a:t>
            </a:r>
            <a:r>
              <a:rPr lang="en-US" sz="1400" i="1" dirty="0" smtClean="0">
                <a:effectLst/>
              </a:rPr>
              <a:t>International Journal of Molecular Sciences </a:t>
            </a:r>
            <a:r>
              <a:rPr lang="en-US" sz="1400" dirty="0" smtClean="0">
                <a:effectLst/>
              </a:rPr>
              <a:t>(2015)</a:t>
            </a:r>
          </a:p>
          <a:p>
            <a:r>
              <a:rPr lang="en-US" sz="1400" dirty="0" smtClean="0">
                <a:effectLst/>
              </a:rPr>
              <a:t>Chu, W. Y., et al. </a:t>
            </a:r>
            <a:r>
              <a:rPr lang="en-US" sz="1400" i="1" dirty="0" smtClean="0">
                <a:effectLst/>
              </a:rPr>
              <a:t>Nucleic Acids Research </a:t>
            </a:r>
            <a:r>
              <a:rPr lang="en-US" sz="1400" dirty="0" smtClean="0">
                <a:effectLst/>
              </a:rPr>
              <a:t>(2009)</a:t>
            </a:r>
          </a:p>
          <a:p>
            <a:r>
              <a:rPr lang="en-US" sz="1400" dirty="0" err="1" smtClean="0">
                <a:effectLst/>
              </a:rPr>
              <a:t>Tjong</a:t>
            </a:r>
            <a:r>
              <a:rPr lang="en-US" sz="1400" dirty="0" smtClean="0">
                <a:effectLst/>
              </a:rPr>
              <a:t>, H., et al. </a:t>
            </a:r>
            <a:r>
              <a:rPr lang="en-US" sz="1400" i="1" dirty="0" smtClean="0">
                <a:effectLst/>
              </a:rPr>
              <a:t>Nucleic Acids Research</a:t>
            </a:r>
            <a:r>
              <a:rPr lang="en-US" sz="1400" dirty="0" smtClean="0">
                <a:effectLst/>
              </a:rPr>
              <a:t> (2007)</a:t>
            </a:r>
          </a:p>
          <a:p>
            <a:r>
              <a:rPr lang="en-US" sz="1400" dirty="0" smtClean="0">
                <a:effectLst/>
              </a:rPr>
              <a:t>Yan, C. Identi</a:t>
            </a:r>
            <a:r>
              <a:rPr lang="en-US" sz="1400" dirty="0" smtClean="0"/>
              <a:t>fi</a:t>
            </a:r>
            <a:r>
              <a:rPr lang="en-US" sz="1400" dirty="0" smtClean="0">
                <a:effectLst/>
              </a:rPr>
              <a:t>cation of interface residues involved in protein-protein and protein-DNA interactions from sequence using machine learning approaches. (2005)</a:t>
            </a:r>
          </a:p>
          <a:p>
            <a:endParaRPr lang="en-US" sz="1400" dirty="0" smtClean="0">
              <a:effectLst/>
            </a:endParaRPr>
          </a:p>
        </p:txBody>
      </p:sp>
    </p:spTree>
    <p:extLst>
      <p:ext uri="{BB962C8B-B14F-4D97-AF65-F5344CB8AC3E}">
        <p14:creationId xmlns:p14="http://schemas.microsoft.com/office/powerpoint/2010/main" val="35762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r>
              <a:rPr lang="zh-CN" altLang="en-US" dirty="0" smtClean="0"/>
              <a:t> </a:t>
            </a:r>
            <a:r>
              <a:rPr lang="en-US" altLang="zh-CN" dirty="0" smtClean="0"/>
              <a:t>Features</a:t>
            </a:r>
            <a:endParaRPr lang="en-US" dirty="0"/>
          </a:p>
        </p:txBody>
      </p:sp>
      <p:sp>
        <p:nvSpPr>
          <p:cNvPr id="3" name="Content Placeholder 2"/>
          <p:cNvSpPr>
            <a:spLocks noGrp="1"/>
          </p:cNvSpPr>
          <p:nvPr>
            <p:ph idx="1"/>
          </p:nvPr>
        </p:nvSpPr>
        <p:spPr/>
        <p:txBody>
          <a:bodyPr/>
          <a:lstStyle/>
          <a:p>
            <a:r>
              <a:rPr lang="en-US" altLang="zh-CN" dirty="0" smtClean="0"/>
              <a:t>Considerable</a:t>
            </a:r>
            <a:r>
              <a:rPr lang="zh-CN" altLang="en-US" dirty="0" smtClean="0"/>
              <a:t> </a:t>
            </a:r>
            <a:r>
              <a:rPr lang="en-US" altLang="zh-CN" dirty="0" smtClean="0"/>
              <a:t>Features</a:t>
            </a:r>
          </a:p>
          <a:p>
            <a:pPr lvl="1">
              <a:buFont typeface="Courier New" charset="0"/>
              <a:buChar char="o"/>
            </a:pPr>
            <a:r>
              <a:rPr lang="en-US" altLang="zh-CN" dirty="0" smtClean="0"/>
              <a:t>Sequenced-based</a:t>
            </a:r>
            <a:r>
              <a:rPr lang="zh-CN" altLang="en-US" dirty="0" smtClean="0"/>
              <a:t> </a:t>
            </a:r>
            <a:r>
              <a:rPr lang="en-US" altLang="zh-CN" dirty="0" smtClean="0"/>
              <a:t>features:</a:t>
            </a:r>
            <a:r>
              <a:rPr lang="zh-CN" altLang="en-US" dirty="0" smtClean="0"/>
              <a:t> </a:t>
            </a:r>
            <a:r>
              <a:rPr lang="en-US" altLang="zh-CN" dirty="0" smtClean="0"/>
              <a:t>Sequence</a:t>
            </a:r>
            <a:r>
              <a:rPr lang="zh-CN" altLang="en-US" dirty="0" smtClean="0"/>
              <a:t> </a:t>
            </a:r>
            <a:r>
              <a:rPr lang="en-US" altLang="zh-CN" dirty="0" smtClean="0"/>
              <a:t>of</a:t>
            </a:r>
            <a:r>
              <a:rPr lang="zh-CN" altLang="en-US" dirty="0" smtClean="0"/>
              <a:t> </a:t>
            </a:r>
            <a:r>
              <a:rPr lang="en-US" altLang="zh-CN" dirty="0" smtClean="0"/>
              <a:t>residues</a:t>
            </a:r>
          </a:p>
          <a:p>
            <a:pPr lvl="1">
              <a:buFont typeface="Courier New" charset="0"/>
              <a:buChar char="o"/>
            </a:pPr>
            <a:r>
              <a:rPr lang="en-US" altLang="zh-CN" dirty="0" smtClean="0"/>
              <a:t>Structural-based</a:t>
            </a:r>
            <a:r>
              <a:rPr lang="zh-CN" altLang="en-US" dirty="0" smtClean="0"/>
              <a:t> </a:t>
            </a:r>
            <a:r>
              <a:rPr lang="en-US" altLang="zh-CN" dirty="0" smtClean="0"/>
              <a:t>features:</a:t>
            </a:r>
            <a:r>
              <a:rPr lang="zh-CN" altLang="en-US" dirty="0" smtClean="0"/>
              <a:t> </a:t>
            </a:r>
            <a:r>
              <a:rPr lang="en-US" altLang="zh-CN" dirty="0" smtClean="0"/>
              <a:t>Structural</a:t>
            </a:r>
            <a:r>
              <a:rPr lang="zh-CN" altLang="en-US" dirty="0" smtClean="0"/>
              <a:t> </a:t>
            </a:r>
            <a:r>
              <a:rPr lang="en-US" altLang="zh-CN" dirty="0" smtClean="0"/>
              <a:t>neighbors</a:t>
            </a:r>
          </a:p>
          <a:p>
            <a:pPr lvl="1">
              <a:buFont typeface="Courier New" charset="0"/>
              <a:buChar char="o"/>
            </a:pPr>
            <a:r>
              <a:rPr lang="en-US" altLang="zh-CN" dirty="0"/>
              <a:t>Physical</a:t>
            </a:r>
            <a:r>
              <a:rPr lang="zh-CN" altLang="en-US" dirty="0"/>
              <a:t> </a:t>
            </a:r>
            <a:r>
              <a:rPr lang="en-US" altLang="zh-CN" dirty="0"/>
              <a:t>and</a:t>
            </a:r>
            <a:r>
              <a:rPr lang="zh-CN" altLang="en-US" dirty="0"/>
              <a:t> </a:t>
            </a:r>
            <a:r>
              <a:rPr lang="en-US" altLang="zh-CN" dirty="0"/>
              <a:t>Chemical</a:t>
            </a:r>
            <a:r>
              <a:rPr lang="zh-CN" altLang="en-US" dirty="0"/>
              <a:t> </a:t>
            </a:r>
            <a:r>
              <a:rPr lang="en-US" altLang="zh-CN" dirty="0" smtClean="0"/>
              <a:t>Features:</a:t>
            </a:r>
            <a:r>
              <a:rPr lang="zh-CN" altLang="en-US" dirty="0" smtClean="0"/>
              <a:t> </a:t>
            </a:r>
            <a:r>
              <a:rPr lang="en-US" altLang="zh-CN" dirty="0" smtClean="0"/>
              <a:t>Electrostatic</a:t>
            </a:r>
            <a:r>
              <a:rPr lang="zh-CN" altLang="en-US" dirty="0" smtClean="0"/>
              <a:t> </a:t>
            </a:r>
            <a:r>
              <a:rPr lang="en-US" altLang="zh-CN" dirty="0" smtClean="0"/>
              <a:t>potential</a:t>
            </a:r>
          </a:p>
          <a:p>
            <a:pPr>
              <a:buFont typeface="Arial" charset="0"/>
              <a:buChar char="•"/>
            </a:pPr>
            <a:r>
              <a:rPr lang="en-US" altLang="zh-CN" dirty="0" smtClean="0"/>
              <a:t>Feature</a:t>
            </a:r>
            <a:r>
              <a:rPr lang="zh-CN" altLang="en-US" dirty="0" smtClean="0"/>
              <a:t> </a:t>
            </a:r>
            <a:r>
              <a:rPr lang="en-US" altLang="zh-CN" dirty="0" smtClean="0"/>
              <a:t>Selection:</a:t>
            </a:r>
          </a:p>
          <a:p>
            <a:pPr lvl="1">
              <a:buFont typeface="Courier New" charset="0"/>
              <a:buChar char="o"/>
            </a:pPr>
            <a:r>
              <a:rPr lang="en-US" altLang="zh-CN" dirty="0" smtClean="0"/>
              <a:t>Information</a:t>
            </a:r>
            <a:r>
              <a:rPr lang="zh-CN" altLang="en-US" dirty="0" smtClean="0"/>
              <a:t> </a:t>
            </a:r>
            <a:r>
              <a:rPr lang="en-US" altLang="zh-CN" dirty="0" smtClean="0"/>
              <a:t>gain</a:t>
            </a:r>
          </a:p>
          <a:p>
            <a:pPr lvl="1">
              <a:buFont typeface="Courier New" charset="0"/>
              <a:buChar char="o"/>
            </a:pPr>
            <a:r>
              <a:rPr lang="en-US" altLang="zh-CN" dirty="0" smtClean="0"/>
              <a:t>Filter</a:t>
            </a:r>
            <a:r>
              <a:rPr lang="zh-CN" altLang="en-US" dirty="0" smtClean="0"/>
              <a:t> </a:t>
            </a:r>
            <a:r>
              <a:rPr lang="en-US" altLang="zh-CN" dirty="0" smtClean="0"/>
              <a:t>method</a:t>
            </a:r>
          </a:p>
          <a:p>
            <a:pPr lvl="1">
              <a:buFont typeface="Courier New" charset="0"/>
              <a:buChar char="o"/>
            </a:pPr>
            <a:r>
              <a:rPr lang="en-US" altLang="zh-CN" dirty="0" smtClean="0"/>
              <a:t>Wrapper</a:t>
            </a:r>
            <a:r>
              <a:rPr lang="zh-CN" altLang="en-US" dirty="0" smtClean="0"/>
              <a:t> </a:t>
            </a:r>
            <a:r>
              <a:rPr lang="en-US" altLang="zh-CN" dirty="0" smtClean="0"/>
              <a:t>method</a:t>
            </a:r>
          </a:p>
          <a:p>
            <a:pPr lvl="1">
              <a:buFont typeface="Courier New" charset="0"/>
              <a:buChar char="o"/>
            </a:pPr>
            <a:endParaRPr lang="en-US" altLang="zh-CN" dirty="0" smtClean="0"/>
          </a:p>
          <a:p>
            <a:pPr lvl="1">
              <a:buFont typeface="Courier New" charset="0"/>
              <a:buChar char="o"/>
            </a:pPr>
            <a:endParaRPr lang="en-US" dirty="0"/>
          </a:p>
        </p:txBody>
      </p:sp>
    </p:spTree>
    <p:extLst>
      <p:ext uri="{BB962C8B-B14F-4D97-AF65-F5344CB8AC3E}">
        <p14:creationId xmlns:p14="http://schemas.microsoft.com/office/powerpoint/2010/main" val="194094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r>
              <a:rPr lang="zh-CN" altLang="en-US" dirty="0" smtClean="0"/>
              <a:t> </a:t>
            </a:r>
            <a:r>
              <a:rPr lang="en-US" altLang="zh-CN" dirty="0" smtClean="0"/>
              <a:t>Models</a:t>
            </a:r>
            <a:r>
              <a:rPr lang="zh-CN" altLang="en-US" dirty="0" smtClean="0"/>
              <a:t> </a:t>
            </a:r>
            <a:r>
              <a:rPr lang="en-US" altLang="zh-CN" dirty="0" smtClean="0"/>
              <a:t>and</a:t>
            </a:r>
            <a:r>
              <a:rPr lang="zh-CN" altLang="en-US" dirty="0" smtClean="0"/>
              <a:t> </a:t>
            </a:r>
            <a:r>
              <a:rPr lang="en-US" altLang="zh-CN" dirty="0" smtClean="0"/>
              <a:t>Evaluation</a:t>
            </a:r>
            <a:endParaRPr lang="en-US" dirty="0"/>
          </a:p>
        </p:txBody>
      </p:sp>
      <p:sp>
        <p:nvSpPr>
          <p:cNvPr id="3" name="Content Placeholder 2"/>
          <p:cNvSpPr>
            <a:spLocks noGrp="1"/>
          </p:cNvSpPr>
          <p:nvPr>
            <p:ph idx="1"/>
          </p:nvPr>
        </p:nvSpPr>
        <p:spPr/>
        <p:txBody>
          <a:bodyPr/>
          <a:lstStyle/>
          <a:p>
            <a:r>
              <a:rPr lang="en-US" altLang="zh-CN" dirty="0" smtClean="0"/>
              <a:t>Models</a:t>
            </a:r>
          </a:p>
          <a:p>
            <a:pPr lvl="1">
              <a:buFont typeface="Courier New" charset="0"/>
              <a:buChar char="o"/>
            </a:pPr>
            <a:r>
              <a:rPr lang="en-US" altLang="zh-CN" dirty="0" smtClean="0"/>
              <a:t>Naïve</a:t>
            </a:r>
            <a:r>
              <a:rPr lang="zh-CN" altLang="en-US" dirty="0" smtClean="0"/>
              <a:t> </a:t>
            </a:r>
            <a:r>
              <a:rPr lang="en-US" altLang="zh-CN" dirty="0" smtClean="0"/>
              <a:t>Bayes</a:t>
            </a:r>
            <a:r>
              <a:rPr lang="zh-CN" altLang="en-US" dirty="0" smtClean="0"/>
              <a:t> </a:t>
            </a:r>
            <a:r>
              <a:rPr lang="en-US" altLang="zh-CN" dirty="0" smtClean="0"/>
              <a:t>model</a:t>
            </a:r>
          </a:p>
          <a:p>
            <a:pPr lvl="1">
              <a:buFont typeface="Courier New" charset="0"/>
              <a:buChar char="o"/>
            </a:pPr>
            <a:r>
              <a:rPr lang="en-US" altLang="zh-CN" dirty="0" smtClean="0"/>
              <a:t>Support</a:t>
            </a:r>
            <a:r>
              <a:rPr lang="zh-CN" altLang="en-US" dirty="0" smtClean="0"/>
              <a:t> </a:t>
            </a:r>
            <a:r>
              <a:rPr lang="en-US" altLang="zh-CN" dirty="0" smtClean="0"/>
              <a:t>Vector</a:t>
            </a:r>
            <a:r>
              <a:rPr lang="zh-CN" altLang="en-US" dirty="0" smtClean="0"/>
              <a:t> </a:t>
            </a:r>
            <a:r>
              <a:rPr lang="en-US" altLang="zh-CN" dirty="0" smtClean="0"/>
              <a:t>Machine</a:t>
            </a:r>
          </a:p>
          <a:p>
            <a:pPr lvl="1">
              <a:buFont typeface="Courier New" charset="0"/>
              <a:buChar char="o"/>
            </a:pPr>
            <a:r>
              <a:rPr lang="en-US" altLang="zh-CN" dirty="0" smtClean="0"/>
              <a:t>Artificial</a:t>
            </a:r>
            <a:r>
              <a:rPr lang="zh-CN" altLang="en-US" dirty="0" smtClean="0"/>
              <a:t> </a:t>
            </a:r>
            <a:r>
              <a:rPr lang="en-US" altLang="zh-CN" dirty="0" smtClean="0"/>
              <a:t>Neural</a:t>
            </a:r>
            <a:r>
              <a:rPr lang="zh-CN" altLang="en-US" dirty="0" smtClean="0"/>
              <a:t> </a:t>
            </a:r>
            <a:r>
              <a:rPr lang="en-US" altLang="zh-CN" dirty="0" smtClean="0"/>
              <a:t>Network</a:t>
            </a:r>
          </a:p>
          <a:p>
            <a:pPr>
              <a:buFont typeface="Arial" charset="0"/>
              <a:buChar char="•"/>
            </a:pPr>
            <a:r>
              <a:rPr lang="en-US" altLang="zh-CN" dirty="0" smtClean="0"/>
              <a:t>Evaluation</a:t>
            </a:r>
          </a:p>
          <a:p>
            <a:pPr lvl="1">
              <a:buFont typeface="Courier New" charset="0"/>
              <a:buChar char="o"/>
            </a:pPr>
            <a:r>
              <a:rPr lang="en-US" altLang="zh-CN" dirty="0" smtClean="0"/>
              <a:t>Leave-one-out</a:t>
            </a:r>
            <a:r>
              <a:rPr lang="zh-CN" altLang="en-US" dirty="0" smtClean="0"/>
              <a:t> </a:t>
            </a:r>
            <a:r>
              <a:rPr lang="en-US" altLang="zh-CN" dirty="0" smtClean="0"/>
              <a:t>cross</a:t>
            </a:r>
            <a:r>
              <a:rPr lang="zh-CN" altLang="en-US" dirty="0" smtClean="0"/>
              <a:t> </a:t>
            </a:r>
            <a:r>
              <a:rPr lang="en-US" altLang="zh-CN" dirty="0" smtClean="0"/>
              <a:t>validation</a:t>
            </a:r>
            <a:r>
              <a:rPr lang="zh-CN" altLang="en-US" dirty="0" smtClean="0"/>
              <a:t> </a:t>
            </a:r>
            <a:r>
              <a:rPr lang="en-US" altLang="zh-CN" dirty="0" smtClean="0"/>
              <a:t>within</a:t>
            </a:r>
            <a:r>
              <a:rPr lang="zh-CN" altLang="en-US" dirty="0" smtClean="0"/>
              <a:t> </a:t>
            </a:r>
            <a:r>
              <a:rPr lang="en-US" altLang="zh-CN" dirty="0" smtClean="0"/>
              <a:t>each</a:t>
            </a:r>
            <a:r>
              <a:rPr lang="zh-CN" altLang="en-US" dirty="0" smtClean="0"/>
              <a:t> </a:t>
            </a:r>
            <a:r>
              <a:rPr lang="en-US" altLang="zh-CN" dirty="0" smtClean="0"/>
              <a:t>model</a:t>
            </a:r>
          </a:p>
          <a:p>
            <a:pPr lvl="1">
              <a:buFont typeface="Courier New" charset="0"/>
              <a:buChar char="o"/>
            </a:pPr>
            <a:r>
              <a:rPr lang="en-US" altLang="zh-CN" dirty="0" smtClean="0"/>
              <a:t>T-test</a:t>
            </a:r>
            <a:r>
              <a:rPr lang="zh-CN" altLang="en-US" dirty="0" smtClean="0"/>
              <a:t> </a:t>
            </a:r>
            <a:r>
              <a:rPr lang="en-US" altLang="zh-CN" dirty="0" smtClean="0"/>
              <a:t>on</a:t>
            </a:r>
            <a:r>
              <a:rPr lang="zh-CN" altLang="en-US" dirty="0" smtClean="0"/>
              <a:t> </a:t>
            </a:r>
            <a:r>
              <a:rPr lang="en-US" altLang="zh-CN" dirty="0" smtClean="0"/>
              <a:t>average</a:t>
            </a:r>
            <a:r>
              <a:rPr lang="zh-CN" altLang="en-US" dirty="0" smtClean="0"/>
              <a:t> </a:t>
            </a:r>
            <a:r>
              <a:rPr lang="en-US" altLang="zh-CN" dirty="0" smtClean="0"/>
              <a:t>performance</a:t>
            </a:r>
            <a:r>
              <a:rPr lang="zh-CN" altLang="en-US" dirty="0" smtClean="0"/>
              <a:t> </a:t>
            </a:r>
            <a:r>
              <a:rPr lang="en-US" altLang="zh-CN" dirty="0" smtClean="0"/>
              <a:t>between</a:t>
            </a:r>
            <a:r>
              <a:rPr lang="zh-CN" altLang="en-US" dirty="0" smtClean="0"/>
              <a:t> </a:t>
            </a:r>
            <a:r>
              <a:rPr lang="en-US" altLang="zh-CN" dirty="0" smtClean="0"/>
              <a:t>different</a:t>
            </a:r>
            <a:r>
              <a:rPr lang="zh-CN" altLang="en-US" dirty="0" smtClean="0"/>
              <a:t> </a:t>
            </a:r>
            <a:r>
              <a:rPr lang="en-US" altLang="zh-CN" dirty="0" smtClean="0"/>
              <a:t>models</a:t>
            </a:r>
            <a:endParaRPr lang="en-US" dirty="0"/>
          </a:p>
        </p:txBody>
      </p:sp>
    </p:spTree>
    <p:extLst>
      <p:ext uri="{BB962C8B-B14F-4D97-AF65-F5344CB8AC3E}">
        <p14:creationId xmlns:p14="http://schemas.microsoft.com/office/powerpoint/2010/main" val="158700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Current</a:t>
            </a:r>
            <a:r>
              <a:rPr lang="zh-CN" altLang="en-US" dirty="0" smtClean="0"/>
              <a:t> </a:t>
            </a:r>
            <a:r>
              <a:rPr lang="en-US" altLang="zh-CN" dirty="0" smtClean="0"/>
              <a:t>Progress:</a:t>
            </a:r>
            <a:r>
              <a:rPr lang="zh-CN" altLang="en-US" dirty="0" smtClean="0"/>
              <a:t> </a:t>
            </a:r>
            <a:r>
              <a:rPr lang="en-US" altLang="zh-CN" dirty="0" smtClean="0"/>
              <a:t>Data</a:t>
            </a:r>
            <a:endParaRPr lang="en-US" dirty="0"/>
          </a:p>
        </p:txBody>
      </p:sp>
      <p:sp>
        <p:nvSpPr>
          <p:cNvPr id="3" name="Content Placeholder 2"/>
          <p:cNvSpPr>
            <a:spLocks noGrp="1"/>
          </p:cNvSpPr>
          <p:nvPr>
            <p:ph idx="1"/>
          </p:nvPr>
        </p:nvSpPr>
        <p:spPr/>
        <p:txBody>
          <a:bodyPr/>
          <a:lstStyle/>
          <a:p>
            <a:r>
              <a:rPr lang="en-US" altLang="zh-CN" dirty="0" smtClean="0"/>
              <a:t>Data</a:t>
            </a:r>
            <a:r>
              <a:rPr lang="zh-CN" altLang="en-US" dirty="0" smtClean="0"/>
              <a:t> </a:t>
            </a:r>
            <a:r>
              <a:rPr lang="en-US" altLang="zh-CN" dirty="0" smtClean="0"/>
              <a:t>component:</a:t>
            </a:r>
          </a:p>
          <a:p>
            <a:pPr lvl="1">
              <a:buFont typeface="Courier New" charset="0"/>
              <a:buChar char="o"/>
            </a:pPr>
            <a:r>
              <a:rPr lang="en-US" altLang="zh-CN" dirty="0" smtClean="0"/>
              <a:t>Residue</a:t>
            </a:r>
            <a:r>
              <a:rPr lang="zh-CN" altLang="en-US" dirty="0" smtClean="0"/>
              <a:t> </a:t>
            </a:r>
            <a:r>
              <a:rPr lang="en-US" altLang="zh-CN" dirty="0" smtClean="0"/>
              <a:t>sequences</a:t>
            </a:r>
            <a:r>
              <a:rPr lang="zh-CN" altLang="en-US" dirty="0" smtClean="0"/>
              <a:t> </a:t>
            </a:r>
            <a:r>
              <a:rPr lang="en-US" altLang="zh-CN" dirty="0" smtClean="0"/>
              <a:t>for</a:t>
            </a:r>
            <a:r>
              <a:rPr lang="zh-CN" altLang="en-US" dirty="0" smtClean="0"/>
              <a:t> </a:t>
            </a:r>
            <a:r>
              <a:rPr lang="en-US" altLang="zh-CN" dirty="0" smtClean="0"/>
              <a:t>a</a:t>
            </a:r>
            <a:r>
              <a:rPr lang="zh-CN" altLang="en-US" dirty="0" smtClean="0"/>
              <a:t> </a:t>
            </a:r>
            <a:r>
              <a:rPr lang="en-US" altLang="zh-CN" dirty="0" smtClean="0"/>
              <a:t>chain</a:t>
            </a:r>
            <a:r>
              <a:rPr lang="zh-CN" altLang="en-US" dirty="0" smtClean="0"/>
              <a:t> </a:t>
            </a:r>
            <a:r>
              <a:rPr lang="en-US" altLang="zh-CN" dirty="0" smtClean="0"/>
              <a:t>in</a:t>
            </a:r>
            <a:r>
              <a:rPr lang="zh-CN" altLang="en-US" dirty="0" smtClean="0"/>
              <a:t> </a:t>
            </a:r>
            <a:r>
              <a:rPr lang="en-US" altLang="zh-CN" dirty="0" smtClean="0"/>
              <a:t>different</a:t>
            </a:r>
            <a:r>
              <a:rPr lang="zh-CN" altLang="en-US" dirty="0" smtClean="0"/>
              <a:t> </a:t>
            </a:r>
            <a:r>
              <a:rPr lang="en-US" altLang="zh-CN" dirty="0" smtClean="0"/>
              <a:t>proteins</a:t>
            </a:r>
          </a:p>
          <a:p>
            <a:pPr lvl="1">
              <a:buFont typeface="Courier New" charset="0"/>
              <a:buChar char="o"/>
            </a:pPr>
            <a:r>
              <a:rPr lang="en-US" altLang="zh-CN" dirty="0" smtClean="0"/>
              <a:t>List</a:t>
            </a:r>
            <a:r>
              <a:rPr lang="zh-CN" altLang="en-US" dirty="0" smtClean="0"/>
              <a:t> </a:t>
            </a:r>
            <a:r>
              <a:rPr lang="en-US" altLang="zh-CN" dirty="0" smtClean="0"/>
              <a:t>of</a:t>
            </a:r>
            <a:r>
              <a:rPr lang="zh-CN" altLang="en-US" dirty="0" smtClean="0"/>
              <a:t> </a:t>
            </a:r>
            <a:r>
              <a:rPr lang="en-US" altLang="zh-CN" dirty="0" smtClean="0"/>
              <a:t>residues</a:t>
            </a:r>
            <a:r>
              <a:rPr lang="zh-CN" altLang="en-US" dirty="0" smtClean="0"/>
              <a:t> </a:t>
            </a:r>
            <a:r>
              <a:rPr lang="en-US" altLang="zh-CN" dirty="0" smtClean="0"/>
              <a:t>which</a:t>
            </a:r>
            <a:r>
              <a:rPr lang="zh-CN" altLang="en-US" dirty="0" smtClean="0"/>
              <a:t> </a:t>
            </a:r>
            <a:r>
              <a:rPr lang="en-US" altLang="zh-CN" dirty="0" smtClean="0"/>
              <a:t>are</a:t>
            </a:r>
            <a:r>
              <a:rPr lang="zh-CN" altLang="en-US" dirty="0" smtClean="0"/>
              <a:t> </a:t>
            </a:r>
            <a:r>
              <a:rPr lang="en-US" altLang="zh-CN" dirty="0" smtClean="0"/>
              <a:t>binding</a:t>
            </a:r>
            <a:r>
              <a:rPr lang="zh-CN" altLang="en-US" dirty="0" smtClean="0"/>
              <a:t> </a:t>
            </a:r>
            <a:r>
              <a:rPr lang="en-US" altLang="zh-CN" dirty="0" smtClean="0"/>
              <a:t>to</a:t>
            </a:r>
            <a:r>
              <a:rPr lang="zh-CN" altLang="en-US" dirty="0" smtClean="0"/>
              <a:t> </a:t>
            </a:r>
            <a:r>
              <a:rPr lang="en-US" altLang="zh-CN" dirty="0" smtClean="0"/>
              <a:t>DNA</a:t>
            </a:r>
            <a:r>
              <a:rPr lang="zh-CN" altLang="en-US" dirty="0" smtClean="0"/>
              <a:t> </a:t>
            </a:r>
            <a:r>
              <a:rPr lang="en-US" altLang="zh-CN" dirty="0" smtClean="0"/>
              <a:t>molecules</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corresponding</a:t>
            </a:r>
            <a:r>
              <a:rPr lang="zh-CN" altLang="en-US" dirty="0" smtClean="0"/>
              <a:t> </a:t>
            </a:r>
            <a:r>
              <a:rPr lang="en-US" altLang="zh-CN" dirty="0" smtClean="0"/>
              <a:t>chains</a:t>
            </a:r>
            <a:r>
              <a:rPr lang="zh-CN" altLang="en-US" dirty="0" smtClean="0"/>
              <a:t> </a:t>
            </a:r>
            <a:r>
              <a:rPr lang="en-US" altLang="zh-CN" dirty="0" smtClean="0"/>
              <a:t>of</a:t>
            </a:r>
            <a:r>
              <a:rPr lang="zh-CN" altLang="en-US" dirty="0" smtClean="0"/>
              <a:t> </a:t>
            </a:r>
            <a:r>
              <a:rPr lang="en-US" altLang="zh-CN" dirty="0" smtClean="0"/>
              <a:t>proteins</a:t>
            </a:r>
          </a:p>
          <a:p>
            <a:pPr lvl="1">
              <a:buFont typeface="Courier New" charset="0"/>
              <a:buChar char="o"/>
            </a:pPr>
            <a:r>
              <a:rPr lang="en-US" altLang="zh-CN" dirty="0" smtClean="0"/>
              <a:t>Structural</a:t>
            </a:r>
            <a:r>
              <a:rPr lang="zh-CN" altLang="en-US" dirty="0" smtClean="0"/>
              <a:t> </a:t>
            </a:r>
            <a:r>
              <a:rPr lang="en-US" altLang="zh-CN" dirty="0" smtClean="0"/>
              <a:t>information</a:t>
            </a:r>
            <a:r>
              <a:rPr lang="zh-CN" altLang="en-US" dirty="0" smtClean="0"/>
              <a:t> </a:t>
            </a:r>
            <a:r>
              <a:rPr lang="en-US" altLang="zh-CN" dirty="0" smtClean="0"/>
              <a:t>and</a:t>
            </a:r>
            <a:r>
              <a:rPr lang="zh-CN" altLang="en-US" dirty="0" smtClean="0"/>
              <a:t> </a:t>
            </a:r>
            <a:r>
              <a:rPr lang="en-US" altLang="zh-CN" dirty="0" smtClean="0"/>
              <a:t>physical</a:t>
            </a:r>
            <a:r>
              <a:rPr lang="zh-CN" altLang="en-US" dirty="0" smtClean="0"/>
              <a:t> </a:t>
            </a:r>
            <a:r>
              <a:rPr lang="en-US" altLang="zh-CN" dirty="0" smtClean="0"/>
              <a:t>properties</a:t>
            </a:r>
            <a:endParaRPr lang="en-US" altLang="zh-CN" dirty="0"/>
          </a:p>
          <a:p>
            <a:r>
              <a:rPr lang="en-US" altLang="zh-CN" dirty="0" smtClean="0"/>
              <a:t>Data</a:t>
            </a:r>
            <a:r>
              <a:rPr lang="zh-CN" altLang="en-US" dirty="0" smtClean="0"/>
              <a:t> </a:t>
            </a:r>
            <a:r>
              <a:rPr lang="en-US" altLang="zh-CN" dirty="0" smtClean="0"/>
              <a:t>source:</a:t>
            </a:r>
            <a:r>
              <a:rPr lang="zh-CN" altLang="en-US" dirty="0" smtClean="0"/>
              <a:t> </a:t>
            </a:r>
            <a:r>
              <a:rPr lang="en-US" altLang="zh-CN" dirty="0" smtClean="0"/>
              <a:t>NPIDB</a:t>
            </a:r>
          </a:p>
          <a:p>
            <a:pPr lvl="1">
              <a:buFont typeface="Courier New" charset="0"/>
              <a:buChar char="o"/>
            </a:pPr>
            <a:r>
              <a:rPr lang="en-US" altLang="zh-CN" dirty="0" smtClean="0"/>
              <a:t>PDB</a:t>
            </a:r>
            <a:r>
              <a:rPr lang="zh-CN" altLang="en-US" dirty="0" smtClean="0"/>
              <a:t> </a:t>
            </a:r>
            <a:r>
              <a:rPr lang="en-US" altLang="zh-CN" dirty="0" smtClean="0"/>
              <a:t>file</a:t>
            </a:r>
            <a:r>
              <a:rPr lang="zh-CN" altLang="en-US" dirty="0" smtClean="0"/>
              <a:t> </a:t>
            </a:r>
            <a:r>
              <a:rPr lang="en-US" altLang="zh-CN" dirty="0" smtClean="0"/>
              <a:t>(protein</a:t>
            </a:r>
            <a:r>
              <a:rPr lang="zh-CN" altLang="en-US" dirty="0" smtClean="0"/>
              <a:t> </a:t>
            </a:r>
            <a:r>
              <a:rPr lang="en-US" altLang="zh-CN" dirty="0" smtClean="0"/>
              <a:t>data</a:t>
            </a:r>
            <a:r>
              <a:rPr lang="zh-CN" altLang="en-US" dirty="0" smtClean="0"/>
              <a:t> </a:t>
            </a:r>
            <a:r>
              <a:rPr lang="en-US" altLang="zh-CN" dirty="0" smtClean="0"/>
              <a:t>bank)</a:t>
            </a:r>
          </a:p>
          <a:p>
            <a:pPr lvl="1">
              <a:buFont typeface="Courier New" charset="0"/>
              <a:buChar char="o"/>
            </a:pPr>
            <a:r>
              <a:rPr lang="en-US" altLang="zh-CN" dirty="0" smtClean="0"/>
              <a:t>Interaction</a:t>
            </a:r>
            <a:r>
              <a:rPr lang="zh-CN" altLang="en-US" dirty="0" smtClean="0"/>
              <a:t> </a:t>
            </a:r>
            <a:r>
              <a:rPr lang="en-US" altLang="zh-CN" dirty="0" smtClean="0"/>
              <a:t>file</a:t>
            </a:r>
          </a:p>
          <a:p>
            <a:pPr lvl="1">
              <a:buFont typeface="Courier New" charset="0"/>
              <a:buChar char="o"/>
            </a:pPr>
            <a:r>
              <a:rPr lang="en-US" altLang="zh-CN" dirty="0" smtClean="0"/>
              <a:t>Reference</a:t>
            </a:r>
          </a:p>
          <a:p>
            <a:pPr lvl="1">
              <a:buFont typeface="Courier New" charset="0"/>
              <a:buChar char="o"/>
            </a:pPr>
            <a:endParaRPr lang="en-US" altLang="zh-CN" dirty="0" smtClean="0"/>
          </a:p>
        </p:txBody>
      </p:sp>
    </p:spTree>
    <p:extLst>
      <p:ext uri="{BB962C8B-B14F-4D97-AF65-F5344CB8AC3E}">
        <p14:creationId xmlns:p14="http://schemas.microsoft.com/office/powerpoint/2010/main" val="693131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smtClean="0"/>
              <a:t>Data</a:t>
            </a:r>
            <a:endParaRPr lang="en-US" dirty="0"/>
          </a:p>
        </p:txBody>
      </p:sp>
      <p:sp>
        <p:nvSpPr>
          <p:cNvPr id="3" name="Content Placeholder 2"/>
          <p:cNvSpPr>
            <a:spLocks noGrp="1"/>
          </p:cNvSpPr>
          <p:nvPr>
            <p:ph idx="1"/>
          </p:nvPr>
        </p:nvSpPr>
        <p:spPr>
          <a:xfrm>
            <a:off x="628650" y="1825625"/>
            <a:ext cx="5758502" cy="4351338"/>
          </a:xfrm>
        </p:spPr>
        <p:txBody>
          <a:bodyPr>
            <a:normAutofit/>
          </a:bodyPr>
          <a:lstStyle/>
          <a:p>
            <a:r>
              <a:rPr lang="en-US" altLang="zh-CN" dirty="0" smtClean="0"/>
              <a:t>Data</a:t>
            </a:r>
            <a:r>
              <a:rPr lang="zh-CN" altLang="en-US" dirty="0" smtClean="0"/>
              <a:t> </a:t>
            </a:r>
            <a:r>
              <a:rPr lang="en-US" altLang="zh-CN" dirty="0" smtClean="0"/>
              <a:t>preprocess</a:t>
            </a:r>
          </a:p>
          <a:p>
            <a:pPr lvl="1">
              <a:buFont typeface="Courier New" charset="0"/>
              <a:buChar char="o"/>
            </a:pPr>
            <a:r>
              <a:rPr lang="en-US" altLang="zh-CN" dirty="0" smtClean="0"/>
              <a:t>Residue</a:t>
            </a:r>
            <a:r>
              <a:rPr lang="zh-CN" altLang="en-US" dirty="0" smtClean="0"/>
              <a:t> </a:t>
            </a:r>
            <a:r>
              <a:rPr lang="en-US" altLang="zh-CN" dirty="0" smtClean="0"/>
              <a:t>sequence:</a:t>
            </a:r>
          </a:p>
          <a:p>
            <a:pPr marL="457200" lvl="1" indent="0">
              <a:buNone/>
            </a:pPr>
            <a:r>
              <a:rPr lang="en-US" altLang="zh-CN" dirty="0" smtClean="0"/>
              <a:t>Extract</a:t>
            </a:r>
            <a:r>
              <a:rPr lang="zh-CN" altLang="en-US" dirty="0" smtClean="0"/>
              <a:t> </a:t>
            </a:r>
            <a:r>
              <a:rPr lang="en-US" altLang="zh-CN" dirty="0" smtClean="0"/>
              <a:t>the</a:t>
            </a:r>
            <a:r>
              <a:rPr lang="zh-CN" altLang="en-US" dirty="0" smtClean="0"/>
              <a:t> </a:t>
            </a:r>
            <a:r>
              <a:rPr lang="en-US" altLang="zh-CN" dirty="0" smtClean="0"/>
              <a:t>sequence</a:t>
            </a:r>
            <a:r>
              <a:rPr lang="zh-CN" altLang="en-US" dirty="0" smtClean="0"/>
              <a:t> </a:t>
            </a:r>
            <a:r>
              <a:rPr lang="en-US" altLang="zh-CN" dirty="0" smtClean="0"/>
              <a:t>of</a:t>
            </a:r>
            <a:r>
              <a:rPr lang="zh-CN" altLang="en-US" dirty="0" smtClean="0"/>
              <a:t> </a:t>
            </a:r>
            <a:r>
              <a:rPr lang="en-US" altLang="zh-CN" dirty="0" smtClean="0"/>
              <a:t>residues</a:t>
            </a:r>
            <a:r>
              <a:rPr lang="zh-CN" altLang="en-US" dirty="0" smtClean="0"/>
              <a:t> </a:t>
            </a:r>
            <a:r>
              <a:rPr lang="en-US" altLang="zh-CN" dirty="0" smtClean="0"/>
              <a:t>from</a:t>
            </a:r>
            <a:r>
              <a:rPr lang="zh-CN" altLang="en-US" dirty="0" smtClean="0"/>
              <a:t> </a:t>
            </a:r>
            <a:r>
              <a:rPr lang="en-US" altLang="zh-CN" dirty="0" smtClean="0"/>
              <a:t>PDB</a:t>
            </a:r>
            <a:r>
              <a:rPr lang="zh-CN" altLang="en-US" dirty="0" smtClean="0"/>
              <a:t> </a:t>
            </a:r>
            <a:r>
              <a:rPr lang="en-US" altLang="zh-CN" dirty="0" smtClean="0"/>
              <a:t>files</a:t>
            </a:r>
            <a:r>
              <a:rPr lang="zh-CN" altLang="en-US" dirty="0" smtClean="0"/>
              <a:t> </a:t>
            </a:r>
            <a:r>
              <a:rPr lang="en-US" altLang="zh-CN" dirty="0" smtClean="0"/>
              <a:t>and</a:t>
            </a:r>
            <a:r>
              <a:rPr lang="zh-CN" altLang="en-US" dirty="0" smtClean="0"/>
              <a:t> </a:t>
            </a:r>
            <a:r>
              <a:rPr lang="en-US" altLang="zh-CN" dirty="0" smtClean="0"/>
              <a:t>convert</a:t>
            </a:r>
            <a:r>
              <a:rPr lang="zh-CN" altLang="en-US" dirty="0" smtClean="0"/>
              <a:t> </a:t>
            </a:r>
            <a:r>
              <a:rPr lang="en-US" altLang="zh-CN" dirty="0" smtClean="0"/>
              <a:t>them</a:t>
            </a:r>
            <a:r>
              <a:rPr lang="zh-CN" altLang="en-US" dirty="0" smtClean="0"/>
              <a:t> </a:t>
            </a:r>
            <a:r>
              <a:rPr lang="en-US" altLang="zh-CN" dirty="0" smtClean="0"/>
              <a:t>into</a:t>
            </a:r>
            <a:r>
              <a:rPr lang="zh-CN" altLang="en-US" dirty="0" smtClean="0"/>
              <a:t> </a:t>
            </a:r>
            <a:r>
              <a:rPr lang="en-US" altLang="zh-CN" dirty="0" smtClean="0"/>
              <a:t>a</a:t>
            </a:r>
            <a:r>
              <a:rPr lang="zh-CN" altLang="en-US" dirty="0" smtClean="0"/>
              <a:t> </a:t>
            </a:r>
            <a:r>
              <a:rPr lang="en-US" altLang="zh-CN" dirty="0" smtClean="0"/>
              <a:t>list</a:t>
            </a:r>
            <a:r>
              <a:rPr lang="zh-CN" altLang="en-US" dirty="0" smtClean="0"/>
              <a:t> </a:t>
            </a:r>
            <a:r>
              <a:rPr lang="en-US" altLang="zh-CN" dirty="0" smtClean="0"/>
              <a:t>of</a:t>
            </a:r>
            <a:r>
              <a:rPr lang="zh-CN" altLang="en-US" dirty="0" smtClean="0"/>
              <a:t> </a:t>
            </a:r>
            <a:r>
              <a:rPr lang="en-US" altLang="zh-CN" dirty="0" smtClean="0"/>
              <a:t>residue</a:t>
            </a:r>
            <a:r>
              <a:rPr lang="zh-CN" altLang="en-US" dirty="0" smtClean="0"/>
              <a:t> </a:t>
            </a:r>
            <a:r>
              <a:rPr lang="en-US" altLang="zh-CN" dirty="0" smtClean="0"/>
              <a:t>names</a:t>
            </a:r>
            <a:r>
              <a:rPr lang="zh-CN" altLang="en-US" dirty="0" smtClean="0"/>
              <a:t> </a:t>
            </a:r>
            <a:r>
              <a:rPr lang="en-US" altLang="zh-CN" dirty="0" smtClean="0"/>
              <a:t>with</a:t>
            </a:r>
            <a:r>
              <a:rPr lang="zh-CN" altLang="en-US" dirty="0" smtClean="0"/>
              <a:t> </a:t>
            </a:r>
            <a:r>
              <a:rPr lang="en-US" altLang="zh-CN" dirty="0" smtClean="0"/>
              <a:t>single</a:t>
            </a:r>
            <a:r>
              <a:rPr lang="zh-CN" altLang="en-US" dirty="0" smtClean="0"/>
              <a:t> </a:t>
            </a:r>
            <a:r>
              <a:rPr lang="en-US" altLang="zh-CN" dirty="0" smtClean="0"/>
              <a:t>letter</a:t>
            </a:r>
            <a:r>
              <a:rPr lang="zh-CN" altLang="en-US" dirty="0" smtClean="0"/>
              <a:t> </a:t>
            </a:r>
            <a:r>
              <a:rPr lang="en-US" altLang="zh-CN" dirty="0" smtClean="0"/>
              <a:t>in</a:t>
            </a:r>
            <a:r>
              <a:rPr lang="zh-CN" altLang="en-US" dirty="0" smtClean="0"/>
              <a:t> </a:t>
            </a:r>
            <a:r>
              <a:rPr lang="en-US" altLang="zh-CN" dirty="0" err="1" smtClean="0"/>
              <a:t>fasta</a:t>
            </a:r>
            <a:r>
              <a:rPr lang="zh-CN" altLang="en-US" dirty="0" smtClean="0"/>
              <a:t> </a:t>
            </a:r>
            <a:r>
              <a:rPr lang="en-US" altLang="zh-CN" dirty="0" smtClean="0"/>
              <a:t>form.</a:t>
            </a:r>
            <a:r>
              <a:rPr lang="zh-CN" altLang="en-US" dirty="0"/>
              <a:t> </a:t>
            </a:r>
            <a:endParaRPr lang="en-US" altLang="zh-CN" dirty="0" smtClean="0"/>
          </a:p>
          <a:p>
            <a:pPr marL="457200" lvl="1" indent="0">
              <a:buNone/>
            </a:pPr>
            <a:r>
              <a:rPr lang="en-US" altLang="zh-CN" i="1" dirty="0" smtClean="0"/>
              <a:t>Example:</a:t>
            </a:r>
          </a:p>
          <a:p>
            <a:pPr marL="457200" lvl="1" indent="0">
              <a:buNone/>
            </a:pPr>
            <a:r>
              <a:rPr lang="en-US" altLang="zh-CN" i="1" dirty="0" smtClean="0"/>
              <a:t>The</a:t>
            </a:r>
            <a:r>
              <a:rPr lang="zh-CN" altLang="en-US" i="1" dirty="0" smtClean="0"/>
              <a:t> </a:t>
            </a:r>
            <a:r>
              <a:rPr lang="en-US" altLang="zh-CN" i="1" dirty="0" smtClean="0"/>
              <a:t>first</a:t>
            </a:r>
            <a:r>
              <a:rPr lang="zh-CN" altLang="en-US" i="1" dirty="0" smtClean="0"/>
              <a:t> </a:t>
            </a:r>
            <a:r>
              <a:rPr lang="en-US" altLang="zh-CN" i="1" dirty="0" smtClean="0"/>
              <a:t>four</a:t>
            </a:r>
            <a:r>
              <a:rPr lang="zh-CN" altLang="en-US" i="1" dirty="0" smtClean="0"/>
              <a:t> </a:t>
            </a:r>
            <a:r>
              <a:rPr lang="en-US" altLang="zh-CN" i="1" dirty="0" smtClean="0"/>
              <a:t>residues</a:t>
            </a:r>
            <a:r>
              <a:rPr lang="zh-CN" altLang="en-US" i="1" dirty="0" smtClean="0"/>
              <a:t> </a:t>
            </a:r>
            <a:r>
              <a:rPr lang="en-US" altLang="zh-CN" i="1" dirty="0" smtClean="0"/>
              <a:t>extracted</a:t>
            </a:r>
            <a:r>
              <a:rPr lang="zh-CN" altLang="en-US" i="1" dirty="0" smtClean="0"/>
              <a:t> </a:t>
            </a:r>
            <a:r>
              <a:rPr lang="en-US" altLang="zh-CN" i="1" dirty="0" smtClean="0"/>
              <a:t>from</a:t>
            </a:r>
            <a:r>
              <a:rPr lang="zh-CN" altLang="en-US" i="1" dirty="0" smtClean="0"/>
              <a:t> </a:t>
            </a:r>
            <a:r>
              <a:rPr lang="en-US" altLang="zh-CN" i="1" dirty="0" smtClean="0"/>
              <a:t>1a1h.pdb</a:t>
            </a:r>
            <a:r>
              <a:rPr lang="zh-CN" altLang="en-US" i="1" dirty="0" smtClean="0"/>
              <a:t> </a:t>
            </a:r>
            <a:r>
              <a:rPr lang="en-US" altLang="zh-CN" i="1" dirty="0" smtClean="0"/>
              <a:t>file</a:t>
            </a:r>
            <a:r>
              <a:rPr lang="zh-CN" altLang="en-US" i="1" dirty="0" smtClean="0"/>
              <a:t> </a:t>
            </a:r>
            <a:r>
              <a:rPr lang="en-US" altLang="zh-CN" i="1" dirty="0" smtClean="0"/>
              <a:t>is</a:t>
            </a:r>
            <a:r>
              <a:rPr lang="zh-CN" altLang="en-US" i="1" dirty="0" smtClean="0"/>
              <a:t> </a:t>
            </a:r>
            <a:r>
              <a:rPr lang="en-US" altLang="zh-CN" i="1" dirty="0" smtClean="0"/>
              <a:t>”</a:t>
            </a:r>
            <a:r>
              <a:rPr lang="es-ES_tradnl" altLang="zh-CN" i="1" dirty="0"/>
              <a:t> R P Y A</a:t>
            </a:r>
            <a:r>
              <a:rPr lang="en-US" altLang="zh-CN" i="1" dirty="0" smtClean="0"/>
              <a:t>”</a:t>
            </a:r>
            <a:r>
              <a:rPr lang="zh-CN" altLang="en-US" i="1" dirty="0" smtClean="0"/>
              <a:t> </a:t>
            </a:r>
            <a:r>
              <a:rPr lang="en-US" altLang="zh-CN" i="1" dirty="0" smtClean="0"/>
              <a:t>which</a:t>
            </a:r>
            <a:r>
              <a:rPr lang="zh-CN" altLang="en-US" i="1" dirty="0" smtClean="0"/>
              <a:t> </a:t>
            </a:r>
            <a:r>
              <a:rPr lang="en-US" altLang="zh-CN" i="1" dirty="0" smtClean="0"/>
              <a:t>represents</a:t>
            </a:r>
            <a:r>
              <a:rPr lang="zh-CN" altLang="en-US" i="1" dirty="0" smtClean="0"/>
              <a:t> </a:t>
            </a:r>
            <a:r>
              <a:rPr lang="en-US" altLang="zh-CN" i="1" dirty="0" smtClean="0"/>
              <a:t>four</a:t>
            </a:r>
            <a:r>
              <a:rPr lang="zh-CN" altLang="en-US" i="1" dirty="0" smtClean="0"/>
              <a:t> </a:t>
            </a:r>
            <a:r>
              <a:rPr lang="en-US" altLang="zh-CN" i="1" dirty="0" smtClean="0"/>
              <a:t>residues.</a:t>
            </a:r>
          </a:p>
        </p:txBody>
      </p:sp>
      <p:pic>
        <p:nvPicPr>
          <p:cNvPr id="4" name="Picture 3"/>
          <p:cNvPicPr>
            <a:picLocks noChangeAspect="1"/>
          </p:cNvPicPr>
          <p:nvPr/>
        </p:nvPicPr>
        <p:blipFill>
          <a:blip r:embed="rId2"/>
          <a:stretch>
            <a:fillRect/>
          </a:stretch>
        </p:blipFill>
        <p:spPr>
          <a:xfrm>
            <a:off x="357187" y="5692774"/>
            <a:ext cx="8429625" cy="1238250"/>
          </a:xfrm>
          <a:prstGeom prst="rect">
            <a:avLst/>
          </a:prstGeom>
        </p:spPr>
      </p:pic>
      <p:pic>
        <p:nvPicPr>
          <p:cNvPr id="5" name="Picture 4"/>
          <p:cNvPicPr>
            <a:picLocks noChangeAspect="1"/>
          </p:cNvPicPr>
          <p:nvPr/>
        </p:nvPicPr>
        <p:blipFill>
          <a:blip r:embed="rId3"/>
          <a:stretch>
            <a:fillRect/>
          </a:stretch>
        </p:blipFill>
        <p:spPr>
          <a:xfrm>
            <a:off x="6124248" y="2060110"/>
            <a:ext cx="2925468" cy="3263243"/>
          </a:xfrm>
          <a:prstGeom prst="rect">
            <a:avLst/>
          </a:prstGeom>
        </p:spPr>
      </p:pic>
    </p:spTree>
    <p:extLst>
      <p:ext uri="{BB962C8B-B14F-4D97-AF65-F5344CB8AC3E}">
        <p14:creationId xmlns:p14="http://schemas.microsoft.com/office/powerpoint/2010/main" val="460746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TotalTime>
  <Words>821</Words>
  <Application>Microsoft Office PowerPoint</Application>
  <PresentationFormat>On-screen Show (4:3)</PresentationFormat>
  <Paragraphs>181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Arial</vt:lpstr>
      <vt:lpstr>Calibri</vt:lpstr>
      <vt:lpstr>Calibri Light</vt:lpstr>
      <vt:lpstr>Cambria Math</vt:lpstr>
      <vt:lpstr>Courier New</vt:lpstr>
      <vt:lpstr>Times New Roman</vt:lpstr>
      <vt:lpstr>Office Theme</vt:lpstr>
      <vt:lpstr>Diving into DNA-Protein Interaction with Machine Learning</vt:lpstr>
      <vt:lpstr>Outline</vt:lpstr>
      <vt:lpstr>Background</vt:lpstr>
      <vt:lpstr>Background</vt:lpstr>
      <vt:lpstr>Background</vt:lpstr>
      <vt:lpstr>Introduction: Features</vt:lpstr>
      <vt:lpstr>Introduction: Models and Evaluation</vt:lpstr>
      <vt:lpstr>Current Progress: Data</vt:lpstr>
      <vt:lpstr>Current Progress: Data</vt:lpstr>
      <vt:lpstr>Current Progress: Data</vt:lpstr>
      <vt:lpstr>Current Progress: Naïve Bayes Model</vt:lpstr>
      <vt:lpstr>PowerPoint Presentation</vt:lpstr>
      <vt:lpstr>Current Progress: Naïve Bayes Model</vt:lpstr>
      <vt:lpstr>Current Progress: Naïve Bayes Model</vt:lpstr>
      <vt:lpstr>Current Progress: Naïve Bayes Model</vt:lpstr>
      <vt:lpstr>Current Progress: Naïve Bayes Model</vt:lpstr>
      <vt:lpstr>Next step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Diving </dc:title>
  <dc:creator>Wang Jun</dc:creator>
  <cp:lastModifiedBy>Wang Jun</cp:lastModifiedBy>
  <cp:revision>281</cp:revision>
  <dcterms:created xsi:type="dcterms:W3CDTF">2016-04-19T04:11:26Z</dcterms:created>
  <dcterms:modified xsi:type="dcterms:W3CDTF">2016-05-10T02:38:41Z</dcterms:modified>
</cp:coreProperties>
</file>