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3" r:id="rId5"/>
    <p:sldId id="262" r:id="rId6"/>
    <p:sldId id="259" r:id="rId7"/>
    <p:sldId id="263" r:id="rId8"/>
    <p:sldId id="260" r:id="rId9"/>
    <p:sldId id="264" r:id="rId10"/>
    <p:sldId id="274" r:id="rId11"/>
    <p:sldId id="265" r:id="rId12"/>
    <p:sldId id="269" r:id="rId13"/>
    <p:sldId id="270" r:id="rId14"/>
    <p:sldId id="271" r:id="rId15"/>
    <p:sldId id="268" r:id="rId16"/>
    <p:sldId id="26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4"/>
    <p:restoredTop sz="94697"/>
  </p:normalViewPr>
  <p:slideViewPr>
    <p:cSldViewPr snapToGrid="0" snapToObjects="1">
      <p:cViewPr varScale="1">
        <p:scale>
          <a:sx n="85" d="100"/>
          <a:sy n="85" d="100"/>
        </p:scale>
        <p:origin x="21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Wang\Dropbox\code\simpleDNAandProt\test\naiiveBayes\data.csv"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Wang\Dropbox\code\simpleDNAandProt\test\naiiveBayes\data.csv"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Wang\Dropbox\code\simpleDNAandProt\test\naiiveBayes\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CN" sz="2400" dirty="0" smtClean="0"/>
              <a:t>Theta</a:t>
            </a:r>
            <a:r>
              <a:rPr lang="zh-CN" altLang="en-US" sz="2400" smtClean="0"/>
              <a:t> </a:t>
            </a:r>
            <a:r>
              <a:rPr lang="en-US" sz="2400" smtClean="0"/>
              <a:t>in </a:t>
            </a:r>
            <a:r>
              <a:rPr lang="en-US" sz="2400" dirty="0"/>
              <a:t>each fold of cross validation</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data!$A$1:$A$111</c:f>
              <c:numCache>
                <c:formatCode>General</c:formatCode>
                <c:ptCount val="111"/>
                <c:pt idx="0">
                  <c:v>0.0</c:v>
                </c:pt>
                <c:pt idx="2">
                  <c:v>1.0</c:v>
                </c:pt>
                <c:pt idx="4">
                  <c:v>2.0</c:v>
                </c:pt>
                <c:pt idx="6">
                  <c:v>3.0</c:v>
                </c:pt>
                <c:pt idx="8">
                  <c:v>4.0</c:v>
                </c:pt>
                <c:pt idx="10">
                  <c:v>5.0</c:v>
                </c:pt>
                <c:pt idx="12">
                  <c:v>6.0</c:v>
                </c:pt>
                <c:pt idx="14">
                  <c:v>7.0</c:v>
                </c:pt>
                <c:pt idx="16">
                  <c:v>8.0</c:v>
                </c:pt>
                <c:pt idx="18">
                  <c:v>9.0</c:v>
                </c:pt>
                <c:pt idx="20">
                  <c:v>10.0</c:v>
                </c:pt>
                <c:pt idx="22">
                  <c:v>11.0</c:v>
                </c:pt>
                <c:pt idx="24">
                  <c:v>12.0</c:v>
                </c:pt>
                <c:pt idx="26">
                  <c:v>13.0</c:v>
                </c:pt>
                <c:pt idx="28">
                  <c:v>14.0</c:v>
                </c:pt>
                <c:pt idx="30">
                  <c:v>15.0</c:v>
                </c:pt>
                <c:pt idx="32">
                  <c:v>16.0</c:v>
                </c:pt>
                <c:pt idx="34">
                  <c:v>17.0</c:v>
                </c:pt>
                <c:pt idx="36">
                  <c:v>18.0</c:v>
                </c:pt>
                <c:pt idx="38">
                  <c:v>19.0</c:v>
                </c:pt>
                <c:pt idx="40">
                  <c:v>20.0</c:v>
                </c:pt>
                <c:pt idx="42">
                  <c:v>21.0</c:v>
                </c:pt>
                <c:pt idx="44">
                  <c:v>22.0</c:v>
                </c:pt>
                <c:pt idx="46">
                  <c:v>23.0</c:v>
                </c:pt>
                <c:pt idx="48">
                  <c:v>24.0</c:v>
                </c:pt>
                <c:pt idx="50">
                  <c:v>25.0</c:v>
                </c:pt>
                <c:pt idx="52">
                  <c:v>26.0</c:v>
                </c:pt>
                <c:pt idx="54">
                  <c:v>27.0</c:v>
                </c:pt>
                <c:pt idx="56">
                  <c:v>28.0</c:v>
                </c:pt>
                <c:pt idx="58">
                  <c:v>29.0</c:v>
                </c:pt>
                <c:pt idx="60">
                  <c:v>30.0</c:v>
                </c:pt>
                <c:pt idx="62">
                  <c:v>31.0</c:v>
                </c:pt>
                <c:pt idx="64">
                  <c:v>32.0</c:v>
                </c:pt>
                <c:pt idx="66">
                  <c:v>33.0</c:v>
                </c:pt>
                <c:pt idx="68">
                  <c:v>34.0</c:v>
                </c:pt>
                <c:pt idx="70">
                  <c:v>35.0</c:v>
                </c:pt>
                <c:pt idx="72">
                  <c:v>36.0</c:v>
                </c:pt>
                <c:pt idx="74">
                  <c:v>37.0</c:v>
                </c:pt>
                <c:pt idx="76">
                  <c:v>38.0</c:v>
                </c:pt>
                <c:pt idx="78">
                  <c:v>39.0</c:v>
                </c:pt>
                <c:pt idx="80">
                  <c:v>40.0</c:v>
                </c:pt>
                <c:pt idx="82">
                  <c:v>41.0</c:v>
                </c:pt>
                <c:pt idx="84">
                  <c:v>42.0</c:v>
                </c:pt>
                <c:pt idx="86">
                  <c:v>43.0</c:v>
                </c:pt>
                <c:pt idx="88">
                  <c:v>44.0</c:v>
                </c:pt>
                <c:pt idx="90">
                  <c:v>45.0</c:v>
                </c:pt>
                <c:pt idx="92">
                  <c:v>46.0</c:v>
                </c:pt>
                <c:pt idx="94">
                  <c:v>47.0</c:v>
                </c:pt>
                <c:pt idx="96">
                  <c:v>48.0</c:v>
                </c:pt>
                <c:pt idx="98">
                  <c:v>49.0</c:v>
                </c:pt>
                <c:pt idx="100">
                  <c:v>50.0</c:v>
                </c:pt>
                <c:pt idx="102">
                  <c:v>51.0</c:v>
                </c:pt>
                <c:pt idx="104">
                  <c:v>52.0</c:v>
                </c:pt>
                <c:pt idx="106">
                  <c:v>53.0</c:v>
                </c:pt>
                <c:pt idx="108">
                  <c:v>54.0</c:v>
                </c:pt>
                <c:pt idx="110">
                  <c:v>55.0</c:v>
                </c:pt>
              </c:numCache>
            </c:numRef>
          </c:xVal>
          <c:yVal>
            <c:numRef>
              <c:f>data!$D$1:$D$111</c:f>
              <c:numCache>
                <c:formatCode>General</c:formatCode>
                <c:ptCount val="111"/>
                <c:pt idx="0">
                  <c:v>0.14</c:v>
                </c:pt>
                <c:pt idx="2">
                  <c:v>0.14</c:v>
                </c:pt>
                <c:pt idx="4">
                  <c:v>0.16</c:v>
                </c:pt>
                <c:pt idx="6">
                  <c:v>0.16</c:v>
                </c:pt>
                <c:pt idx="8">
                  <c:v>0.17</c:v>
                </c:pt>
                <c:pt idx="10">
                  <c:v>0.16</c:v>
                </c:pt>
                <c:pt idx="12">
                  <c:v>0.14</c:v>
                </c:pt>
                <c:pt idx="14">
                  <c:v>0.17</c:v>
                </c:pt>
                <c:pt idx="16">
                  <c:v>0.149999999999999</c:v>
                </c:pt>
                <c:pt idx="18">
                  <c:v>0.149999999999999</c:v>
                </c:pt>
                <c:pt idx="20">
                  <c:v>0.14</c:v>
                </c:pt>
                <c:pt idx="22">
                  <c:v>0.17</c:v>
                </c:pt>
                <c:pt idx="24">
                  <c:v>0.16</c:v>
                </c:pt>
                <c:pt idx="26">
                  <c:v>0.17</c:v>
                </c:pt>
                <c:pt idx="28">
                  <c:v>0.13</c:v>
                </c:pt>
                <c:pt idx="30">
                  <c:v>0.14</c:v>
                </c:pt>
                <c:pt idx="32">
                  <c:v>0.149999999999999</c:v>
                </c:pt>
                <c:pt idx="34">
                  <c:v>0.13</c:v>
                </c:pt>
                <c:pt idx="36">
                  <c:v>0.149999999999999</c:v>
                </c:pt>
                <c:pt idx="38">
                  <c:v>0.149999999999999</c:v>
                </c:pt>
                <c:pt idx="40">
                  <c:v>0.16</c:v>
                </c:pt>
                <c:pt idx="42">
                  <c:v>0.13</c:v>
                </c:pt>
                <c:pt idx="44">
                  <c:v>0.14</c:v>
                </c:pt>
                <c:pt idx="46">
                  <c:v>0.14</c:v>
                </c:pt>
                <c:pt idx="48">
                  <c:v>0.14</c:v>
                </c:pt>
                <c:pt idx="50">
                  <c:v>0.14</c:v>
                </c:pt>
                <c:pt idx="52">
                  <c:v>0.14</c:v>
                </c:pt>
                <c:pt idx="54">
                  <c:v>0.14</c:v>
                </c:pt>
                <c:pt idx="56">
                  <c:v>0.149999999999999</c:v>
                </c:pt>
                <c:pt idx="58">
                  <c:v>0.16</c:v>
                </c:pt>
                <c:pt idx="60">
                  <c:v>0.14</c:v>
                </c:pt>
                <c:pt idx="62">
                  <c:v>0.14</c:v>
                </c:pt>
                <c:pt idx="64">
                  <c:v>0.16</c:v>
                </c:pt>
                <c:pt idx="66">
                  <c:v>0.14</c:v>
                </c:pt>
                <c:pt idx="68">
                  <c:v>0.14</c:v>
                </c:pt>
                <c:pt idx="70">
                  <c:v>0.149999999999999</c:v>
                </c:pt>
                <c:pt idx="72">
                  <c:v>0.149999999999999</c:v>
                </c:pt>
                <c:pt idx="74">
                  <c:v>0.149999999999999</c:v>
                </c:pt>
                <c:pt idx="76">
                  <c:v>0.14</c:v>
                </c:pt>
                <c:pt idx="78">
                  <c:v>0.16</c:v>
                </c:pt>
                <c:pt idx="80">
                  <c:v>0.149999999999999</c:v>
                </c:pt>
                <c:pt idx="82">
                  <c:v>0.179999999999999</c:v>
                </c:pt>
                <c:pt idx="84">
                  <c:v>0.16</c:v>
                </c:pt>
                <c:pt idx="86">
                  <c:v>0.14</c:v>
                </c:pt>
                <c:pt idx="88">
                  <c:v>0.149999999999999</c:v>
                </c:pt>
                <c:pt idx="90">
                  <c:v>0.14</c:v>
                </c:pt>
                <c:pt idx="92">
                  <c:v>0.16</c:v>
                </c:pt>
                <c:pt idx="94">
                  <c:v>0.14</c:v>
                </c:pt>
                <c:pt idx="96">
                  <c:v>0.149999999999999</c:v>
                </c:pt>
                <c:pt idx="98">
                  <c:v>0.14</c:v>
                </c:pt>
                <c:pt idx="100">
                  <c:v>0.179999999999999</c:v>
                </c:pt>
                <c:pt idx="102">
                  <c:v>0.16</c:v>
                </c:pt>
                <c:pt idx="104">
                  <c:v>0.17</c:v>
                </c:pt>
                <c:pt idx="106">
                  <c:v>0.14</c:v>
                </c:pt>
                <c:pt idx="108">
                  <c:v>0.149999999999999</c:v>
                </c:pt>
                <c:pt idx="110">
                  <c:v>0.14</c:v>
                </c:pt>
              </c:numCache>
            </c:numRef>
          </c:yVal>
          <c:smooth val="0"/>
        </c:ser>
        <c:dLbls>
          <c:showLegendKey val="0"/>
          <c:showVal val="0"/>
          <c:showCatName val="0"/>
          <c:showSerName val="0"/>
          <c:showPercent val="0"/>
          <c:showBubbleSize val="0"/>
        </c:dLbls>
        <c:axId val="-2116469712"/>
        <c:axId val="-2116456000"/>
      </c:scatterChart>
      <c:valAx>
        <c:axId val="-21164697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ID of test set in cross validation</a:t>
                </a: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6456000"/>
        <c:crosses val="autoZero"/>
        <c:crossBetween val="midCat"/>
      </c:valAx>
      <c:valAx>
        <c:axId val="-2116456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Theta</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6469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Train accuracy in each fold of cross validation</a:t>
            </a:r>
          </a:p>
        </c:rich>
      </c:tx>
      <c:layout>
        <c:manualLayout>
          <c:xMode val="edge"/>
          <c:yMode val="edge"/>
          <c:x val="0.173822603128246"/>
          <c:y val="0.00317466110492705"/>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data!$A$1:$A$111</c:f>
              <c:numCache>
                <c:formatCode>General</c:formatCode>
                <c:ptCount val="111"/>
                <c:pt idx="0">
                  <c:v>0.0</c:v>
                </c:pt>
                <c:pt idx="2">
                  <c:v>1.0</c:v>
                </c:pt>
                <c:pt idx="4">
                  <c:v>2.0</c:v>
                </c:pt>
                <c:pt idx="6">
                  <c:v>3.0</c:v>
                </c:pt>
                <c:pt idx="8">
                  <c:v>4.0</c:v>
                </c:pt>
                <c:pt idx="10">
                  <c:v>5.0</c:v>
                </c:pt>
                <c:pt idx="12">
                  <c:v>6.0</c:v>
                </c:pt>
                <c:pt idx="14">
                  <c:v>7.0</c:v>
                </c:pt>
                <c:pt idx="16">
                  <c:v>8.0</c:v>
                </c:pt>
                <c:pt idx="18">
                  <c:v>9.0</c:v>
                </c:pt>
                <c:pt idx="20">
                  <c:v>10.0</c:v>
                </c:pt>
                <c:pt idx="22">
                  <c:v>11.0</c:v>
                </c:pt>
                <c:pt idx="24">
                  <c:v>12.0</c:v>
                </c:pt>
                <c:pt idx="26">
                  <c:v>13.0</c:v>
                </c:pt>
                <c:pt idx="28">
                  <c:v>14.0</c:v>
                </c:pt>
                <c:pt idx="30">
                  <c:v>15.0</c:v>
                </c:pt>
                <c:pt idx="32">
                  <c:v>16.0</c:v>
                </c:pt>
                <c:pt idx="34">
                  <c:v>17.0</c:v>
                </c:pt>
                <c:pt idx="36">
                  <c:v>18.0</c:v>
                </c:pt>
                <c:pt idx="38">
                  <c:v>19.0</c:v>
                </c:pt>
                <c:pt idx="40">
                  <c:v>20.0</c:v>
                </c:pt>
                <c:pt idx="42">
                  <c:v>21.0</c:v>
                </c:pt>
                <c:pt idx="44">
                  <c:v>22.0</c:v>
                </c:pt>
                <c:pt idx="46">
                  <c:v>23.0</c:v>
                </c:pt>
                <c:pt idx="48">
                  <c:v>24.0</c:v>
                </c:pt>
                <c:pt idx="50">
                  <c:v>25.0</c:v>
                </c:pt>
                <c:pt idx="52">
                  <c:v>26.0</c:v>
                </c:pt>
                <c:pt idx="54">
                  <c:v>27.0</c:v>
                </c:pt>
                <c:pt idx="56">
                  <c:v>28.0</c:v>
                </c:pt>
                <c:pt idx="58">
                  <c:v>29.0</c:v>
                </c:pt>
                <c:pt idx="60">
                  <c:v>30.0</c:v>
                </c:pt>
                <c:pt idx="62">
                  <c:v>31.0</c:v>
                </c:pt>
                <c:pt idx="64">
                  <c:v>32.0</c:v>
                </c:pt>
                <c:pt idx="66">
                  <c:v>33.0</c:v>
                </c:pt>
                <c:pt idx="68">
                  <c:v>34.0</c:v>
                </c:pt>
                <c:pt idx="70">
                  <c:v>35.0</c:v>
                </c:pt>
                <c:pt idx="72">
                  <c:v>36.0</c:v>
                </c:pt>
                <c:pt idx="74">
                  <c:v>37.0</c:v>
                </c:pt>
                <c:pt idx="76">
                  <c:v>38.0</c:v>
                </c:pt>
                <c:pt idx="78">
                  <c:v>39.0</c:v>
                </c:pt>
                <c:pt idx="80">
                  <c:v>40.0</c:v>
                </c:pt>
                <c:pt idx="82">
                  <c:v>41.0</c:v>
                </c:pt>
                <c:pt idx="84">
                  <c:v>42.0</c:v>
                </c:pt>
                <c:pt idx="86">
                  <c:v>43.0</c:v>
                </c:pt>
                <c:pt idx="88">
                  <c:v>44.0</c:v>
                </c:pt>
                <c:pt idx="90">
                  <c:v>45.0</c:v>
                </c:pt>
                <c:pt idx="92">
                  <c:v>46.0</c:v>
                </c:pt>
                <c:pt idx="94">
                  <c:v>47.0</c:v>
                </c:pt>
                <c:pt idx="96">
                  <c:v>48.0</c:v>
                </c:pt>
                <c:pt idx="98">
                  <c:v>49.0</c:v>
                </c:pt>
                <c:pt idx="100">
                  <c:v>50.0</c:v>
                </c:pt>
                <c:pt idx="102">
                  <c:v>51.0</c:v>
                </c:pt>
                <c:pt idx="104">
                  <c:v>52.0</c:v>
                </c:pt>
                <c:pt idx="106">
                  <c:v>53.0</c:v>
                </c:pt>
                <c:pt idx="108">
                  <c:v>54.0</c:v>
                </c:pt>
                <c:pt idx="110">
                  <c:v>55.0</c:v>
                </c:pt>
              </c:numCache>
            </c:numRef>
          </c:xVal>
          <c:yVal>
            <c:numRef>
              <c:f>data!$C$1:$C$111</c:f>
              <c:numCache>
                <c:formatCode>General</c:formatCode>
                <c:ptCount val="111"/>
                <c:pt idx="0">
                  <c:v>0.928203423633</c:v>
                </c:pt>
                <c:pt idx="2">
                  <c:v>0.925788336933</c:v>
                </c:pt>
                <c:pt idx="4">
                  <c:v>0.926060503634</c:v>
                </c:pt>
                <c:pt idx="6">
                  <c:v>0.927573806138999</c:v>
                </c:pt>
                <c:pt idx="8">
                  <c:v>0.927402608189999</c:v>
                </c:pt>
                <c:pt idx="10">
                  <c:v>0.927266661105999</c:v>
                </c:pt>
                <c:pt idx="12">
                  <c:v>0.927072098232999</c:v>
                </c:pt>
                <c:pt idx="14">
                  <c:v>0.927915135316</c:v>
                </c:pt>
                <c:pt idx="16">
                  <c:v>0.927985414768</c:v>
                </c:pt>
                <c:pt idx="18">
                  <c:v>0.924660496497</c:v>
                </c:pt>
                <c:pt idx="20">
                  <c:v>0.927132948943</c:v>
                </c:pt>
                <c:pt idx="22">
                  <c:v>0.926628609804999</c:v>
                </c:pt>
                <c:pt idx="24">
                  <c:v>0.92760871408</c:v>
                </c:pt>
                <c:pt idx="26">
                  <c:v>0.926857909747</c:v>
                </c:pt>
                <c:pt idx="28">
                  <c:v>0.925646460364999</c:v>
                </c:pt>
                <c:pt idx="30">
                  <c:v>0.928187468503</c:v>
                </c:pt>
                <c:pt idx="32">
                  <c:v>0.925910281320999</c:v>
                </c:pt>
                <c:pt idx="34">
                  <c:v>0.928003384095</c:v>
                </c:pt>
                <c:pt idx="36">
                  <c:v>0.927509756705</c:v>
                </c:pt>
                <c:pt idx="38">
                  <c:v>0.927120365668</c:v>
                </c:pt>
                <c:pt idx="40">
                  <c:v>0.926193678546999</c:v>
                </c:pt>
                <c:pt idx="42">
                  <c:v>0.92678616511</c:v>
                </c:pt>
                <c:pt idx="44">
                  <c:v>0.927213606803</c:v>
                </c:pt>
                <c:pt idx="46">
                  <c:v>0.926839499957999</c:v>
                </c:pt>
                <c:pt idx="48">
                  <c:v>0.92641329755</c:v>
                </c:pt>
                <c:pt idx="50">
                  <c:v>0.927078148332999</c:v>
                </c:pt>
                <c:pt idx="52">
                  <c:v>0.926943699731999</c:v>
                </c:pt>
                <c:pt idx="54">
                  <c:v>0.928731250517999</c:v>
                </c:pt>
                <c:pt idx="56">
                  <c:v>0.926881898912999</c:v>
                </c:pt>
                <c:pt idx="58">
                  <c:v>0.93000838223</c:v>
                </c:pt>
                <c:pt idx="60">
                  <c:v>0.928387257755999</c:v>
                </c:pt>
                <c:pt idx="62">
                  <c:v>0.927443484043</c:v>
                </c:pt>
                <c:pt idx="64">
                  <c:v>0.926642214071</c:v>
                </c:pt>
                <c:pt idx="66">
                  <c:v>0.927007906783</c:v>
                </c:pt>
                <c:pt idx="68">
                  <c:v>0.927309103034</c:v>
                </c:pt>
                <c:pt idx="70">
                  <c:v>0.926866046744999</c:v>
                </c:pt>
                <c:pt idx="72">
                  <c:v>0.926283126468</c:v>
                </c:pt>
                <c:pt idx="74">
                  <c:v>0.925806451613</c:v>
                </c:pt>
                <c:pt idx="76">
                  <c:v>0.9269467043</c:v>
                </c:pt>
                <c:pt idx="78">
                  <c:v>0.927111486485999</c:v>
                </c:pt>
                <c:pt idx="80">
                  <c:v>0.92702366127</c:v>
                </c:pt>
                <c:pt idx="82">
                  <c:v>0.922920713402999</c:v>
                </c:pt>
                <c:pt idx="84">
                  <c:v>0.926193072212999</c:v>
                </c:pt>
                <c:pt idx="86">
                  <c:v>0.928392588883</c:v>
                </c:pt>
                <c:pt idx="88">
                  <c:v>0.926351068286999</c:v>
                </c:pt>
                <c:pt idx="90">
                  <c:v>0.925797150610999</c:v>
                </c:pt>
                <c:pt idx="92">
                  <c:v>0.925296819482</c:v>
                </c:pt>
                <c:pt idx="94">
                  <c:v>0.926873857403999</c:v>
                </c:pt>
                <c:pt idx="96">
                  <c:v>0.926168302709999</c:v>
                </c:pt>
                <c:pt idx="98">
                  <c:v>0.926934097420999</c:v>
                </c:pt>
                <c:pt idx="100">
                  <c:v>0.923968514834</c:v>
                </c:pt>
                <c:pt idx="102">
                  <c:v>0.926810990841</c:v>
                </c:pt>
                <c:pt idx="104">
                  <c:v>0.927307468637999</c:v>
                </c:pt>
                <c:pt idx="106">
                  <c:v>0.927442949092999</c:v>
                </c:pt>
                <c:pt idx="108">
                  <c:v>0.927357160627</c:v>
                </c:pt>
                <c:pt idx="110">
                  <c:v>0.926560379918999</c:v>
                </c:pt>
              </c:numCache>
            </c:numRef>
          </c:yVal>
          <c:smooth val="0"/>
        </c:ser>
        <c:dLbls>
          <c:showLegendKey val="0"/>
          <c:showVal val="0"/>
          <c:showCatName val="0"/>
          <c:showSerName val="0"/>
          <c:showPercent val="0"/>
          <c:showBubbleSize val="0"/>
        </c:dLbls>
        <c:axId val="2088732384"/>
        <c:axId val="-2116440400"/>
      </c:scatterChart>
      <c:valAx>
        <c:axId val="2088732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ID of test set in cross validation</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6440400"/>
        <c:crosses val="autoZero"/>
        <c:crossBetween val="midCat"/>
      </c:valAx>
      <c:valAx>
        <c:axId val="-2116440400"/>
        <c:scaling>
          <c:orientation val="minMax"/>
          <c:min val="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Accuracy</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887323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Test accuracy in each fold of cross validation</a:t>
            </a:r>
          </a:p>
        </c:rich>
      </c:tx>
      <c:layout>
        <c:manualLayout>
          <c:xMode val="edge"/>
          <c:yMode val="edge"/>
          <c:x val="0.195193190730902"/>
          <c:y val="0.0"/>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data!$A$1:$A$111</c:f>
              <c:numCache>
                <c:formatCode>General</c:formatCode>
                <c:ptCount val="111"/>
                <c:pt idx="0">
                  <c:v>0.0</c:v>
                </c:pt>
                <c:pt idx="2">
                  <c:v>1.0</c:v>
                </c:pt>
                <c:pt idx="4">
                  <c:v>2.0</c:v>
                </c:pt>
                <c:pt idx="6">
                  <c:v>3.0</c:v>
                </c:pt>
                <c:pt idx="8">
                  <c:v>4.0</c:v>
                </c:pt>
                <c:pt idx="10">
                  <c:v>5.0</c:v>
                </c:pt>
                <c:pt idx="12">
                  <c:v>6.0</c:v>
                </c:pt>
                <c:pt idx="14">
                  <c:v>7.0</c:v>
                </c:pt>
                <c:pt idx="16">
                  <c:v>8.0</c:v>
                </c:pt>
                <c:pt idx="18">
                  <c:v>9.0</c:v>
                </c:pt>
                <c:pt idx="20">
                  <c:v>10.0</c:v>
                </c:pt>
                <c:pt idx="22">
                  <c:v>11.0</c:v>
                </c:pt>
                <c:pt idx="24">
                  <c:v>12.0</c:v>
                </c:pt>
                <c:pt idx="26">
                  <c:v>13.0</c:v>
                </c:pt>
                <c:pt idx="28">
                  <c:v>14.0</c:v>
                </c:pt>
                <c:pt idx="30">
                  <c:v>15.0</c:v>
                </c:pt>
                <c:pt idx="32">
                  <c:v>16.0</c:v>
                </c:pt>
                <c:pt idx="34">
                  <c:v>17.0</c:v>
                </c:pt>
                <c:pt idx="36">
                  <c:v>18.0</c:v>
                </c:pt>
                <c:pt idx="38">
                  <c:v>19.0</c:v>
                </c:pt>
                <c:pt idx="40">
                  <c:v>20.0</c:v>
                </c:pt>
                <c:pt idx="42">
                  <c:v>21.0</c:v>
                </c:pt>
                <c:pt idx="44">
                  <c:v>22.0</c:v>
                </c:pt>
                <c:pt idx="46">
                  <c:v>23.0</c:v>
                </c:pt>
                <c:pt idx="48">
                  <c:v>24.0</c:v>
                </c:pt>
                <c:pt idx="50">
                  <c:v>25.0</c:v>
                </c:pt>
                <c:pt idx="52">
                  <c:v>26.0</c:v>
                </c:pt>
                <c:pt idx="54">
                  <c:v>27.0</c:v>
                </c:pt>
                <c:pt idx="56">
                  <c:v>28.0</c:v>
                </c:pt>
                <c:pt idx="58">
                  <c:v>29.0</c:v>
                </c:pt>
                <c:pt idx="60">
                  <c:v>30.0</c:v>
                </c:pt>
                <c:pt idx="62">
                  <c:v>31.0</c:v>
                </c:pt>
                <c:pt idx="64">
                  <c:v>32.0</c:v>
                </c:pt>
                <c:pt idx="66">
                  <c:v>33.0</c:v>
                </c:pt>
                <c:pt idx="68">
                  <c:v>34.0</c:v>
                </c:pt>
                <c:pt idx="70">
                  <c:v>35.0</c:v>
                </c:pt>
                <c:pt idx="72">
                  <c:v>36.0</c:v>
                </c:pt>
                <c:pt idx="74">
                  <c:v>37.0</c:v>
                </c:pt>
                <c:pt idx="76">
                  <c:v>38.0</c:v>
                </c:pt>
                <c:pt idx="78">
                  <c:v>39.0</c:v>
                </c:pt>
                <c:pt idx="80">
                  <c:v>40.0</c:v>
                </c:pt>
                <c:pt idx="82">
                  <c:v>41.0</c:v>
                </c:pt>
                <c:pt idx="84">
                  <c:v>42.0</c:v>
                </c:pt>
                <c:pt idx="86">
                  <c:v>43.0</c:v>
                </c:pt>
                <c:pt idx="88">
                  <c:v>44.0</c:v>
                </c:pt>
                <c:pt idx="90">
                  <c:v>45.0</c:v>
                </c:pt>
                <c:pt idx="92">
                  <c:v>46.0</c:v>
                </c:pt>
                <c:pt idx="94">
                  <c:v>47.0</c:v>
                </c:pt>
                <c:pt idx="96">
                  <c:v>48.0</c:v>
                </c:pt>
                <c:pt idx="98">
                  <c:v>49.0</c:v>
                </c:pt>
                <c:pt idx="100">
                  <c:v>50.0</c:v>
                </c:pt>
                <c:pt idx="102">
                  <c:v>51.0</c:v>
                </c:pt>
                <c:pt idx="104">
                  <c:v>52.0</c:v>
                </c:pt>
                <c:pt idx="106">
                  <c:v>53.0</c:v>
                </c:pt>
                <c:pt idx="108">
                  <c:v>54.0</c:v>
                </c:pt>
                <c:pt idx="110">
                  <c:v>55.0</c:v>
                </c:pt>
              </c:numCache>
            </c:numRef>
          </c:xVal>
          <c:yVal>
            <c:numRef>
              <c:f>data!$B$1:$B$111</c:f>
              <c:numCache>
                <c:formatCode>General</c:formatCode>
                <c:ptCount val="111"/>
                <c:pt idx="0">
                  <c:v>0.705882352940999</c:v>
                </c:pt>
                <c:pt idx="2">
                  <c:v>0.847426470588</c:v>
                </c:pt>
                <c:pt idx="4">
                  <c:v>0.789473684210999</c:v>
                </c:pt>
                <c:pt idx="6">
                  <c:v>0.722222222222</c:v>
                </c:pt>
                <c:pt idx="8">
                  <c:v>0.7125</c:v>
                </c:pt>
                <c:pt idx="10">
                  <c:v>0.807692307691999</c:v>
                </c:pt>
                <c:pt idx="12">
                  <c:v>0.757575757576</c:v>
                </c:pt>
                <c:pt idx="14">
                  <c:v>0.850340136054</c:v>
                </c:pt>
                <c:pt idx="16">
                  <c:v>0.788461538461999</c:v>
                </c:pt>
                <c:pt idx="18">
                  <c:v>0.847670250896</c:v>
                </c:pt>
                <c:pt idx="20">
                  <c:v>0.782894736841999</c:v>
                </c:pt>
                <c:pt idx="22">
                  <c:v>0.874396135266</c:v>
                </c:pt>
                <c:pt idx="24">
                  <c:v>0.782608695651999</c:v>
                </c:pt>
                <c:pt idx="26">
                  <c:v>0.857868020304999</c:v>
                </c:pt>
                <c:pt idx="28">
                  <c:v>0.787037037037</c:v>
                </c:pt>
                <c:pt idx="30">
                  <c:v>0.760563380281999</c:v>
                </c:pt>
                <c:pt idx="32">
                  <c:v>0.868794326240999</c:v>
                </c:pt>
                <c:pt idx="34">
                  <c:v>0.765886287625</c:v>
                </c:pt>
                <c:pt idx="36">
                  <c:v>0.802631578946999</c:v>
                </c:pt>
                <c:pt idx="38">
                  <c:v>0.816393442622999</c:v>
                </c:pt>
                <c:pt idx="40">
                  <c:v>0.766816143497999</c:v>
                </c:pt>
                <c:pt idx="42">
                  <c:v>0.792372881356</c:v>
                </c:pt>
                <c:pt idx="44">
                  <c:v>0.76</c:v>
                </c:pt>
                <c:pt idx="46">
                  <c:v>0.795</c:v>
                </c:pt>
                <c:pt idx="48">
                  <c:v>0.799295774647999</c:v>
                </c:pt>
                <c:pt idx="50">
                  <c:v>0.846153846154</c:v>
                </c:pt>
                <c:pt idx="52">
                  <c:v>0.803278688524999</c:v>
                </c:pt>
                <c:pt idx="54">
                  <c:v>0.769230769230999</c:v>
                </c:pt>
                <c:pt idx="56">
                  <c:v>0.828571428570999</c:v>
                </c:pt>
                <c:pt idx="58">
                  <c:v>0.746031746031999</c:v>
                </c:pt>
                <c:pt idx="60">
                  <c:v>0.791666666667</c:v>
                </c:pt>
                <c:pt idx="62">
                  <c:v>0.885057471264</c:v>
                </c:pt>
                <c:pt idx="64">
                  <c:v>0.80487804878</c:v>
                </c:pt>
                <c:pt idx="66">
                  <c:v>0.865384615385</c:v>
                </c:pt>
                <c:pt idx="68">
                  <c:v>0.739837398373999</c:v>
                </c:pt>
                <c:pt idx="70">
                  <c:v>0.818681318681</c:v>
                </c:pt>
                <c:pt idx="72">
                  <c:v>0.871794871795</c:v>
                </c:pt>
                <c:pt idx="74">
                  <c:v>0.858407079646</c:v>
                </c:pt>
                <c:pt idx="76">
                  <c:v>0.808219178081999</c:v>
                </c:pt>
                <c:pt idx="78">
                  <c:v>0.878136200717</c:v>
                </c:pt>
                <c:pt idx="80">
                  <c:v>0.810810810811</c:v>
                </c:pt>
                <c:pt idx="82">
                  <c:v>0.901639344261999</c:v>
                </c:pt>
                <c:pt idx="84">
                  <c:v>0.673469387754999</c:v>
                </c:pt>
                <c:pt idx="86">
                  <c:v>0.788321167883</c:v>
                </c:pt>
                <c:pt idx="88">
                  <c:v>0.804347826086999</c:v>
                </c:pt>
                <c:pt idx="90">
                  <c:v>0.804281345565999</c:v>
                </c:pt>
                <c:pt idx="92">
                  <c:v>0.877586206896999</c:v>
                </c:pt>
                <c:pt idx="94">
                  <c:v>0.670588235294</c:v>
                </c:pt>
                <c:pt idx="96">
                  <c:v>0.859999999999999</c:v>
                </c:pt>
                <c:pt idx="98">
                  <c:v>0.782608695651999</c:v>
                </c:pt>
                <c:pt idx="100">
                  <c:v>0.863799283154</c:v>
                </c:pt>
                <c:pt idx="102">
                  <c:v>0.770642201834999</c:v>
                </c:pt>
                <c:pt idx="104">
                  <c:v>0.817073170732</c:v>
                </c:pt>
                <c:pt idx="106">
                  <c:v>0.846153846154</c:v>
                </c:pt>
                <c:pt idx="108">
                  <c:v>0.783333333333</c:v>
                </c:pt>
                <c:pt idx="110">
                  <c:v>0.816513761468</c:v>
                </c:pt>
              </c:numCache>
            </c:numRef>
          </c:yVal>
          <c:smooth val="0"/>
        </c:ser>
        <c:dLbls>
          <c:showLegendKey val="0"/>
          <c:showVal val="0"/>
          <c:showCatName val="0"/>
          <c:showSerName val="0"/>
          <c:showPercent val="0"/>
          <c:showBubbleSize val="0"/>
        </c:dLbls>
        <c:axId val="-2130052272"/>
        <c:axId val="-2129827888"/>
      </c:scatterChart>
      <c:valAx>
        <c:axId val="-2130052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ID of test set in cross validation</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29827888"/>
        <c:crosses val="autoZero"/>
        <c:crossBetween val="midCat"/>
      </c:valAx>
      <c:valAx>
        <c:axId val="-2129827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Accuray</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300522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0F3C1F-EFD9-1849-A02A-D977599F4A7F}"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25278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F3C1F-EFD9-1849-A02A-D977599F4A7F}"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69735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F3C1F-EFD9-1849-A02A-D977599F4A7F}"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56476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F3C1F-EFD9-1849-A02A-D977599F4A7F}"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66845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F3C1F-EFD9-1849-A02A-D977599F4A7F}" type="datetimeFigureOut">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209875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0F3C1F-EFD9-1849-A02A-D977599F4A7F}" type="datetimeFigureOut">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33095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0F3C1F-EFD9-1849-A02A-D977599F4A7F}" type="datetimeFigureOut">
              <a:rPr lang="en-US" smtClean="0"/>
              <a:t>4/21/16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1547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0F3C1F-EFD9-1849-A02A-D977599F4A7F}" type="datetimeFigureOut">
              <a:rPr lang="en-US" smtClean="0"/>
              <a:t>4/21/16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61616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F3C1F-EFD9-1849-A02A-D977599F4A7F}" type="datetimeFigureOut">
              <a:rPr lang="en-US" smtClean="0"/>
              <a:t>4/21/16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47607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F3C1F-EFD9-1849-A02A-D977599F4A7F}" type="datetimeFigureOut">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59731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F3C1F-EFD9-1849-A02A-D977599F4A7F}" type="datetimeFigureOut">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34DD-16A7-2748-89DE-0E02A0DACCAA}" type="slidenum">
              <a:rPr lang="en-US" smtClean="0"/>
              <a:t>‹#›</a:t>
            </a:fld>
            <a:endParaRPr lang="en-US"/>
          </a:p>
        </p:txBody>
      </p:sp>
    </p:spTree>
    <p:extLst>
      <p:ext uri="{BB962C8B-B14F-4D97-AF65-F5344CB8AC3E}">
        <p14:creationId xmlns:p14="http://schemas.microsoft.com/office/powerpoint/2010/main" val="17539837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F3C1F-EFD9-1849-A02A-D977599F4A7F}" type="datetimeFigureOut">
              <a:rPr lang="en-US" smtClean="0"/>
              <a:t>4/21/16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34DD-16A7-2748-89DE-0E02A0DACCAA}" type="slidenum">
              <a:rPr lang="en-US" smtClean="0"/>
              <a:t>‹#›</a:t>
            </a:fld>
            <a:endParaRPr lang="en-US"/>
          </a:p>
        </p:txBody>
      </p:sp>
    </p:spTree>
    <p:extLst>
      <p:ext uri="{BB962C8B-B14F-4D97-AF65-F5344CB8AC3E}">
        <p14:creationId xmlns:p14="http://schemas.microsoft.com/office/powerpoint/2010/main" val="151329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Diving into DNA-Protein Interaction with Machine Learning</a:t>
            </a:r>
            <a:endParaRPr lang="en-US" dirty="0"/>
          </a:p>
        </p:txBody>
      </p:sp>
      <p:sp>
        <p:nvSpPr>
          <p:cNvPr id="3" name="Subtitle 2"/>
          <p:cNvSpPr>
            <a:spLocks noGrp="1"/>
          </p:cNvSpPr>
          <p:nvPr>
            <p:ph type="subTitle" idx="1"/>
          </p:nvPr>
        </p:nvSpPr>
        <p:spPr>
          <a:xfrm>
            <a:off x="4572000" y="6030119"/>
            <a:ext cx="6858000" cy="1655762"/>
          </a:xfrm>
        </p:spPr>
        <p:txBody>
          <a:bodyPr/>
          <a:lstStyle/>
          <a:p>
            <a:r>
              <a:rPr lang="en-US" altLang="zh-CN" dirty="0" smtClean="0"/>
              <a:t>Jun</a:t>
            </a:r>
            <a:r>
              <a:rPr lang="zh-CN" altLang="en-US" dirty="0" smtClean="0"/>
              <a:t> </a:t>
            </a:r>
            <a:r>
              <a:rPr lang="en-US" altLang="zh-CN" dirty="0" smtClean="0"/>
              <a:t>Wang</a:t>
            </a:r>
            <a:endParaRPr lang="en-US" dirty="0"/>
          </a:p>
        </p:txBody>
      </p:sp>
    </p:spTree>
    <p:extLst>
      <p:ext uri="{BB962C8B-B14F-4D97-AF65-F5344CB8AC3E}">
        <p14:creationId xmlns:p14="http://schemas.microsoft.com/office/powerpoint/2010/main" val="1335553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Data</a:t>
            </a:r>
            <a:endParaRPr lang="en-US" dirty="0"/>
          </a:p>
        </p:txBody>
      </p:sp>
      <p:sp>
        <p:nvSpPr>
          <p:cNvPr id="3" name="Content Placeholder 2"/>
          <p:cNvSpPr>
            <a:spLocks noGrp="1"/>
          </p:cNvSpPr>
          <p:nvPr>
            <p:ph idx="1"/>
          </p:nvPr>
        </p:nvSpPr>
        <p:spPr>
          <a:xfrm>
            <a:off x="628651" y="1825625"/>
            <a:ext cx="4734920" cy="4351338"/>
          </a:xfrm>
        </p:spPr>
        <p:txBody>
          <a:bodyPr>
            <a:normAutofit fontScale="92500" lnSpcReduction="10000"/>
          </a:bodyPr>
          <a:lstStyle/>
          <a:p>
            <a:r>
              <a:rPr lang="en-US" altLang="zh-CN" dirty="0"/>
              <a:t>Data</a:t>
            </a:r>
            <a:r>
              <a:rPr lang="zh-CN" altLang="en-US" dirty="0"/>
              <a:t> </a:t>
            </a:r>
            <a:r>
              <a:rPr lang="en-US" altLang="zh-CN" dirty="0"/>
              <a:t>preprocess</a:t>
            </a:r>
          </a:p>
          <a:p>
            <a:pPr lvl="1">
              <a:buFont typeface="Courier New" charset="0"/>
              <a:buChar char="o"/>
            </a:pPr>
            <a:r>
              <a:rPr lang="en-US" altLang="zh-CN" dirty="0" smtClean="0"/>
              <a:t>Label</a:t>
            </a:r>
            <a:r>
              <a:rPr lang="zh-CN" altLang="en-US" dirty="0" smtClean="0"/>
              <a:t> </a:t>
            </a:r>
            <a:r>
              <a:rPr lang="en-US" altLang="zh-CN" dirty="0"/>
              <a:t>for</a:t>
            </a:r>
            <a:r>
              <a:rPr lang="zh-CN" altLang="en-US" dirty="0"/>
              <a:t> </a:t>
            </a:r>
            <a:r>
              <a:rPr lang="en-US" altLang="zh-CN" dirty="0"/>
              <a:t>each</a:t>
            </a:r>
            <a:r>
              <a:rPr lang="zh-CN" altLang="en-US" dirty="0"/>
              <a:t> </a:t>
            </a:r>
            <a:r>
              <a:rPr lang="en-US" altLang="zh-CN" dirty="0"/>
              <a:t>residue:</a:t>
            </a:r>
          </a:p>
          <a:p>
            <a:pPr marL="457200" lvl="1" indent="0">
              <a:buNone/>
            </a:pPr>
            <a:r>
              <a:rPr lang="en-US" dirty="0"/>
              <a:t>Download the interaction data from the database named NPIDB. We say 3.7 Angstrom is the cutoff distance to determine whether the atoms on protein and DNA has interaction and mark the label for this residue as 1, otherwise, mark the label for this residue as 0.</a:t>
            </a:r>
          </a:p>
          <a:p>
            <a:pPr marL="457200" lvl="1" indent="0">
              <a:buNone/>
            </a:pPr>
            <a:r>
              <a:rPr lang="en-US" altLang="zh-CN" i="1" dirty="0"/>
              <a:t>Example:</a:t>
            </a:r>
          </a:p>
          <a:p>
            <a:pPr marL="457200" lvl="1" indent="0">
              <a:buNone/>
            </a:pPr>
            <a:r>
              <a:rPr lang="en-US" altLang="zh-CN" i="1" dirty="0"/>
              <a:t>The</a:t>
            </a:r>
            <a:r>
              <a:rPr lang="zh-CN" altLang="en-US" i="1" dirty="0"/>
              <a:t> </a:t>
            </a:r>
            <a:r>
              <a:rPr lang="en-US" altLang="zh-CN" i="1" dirty="0"/>
              <a:t>labels</a:t>
            </a:r>
            <a:r>
              <a:rPr lang="zh-CN" altLang="en-US" i="1" dirty="0"/>
              <a:t> </a:t>
            </a:r>
            <a:r>
              <a:rPr lang="en-US" altLang="zh-CN" i="1" dirty="0"/>
              <a:t>of</a:t>
            </a:r>
            <a:r>
              <a:rPr lang="zh-CN" altLang="en-US" i="1" dirty="0"/>
              <a:t> </a:t>
            </a:r>
            <a:r>
              <a:rPr lang="en-US" altLang="zh-CN" i="1" dirty="0"/>
              <a:t>the</a:t>
            </a:r>
            <a:r>
              <a:rPr lang="zh-CN" altLang="en-US" i="1" dirty="0"/>
              <a:t> </a:t>
            </a:r>
            <a:r>
              <a:rPr lang="en-US" altLang="zh-CN" i="1" dirty="0"/>
              <a:t>corresponding</a:t>
            </a:r>
            <a:r>
              <a:rPr lang="zh-CN" altLang="en-US" i="1" dirty="0"/>
              <a:t> </a:t>
            </a:r>
            <a:r>
              <a:rPr lang="en-US" altLang="zh-CN" i="1" dirty="0"/>
              <a:t>residues</a:t>
            </a:r>
            <a:r>
              <a:rPr lang="zh-CN" altLang="en-US" i="1" dirty="0"/>
              <a:t> </a:t>
            </a:r>
            <a:r>
              <a:rPr lang="en-US" altLang="zh-CN" i="1" dirty="0"/>
              <a:t>in</a:t>
            </a:r>
            <a:r>
              <a:rPr lang="zh-CN" altLang="en-US" i="1" dirty="0"/>
              <a:t> </a:t>
            </a:r>
            <a:r>
              <a:rPr lang="en-US" altLang="zh-CN" i="1" dirty="0"/>
              <a:t>the</a:t>
            </a:r>
            <a:r>
              <a:rPr lang="zh-CN" altLang="en-US" i="1" dirty="0"/>
              <a:t> </a:t>
            </a:r>
            <a:r>
              <a:rPr lang="en-US" altLang="zh-CN" i="1" dirty="0"/>
              <a:t>previous</a:t>
            </a:r>
            <a:r>
              <a:rPr lang="zh-CN" altLang="en-US" i="1" dirty="0"/>
              <a:t> </a:t>
            </a:r>
            <a:r>
              <a:rPr lang="en-US" altLang="zh-CN" i="1" dirty="0"/>
              <a:t>example</a:t>
            </a:r>
            <a:r>
              <a:rPr lang="zh-CN" altLang="en-US" i="1" dirty="0"/>
              <a:t> </a:t>
            </a:r>
            <a:r>
              <a:rPr lang="en-US" altLang="zh-CN" i="1" dirty="0"/>
              <a:t>is</a:t>
            </a:r>
            <a:r>
              <a:rPr lang="zh-CN" altLang="en-US" i="1" dirty="0"/>
              <a:t> </a:t>
            </a:r>
            <a:r>
              <a:rPr lang="en-US" altLang="zh-CN" i="1" dirty="0"/>
              <a:t>“</a:t>
            </a:r>
            <a:r>
              <a:rPr lang="fr-FR" altLang="zh-CN" i="1" dirty="0"/>
              <a:t>0 0 0 0</a:t>
            </a:r>
            <a:r>
              <a:rPr lang="en-US" altLang="zh-CN" i="1" dirty="0"/>
              <a:t>”.</a:t>
            </a:r>
          </a:p>
          <a:p>
            <a:pPr marL="0" indent="0">
              <a:buNone/>
            </a:pPr>
            <a:endParaRPr lang="en-US" dirty="0"/>
          </a:p>
        </p:txBody>
      </p:sp>
      <p:pic>
        <p:nvPicPr>
          <p:cNvPr id="6" name="Picture 5"/>
          <p:cNvPicPr>
            <a:picLocks noChangeAspect="1"/>
          </p:cNvPicPr>
          <p:nvPr/>
        </p:nvPicPr>
        <p:blipFill>
          <a:blip r:embed="rId2"/>
          <a:stretch>
            <a:fillRect/>
          </a:stretch>
        </p:blipFill>
        <p:spPr>
          <a:xfrm>
            <a:off x="5363571" y="1825625"/>
            <a:ext cx="3333750" cy="4095750"/>
          </a:xfrm>
          <a:prstGeom prst="rect">
            <a:avLst/>
          </a:prstGeom>
        </p:spPr>
      </p:pic>
    </p:spTree>
    <p:extLst>
      <p:ext uri="{BB962C8B-B14F-4D97-AF65-F5344CB8AC3E}">
        <p14:creationId xmlns:p14="http://schemas.microsoft.com/office/powerpoint/2010/main" val="2678604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Current</a:t>
            </a:r>
            <a:r>
              <a:rPr lang="zh-CN" altLang="en-US" dirty="0" smtClean="0"/>
              <a:t> </a:t>
            </a:r>
            <a:r>
              <a:rPr lang="en-US" altLang="zh-CN" dirty="0" smtClean="0"/>
              <a:t>Progress:</a:t>
            </a:r>
            <a:r>
              <a:rPr lang="zh-CN" altLang="en-US" dirty="0" smtClean="0"/>
              <a:t> </a:t>
            </a:r>
            <a:r>
              <a:rPr lang="en-US" altLang="zh-CN" dirty="0" smtClean="0"/>
              <a:t>Naïve</a:t>
            </a:r>
            <a:r>
              <a:rPr lang="zh-CN" altLang="en-US" dirty="0" smtClean="0"/>
              <a:t> </a:t>
            </a:r>
            <a:r>
              <a:rPr lang="en-US" altLang="zh-CN" dirty="0" smtClean="0"/>
              <a:t>Bayes</a:t>
            </a:r>
            <a:r>
              <a:rPr lang="zh-CN" altLang="en-US" dirty="0" smtClean="0"/>
              <a:t> </a:t>
            </a:r>
            <a:r>
              <a:rPr lang="en-US" altLang="zh-CN" dirty="0" smtClean="0"/>
              <a:t>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pPr>
                  <a:buFont typeface="Arial" charset="0"/>
                  <a:buChar char="•"/>
                </a:pPr>
                <a:r>
                  <a:rPr lang="en-US" altLang="zh-CN" dirty="0" smtClean="0"/>
                  <a:t>Input</a:t>
                </a:r>
                <a:r>
                  <a:rPr lang="zh-CN" altLang="en-US" dirty="0" smtClean="0"/>
                  <a:t> </a:t>
                </a:r>
                <a:r>
                  <a:rPr lang="en-US" altLang="zh-CN" dirty="0" smtClean="0"/>
                  <a:t>features:</a:t>
                </a:r>
              </a:p>
              <a:p>
                <a:pPr marL="0" indent="0">
                  <a:buNone/>
                </a:pPr>
                <a:r>
                  <a:rPr lang="en-US" altLang="zh-CN" dirty="0" smtClean="0"/>
                  <a:t>Take</a:t>
                </a:r>
                <a:r>
                  <a:rPr lang="zh-CN" altLang="en-US" dirty="0" smtClean="0"/>
                  <a:t> </a:t>
                </a:r>
                <a:r>
                  <a:rPr lang="en-US" altLang="zh-CN" dirty="0" smtClean="0"/>
                  <a:t>the</a:t>
                </a:r>
                <a:r>
                  <a:rPr lang="zh-CN" altLang="en-US" dirty="0" smtClean="0"/>
                  <a:t> </a:t>
                </a:r>
                <a:r>
                  <a:rPr lang="en-US" altLang="zh-CN" dirty="0" smtClean="0"/>
                  <a:t>8</a:t>
                </a:r>
                <a:r>
                  <a:rPr lang="zh-CN" altLang="en-US" dirty="0" smtClean="0"/>
                  <a:t> </a:t>
                </a:r>
                <a:r>
                  <a:rPr lang="en-US" altLang="zh-CN" dirty="0" smtClean="0"/>
                  <a:t>neighboring</a:t>
                </a:r>
                <a:r>
                  <a:rPr lang="zh-CN" altLang="en-US" dirty="0" smtClean="0"/>
                  <a:t> </a:t>
                </a:r>
                <a:r>
                  <a:rPr lang="en-US" altLang="zh-CN" dirty="0" smtClean="0"/>
                  <a:t>residues</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target</a:t>
                </a:r>
                <a:r>
                  <a:rPr lang="zh-CN" altLang="en-US" dirty="0" smtClean="0"/>
                  <a:t> </a:t>
                </a:r>
                <a:r>
                  <a:rPr lang="en-US" altLang="zh-CN" dirty="0" smtClean="0"/>
                  <a:t>residue</a:t>
                </a:r>
                <a:r>
                  <a:rPr lang="zh-CN" altLang="en-US" dirty="0" smtClean="0"/>
                  <a:t> </a:t>
                </a:r>
                <a:r>
                  <a:rPr lang="en-US" altLang="zh-CN" dirty="0" smtClean="0"/>
                  <a:t>itself</a:t>
                </a:r>
                <a:r>
                  <a:rPr lang="zh-CN" altLang="en-US" dirty="0" smtClean="0"/>
                  <a:t> </a:t>
                </a:r>
                <a:r>
                  <a:rPr lang="en-US" altLang="zh-CN" dirty="0" smtClean="0"/>
                  <a:t>(9</a:t>
                </a:r>
                <a:r>
                  <a:rPr lang="zh-CN" altLang="en-US" dirty="0" smtClean="0"/>
                  <a:t> </a:t>
                </a:r>
                <a:r>
                  <a:rPr lang="en-US" altLang="zh-CN" dirty="0" smtClean="0"/>
                  <a:t>residues</a:t>
                </a:r>
                <a:r>
                  <a:rPr lang="zh-CN" altLang="en-US" dirty="0" smtClean="0"/>
                  <a:t> </a:t>
                </a:r>
                <a:r>
                  <a:rPr lang="en-US" altLang="zh-CN" dirty="0" smtClean="0"/>
                  <a:t>in</a:t>
                </a:r>
                <a:r>
                  <a:rPr lang="zh-CN" altLang="en-US" dirty="0" smtClean="0"/>
                  <a:t> </a:t>
                </a:r>
                <a:r>
                  <a:rPr lang="en-US" altLang="zh-CN" dirty="0" smtClean="0"/>
                  <a:t>total)</a:t>
                </a:r>
                <a:r>
                  <a:rPr lang="zh-CN" altLang="en-US" dirty="0" smtClean="0"/>
                  <a:t> </a:t>
                </a:r>
                <a:r>
                  <a:rPr lang="en-US" altLang="zh-CN" dirty="0" smtClean="0"/>
                  <a:t>as</a:t>
                </a:r>
                <a:r>
                  <a:rPr lang="zh-CN" altLang="en-US" dirty="0" smtClean="0"/>
                  <a:t> </a:t>
                </a:r>
                <a:r>
                  <a:rPr lang="en-US" altLang="zh-CN" dirty="0" smtClean="0"/>
                  <a:t>9</a:t>
                </a:r>
                <a:r>
                  <a:rPr lang="zh-CN" altLang="en-US" dirty="0" smtClean="0"/>
                  <a:t> </a:t>
                </a:r>
                <a:r>
                  <a:rPr lang="en-US" altLang="zh-CN" dirty="0" smtClean="0"/>
                  <a:t>features</a:t>
                </a:r>
                <a:r>
                  <a:rPr lang="zh-CN" altLang="en-US" dirty="0" smtClean="0"/>
                  <a:t> </a:t>
                </a:r>
                <a:r>
                  <a:rPr lang="en-US" altLang="zh-CN" dirty="0" smtClean="0"/>
                  <a:t>for</a:t>
                </a:r>
                <a:r>
                  <a:rPr lang="zh-CN" altLang="en-US" dirty="0" smtClean="0"/>
                  <a:t> </a:t>
                </a:r>
                <a:r>
                  <a:rPr lang="en-US" altLang="zh-CN" dirty="0" smtClean="0"/>
                  <a:t>training</a:t>
                </a:r>
                <a:r>
                  <a:rPr lang="zh-CN" altLang="en-US" dirty="0" smtClean="0"/>
                  <a:t> </a:t>
                </a:r>
                <a:r>
                  <a:rPr lang="en-US" altLang="zh-CN" dirty="0" smtClean="0"/>
                  <a:t>and</a:t>
                </a:r>
                <a:r>
                  <a:rPr lang="zh-CN" altLang="en-US" dirty="0" smtClean="0"/>
                  <a:t> </a:t>
                </a:r>
                <a:r>
                  <a:rPr lang="en-US" altLang="zh-CN" dirty="0" smtClean="0"/>
                  <a:t>predicating</a:t>
                </a:r>
                <a:r>
                  <a:rPr lang="zh-CN" altLang="en-US" dirty="0" smtClean="0"/>
                  <a:t> </a:t>
                </a:r>
                <a:r>
                  <a:rPr lang="en-US" altLang="zh-CN" dirty="0" smtClean="0"/>
                  <a:t>the</a:t>
                </a:r>
                <a:r>
                  <a:rPr lang="zh-CN" altLang="en-US" dirty="0" smtClean="0"/>
                  <a:t> </a:t>
                </a:r>
                <a:r>
                  <a:rPr lang="en-US" altLang="zh-CN" dirty="0" smtClean="0"/>
                  <a:t>labels</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target</a:t>
                </a:r>
                <a:r>
                  <a:rPr lang="zh-CN" altLang="en-US" dirty="0" smtClean="0"/>
                  <a:t> </a:t>
                </a:r>
                <a:r>
                  <a:rPr lang="en-US" altLang="zh-CN" dirty="0" smtClean="0"/>
                  <a:t>residue.</a:t>
                </a:r>
              </a:p>
              <a:p>
                <a:pPr marL="457200" lvl="1" indent="0">
                  <a:buNone/>
                </a:pPr>
                <a:endParaRPr lang="en-US" altLang="zh-CN" dirty="0" smtClean="0"/>
              </a:p>
              <a:p>
                <a:pPr lvl="1">
                  <a:buFont typeface="Courier New" charset="0"/>
                  <a:buChar char="o"/>
                </a:pPr>
                <a:endParaRPr lang="en-US" altLang="zh-CN" dirty="0" smtClean="0"/>
              </a:p>
              <a:p>
                <a:pPr>
                  <a:buFont typeface="Arial" charset="0"/>
                  <a:buChar char="•"/>
                </a:pPr>
                <a:endParaRPr lang="en-US" altLang="zh-CN" dirty="0" smtClean="0"/>
              </a:p>
              <a:p>
                <a:pPr>
                  <a:buFont typeface="Arial" charset="0"/>
                  <a:buChar char="•"/>
                </a:pPr>
                <a:r>
                  <a:rPr lang="en-US" altLang="zh-CN" dirty="0" smtClean="0"/>
                  <a:t>Training</a:t>
                </a:r>
                <a:r>
                  <a:rPr lang="zh-CN" altLang="en-US" dirty="0" smtClean="0"/>
                  <a:t> </a:t>
                </a:r>
                <a:r>
                  <a:rPr lang="en-US" altLang="zh-CN" dirty="0" smtClean="0"/>
                  <a:t>process:</a:t>
                </a:r>
              </a:p>
              <a:p>
                <a:pPr marL="0" indent="0">
                  <a:buNone/>
                </a:pPr>
                <a:r>
                  <a:rPr lang="en-US" altLang="zh-CN" dirty="0" smtClean="0"/>
                  <a:t>We</a:t>
                </a:r>
                <a:r>
                  <a:rPr lang="zh-CN" altLang="en-US" dirty="0" smtClean="0"/>
                  <a:t> </a:t>
                </a:r>
                <a:r>
                  <a:rPr lang="en-US" altLang="zh-CN" dirty="0" smtClean="0"/>
                  <a:t>use</a:t>
                </a:r>
                <a:r>
                  <a:rPr lang="zh-CN" altLang="en-US" dirty="0" smtClean="0"/>
                  <a:t> </a:t>
                </a:r>
                <a:r>
                  <a:rPr lang="en-US" altLang="zh-CN" dirty="0" smtClean="0"/>
                  <a:t>a</a:t>
                </a:r>
                <a:r>
                  <a:rPr lang="zh-CN" altLang="en-US" dirty="0" smtClean="0"/>
                  <a:t> </a:t>
                </a:r>
                <a:r>
                  <a:rPr lang="en-US" altLang="zh-CN" dirty="0" smtClean="0"/>
                  <a:t>threshold</a:t>
                </a:r>
                <a:r>
                  <a:rPr lang="zh-CN" altLang="en-US" dirty="0" smtClean="0"/>
                  <a:t> </a:t>
                </a:r>
                <a:r>
                  <a:rPr lang="en-US" altLang="zh-CN" dirty="0" smtClean="0"/>
                  <a:t>value</a:t>
                </a:r>
                <a:r>
                  <a:rPr lang="zh-CN" altLang="en-US" dirty="0" smtClean="0"/>
                  <a:t> </a:t>
                </a:r>
                <a:r>
                  <a:rPr lang="en-US" altLang="zh-CN" dirty="0" err="1" smtClean="0"/>
                  <a:t>θ</a:t>
                </a:r>
                <a:r>
                  <a:rPr lang="zh-CN" altLang="en-US" dirty="0" smtClean="0"/>
                  <a:t> </a:t>
                </a:r>
                <a:r>
                  <a:rPr lang="en-US" altLang="zh-CN" dirty="0" smtClean="0"/>
                  <a:t>to</a:t>
                </a:r>
                <a:r>
                  <a:rPr lang="zh-CN" altLang="en-US" dirty="0" smtClean="0"/>
                  <a:t> </a:t>
                </a:r>
                <a:r>
                  <a:rPr lang="en-US" altLang="zh-CN" dirty="0" smtClean="0"/>
                  <a:t>determine</a:t>
                </a:r>
                <a:r>
                  <a:rPr lang="zh-CN" altLang="en-US" dirty="0" smtClean="0"/>
                  <a:t> </a:t>
                </a:r>
                <a:r>
                  <a:rPr lang="en-US" altLang="zh-CN" dirty="0" smtClean="0"/>
                  <a:t>whether</a:t>
                </a:r>
                <a:r>
                  <a:rPr lang="zh-CN" altLang="en-US" dirty="0" smtClean="0"/>
                  <a:t> </a:t>
                </a:r>
                <a:r>
                  <a:rPr lang="en-US" altLang="zh-CN" dirty="0" smtClean="0"/>
                  <a:t>the</a:t>
                </a:r>
                <a:r>
                  <a:rPr lang="zh-CN" altLang="en-US" dirty="0" smtClean="0"/>
                  <a:t> </a:t>
                </a:r>
                <a:r>
                  <a:rPr lang="en-US" altLang="zh-CN" dirty="0" smtClean="0"/>
                  <a:t>label</a:t>
                </a:r>
                <a:r>
                  <a:rPr lang="zh-CN" altLang="en-US" dirty="0" smtClean="0"/>
                  <a:t> </a:t>
                </a:r>
                <a:r>
                  <a:rPr lang="en-US" altLang="zh-CN" dirty="0" smtClean="0"/>
                  <a:t>of</a:t>
                </a:r>
                <a:r>
                  <a:rPr lang="zh-CN" altLang="en-US" dirty="0" smtClean="0"/>
                  <a:t> </a:t>
                </a:r>
                <a:r>
                  <a:rPr lang="en-US" altLang="zh-CN" dirty="0" smtClean="0"/>
                  <a:t>this</a:t>
                </a:r>
                <a:r>
                  <a:rPr lang="zh-CN" altLang="en-US" dirty="0" smtClean="0"/>
                  <a:t> </a:t>
                </a:r>
                <a:r>
                  <a:rPr lang="en-US" altLang="zh-CN" dirty="0" smtClean="0"/>
                  <a:t>residue</a:t>
                </a:r>
                <a:r>
                  <a:rPr lang="zh-CN" altLang="en-US" dirty="0" smtClean="0"/>
                  <a:t> </a:t>
                </a:r>
                <a:r>
                  <a:rPr lang="en-US" altLang="zh-CN" dirty="0" smtClean="0"/>
                  <a:t>is</a:t>
                </a:r>
                <a:r>
                  <a:rPr lang="zh-CN" altLang="en-US" dirty="0" smtClean="0"/>
                  <a:t> </a:t>
                </a:r>
                <a:r>
                  <a:rPr lang="en-US" altLang="zh-CN" dirty="0" smtClean="0"/>
                  <a:t>1</a:t>
                </a:r>
                <a:r>
                  <a:rPr lang="zh-CN" altLang="en-US" dirty="0" smtClean="0"/>
                  <a:t> </a:t>
                </a:r>
                <a:r>
                  <a:rPr lang="en-US" altLang="zh-CN" dirty="0" smtClean="0"/>
                  <a:t>or</a:t>
                </a:r>
                <a:r>
                  <a:rPr lang="zh-CN" altLang="en-US" dirty="0" smtClean="0"/>
                  <a:t> </a:t>
                </a:r>
                <a:r>
                  <a:rPr lang="en-US" altLang="zh-CN" dirty="0" smtClean="0"/>
                  <a:t>0:</a:t>
                </a:r>
              </a:p>
              <a:p>
                <a:pPr marL="457200" lvl="1" indent="0">
                  <a:buNone/>
                </a:pPr>
                <a14:m>
                  <m:oMathPara xmlns:m="http://schemas.openxmlformats.org/officeDocument/2006/math">
                    <m:oMathParaPr>
                      <m:jc m:val="centerGroup"/>
                    </m:oMathParaPr>
                    <m:oMath xmlns:m="http://schemas.openxmlformats.org/officeDocument/2006/math">
                      <m:r>
                        <a:rPr lang="en-US" altLang="zh-CN" i="1" smtClean="0">
                          <a:latin typeface="Cambria Math" charset="0"/>
                          <a:ea typeface="Cambria Math" charset="0"/>
                          <a:cs typeface="Cambria Math" charset="0"/>
                        </a:rPr>
                        <m:t>𝜃</m:t>
                      </m:r>
                      <m:r>
                        <a:rPr lang="en-US" altLang="zh-CN" b="0" i="1" smtClean="0">
                          <a:latin typeface="Cambria Math" charset="0"/>
                          <a:ea typeface="Cambria Math" charset="0"/>
                          <a:cs typeface="Cambria Math" charset="0"/>
                        </a:rPr>
                        <m:t>=</m:t>
                      </m:r>
                      <m:f>
                        <m:fPr>
                          <m:ctrlPr>
                            <a:rPr lang="bg-BG" altLang="zh-CN" b="0" i="1" smtClean="0">
                              <a:latin typeface="Cambria Math" charset="0"/>
                              <a:ea typeface="Cambria Math" charset="0"/>
                              <a:cs typeface="Cambria Math" charset="0"/>
                            </a:rPr>
                          </m:ctrlPr>
                        </m:fPr>
                        <m:num>
                          <m:r>
                            <a:rPr lang="en-US" altLang="zh-CN" b="0" i="1" smtClean="0">
                              <a:latin typeface="Cambria Math" charset="0"/>
                              <a:ea typeface="Cambria Math" charset="0"/>
                              <a:cs typeface="Cambria Math" charset="0"/>
                            </a:rPr>
                            <m:t>𝑃</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𝑐</m:t>
                          </m:r>
                          <m:r>
                            <a:rPr lang="en-US" altLang="zh-CN" b="0" i="1" smtClean="0">
                              <a:latin typeface="Cambria Math" charset="0"/>
                              <a:ea typeface="Cambria Math" charset="0"/>
                              <a:cs typeface="Cambria Math" charset="0"/>
                            </a:rPr>
                            <m:t>=1)</m:t>
                          </m:r>
                        </m:num>
                        <m:den>
                          <m:r>
                            <a:rPr lang="en-US" altLang="zh-CN" b="0" i="1" smtClean="0">
                              <a:latin typeface="Cambria Math" charset="0"/>
                              <a:ea typeface="Cambria Math" charset="0"/>
                              <a:cs typeface="Cambria Math" charset="0"/>
                            </a:rPr>
                            <m:t>𝑃</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𝑐</m:t>
                          </m:r>
                          <m:r>
                            <a:rPr lang="en-US" altLang="zh-CN" b="0" i="1" smtClean="0">
                              <a:latin typeface="Cambria Math" charset="0"/>
                              <a:ea typeface="Cambria Math" charset="0"/>
                              <a:cs typeface="Cambria Math" charset="0"/>
                            </a:rPr>
                            <m:t>=0)</m:t>
                          </m:r>
                        </m:den>
                      </m:f>
                    </m:oMath>
                  </m:oMathPara>
                </a14:m>
                <a:endParaRPr lang="en-US" altLang="zh-CN" dirty="0" smtClean="0"/>
              </a:p>
              <a:p>
                <a:pPr marL="0" indent="0">
                  <a:buNone/>
                </a:pPr>
                <a:r>
                  <a:rPr lang="en-US" altLang="zh-CN" dirty="0" smtClean="0"/>
                  <a:t>If</a:t>
                </a:r>
                <a:r>
                  <a:rPr lang="zh-CN" altLang="en-US" dirty="0" smtClean="0"/>
                  <a:t> </a:t>
                </a:r>
                <a:r>
                  <a:rPr lang="en-US" altLang="zh-CN" dirty="0" smtClean="0"/>
                  <a:t>the</a:t>
                </a:r>
                <a:r>
                  <a:rPr lang="zh-CN" altLang="en-US" dirty="0" smtClean="0"/>
                  <a:t> </a:t>
                </a:r>
                <a:r>
                  <a:rPr lang="en-US" altLang="zh-CN" dirty="0" smtClean="0"/>
                  <a:t>ratio</a:t>
                </a:r>
                <a:r>
                  <a:rPr lang="zh-CN" altLang="en-US" dirty="0" smtClean="0"/>
                  <a:t> </a:t>
                </a:r>
                <a:r>
                  <a:rPr lang="en-US" altLang="zh-CN" dirty="0" smtClean="0"/>
                  <a:t>of</a:t>
                </a:r>
                <a:r>
                  <a:rPr lang="zh-CN" altLang="en-US" dirty="0" smtClean="0"/>
                  <a:t> </a:t>
                </a:r>
                <a:r>
                  <a:rPr lang="en-US" altLang="zh-CN" dirty="0" smtClean="0"/>
                  <a:t>P(c=1)</a:t>
                </a:r>
                <a:r>
                  <a:rPr lang="zh-CN" altLang="en-US" dirty="0" smtClean="0"/>
                  <a:t> </a:t>
                </a:r>
                <a:r>
                  <a:rPr lang="en-US" altLang="zh-CN" dirty="0" smtClean="0"/>
                  <a:t>to</a:t>
                </a:r>
                <a:r>
                  <a:rPr lang="zh-CN" altLang="en-US" dirty="0" smtClean="0"/>
                  <a:t> </a:t>
                </a:r>
                <a:r>
                  <a:rPr lang="en-US" altLang="zh-CN" dirty="0" smtClean="0"/>
                  <a:t>P(c=0)</a:t>
                </a:r>
                <a:r>
                  <a:rPr lang="zh-CN" altLang="en-US" dirty="0" smtClean="0"/>
                  <a:t> </a:t>
                </a:r>
                <a:r>
                  <a:rPr lang="en-US" altLang="zh-CN" dirty="0" smtClean="0"/>
                  <a:t>is</a:t>
                </a:r>
                <a:r>
                  <a:rPr lang="zh-CN" altLang="en-US" dirty="0" smtClean="0"/>
                  <a:t> </a:t>
                </a:r>
                <a:r>
                  <a:rPr lang="en-US" altLang="zh-CN" dirty="0" smtClean="0"/>
                  <a:t>larger</a:t>
                </a:r>
                <a:r>
                  <a:rPr lang="zh-CN" altLang="en-US" dirty="0" smtClean="0"/>
                  <a:t> </a:t>
                </a:r>
                <a:r>
                  <a:rPr lang="en-US" altLang="zh-CN" dirty="0" smtClean="0"/>
                  <a:t>than</a:t>
                </a:r>
                <a:r>
                  <a:rPr lang="zh-CN" altLang="en-US" dirty="0" smtClean="0"/>
                  <a:t> </a:t>
                </a:r>
                <a:r>
                  <a:rPr lang="en-US" altLang="zh-CN" dirty="0" err="1" smtClean="0"/>
                  <a:t>θ</a:t>
                </a:r>
                <a:r>
                  <a:rPr lang="en-US" altLang="zh-CN" dirty="0" smtClean="0"/>
                  <a:t>,</a:t>
                </a:r>
                <a:r>
                  <a:rPr lang="zh-CN" altLang="en-US" dirty="0" smtClean="0"/>
                  <a:t> </a:t>
                </a:r>
                <a:r>
                  <a:rPr lang="en-US" altLang="zh-CN" dirty="0" smtClean="0"/>
                  <a:t>we</a:t>
                </a:r>
                <a:r>
                  <a:rPr lang="zh-CN" altLang="en-US" dirty="0" smtClean="0"/>
                  <a:t> </a:t>
                </a:r>
                <a:r>
                  <a:rPr lang="en-US" altLang="zh-CN" dirty="0" smtClean="0"/>
                  <a:t>will</a:t>
                </a:r>
                <a:r>
                  <a:rPr lang="zh-CN" altLang="en-US" dirty="0" smtClean="0"/>
                  <a:t> </a:t>
                </a:r>
                <a:r>
                  <a:rPr lang="en-US" altLang="zh-CN" dirty="0" smtClean="0"/>
                  <a:t>set</a:t>
                </a:r>
                <a:r>
                  <a:rPr lang="zh-CN" altLang="en-US" dirty="0" smtClean="0"/>
                  <a:t> </a:t>
                </a:r>
                <a:r>
                  <a:rPr lang="en-US" altLang="zh-CN" dirty="0" smtClean="0"/>
                  <a:t>the</a:t>
                </a:r>
                <a:r>
                  <a:rPr lang="zh-CN" altLang="en-US" dirty="0" smtClean="0"/>
                  <a:t> </a:t>
                </a:r>
                <a:r>
                  <a:rPr lang="en-US" altLang="zh-CN" dirty="0" smtClean="0"/>
                  <a:t>label</a:t>
                </a:r>
                <a:r>
                  <a:rPr lang="zh-CN" altLang="en-US" dirty="0" smtClean="0"/>
                  <a:t> </a:t>
                </a:r>
                <a:r>
                  <a:rPr lang="en-US" altLang="zh-CN" dirty="0" smtClean="0"/>
                  <a:t>to</a:t>
                </a:r>
                <a:r>
                  <a:rPr lang="zh-CN" altLang="en-US" dirty="0" smtClean="0"/>
                  <a:t> </a:t>
                </a:r>
                <a:r>
                  <a:rPr lang="en-US" altLang="zh-CN" dirty="0" smtClean="0"/>
                  <a:t>1,</a:t>
                </a:r>
                <a:r>
                  <a:rPr lang="zh-CN" altLang="en-US" dirty="0" smtClean="0"/>
                  <a:t> </a:t>
                </a:r>
                <a:r>
                  <a:rPr lang="en-US" altLang="zh-CN" dirty="0" smtClean="0"/>
                  <a:t>otherwise,</a:t>
                </a:r>
                <a:r>
                  <a:rPr lang="zh-CN" altLang="en-US" dirty="0" smtClean="0"/>
                  <a:t> </a:t>
                </a:r>
                <a:r>
                  <a:rPr lang="en-US" altLang="zh-CN" dirty="0" smtClean="0"/>
                  <a:t>set</a:t>
                </a:r>
                <a:r>
                  <a:rPr lang="zh-CN" altLang="en-US" dirty="0" smtClean="0"/>
                  <a:t> </a:t>
                </a:r>
                <a:r>
                  <a:rPr lang="en-US" altLang="zh-CN" dirty="0" smtClean="0"/>
                  <a:t>the</a:t>
                </a:r>
                <a:r>
                  <a:rPr lang="zh-CN" altLang="en-US" dirty="0" smtClean="0"/>
                  <a:t> </a:t>
                </a:r>
                <a:r>
                  <a:rPr lang="en-US" altLang="zh-CN" dirty="0" smtClean="0"/>
                  <a:t>label</a:t>
                </a:r>
                <a:r>
                  <a:rPr lang="zh-CN" altLang="en-US" dirty="0" smtClean="0"/>
                  <a:t> </a:t>
                </a:r>
                <a:r>
                  <a:rPr lang="en-US" altLang="zh-CN" dirty="0" smtClean="0"/>
                  <a:t>to</a:t>
                </a:r>
                <a:r>
                  <a:rPr lang="zh-CN" altLang="en-US" dirty="0" smtClean="0"/>
                  <a:t> </a:t>
                </a:r>
                <a:r>
                  <a:rPr lang="en-US" altLang="zh-CN" dirty="0" smtClean="0"/>
                  <a:t>0.</a:t>
                </a:r>
              </a:p>
              <a:p>
                <a:pPr marL="0" indent="0">
                  <a:buNone/>
                </a:pPr>
                <a:r>
                  <a:rPr lang="en-US" altLang="zh-CN" dirty="0"/>
                  <a:t>When</a:t>
                </a:r>
                <a:r>
                  <a:rPr lang="zh-CN" altLang="en-US" dirty="0"/>
                  <a:t> </a:t>
                </a:r>
                <a:r>
                  <a:rPr lang="en-US" altLang="zh-CN" dirty="0"/>
                  <a:t>training</a:t>
                </a:r>
                <a:r>
                  <a:rPr lang="zh-CN" altLang="en-US" dirty="0"/>
                  <a:t> </a:t>
                </a:r>
                <a:r>
                  <a:rPr lang="en-US" altLang="zh-CN" dirty="0"/>
                  <a:t>the</a:t>
                </a:r>
                <a:r>
                  <a:rPr lang="zh-CN" altLang="en-US" dirty="0"/>
                  <a:t> </a:t>
                </a:r>
                <a:r>
                  <a:rPr lang="en-US" altLang="zh-CN" dirty="0"/>
                  <a:t>model,</a:t>
                </a:r>
                <a:r>
                  <a:rPr lang="zh-CN" altLang="en-US" dirty="0"/>
                  <a:t> </a:t>
                </a:r>
                <a:r>
                  <a:rPr lang="en-US" altLang="zh-CN" dirty="0"/>
                  <a:t>we</a:t>
                </a:r>
                <a:r>
                  <a:rPr lang="zh-CN" altLang="en-US" dirty="0"/>
                  <a:t> </a:t>
                </a:r>
                <a:r>
                  <a:rPr lang="en-US" altLang="zh-CN" dirty="0"/>
                  <a:t>initialize</a:t>
                </a:r>
                <a:r>
                  <a:rPr lang="zh-CN" altLang="en-US" dirty="0"/>
                  <a:t> </a:t>
                </a:r>
                <a:r>
                  <a:rPr lang="en-US" altLang="zh-CN" dirty="0" err="1"/>
                  <a:t>θ</a:t>
                </a:r>
                <a:r>
                  <a:rPr lang="zh-CN" altLang="en-US" dirty="0"/>
                  <a:t> </a:t>
                </a:r>
                <a:r>
                  <a:rPr lang="en-US" altLang="zh-CN" dirty="0"/>
                  <a:t>as</a:t>
                </a:r>
                <a:r>
                  <a:rPr lang="zh-CN" altLang="en-US" dirty="0"/>
                  <a:t> </a:t>
                </a:r>
                <a:r>
                  <a:rPr lang="en-US" altLang="zh-CN" dirty="0"/>
                  <a:t>0.01</a:t>
                </a:r>
                <a:r>
                  <a:rPr lang="zh-CN" altLang="en-US" dirty="0"/>
                  <a:t> </a:t>
                </a:r>
                <a:r>
                  <a:rPr lang="en-US" altLang="zh-CN" dirty="0"/>
                  <a:t>and</a:t>
                </a:r>
                <a:r>
                  <a:rPr lang="zh-CN" altLang="en-US" dirty="0"/>
                  <a:t> </a:t>
                </a:r>
                <a:r>
                  <a:rPr lang="en-US" altLang="zh-CN" dirty="0"/>
                  <a:t>increase</a:t>
                </a:r>
                <a:r>
                  <a:rPr lang="zh-CN" altLang="en-US" dirty="0"/>
                  <a:t> </a:t>
                </a:r>
                <a:r>
                  <a:rPr lang="en-US" altLang="zh-CN" dirty="0"/>
                  <a:t>it</a:t>
                </a:r>
                <a:r>
                  <a:rPr lang="zh-CN" altLang="en-US" dirty="0"/>
                  <a:t> </a:t>
                </a:r>
                <a:r>
                  <a:rPr lang="en-US" altLang="zh-CN" dirty="0"/>
                  <a:t>until</a:t>
                </a:r>
                <a:r>
                  <a:rPr lang="zh-CN" altLang="en-US" dirty="0"/>
                  <a:t> </a:t>
                </a:r>
                <a:r>
                  <a:rPr lang="en-US" altLang="zh-CN" dirty="0"/>
                  <a:t>1</a:t>
                </a:r>
                <a:r>
                  <a:rPr lang="zh-CN" altLang="en-US" dirty="0"/>
                  <a:t> </a:t>
                </a:r>
                <a:r>
                  <a:rPr lang="en-US" altLang="zh-CN" dirty="0"/>
                  <a:t>with</a:t>
                </a:r>
                <a:r>
                  <a:rPr lang="zh-CN" altLang="en-US" dirty="0"/>
                  <a:t> </a:t>
                </a:r>
                <a:r>
                  <a:rPr lang="en-US" altLang="zh-CN" dirty="0" err="1" smtClean="0"/>
                  <a:t>stepsize</a:t>
                </a:r>
                <a:r>
                  <a:rPr lang="zh-CN" altLang="en-US" dirty="0" smtClean="0"/>
                  <a:t> </a:t>
                </a:r>
                <a:r>
                  <a:rPr lang="en-US" altLang="zh-CN" dirty="0"/>
                  <a:t>=</a:t>
                </a:r>
                <a:r>
                  <a:rPr lang="zh-CN" altLang="en-US" dirty="0"/>
                  <a:t> </a:t>
                </a:r>
                <a:r>
                  <a:rPr lang="en-US" altLang="zh-CN" dirty="0"/>
                  <a:t>0.01</a:t>
                </a:r>
                <a:r>
                  <a:rPr lang="en-US" altLang="zh-CN" dirty="0" smtClean="0"/>
                  <a:t>.</a:t>
                </a:r>
                <a:r>
                  <a:rPr lang="zh-CN" altLang="en-US" dirty="0" smtClean="0"/>
                  <a:t> </a:t>
                </a:r>
                <a:r>
                  <a:rPr lang="en-US" altLang="zh-CN" dirty="0" smtClean="0"/>
                  <a:t>After</a:t>
                </a:r>
                <a:r>
                  <a:rPr lang="zh-CN" altLang="en-US" dirty="0" smtClean="0"/>
                  <a:t> </a:t>
                </a:r>
                <a:r>
                  <a:rPr lang="en-US" altLang="zh-CN" dirty="0" smtClean="0"/>
                  <a:t>the</a:t>
                </a:r>
                <a:r>
                  <a:rPr lang="zh-CN" altLang="en-US" dirty="0" smtClean="0"/>
                  <a:t> </a:t>
                </a:r>
                <a:r>
                  <a:rPr lang="en-US" altLang="zh-CN" dirty="0" smtClean="0"/>
                  <a:t>iteration</a:t>
                </a:r>
                <a:r>
                  <a:rPr lang="zh-CN" altLang="en-US" dirty="0" smtClean="0"/>
                  <a:t> </a:t>
                </a:r>
                <a:r>
                  <a:rPr lang="en-US" altLang="zh-CN" dirty="0" smtClean="0"/>
                  <a:t>on</a:t>
                </a:r>
                <a:r>
                  <a:rPr lang="zh-CN" altLang="en-US" dirty="0" smtClean="0"/>
                  <a:t> </a:t>
                </a:r>
                <a:r>
                  <a:rPr lang="en-US" altLang="zh-CN" dirty="0" err="1" smtClean="0"/>
                  <a:t>θ</a:t>
                </a:r>
                <a:r>
                  <a:rPr lang="en-US" altLang="zh-CN" dirty="0" smtClean="0"/>
                  <a:t>,</a:t>
                </a:r>
                <a:r>
                  <a:rPr lang="zh-CN" altLang="en-US" dirty="0" smtClean="0"/>
                  <a:t> </a:t>
                </a:r>
                <a:r>
                  <a:rPr lang="en-US" altLang="zh-CN" dirty="0" smtClean="0"/>
                  <a:t>take</a:t>
                </a:r>
                <a:r>
                  <a:rPr lang="zh-CN" altLang="en-US" dirty="0" smtClean="0"/>
                  <a:t> </a:t>
                </a:r>
                <a:r>
                  <a:rPr lang="en-US" altLang="zh-CN" dirty="0" smtClean="0"/>
                  <a:t>the</a:t>
                </a:r>
                <a:r>
                  <a:rPr lang="zh-CN" altLang="en-US" dirty="0" smtClean="0"/>
                  <a:t> </a:t>
                </a:r>
                <a:r>
                  <a:rPr lang="en-US" altLang="zh-CN" dirty="0" smtClean="0"/>
                  <a:t>value</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highest</a:t>
                </a:r>
                <a:r>
                  <a:rPr lang="zh-CN" altLang="en-US" dirty="0" smtClean="0"/>
                  <a:t> </a:t>
                </a:r>
                <a:r>
                  <a:rPr lang="en-US" altLang="zh-CN" dirty="0" smtClean="0"/>
                  <a:t>correlation</a:t>
                </a:r>
                <a:r>
                  <a:rPr lang="zh-CN" altLang="en-US" dirty="0" smtClean="0"/>
                  <a:t> </a:t>
                </a:r>
                <a:r>
                  <a:rPr lang="en-US" altLang="zh-CN" dirty="0" smtClean="0"/>
                  <a:t>coefficient</a:t>
                </a:r>
                <a:r>
                  <a:rPr lang="zh-CN" altLang="en-US" dirty="0" smtClean="0"/>
                  <a:t> </a:t>
                </a:r>
                <a:r>
                  <a:rPr lang="en-US" altLang="zh-CN" dirty="0" smtClean="0"/>
                  <a:t>as</a:t>
                </a:r>
                <a:r>
                  <a:rPr lang="zh-CN" altLang="en-US" dirty="0" smtClean="0"/>
                  <a:t> </a:t>
                </a:r>
                <a:r>
                  <a:rPr lang="en-US" altLang="zh-CN" dirty="0" smtClean="0"/>
                  <a:t>the</a:t>
                </a:r>
                <a:r>
                  <a:rPr lang="zh-CN" altLang="en-US" dirty="0" smtClean="0"/>
                  <a:t> </a:t>
                </a:r>
                <a:r>
                  <a:rPr lang="en-US" altLang="zh-CN" dirty="0" smtClean="0"/>
                  <a:t>training</a:t>
                </a:r>
                <a:r>
                  <a:rPr lang="zh-CN" altLang="en-US" dirty="0" smtClean="0"/>
                  <a:t> </a:t>
                </a:r>
                <a:r>
                  <a:rPr lang="en-US" altLang="zh-CN" dirty="0" smtClean="0"/>
                  <a:t>result.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241" r="-69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937145039"/>
              </p:ext>
            </p:extLst>
          </p:nvPr>
        </p:nvGraphicFramePr>
        <p:xfrm>
          <a:off x="1665516" y="2785657"/>
          <a:ext cx="5480050" cy="586994"/>
        </p:xfrm>
        <a:graphic>
          <a:graphicData uri="http://schemas.openxmlformats.org/drawingml/2006/table">
            <a:tbl>
              <a:tblPr firstRow="1" firstCol="1" bandRow="1">
                <a:tableStyleId>{2D5ABB26-0587-4C30-8999-92F81FD0307C}</a:tableStyleId>
              </a:tblPr>
              <a:tblGrid>
                <a:gridCol w="608330"/>
                <a:gridCol w="608965"/>
                <a:gridCol w="608965"/>
                <a:gridCol w="608965"/>
                <a:gridCol w="608965"/>
                <a:gridCol w="608965"/>
                <a:gridCol w="608965"/>
                <a:gridCol w="608965"/>
                <a:gridCol w="608965"/>
              </a:tblGrid>
              <a:tr h="0">
                <a:tc>
                  <a:txBody>
                    <a:bodyPr/>
                    <a:lstStyle/>
                    <a:p>
                      <a:pPr marL="0" marR="0" algn="ctr">
                        <a:lnSpc>
                          <a:spcPct val="107000"/>
                        </a:lnSpc>
                        <a:spcBef>
                          <a:spcPts val="0"/>
                        </a:spcBef>
                        <a:spcAft>
                          <a:spcPts val="0"/>
                        </a:spcAft>
                      </a:pPr>
                      <a:r>
                        <a:rPr lang="en-US" sz="1800" dirty="0">
                          <a:effectLst/>
                        </a:rPr>
                        <a:t>X</a:t>
                      </a:r>
                      <a:r>
                        <a:rPr lang="en-US" sz="1800" baseline="-25000" dirty="0">
                          <a:effectLst/>
                        </a:rPr>
                        <a:t>0</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1</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2</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3</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4</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07000"/>
                        </a:lnSpc>
                        <a:spcBef>
                          <a:spcPts val="0"/>
                        </a:spcBef>
                        <a:spcAft>
                          <a:spcPts val="0"/>
                        </a:spcAft>
                      </a:pPr>
                      <a:r>
                        <a:rPr lang="en-US" sz="1800" dirty="0">
                          <a:effectLst/>
                        </a:rPr>
                        <a:t>X</a:t>
                      </a:r>
                      <a:r>
                        <a:rPr lang="en-US" sz="1800" baseline="-25000" dirty="0">
                          <a:effectLst/>
                        </a:rPr>
                        <a:t>5</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6</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7</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X</a:t>
                      </a:r>
                      <a:r>
                        <a:rPr lang="en-US" sz="1800" baseline="-25000">
                          <a:effectLst/>
                        </a:rPr>
                        <a:t>8</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07000"/>
                        </a:lnSpc>
                        <a:spcBef>
                          <a:spcPts val="0"/>
                        </a:spcBef>
                        <a:spcAft>
                          <a:spcPts val="0"/>
                        </a:spcAft>
                      </a:pPr>
                      <a:r>
                        <a:rPr lang="en-US" sz="1800" dirty="0">
                          <a:effectLst/>
                        </a:rPr>
                        <a:t>0</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8441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Naïve</a:t>
            </a:r>
            <a:r>
              <a:rPr lang="zh-CN" altLang="en-US" dirty="0"/>
              <a:t> </a:t>
            </a:r>
            <a:r>
              <a:rPr lang="en-US" altLang="zh-CN" dirty="0"/>
              <a:t>Bayes</a:t>
            </a:r>
            <a:r>
              <a:rPr lang="zh-CN" altLang="en-US" dirty="0"/>
              <a:t> </a:t>
            </a:r>
            <a:r>
              <a:rPr lang="en-US" altLang="zh-CN" dirty="0"/>
              <a:t>Model</a:t>
            </a:r>
            <a:endParaRPr lang="en-US" dirty="0"/>
          </a:p>
        </p:txBody>
      </p:sp>
      <p:sp>
        <p:nvSpPr>
          <p:cNvPr id="8" name="TextBox 7"/>
          <p:cNvSpPr txBox="1"/>
          <p:nvPr/>
        </p:nvSpPr>
        <p:spPr>
          <a:xfrm>
            <a:off x="3788109" y="6027025"/>
            <a:ext cx="1272400" cy="369332"/>
          </a:xfrm>
          <a:prstGeom prst="rect">
            <a:avLst/>
          </a:prstGeom>
          <a:noFill/>
        </p:spPr>
        <p:txBody>
          <a:bodyPr wrap="none" rtlCol="0">
            <a:spAutoFit/>
          </a:bodyPr>
          <a:lstStyle/>
          <a:p>
            <a:r>
              <a:rPr lang="en-US" altLang="zh-CN" dirty="0" smtClean="0"/>
              <a:t>Theta</a:t>
            </a:r>
            <a:r>
              <a:rPr lang="zh-CN" altLang="en-US" dirty="0" smtClean="0"/>
              <a:t> </a:t>
            </a:r>
            <a:r>
              <a:rPr lang="en-US" altLang="zh-CN" dirty="0" smtClean="0"/>
              <a:t>value</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984608395"/>
              </p:ext>
            </p:extLst>
          </p:nvPr>
        </p:nvGraphicFramePr>
        <p:xfrm>
          <a:off x="1003109" y="1690689"/>
          <a:ext cx="7008573" cy="42051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206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Naïve</a:t>
            </a:r>
            <a:r>
              <a:rPr lang="zh-CN" altLang="en-US" dirty="0"/>
              <a:t> </a:t>
            </a:r>
            <a:r>
              <a:rPr lang="en-US" altLang="zh-CN" dirty="0"/>
              <a:t>Bayes</a:t>
            </a:r>
            <a:r>
              <a:rPr lang="zh-CN" altLang="en-US" dirty="0"/>
              <a:t> </a:t>
            </a:r>
            <a:r>
              <a:rPr lang="en-US" altLang="zh-CN" dirty="0"/>
              <a:t>Model</a:t>
            </a:r>
            <a:endParaRPr lang="en-US" dirty="0"/>
          </a:p>
        </p:txBody>
      </p:sp>
      <p:sp>
        <p:nvSpPr>
          <p:cNvPr id="7" name="TextBox 6"/>
          <p:cNvSpPr txBox="1"/>
          <p:nvPr/>
        </p:nvSpPr>
        <p:spPr>
          <a:xfrm>
            <a:off x="3852419" y="5800887"/>
            <a:ext cx="1621470" cy="369332"/>
          </a:xfrm>
          <a:prstGeom prst="rect">
            <a:avLst/>
          </a:prstGeom>
          <a:noFill/>
        </p:spPr>
        <p:txBody>
          <a:bodyPr wrap="none" rtlCol="0">
            <a:spAutoFit/>
          </a:bodyPr>
          <a:lstStyle/>
          <a:p>
            <a:r>
              <a:rPr lang="en-US" altLang="zh-CN" dirty="0" err="1" smtClean="0"/>
              <a:t>Traing</a:t>
            </a:r>
            <a:r>
              <a:rPr lang="zh-CN" altLang="en-US" dirty="0" smtClean="0"/>
              <a:t> </a:t>
            </a:r>
            <a:r>
              <a:rPr lang="en-US" altLang="zh-CN" dirty="0" smtClean="0"/>
              <a:t>accuracy</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683451188"/>
              </p:ext>
            </p:extLst>
          </p:nvPr>
        </p:nvGraphicFramePr>
        <p:xfrm>
          <a:off x="1211577" y="1690688"/>
          <a:ext cx="6667378" cy="40004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5575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Naïve</a:t>
            </a:r>
            <a:r>
              <a:rPr lang="zh-CN" altLang="en-US" dirty="0"/>
              <a:t> </a:t>
            </a:r>
            <a:r>
              <a:rPr lang="en-US" altLang="zh-CN" dirty="0"/>
              <a:t>Bayes</a:t>
            </a:r>
            <a:r>
              <a:rPr lang="zh-CN" altLang="en-US" dirty="0"/>
              <a:t> </a:t>
            </a:r>
            <a:r>
              <a:rPr lang="en-US" altLang="zh-CN" dirty="0"/>
              <a:t>Model</a:t>
            </a:r>
            <a:endParaRPr lang="en-US" dirty="0"/>
          </a:p>
        </p:txBody>
      </p:sp>
      <p:sp>
        <p:nvSpPr>
          <p:cNvPr id="9" name="TextBox 8"/>
          <p:cNvSpPr txBox="1"/>
          <p:nvPr/>
        </p:nvSpPr>
        <p:spPr>
          <a:xfrm>
            <a:off x="3859433" y="5940044"/>
            <a:ext cx="1425134" cy="369332"/>
          </a:xfrm>
          <a:prstGeom prst="rect">
            <a:avLst/>
          </a:prstGeom>
          <a:noFill/>
        </p:spPr>
        <p:txBody>
          <a:bodyPr wrap="none" rtlCol="0">
            <a:spAutoFit/>
          </a:bodyPr>
          <a:lstStyle/>
          <a:p>
            <a:r>
              <a:rPr lang="en-US" altLang="zh-CN" dirty="0" smtClean="0"/>
              <a:t>Test</a:t>
            </a:r>
            <a:r>
              <a:rPr lang="zh-CN" altLang="en-US" dirty="0" smtClean="0"/>
              <a:t> </a:t>
            </a:r>
            <a:r>
              <a:rPr lang="en-US" altLang="zh-CN" dirty="0" smtClean="0"/>
              <a:t>accuracy</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642944999"/>
              </p:ext>
            </p:extLst>
          </p:nvPr>
        </p:nvGraphicFramePr>
        <p:xfrm>
          <a:off x="1164000" y="1798091"/>
          <a:ext cx="6624852" cy="397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570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a:t>Naïve</a:t>
            </a:r>
            <a:r>
              <a:rPr lang="zh-CN" altLang="en-US" dirty="0"/>
              <a:t> </a:t>
            </a:r>
            <a:r>
              <a:rPr lang="en-US" altLang="zh-CN" dirty="0"/>
              <a:t>Bayes</a:t>
            </a:r>
            <a:r>
              <a:rPr lang="zh-CN" altLang="en-US" dirty="0"/>
              <a:t> </a:t>
            </a:r>
            <a:r>
              <a:rPr lang="en-US" altLang="zh-CN" dirty="0"/>
              <a:t>Model</a:t>
            </a:r>
            <a:endParaRPr lang="en-US" dirty="0"/>
          </a:p>
        </p:txBody>
      </p:sp>
      <p:sp>
        <p:nvSpPr>
          <p:cNvPr id="3" name="Content Placeholder 2"/>
          <p:cNvSpPr>
            <a:spLocks noGrp="1"/>
          </p:cNvSpPr>
          <p:nvPr>
            <p:ph idx="1"/>
          </p:nvPr>
        </p:nvSpPr>
        <p:spPr>
          <a:xfrm>
            <a:off x="628650" y="1825625"/>
            <a:ext cx="7886700" cy="4500224"/>
          </a:xfrm>
        </p:spPr>
        <p:txBody>
          <a:bodyPr>
            <a:normAutofit fontScale="92500" lnSpcReduction="10000"/>
          </a:bodyPr>
          <a:lstStyle/>
          <a:p>
            <a:r>
              <a:rPr lang="en-US" altLang="zh-CN" dirty="0" smtClean="0"/>
              <a:t>Implementation</a:t>
            </a:r>
            <a:r>
              <a:rPr lang="zh-CN" altLang="en-US" dirty="0" smtClean="0"/>
              <a:t> </a:t>
            </a:r>
            <a:r>
              <a:rPr lang="en-US" altLang="zh-CN" dirty="0" smtClean="0"/>
              <a:t>Result:</a:t>
            </a:r>
          </a:p>
          <a:p>
            <a:pPr marL="457200" lvl="1" indent="0">
              <a:buNone/>
            </a:pPr>
            <a:r>
              <a:rPr lang="en-US" altLang="zh-CN" dirty="0" smtClean="0"/>
              <a:t>The</a:t>
            </a:r>
            <a:r>
              <a:rPr lang="zh-CN" altLang="en-US" dirty="0" smtClean="0"/>
              <a:t> </a:t>
            </a:r>
            <a:r>
              <a:rPr lang="en-US" altLang="zh-CN" dirty="0" smtClean="0"/>
              <a:t>average</a:t>
            </a:r>
            <a:r>
              <a:rPr lang="zh-CN" altLang="en-US" dirty="0" smtClean="0"/>
              <a:t> </a:t>
            </a:r>
            <a:r>
              <a:rPr lang="en-US" altLang="zh-CN" dirty="0" smtClean="0"/>
              <a:t>test</a:t>
            </a:r>
            <a:r>
              <a:rPr lang="zh-CN" altLang="en-US" dirty="0" smtClean="0"/>
              <a:t> </a:t>
            </a:r>
            <a:r>
              <a:rPr lang="en-US" altLang="zh-CN" dirty="0" smtClean="0"/>
              <a:t>accuracy</a:t>
            </a:r>
            <a:r>
              <a:rPr lang="zh-CN" altLang="en-US" dirty="0" smtClean="0"/>
              <a:t> </a:t>
            </a:r>
            <a:r>
              <a:rPr lang="en-US" altLang="zh-CN" dirty="0" smtClean="0"/>
              <a:t>is:</a:t>
            </a:r>
            <a:r>
              <a:rPr lang="zh-CN" altLang="en-US" dirty="0" smtClean="0"/>
              <a:t> </a:t>
            </a:r>
            <a:r>
              <a:rPr lang="en-US" altLang="zh-CN" dirty="0" smtClean="0"/>
              <a:t>80.4%, the standard deviation is 0.052.</a:t>
            </a:r>
          </a:p>
          <a:p>
            <a:r>
              <a:rPr lang="en-US" altLang="zh-CN" dirty="0" smtClean="0"/>
              <a:t>Comparison</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reference:</a:t>
            </a:r>
            <a:endParaRPr lang="en-US" altLang="zh-CN" dirty="0"/>
          </a:p>
          <a:p>
            <a:pPr marL="457200" lvl="1" indent="0">
              <a:buNone/>
            </a:pPr>
            <a:r>
              <a:rPr lang="en-US" altLang="zh-CN" dirty="0" smtClean="0"/>
              <a:t>The</a:t>
            </a:r>
            <a:r>
              <a:rPr lang="zh-CN" altLang="en-US" dirty="0" smtClean="0"/>
              <a:t> </a:t>
            </a:r>
            <a:r>
              <a:rPr lang="en-US" altLang="zh-CN" dirty="0" smtClean="0"/>
              <a:t>average</a:t>
            </a:r>
            <a:r>
              <a:rPr lang="zh-CN" altLang="en-US" dirty="0" smtClean="0"/>
              <a:t> </a:t>
            </a:r>
            <a:r>
              <a:rPr lang="en-US" altLang="zh-CN" dirty="0" smtClean="0"/>
              <a:t>test</a:t>
            </a:r>
            <a:r>
              <a:rPr lang="zh-CN" altLang="en-US" dirty="0" smtClean="0"/>
              <a:t> </a:t>
            </a:r>
            <a:r>
              <a:rPr lang="en-US" altLang="zh-CN" dirty="0" smtClean="0"/>
              <a:t>accuracy</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reference</a:t>
            </a:r>
            <a:r>
              <a:rPr lang="zh-CN" altLang="en-US" dirty="0" smtClean="0"/>
              <a:t> </a:t>
            </a:r>
            <a:r>
              <a:rPr lang="en-US" altLang="zh-CN" dirty="0" smtClean="0"/>
              <a:t>is</a:t>
            </a:r>
            <a:r>
              <a:rPr lang="zh-CN" altLang="en-US" dirty="0" smtClean="0"/>
              <a:t> </a:t>
            </a:r>
            <a:r>
              <a:rPr lang="en-US" altLang="zh-CN" dirty="0" smtClean="0"/>
              <a:t>around</a:t>
            </a:r>
            <a:r>
              <a:rPr lang="zh-CN" altLang="en-US" dirty="0" smtClean="0"/>
              <a:t> </a:t>
            </a:r>
            <a:r>
              <a:rPr lang="en-US" altLang="zh-CN" dirty="0" smtClean="0"/>
              <a:t>77%</a:t>
            </a:r>
            <a:r>
              <a:rPr lang="zh-CN" altLang="en-US" dirty="0" smtClean="0"/>
              <a:t> </a:t>
            </a:r>
            <a:r>
              <a:rPr lang="en-US" altLang="zh-CN" dirty="0" smtClean="0"/>
              <a:t>when</a:t>
            </a:r>
            <a:r>
              <a:rPr lang="zh-CN" altLang="en-US" dirty="0" smtClean="0"/>
              <a:t> </a:t>
            </a:r>
            <a:r>
              <a:rPr lang="en-US" altLang="zh-CN" dirty="0" smtClean="0"/>
              <a:t>using</a:t>
            </a:r>
            <a:r>
              <a:rPr lang="zh-CN" altLang="en-US" dirty="0" smtClean="0"/>
              <a:t> </a:t>
            </a:r>
            <a:r>
              <a:rPr lang="en-US" altLang="zh-CN" dirty="0" smtClean="0"/>
              <a:t>the</a:t>
            </a:r>
            <a:r>
              <a:rPr lang="zh-CN" altLang="en-US" dirty="0" smtClean="0"/>
              <a:t> </a:t>
            </a:r>
            <a:r>
              <a:rPr lang="en-US" altLang="zh-CN" dirty="0" smtClean="0"/>
              <a:t>9</a:t>
            </a:r>
            <a:r>
              <a:rPr lang="zh-CN" altLang="en-US" dirty="0" smtClean="0"/>
              <a:t> </a:t>
            </a:r>
            <a:r>
              <a:rPr lang="en-US" altLang="zh-CN" dirty="0" smtClean="0"/>
              <a:t>neighboring</a:t>
            </a:r>
            <a:r>
              <a:rPr lang="zh-CN" altLang="en-US" dirty="0" smtClean="0"/>
              <a:t> </a:t>
            </a:r>
            <a:r>
              <a:rPr lang="en-US" altLang="zh-CN" dirty="0" smtClean="0"/>
              <a:t>residues</a:t>
            </a:r>
            <a:r>
              <a:rPr lang="zh-CN" altLang="en-US" dirty="0" smtClean="0"/>
              <a:t> </a:t>
            </a:r>
            <a:r>
              <a:rPr lang="en-US" altLang="zh-CN" dirty="0" smtClean="0"/>
              <a:t>as</a:t>
            </a:r>
            <a:r>
              <a:rPr lang="zh-CN" altLang="en-US" dirty="0" smtClean="0"/>
              <a:t> </a:t>
            </a:r>
            <a:r>
              <a:rPr lang="en-US" altLang="zh-CN" dirty="0" smtClean="0"/>
              <a:t>the</a:t>
            </a:r>
            <a:r>
              <a:rPr lang="zh-CN" altLang="en-US" dirty="0" smtClean="0"/>
              <a:t> </a:t>
            </a:r>
            <a:r>
              <a:rPr lang="en-US" altLang="zh-CN" dirty="0" smtClean="0"/>
              <a:t>features</a:t>
            </a:r>
          </a:p>
          <a:p>
            <a:r>
              <a:rPr lang="en-US" altLang="zh-CN" dirty="0" smtClean="0"/>
              <a:t>Causes</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difference</a:t>
            </a:r>
            <a:r>
              <a:rPr lang="zh-CN" altLang="en-US" dirty="0" smtClean="0"/>
              <a:t> </a:t>
            </a:r>
            <a:r>
              <a:rPr lang="en-US" altLang="zh-CN" dirty="0" smtClean="0"/>
              <a:t>between</a:t>
            </a:r>
            <a:r>
              <a:rPr lang="zh-CN" altLang="en-US" dirty="0" smtClean="0"/>
              <a:t> </a:t>
            </a:r>
            <a:r>
              <a:rPr lang="en-US" altLang="zh-CN" dirty="0" smtClean="0"/>
              <a:t>these</a:t>
            </a:r>
            <a:r>
              <a:rPr lang="zh-CN" altLang="en-US" dirty="0" smtClean="0"/>
              <a:t> </a:t>
            </a:r>
            <a:r>
              <a:rPr lang="en-US" altLang="zh-CN" dirty="0" smtClean="0"/>
              <a:t>two</a:t>
            </a:r>
            <a:r>
              <a:rPr lang="zh-CN" altLang="en-US" dirty="0" smtClean="0"/>
              <a:t> </a:t>
            </a:r>
            <a:r>
              <a:rPr lang="en-US" altLang="zh-CN" dirty="0" smtClean="0"/>
              <a:t>results:</a:t>
            </a:r>
          </a:p>
          <a:p>
            <a:pPr lvl="1">
              <a:buFont typeface="Courier New" charset="0"/>
              <a:buChar char="o"/>
            </a:pPr>
            <a:r>
              <a:rPr lang="en-US" altLang="zh-CN" dirty="0" smtClean="0"/>
              <a:t>Using</a:t>
            </a:r>
            <a:r>
              <a:rPr lang="zh-CN" altLang="en-US" dirty="0" smtClean="0"/>
              <a:t> </a:t>
            </a:r>
            <a:r>
              <a:rPr lang="en-US" altLang="zh-CN" dirty="0"/>
              <a:t>d</a:t>
            </a:r>
            <a:r>
              <a:rPr lang="en-US" altLang="zh-CN" dirty="0" smtClean="0"/>
              <a:t>ifferent</a:t>
            </a:r>
            <a:r>
              <a:rPr lang="zh-CN" altLang="en-US" dirty="0" smtClean="0"/>
              <a:t> </a:t>
            </a:r>
            <a:r>
              <a:rPr lang="en-US" altLang="zh-CN" dirty="0" smtClean="0"/>
              <a:t>standards</a:t>
            </a:r>
            <a:r>
              <a:rPr lang="zh-CN" altLang="en-US" dirty="0" smtClean="0"/>
              <a:t> </a:t>
            </a:r>
            <a:r>
              <a:rPr lang="en-US" altLang="zh-CN" dirty="0" smtClean="0"/>
              <a:t>to</a:t>
            </a:r>
            <a:r>
              <a:rPr lang="zh-CN" altLang="en-US" dirty="0" smtClean="0"/>
              <a:t> </a:t>
            </a:r>
            <a:r>
              <a:rPr lang="en-US" altLang="zh-CN" dirty="0" smtClean="0"/>
              <a:t>classify</a:t>
            </a:r>
            <a:r>
              <a:rPr lang="zh-CN" altLang="en-US" dirty="0" smtClean="0"/>
              <a:t> </a:t>
            </a:r>
            <a:r>
              <a:rPr lang="en-US" altLang="zh-CN" dirty="0" smtClean="0"/>
              <a:t>the</a:t>
            </a:r>
            <a:r>
              <a:rPr lang="zh-CN" altLang="en-US" dirty="0" smtClean="0"/>
              <a:t> </a:t>
            </a:r>
            <a:r>
              <a:rPr lang="en-US" altLang="zh-CN" dirty="0" smtClean="0"/>
              <a:t>residues</a:t>
            </a:r>
            <a:r>
              <a:rPr lang="zh-CN" altLang="en-US" dirty="0" smtClean="0"/>
              <a:t> </a:t>
            </a:r>
            <a:r>
              <a:rPr lang="en-US" altLang="zh-CN" dirty="0" smtClean="0"/>
              <a:t>into</a:t>
            </a:r>
            <a:r>
              <a:rPr lang="zh-CN" altLang="en-US" dirty="0" smtClean="0"/>
              <a:t> </a:t>
            </a:r>
            <a:r>
              <a:rPr lang="en-US" altLang="zh-CN" dirty="0" smtClean="0"/>
              <a:t>two</a:t>
            </a:r>
            <a:r>
              <a:rPr lang="zh-CN" altLang="en-US" dirty="0" smtClean="0"/>
              <a:t> </a:t>
            </a:r>
            <a:r>
              <a:rPr lang="en-US" altLang="zh-CN" dirty="0" smtClean="0"/>
              <a:t>classes:</a:t>
            </a:r>
            <a:r>
              <a:rPr lang="zh-CN" altLang="en-US" dirty="0" smtClean="0"/>
              <a:t> </a:t>
            </a:r>
            <a:r>
              <a:rPr lang="en-US" altLang="zh-CN" dirty="0" smtClean="0"/>
              <a:t>binding</a:t>
            </a:r>
            <a:r>
              <a:rPr lang="zh-CN" altLang="en-US" dirty="0" smtClean="0"/>
              <a:t> </a:t>
            </a:r>
            <a:r>
              <a:rPr lang="en-US" altLang="zh-CN" dirty="0" smtClean="0"/>
              <a:t>residues</a:t>
            </a:r>
            <a:r>
              <a:rPr lang="zh-CN" altLang="en-US" dirty="0" smtClean="0"/>
              <a:t> </a:t>
            </a:r>
            <a:r>
              <a:rPr lang="en-US" altLang="zh-CN" dirty="0" smtClean="0"/>
              <a:t>and</a:t>
            </a:r>
            <a:r>
              <a:rPr lang="zh-CN" altLang="en-US" dirty="0" smtClean="0"/>
              <a:t> </a:t>
            </a:r>
            <a:r>
              <a:rPr lang="en-US" altLang="zh-CN" dirty="0" smtClean="0"/>
              <a:t>non-binding</a:t>
            </a:r>
            <a:r>
              <a:rPr lang="zh-CN" altLang="en-US" dirty="0" smtClean="0"/>
              <a:t> </a:t>
            </a:r>
            <a:r>
              <a:rPr lang="en-US" altLang="zh-CN" dirty="0" smtClean="0"/>
              <a:t>residues</a:t>
            </a:r>
          </a:p>
          <a:p>
            <a:pPr lvl="1">
              <a:buFont typeface="Courier New" charset="0"/>
              <a:buChar char="o"/>
            </a:pPr>
            <a:r>
              <a:rPr lang="en-US" altLang="zh-CN" dirty="0" smtClean="0"/>
              <a:t>Taking</a:t>
            </a:r>
            <a:r>
              <a:rPr lang="zh-CN" altLang="en-US" dirty="0" smtClean="0"/>
              <a:t> </a:t>
            </a:r>
            <a:r>
              <a:rPr lang="en-US" altLang="zh-CN" dirty="0" smtClean="0"/>
              <a:t>the</a:t>
            </a:r>
            <a:r>
              <a:rPr lang="zh-CN" altLang="en-US" dirty="0" smtClean="0"/>
              <a:t> </a:t>
            </a:r>
            <a:r>
              <a:rPr lang="en-US" altLang="zh-CN" dirty="0" smtClean="0"/>
              <a:t>residue</a:t>
            </a:r>
            <a:r>
              <a:rPr lang="zh-CN" altLang="en-US" dirty="0" smtClean="0"/>
              <a:t> </a:t>
            </a:r>
            <a:r>
              <a:rPr lang="en-US" altLang="zh-CN" dirty="0" smtClean="0"/>
              <a:t>sequences</a:t>
            </a:r>
            <a:r>
              <a:rPr lang="zh-CN" altLang="en-US" dirty="0" smtClean="0"/>
              <a:t> </a:t>
            </a:r>
            <a:r>
              <a:rPr lang="en-US" altLang="zh-CN" dirty="0" smtClean="0"/>
              <a:t>from</a:t>
            </a:r>
            <a:r>
              <a:rPr lang="zh-CN" altLang="en-US" dirty="0" smtClean="0"/>
              <a:t> </a:t>
            </a:r>
            <a:r>
              <a:rPr lang="en-US" altLang="zh-CN" dirty="0" smtClean="0"/>
              <a:t>different</a:t>
            </a:r>
            <a:r>
              <a:rPr lang="zh-CN" altLang="en-US" dirty="0" smtClean="0"/>
              <a:t> </a:t>
            </a:r>
            <a:r>
              <a:rPr lang="en-US" altLang="zh-CN" dirty="0" smtClean="0"/>
              <a:t>chains</a:t>
            </a:r>
            <a:r>
              <a:rPr lang="zh-CN" altLang="en-US" dirty="0" smtClean="0"/>
              <a:t> </a:t>
            </a:r>
            <a:r>
              <a:rPr lang="en-US" altLang="zh-CN" dirty="0" smtClean="0"/>
              <a:t>when</a:t>
            </a:r>
            <a:r>
              <a:rPr lang="zh-CN" altLang="en-US" dirty="0" smtClean="0"/>
              <a:t> </a:t>
            </a:r>
            <a:r>
              <a:rPr lang="en-US" altLang="zh-CN" dirty="0" smtClean="0"/>
              <a:t>analyzing</a:t>
            </a:r>
            <a:r>
              <a:rPr lang="zh-CN" altLang="en-US" dirty="0" smtClean="0"/>
              <a:t> </a:t>
            </a:r>
            <a:r>
              <a:rPr lang="en-US" altLang="zh-CN" dirty="0" smtClean="0"/>
              <a:t>the</a:t>
            </a:r>
            <a:r>
              <a:rPr lang="zh-CN" altLang="en-US" dirty="0" smtClean="0"/>
              <a:t> </a:t>
            </a:r>
            <a:r>
              <a:rPr lang="en-US" altLang="zh-CN" dirty="0" smtClean="0"/>
              <a:t>same</a:t>
            </a:r>
            <a:r>
              <a:rPr lang="zh-CN" altLang="en-US" dirty="0" smtClean="0"/>
              <a:t> </a:t>
            </a:r>
            <a:r>
              <a:rPr lang="en-US" altLang="zh-CN" dirty="0" smtClean="0"/>
              <a:t>proteins.</a:t>
            </a:r>
          </a:p>
          <a:p>
            <a:pPr lvl="1">
              <a:buFont typeface="Courier New" charset="0"/>
              <a:buChar char="o"/>
            </a:pPr>
            <a:r>
              <a:rPr lang="en-US" altLang="zh-CN" dirty="0" smtClean="0"/>
              <a:t>Arithmetic</a:t>
            </a:r>
            <a:r>
              <a:rPr lang="zh-CN" altLang="en-US" dirty="0" smtClean="0"/>
              <a:t> </a:t>
            </a:r>
            <a:r>
              <a:rPr lang="en-US" altLang="zh-CN" dirty="0" smtClean="0"/>
              <a:t>calculation</a:t>
            </a:r>
            <a:r>
              <a:rPr lang="zh-CN" altLang="en-US" dirty="0" smtClean="0"/>
              <a:t> </a:t>
            </a:r>
            <a:r>
              <a:rPr lang="en-US" altLang="zh-CN" dirty="0" smtClean="0"/>
              <a:t>details</a:t>
            </a:r>
            <a:r>
              <a:rPr lang="zh-CN" altLang="en-US" dirty="0" smtClean="0"/>
              <a:t> </a:t>
            </a:r>
            <a:r>
              <a:rPr lang="en-US" altLang="zh-CN" dirty="0" smtClean="0"/>
              <a:t>might</a:t>
            </a:r>
            <a:r>
              <a:rPr lang="zh-CN" altLang="en-US" dirty="0" smtClean="0"/>
              <a:t> </a:t>
            </a:r>
            <a:r>
              <a:rPr lang="en-US" altLang="zh-CN" dirty="0" smtClean="0"/>
              <a:t>also</a:t>
            </a:r>
            <a:r>
              <a:rPr lang="zh-CN" altLang="en-US" dirty="0" smtClean="0"/>
              <a:t> </a:t>
            </a:r>
            <a:r>
              <a:rPr lang="en-US" altLang="zh-CN" dirty="0" smtClean="0"/>
              <a:t>affect</a:t>
            </a:r>
            <a:r>
              <a:rPr lang="zh-CN" altLang="en-US" dirty="0" smtClean="0"/>
              <a:t> </a:t>
            </a:r>
            <a:r>
              <a:rPr lang="en-US" altLang="zh-CN" dirty="0" smtClean="0"/>
              <a:t>the</a:t>
            </a:r>
            <a:r>
              <a:rPr lang="zh-CN" altLang="en-US" dirty="0" smtClean="0"/>
              <a:t> </a:t>
            </a:r>
            <a:r>
              <a:rPr lang="en-US" altLang="zh-CN" dirty="0" smtClean="0"/>
              <a:t>result</a:t>
            </a:r>
            <a:r>
              <a:rPr lang="zh-CN" altLang="en-US" dirty="0" smtClean="0"/>
              <a:t> </a:t>
            </a:r>
            <a:r>
              <a:rPr lang="en-US" altLang="zh-CN" dirty="0" smtClean="0"/>
              <a:t>slightly.</a:t>
            </a:r>
          </a:p>
          <a:p>
            <a:pPr lvl="1">
              <a:buFont typeface="Courier New" charset="0"/>
              <a:buChar char="o"/>
            </a:pPr>
            <a:endParaRPr lang="en-US" altLang="zh-CN" dirty="0"/>
          </a:p>
        </p:txBody>
      </p:sp>
    </p:spTree>
    <p:extLst>
      <p:ext uri="{BB962C8B-B14F-4D97-AF65-F5344CB8AC3E}">
        <p14:creationId xmlns:p14="http://schemas.microsoft.com/office/powerpoint/2010/main" val="1265793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Next</a:t>
            </a:r>
            <a:r>
              <a:rPr lang="zh-CN" altLang="en-US" dirty="0" smtClean="0"/>
              <a:t> </a:t>
            </a:r>
            <a:r>
              <a:rPr lang="en-US" altLang="zh-CN" dirty="0" smtClean="0"/>
              <a:t>step</a:t>
            </a:r>
            <a:endParaRPr lang="en-US" dirty="0"/>
          </a:p>
        </p:txBody>
      </p:sp>
      <p:sp>
        <p:nvSpPr>
          <p:cNvPr id="3" name="Content Placeholder 2"/>
          <p:cNvSpPr>
            <a:spLocks noGrp="1"/>
          </p:cNvSpPr>
          <p:nvPr>
            <p:ph idx="1"/>
          </p:nvPr>
        </p:nvSpPr>
        <p:spPr/>
        <p:txBody>
          <a:bodyPr/>
          <a:lstStyle/>
          <a:p>
            <a:r>
              <a:rPr lang="en-US" altLang="zh-CN" dirty="0" smtClean="0"/>
              <a:t>Implementation</a:t>
            </a:r>
            <a:r>
              <a:rPr lang="zh-CN" altLang="en-US" dirty="0" smtClean="0"/>
              <a:t> </a:t>
            </a:r>
            <a:r>
              <a:rPr lang="en-US" altLang="zh-CN" dirty="0" smtClean="0"/>
              <a:t>of</a:t>
            </a:r>
            <a:r>
              <a:rPr lang="zh-CN" altLang="en-US" dirty="0" smtClean="0"/>
              <a:t> </a:t>
            </a:r>
            <a:r>
              <a:rPr lang="en-US" altLang="zh-CN" dirty="0" smtClean="0"/>
              <a:t>other</a:t>
            </a:r>
            <a:r>
              <a:rPr lang="zh-CN" altLang="en-US" dirty="0" smtClean="0"/>
              <a:t> </a:t>
            </a:r>
            <a:r>
              <a:rPr lang="en-US" altLang="zh-CN" dirty="0" smtClean="0"/>
              <a:t>models:</a:t>
            </a:r>
          </a:p>
          <a:p>
            <a:pPr lvl="1">
              <a:buFont typeface="Courier New" charset="0"/>
              <a:buChar char="o"/>
            </a:pPr>
            <a:r>
              <a:rPr lang="en-US" altLang="zh-CN" dirty="0" smtClean="0"/>
              <a:t>Support</a:t>
            </a:r>
            <a:r>
              <a:rPr lang="zh-CN" altLang="en-US" dirty="0" smtClean="0"/>
              <a:t> </a:t>
            </a:r>
            <a:r>
              <a:rPr lang="en-US" altLang="zh-CN" dirty="0"/>
              <a:t>V</a:t>
            </a:r>
            <a:r>
              <a:rPr lang="en-US" altLang="zh-CN" dirty="0" smtClean="0"/>
              <a:t>ector</a:t>
            </a:r>
            <a:r>
              <a:rPr lang="zh-CN" altLang="en-US" dirty="0" smtClean="0"/>
              <a:t> </a:t>
            </a:r>
            <a:r>
              <a:rPr lang="en-US" altLang="zh-CN" dirty="0"/>
              <a:t>M</a:t>
            </a:r>
            <a:r>
              <a:rPr lang="en-US" altLang="zh-CN" dirty="0" smtClean="0"/>
              <a:t>achine</a:t>
            </a:r>
          </a:p>
          <a:p>
            <a:pPr lvl="1">
              <a:buFont typeface="Courier New" charset="0"/>
              <a:buChar char="o"/>
            </a:pPr>
            <a:r>
              <a:rPr lang="en-US" altLang="zh-CN" dirty="0" smtClean="0"/>
              <a:t>Artificial</a:t>
            </a:r>
            <a:r>
              <a:rPr lang="zh-CN" altLang="en-US" dirty="0" smtClean="0"/>
              <a:t> </a:t>
            </a:r>
            <a:r>
              <a:rPr lang="en-US" altLang="zh-CN" dirty="0" smtClean="0"/>
              <a:t>Neural</a:t>
            </a:r>
            <a:r>
              <a:rPr lang="zh-CN" altLang="en-US" dirty="0" smtClean="0"/>
              <a:t> </a:t>
            </a:r>
            <a:r>
              <a:rPr lang="en-US" altLang="zh-CN" dirty="0" smtClean="0"/>
              <a:t>Network</a:t>
            </a:r>
          </a:p>
          <a:p>
            <a:pPr>
              <a:buFont typeface="Arial" charset="0"/>
              <a:buChar char="•"/>
            </a:pPr>
            <a:r>
              <a:rPr lang="en-US" altLang="zh-CN" dirty="0" smtClean="0"/>
              <a:t>Add</a:t>
            </a:r>
            <a:r>
              <a:rPr lang="zh-CN" altLang="en-US" dirty="0" smtClean="0"/>
              <a:t> </a:t>
            </a:r>
            <a:r>
              <a:rPr lang="en-US" altLang="zh-CN" dirty="0" smtClean="0"/>
              <a:t>more</a:t>
            </a:r>
            <a:r>
              <a:rPr lang="zh-CN" altLang="en-US" dirty="0" smtClean="0"/>
              <a:t> </a:t>
            </a:r>
            <a:r>
              <a:rPr lang="en-US" altLang="zh-CN" dirty="0" smtClean="0"/>
              <a:t>features</a:t>
            </a:r>
          </a:p>
          <a:p>
            <a:pPr lvl="1">
              <a:buFont typeface="Courier New" charset="0"/>
              <a:buChar char="o"/>
            </a:pPr>
            <a:r>
              <a:rPr lang="en-US" altLang="zh-CN" dirty="0" smtClean="0"/>
              <a:t>Considering</a:t>
            </a:r>
            <a:r>
              <a:rPr lang="zh-CN" altLang="en-US" dirty="0" smtClean="0"/>
              <a:t> </a:t>
            </a:r>
            <a:r>
              <a:rPr lang="en-US" altLang="zh-CN" dirty="0" smtClean="0"/>
              <a:t>the</a:t>
            </a:r>
            <a:r>
              <a:rPr lang="zh-CN" altLang="en-US" dirty="0" smtClean="0"/>
              <a:t> </a:t>
            </a:r>
            <a:r>
              <a:rPr lang="en-US" altLang="zh-CN" dirty="0" smtClean="0"/>
              <a:t>electrostatic</a:t>
            </a:r>
            <a:r>
              <a:rPr lang="zh-CN" altLang="en-US" dirty="0" smtClean="0"/>
              <a:t> </a:t>
            </a:r>
            <a:r>
              <a:rPr lang="en-US" altLang="zh-CN" dirty="0" smtClean="0"/>
              <a:t>potential</a:t>
            </a:r>
            <a:r>
              <a:rPr lang="zh-CN" altLang="en-US" dirty="0" smtClean="0"/>
              <a:t> </a:t>
            </a:r>
            <a:r>
              <a:rPr lang="en-US" altLang="zh-CN" dirty="0" smtClean="0"/>
              <a:t>for</a:t>
            </a:r>
            <a:r>
              <a:rPr lang="zh-CN" altLang="en-US" dirty="0" smtClean="0"/>
              <a:t> </a:t>
            </a:r>
            <a:r>
              <a:rPr lang="en-US" altLang="zh-CN" dirty="0" smtClean="0"/>
              <a:t>residues</a:t>
            </a:r>
          </a:p>
          <a:p>
            <a:pPr lvl="1">
              <a:buFont typeface="Courier New" charset="0"/>
              <a:buChar char="o"/>
            </a:pPr>
            <a:r>
              <a:rPr lang="en-US" altLang="zh-CN" dirty="0" smtClean="0"/>
              <a:t>Structural</a:t>
            </a:r>
            <a:r>
              <a:rPr lang="zh-CN" altLang="en-US" dirty="0" smtClean="0"/>
              <a:t> </a:t>
            </a:r>
            <a:r>
              <a:rPr lang="en-US" altLang="zh-CN" dirty="0" smtClean="0"/>
              <a:t>Neighbors</a:t>
            </a:r>
            <a:endParaRPr lang="en-US" altLang="zh-CN" dirty="0"/>
          </a:p>
          <a:p>
            <a:pPr>
              <a:buFont typeface="Arial" charset="0"/>
              <a:buChar char="•"/>
            </a:pPr>
            <a:r>
              <a:rPr lang="en-US" altLang="zh-CN" dirty="0" smtClean="0"/>
              <a:t>Filtering</a:t>
            </a:r>
            <a:r>
              <a:rPr lang="zh-CN" altLang="en-US" dirty="0" smtClean="0"/>
              <a:t> </a:t>
            </a:r>
            <a:r>
              <a:rPr lang="en-US" altLang="zh-CN" dirty="0" smtClean="0"/>
              <a:t>the</a:t>
            </a:r>
            <a:r>
              <a:rPr lang="zh-CN" altLang="en-US" dirty="0" smtClean="0"/>
              <a:t> </a:t>
            </a:r>
            <a:r>
              <a:rPr lang="en-US" altLang="zh-CN" dirty="0" smtClean="0"/>
              <a:t>features</a:t>
            </a:r>
            <a:endParaRPr lang="en-US" altLang="zh-CN" dirty="0"/>
          </a:p>
          <a:p>
            <a:pPr lvl="1">
              <a:buFont typeface="Courier New" charset="0"/>
              <a:buChar char="o"/>
            </a:pPr>
            <a:r>
              <a:rPr lang="en-US" altLang="zh-CN" dirty="0" smtClean="0"/>
              <a:t>Information</a:t>
            </a:r>
            <a:r>
              <a:rPr lang="zh-CN" altLang="en-US" dirty="0" smtClean="0"/>
              <a:t> </a:t>
            </a:r>
            <a:r>
              <a:rPr lang="en-US" altLang="zh-CN" dirty="0" smtClean="0"/>
              <a:t>gain</a:t>
            </a:r>
          </a:p>
          <a:p>
            <a:pPr lvl="1">
              <a:buFont typeface="Courier New" charset="0"/>
              <a:buChar char="o"/>
            </a:pPr>
            <a:r>
              <a:rPr lang="en-US" altLang="zh-CN" dirty="0" smtClean="0"/>
              <a:t>Filter</a:t>
            </a:r>
            <a:r>
              <a:rPr lang="zh-CN" altLang="en-US" dirty="0" smtClean="0"/>
              <a:t> </a:t>
            </a:r>
            <a:r>
              <a:rPr lang="en-US" altLang="zh-CN" dirty="0" smtClean="0"/>
              <a:t>method</a:t>
            </a:r>
          </a:p>
          <a:p>
            <a:pPr lvl="1">
              <a:buFont typeface="Courier New" charset="0"/>
              <a:buChar char="o"/>
            </a:pPr>
            <a:r>
              <a:rPr lang="en-US" altLang="zh-CN" dirty="0" smtClean="0"/>
              <a:t>Wrapper</a:t>
            </a:r>
            <a:r>
              <a:rPr lang="zh-CN" altLang="en-US" dirty="0" smtClean="0"/>
              <a:t> </a:t>
            </a:r>
            <a:r>
              <a:rPr lang="en-US" altLang="zh-CN" dirty="0" smtClean="0"/>
              <a:t>method</a:t>
            </a:r>
          </a:p>
        </p:txBody>
      </p:sp>
    </p:spTree>
    <p:extLst>
      <p:ext uri="{BB962C8B-B14F-4D97-AF65-F5344CB8AC3E}">
        <p14:creationId xmlns:p14="http://schemas.microsoft.com/office/powerpoint/2010/main" val="1267202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3731" y="2623279"/>
            <a:ext cx="5536252" cy="1446550"/>
          </a:xfrm>
          <a:prstGeom prst="rect">
            <a:avLst/>
          </a:prstGeom>
          <a:noFill/>
        </p:spPr>
        <p:txBody>
          <a:bodyPr wrap="square" rtlCol="0">
            <a:spAutoFit/>
          </a:bodyPr>
          <a:lstStyle/>
          <a:p>
            <a:r>
              <a:rPr lang="en-US" altLang="zh-CN" sz="8800" dirty="0" smtClean="0"/>
              <a:t>Thank</a:t>
            </a:r>
            <a:r>
              <a:rPr lang="zh-CN" altLang="en-US" sz="8800" dirty="0" smtClean="0"/>
              <a:t> </a:t>
            </a:r>
            <a:r>
              <a:rPr lang="en-US" altLang="zh-CN" sz="8800" dirty="0" smtClean="0"/>
              <a:t>you!</a:t>
            </a:r>
            <a:endParaRPr lang="en-US" sz="8800" dirty="0"/>
          </a:p>
        </p:txBody>
      </p:sp>
    </p:spTree>
    <p:extLst>
      <p:ext uri="{BB962C8B-B14F-4D97-AF65-F5344CB8AC3E}">
        <p14:creationId xmlns:p14="http://schemas.microsoft.com/office/powerpoint/2010/main" val="1810558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en-US" dirty="0"/>
          </a:p>
        </p:txBody>
      </p:sp>
      <p:sp>
        <p:nvSpPr>
          <p:cNvPr id="3" name="Content Placeholder 2"/>
          <p:cNvSpPr>
            <a:spLocks noGrp="1"/>
          </p:cNvSpPr>
          <p:nvPr>
            <p:ph idx="1"/>
          </p:nvPr>
        </p:nvSpPr>
        <p:spPr/>
        <p:txBody>
          <a:bodyPr>
            <a:normAutofit/>
          </a:bodyPr>
          <a:lstStyle/>
          <a:p>
            <a:r>
              <a:rPr lang="en-US" altLang="zh-CN" dirty="0" smtClean="0"/>
              <a:t>Background</a:t>
            </a:r>
          </a:p>
          <a:p>
            <a:r>
              <a:rPr lang="en-US" altLang="zh-CN" dirty="0" smtClean="0"/>
              <a:t>Introduction</a:t>
            </a:r>
          </a:p>
          <a:p>
            <a:pPr lvl="1">
              <a:buFont typeface="Courier New" charset="0"/>
              <a:buChar char="o"/>
            </a:pPr>
            <a:r>
              <a:rPr lang="en-US" altLang="zh-CN" dirty="0" smtClean="0"/>
              <a:t>Features</a:t>
            </a:r>
          </a:p>
          <a:p>
            <a:pPr lvl="1">
              <a:buFont typeface="Courier New" charset="0"/>
              <a:buChar char="o"/>
            </a:pPr>
            <a:r>
              <a:rPr lang="en-US" altLang="zh-CN" dirty="0" smtClean="0"/>
              <a:t>Models</a:t>
            </a:r>
          </a:p>
          <a:p>
            <a:pPr lvl="1">
              <a:buFont typeface="Courier New" charset="0"/>
              <a:buChar char="o"/>
            </a:pPr>
            <a:r>
              <a:rPr lang="en-US" altLang="zh-CN" dirty="0" smtClean="0"/>
              <a:t>Evaluation</a:t>
            </a:r>
          </a:p>
          <a:p>
            <a:r>
              <a:rPr lang="en-US" altLang="zh-CN" dirty="0" smtClean="0"/>
              <a:t>Current</a:t>
            </a:r>
            <a:r>
              <a:rPr lang="zh-CN" altLang="en-US" dirty="0" smtClean="0"/>
              <a:t> </a:t>
            </a:r>
            <a:r>
              <a:rPr lang="en-US" altLang="zh-CN" dirty="0" smtClean="0"/>
              <a:t>progress</a:t>
            </a:r>
          </a:p>
          <a:p>
            <a:pPr lvl="1">
              <a:buFont typeface="Courier New" charset="0"/>
              <a:buChar char="o"/>
            </a:pPr>
            <a:r>
              <a:rPr lang="en-US" altLang="zh-CN" dirty="0" smtClean="0"/>
              <a:t>Data</a:t>
            </a:r>
          </a:p>
          <a:p>
            <a:pPr lvl="1">
              <a:buFont typeface="Courier New" charset="0"/>
              <a:buChar char="o"/>
            </a:pPr>
            <a:r>
              <a:rPr lang="en-US" altLang="zh-CN" dirty="0" smtClean="0"/>
              <a:t>Naïve</a:t>
            </a:r>
            <a:r>
              <a:rPr lang="zh-CN" altLang="en-US" dirty="0" smtClean="0"/>
              <a:t> </a:t>
            </a:r>
            <a:r>
              <a:rPr lang="en-US" altLang="zh-CN" dirty="0" err="1" smtClean="0"/>
              <a:t>bayes</a:t>
            </a:r>
            <a:r>
              <a:rPr lang="zh-CN" altLang="en-US" dirty="0" smtClean="0"/>
              <a:t> </a:t>
            </a:r>
            <a:r>
              <a:rPr lang="en-US" altLang="zh-CN" dirty="0" smtClean="0"/>
              <a:t>model</a:t>
            </a:r>
          </a:p>
          <a:p>
            <a:r>
              <a:rPr lang="en-US" altLang="zh-CN" dirty="0" smtClean="0"/>
              <a:t>Next</a:t>
            </a:r>
            <a:r>
              <a:rPr lang="zh-CN" altLang="en-US" dirty="0" smtClean="0"/>
              <a:t> </a:t>
            </a:r>
            <a:r>
              <a:rPr lang="en-US" altLang="zh-CN" dirty="0" smtClean="0"/>
              <a:t>step</a:t>
            </a:r>
          </a:p>
        </p:txBody>
      </p:sp>
    </p:spTree>
    <p:extLst>
      <p:ext uri="{BB962C8B-B14F-4D97-AF65-F5344CB8AC3E}">
        <p14:creationId xmlns:p14="http://schemas.microsoft.com/office/powerpoint/2010/main" val="305413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sp>
        <p:nvSpPr>
          <p:cNvPr id="3" name="Content Placeholder 2"/>
          <p:cNvSpPr>
            <a:spLocks noGrp="1"/>
          </p:cNvSpPr>
          <p:nvPr>
            <p:ph idx="1"/>
          </p:nvPr>
        </p:nvSpPr>
        <p:spPr/>
        <p:txBody>
          <a:bodyPr>
            <a:normAutofit fontScale="92500"/>
          </a:bodyPr>
          <a:lstStyle/>
          <a:p>
            <a:r>
              <a:rPr lang="en-US" dirty="0"/>
              <a:t>DNA-protein interaction is an important component for gene regulation system. Finding the interaction sites on protein and DNA molecules would be a critical step for drug design and researches on the metabolic </a:t>
            </a:r>
            <a:r>
              <a:rPr lang="en-US" dirty="0" smtClean="0"/>
              <a:t>network. </a:t>
            </a:r>
          </a:p>
          <a:p>
            <a:r>
              <a:rPr lang="en-US" altLang="zh-CN" dirty="0" smtClean="0"/>
              <a:t>Methods</a:t>
            </a:r>
            <a:r>
              <a:rPr lang="zh-CN" altLang="en-US" dirty="0" smtClean="0"/>
              <a:t> </a:t>
            </a:r>
            <a:r>
              <a:rPr lang="en-US" altLang="zh-CN" dirty="0" smtClean="0"/>
              <a:t>for</a:t>
            </a:r>
            <a:r>
              <a:rPr lang="zh-CN" altLang="en-US" dirty="0" smtClean="0"/>
              <a:t> </a:t>
            </a:r>
            <a:r>
              <a:rPr lang="en-US" altLang="zh-CN" dirty="0" smtClean="0"/>
              <a:t>investigating</a:t>
            </a:r>
            <a:r>
              <a:rPr lang="zh-CN" altLang="en-US" dirty="0" smtClean="0"/>
              <a:t> </a:t>
            </a:r>
            <a:r>
              <a:rPr lang="en-US" altLang="zh-CN" dirty="0" smtClean="0"/>
              <a:t>the</a:t>
            </a:r>
            <a:r>
              <a:rPr lang="zh-CN" altLang="en-US" dirty="0" smtClean="0"/>
              <a:t> </a:t>
            </a:r>
            <a:r>
              <a:rPr lang="en-US" altLang="zh-CN" dirty="0" smtClean="0"/>
              <a:t>binding</a:t>
            </a:r>
            <a:r>
              <a:rPr lang="zh-CN" altLang="en-US" dirty="0" smtClean="0"/>
              <a:t> </a:t>
            </a:r>
            <a:r>
              <a:rPr lang="en-US" altLang="zh-CN" dirty="0" smtClean="0"/>
              <a:t>sites:</a:t>
            </a:r>
          </a:p>
          <a:p>
            <a:pPr lvl="1">
              <a:buFont typeface="Courier New" charset="0"/>
              <a:buChar char="o"/>
            </a:pPr>
            <a:r>
              <a:rPr lang="en-US" altLang="zh-CN" dirty="0" smtClean="0"/>
              <a:t>Experimental</a:t>
            </a:r>
            <a:r>
              <a:rPr lang="zh-CN" altLang="en-US" dirty="0" smtClean="0"/>
              <a:t> </a:t>
            </a:r>
            <a:r>
              <a:rPr lang="en-US" altLang="zh-CN" dirty="0" smtClean="0"/>
              <a:t>identification</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lab</a:t>
            </a:r>
          </a:p>
          <a:p>
            <a:pPr lvl="1">
              <a:buFont typeface="Courier New" charset="0"/>
              <a:buChar char="o"/>
            </a:pPr>
            <a:r>
              <a:rPr lang="en-US" altLang="zh-CN" dirty="0" smtClean="0"/>
              <a:t>Analysis</a:t>
            </a:r>
            <a:r>
              <a:rPr lang="zh-CN" altLang="en-US" dirty="0" smtClean="0"/>
              <a:t> </a:t>
            </a:r>
            <a:r>
              <a:rPr lang="en-US" altLang="zh-CN" dirty="0" smtClean="0"/>
              <a:t>from</a:t>
            </a:r>
            <a:r>
              <a:rPr lang="zh-CN" altLang="en-US" dirty="0" smtClean="0"/>
              <a:t> </a:t>
            </a:r>
            <a:r>
              <a:rPr lang="en-US" altLang="zh-CN" dirty="0" smtClean="0"/>
              <a:t>3-d</a:t>
            </a:r>
            <a:r>
              <a:rPr lang="zh-CN" altLang="en-US" dirty="0" smtClean="0"/>
              <a:t> </a:t>
            </a:r>
            <a:r>
              <a:rPr lang="en-US" altLang="zh-CN" dirty="0" smtClean="0"/>
              <a:t>structure</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molecules</a:t>
            </a:r>
          </a:p>
          <a:p>
            <a:pPr lvl="1">
              <a:buFont typeface="Courier New" charset="0"/>
              <a:buChar char="o"/>
            </a:pPr>
            <a:r>
              <a:rPr lang="en-US" altLang="zh-CN" dirty="0" smtClean="0"/>
              <a:t>Inference</a:t>
            </a:r>
            <a:r>
              <a:rPr lang="zh-CN" altLang="en-US" dirty="0" smtClean="0"/>
              <a:t> </a:t>
            </a:r>
            <a:r>
              <a:rPr lang="en-US" altLang="zh-CN" dirty="0" smtClean="0"/>
              <a:t>from</a:t>
            </a:r>
            <a:r>
              <a:rPr lang="zh-CN" altLang="en-US" dirty="0" smtClean="0"/>
              <a:t> </a:t>
            </a:r>
            <a:r>
              <a:rPr lang="en-US" altLang="zh-CN" dirty="0" smtClean="0"/>
              <a:t>some</a:t>
            </a:r>
            <a:r>
              <a:rPr lang="zh-CN" altLang="en-US" dirty="0" smtClean="0"/>
              <a:t> </a:t>
            </a:r>
            <a:r>
              <a:rPr lang="en-US" altLang="zh-CN" dirty="0" smtClean="0"/>
              <a:t>other</a:t>
            </a:r>
            <a:r>
              <a:rPr lang="zh-CN" altLang="en-US" dirty="0" smtClean="0"/>
              <a:t> </a:t>
            </a:r>
            <a:r>
              <a:rPr lang="en-US" altLang="zh-CN" dirty="0" smtClean="0"/>
              <a:t>data</a:t>
            </a:r>
            <a:r>
              <a:rPr lang="zh-CN" altLang="en-US" dirty="0" smtClean="0"/>
              <a:t> </a:t>
            </a:r>
            <a:r>
              <a:rPr lang="en-US" altLang="zh-CN" dirty="0" smtClean="0"/>
              <a:t>like</a:t>
            </a:r>
            <a:r>
              <a:rPr lang="zh-CN" altLang="en-US" dirty="0" smtClean="0"/>
              <a:t> </a:t>
            </a:r>
            <a:r>
              <a:rPr lang="en-US" altLang="zh-CN" dirty="0" smtClean="0"/>
              <a:t>residue</a:t>
            </a:r>
            <a:r>
              <a:rPr lang="zh-CN" altLang="en-US" dirty="0" smtClean="0"/>
              <a:t> </a:t>
            </a:r>
            <a:r>
              <a:rPr lang="en-US" altLang="zh-CN" dirty="0" smtClean="0"/>
              <a:t>sequence</a:t>
            </a:r>
          </a:p>
          <a:p>
            <a:pPr marL="0" indent="0">
              <a:buNone/>
            </a:pPr>
            <a:r>
              <a:rPr lang="en-US" altLang="zh-CN" dirty="0" smtClean="0"/>
              <a:t>Considering</a:t>
            </a:r>
            <a:r>
              <a:rPr lang="zh-CN" altLang="en-US" dirty="0" smtClean="0"/>
              <a:t> </a:t>
            </a:r>
            <a:r>
              <a:rPr lang="en-US" altLang="zh-CN" dirty="0" smtClean="0"/>
              <a:t>the</a:t>
            </a:r>
            <a:r>
              <a:rPr lang="zh-CN" altLang="en-US" dirty="0" smtClean="0"/>
              <a:t> </a:t>
            </a:r>
            <a:r>
              <a:rPr lang="en-US" altLang="zh-CN" dirty="0" smtClean="0"/>
              <a:t>disadvantages</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first</a:t>
            </a:r>
            <a:r>
              <a:rPr lang="zh-CN" altLang="en-US" dirty="0" smtClean="0"/>
              <a:t> </a:t>
            </a:r>
            <a:r>
              <a:rPr lang="en-US" altLang="zh-CN" dirty="0" smtClean="0"/>
              <a:t>two</a:t>
            </a:r>
            <a:r>
              <a:rPr lang="zh-CN" altLang="en-US" dirty="0" smtClean="0"/>
              <a:t> </a:t>
            </a:r>
            <a:r>
              <a:rPr lang="en-US" altLang="zh-CN" dirty="0" smtClean="0"/>
              <a:t>methods,</a:t>
            </a:r>
            <a:r>
              <a:rPr lang="zh-CN" altLang="en-US" dirty="0" smtClean="0"/>
              <a:t> </a:t>
            </a:r>
            <a:r>
              <a:rPr lang="en-US" altLang="zh-CN" dirty="0" smtClean="0"/>
              <a:t>more</a:t>
            </a:r>
            <a:r>
              <a:rPr lang="zh-CN" altLang="en-US" dirty="0" smtClean="0"/>
              <a:t> </a:t>
            </a:r>
            <a:r>
              <a:rPr lang="en-US" altLang="zh-CN" dirty="0" smtClean="0"/>
              <a:t>and</a:t>
            </a:r>
            <a:r>
              <a:rPr lang="zh-CN" altLang="en-US" dirty="0" smtClean="0"/>
              <a:t> </a:t>
            </a:r>
            <a:r>
              <a:rPr lang="en-US" altLang="zh-CN" dirty="0" smtClean="0"/>
              <a:t>more</a:t>
            </a:r>
            <a:r>
              <a:rPr lang="zh-CN" altLang="en-US" dirty="0" smtClean="0"/>
              <a:t> </a:t>
            </a:r>
            <a:r>
              <a:rPr lang="en-US" altLang="zh-CN" dirty="0" smtClean="0"/>
              <a:t>researchers</a:t>
            </a:r>
            <a:r>
              <a:rPr lang="zh-CN" altLang="en-US" dirty="0" smtClean="0"/>
              <a:t> </a:t>
            </a:r>
            <a:r>
              <a:rPr lang="en-US" altLang="zh-CN" dirty="0" smtClean="0"/>
              <a:t>focused</a:t>
            </a:r>
            <a:r>
              <a:rPr lang="zh-CN" altLang="en-US" dirty="0" smtClean="0"/>
              <a:t> </a:t>
            </a:r>
            <a:r>
              <a:rPr lang="en-US" altLang="zh-CN" dirty="0" smtClean="0"/>
              <a:t>to</a:t>
            </a:r>
            <a:r>
              <a:rPr lang="zh-CN" altLang="en-US" dirty="0" smtClean="0"/>
              <a:t> </a:t>
            </a:r>
            <a:r>
              <a:rPr lang="en-US" altLang="zh-CN" dirty="0" smtClean="0"/>
              <a:t>investigate</a:t>
            </a:r>
            <a:r>
              <a:rPr lang="zh-CN" altLang="en-US" dirty="0" smtClean="0"/>
              <a:t> </a:t>
            </a:r>
            <a:r>
              <a:rPr lang="en-US" altLang="zh-CN" dirty="0" smtClean="0"/>
              <a:t>some</a:t>
            </a:r>
            <a:r>
              <a:rPr lang="zh-CN" altLang="en-US" dirty="0" smtClean="0"/>
              <a:t> </a:t>
            </a:r>
            <a:r>
              <a:rPr lang="en-US" altLang="zh-CN" dirty="0" smtClean="0"/>
              <a:t>methods</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third</a:t>
            </a:r>
            <a:r>
              <a:rPr lang="zh-CN" altLang="en-US" dirty="0" smtClean="0"/>
              <a:t> </a:t>
            </a:r>
            <a:r>
              <a:rPr lang="en-US" altLang="zh-CN" dirty="0" smtClean="0"/>
              <a:t>way.</a:t>
            </a:r>
            <a:endParaRPr lang="en-US" dirty="0" smtClean="0"/>
          </a:p>
        </p:txBody>
      </p:sp>
      <p:sp>
        <p:nvSpPr>
          <p:cNvPr id="4" name="TextBox 3"/>
          <p:cNvSpPr txBox="1"/>
          <p:nvPr/>
        </p:nvSpPr>
        <p:spPr>
          <a:xfrm>
            <a:off x="5292968" y="6299077"/>
            <a:ext cx="3605154" cy="369332"/>
          </a:xfrm>
          <a:prstGeom prst="rect">
            <a:avLst/>
          </a:prstGeom>
          <a:noFill/>
        </p:spPr>
        <p:txBody>
          <a:bodyPr wrap="none" rtlCol="0">
            <a:spAutoFit/>
          </a:bodyPr>
          <a:lstStyle/>
          <a:p>
            <a:r>
              <a:rPr lang="en-US" dirty="0" err="1"/>
              <a:t>Ofran</a:t>
            </a:r>
            <a:r>
              <a:rPr lang="en-US" dirty="0"/>
              <a:t>, </a:t>
            </a:r>
            <a:r>
              <a:rPr lang="en-US" dirty="0" smtClean="0"/>
              <a:t>Y</a:t>
            </a:r>
            <a:r>
              <a:rPr lang="en-US" altLang="zh-CN" dirty="0" smtClean="0"/>
              <a:t>,</a:t>
            </a:r>
            <a:r>
              <a:rPr lang="zh-CN" altLang="en-US" dirty="0" smtClean="0"/>
              <a:t> </a:t>
            </a:r>
            <a:r>
              <a:rPr lang="en-US" altLang="zh-CN" dirty="0" smtClean="0"/>
              <a:t>et</a:t>
            </a:r>
            <a:r>
              <a:rPr lang="zh-CN" altLang="en-US" dirty="0" smtClean="0"/>
              <a:t> </a:t>
            </a:r>
            <a:r>
              <a:rPr lang="en-US" altLang="zh-CN" dirty="0" smtClean="0"/>
              <a:t>al.</a:t>
            </a:r>
            <a:r>
              <a:rPr lang="zh-CN" altLang="en-US" dirty="0" smtClean="0"/>
              <a:t> </a:t>
            </a:r>
            <a:r>
              <a:rPr lang="en-US" dirty="0" smtClean="0"/>
              <a:t>Bioinformatics </a:t>
            </a:r>
            <a:r>
              <a:rPr lang="en-US" dirty="0"/>
              <a:t>(2007</a:t>
            </a:r>
            <a:r>
              <a:rPr lang="en-US" dirty="0" smtClean="0"/>
              <a:t>) </a:t>
            </a:r>
            <a:endParaRPr lang="en-US" dirty="0"/>
          </a:p>
        </p:txBody>
      </p:sp>
    </p:spTree>
    <p:extLst>
      <p:ext uri="{BB962C8B-B14F-4D97-AF65-F5344CB8AC3E}">
        <p14:creationId xmlns:p14="http://schemas.microsoft.com/office/powerpoint/2010/main" val="2027995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251" y="1690688"/>
            <a:ext cx="6528633" cy="4411928"/>
          </a:xfrm>
          <a:prstGeom prst="rect">
            <a:avLst/>
          </a:prstGeom>
        </p:spPr>
      </p:pic>
      <p:sp>
        <p:nvSpPr>
          <p:cNvPr id="6" name="TextBox 5"/>
          <p:cNvSpPr txBox="1"/>
          <p:nvPr/>
        </p:nvSpPr>
        <p:spPr>
          <a:xfrm>
            <a:off x="2714953" y="6102616"/>
            <a:ext cx="3714094" cy="369332"/>
          </a:xfrm>
          <a:prstGeom prst="rect">
            <a:avLst/>
          </a:prstGeom>
          <a:noFill/>
        </p:spPr>
        <p:txBody>
          <a:bodyPr wrap="none" rtlCol="0">
            <a:spAutoFit/>
          </a:bodyPr>
          <a:lstStyle/>
          <a:p>
            <a:r>
              <a:rPr lang="en-US" altLang="zh-CN" dirty="0" smtClean="0"/>
              <a:t>Interaction</a:t>
            </a:r>
            <a:r>
              <a:rPr lang="zh-CN" altLang="en-US" dirty="0" smtClean="0"/>
              <a:t> </a:t>
            </a:r>
            <a:r>
              <a:rPr lang="en-US" altLang="zh-CN" dirty="0" smtClean="0"/>
              <a:t>between</a:t>
            </a:r>
            <a:r>
              <a:rPr lang="zh-CN" altLang="en-US" dirty="0" smtClean="0"/>
              <a:t> </a:t>
            </a:r>
            <a:r>
              <a:rPr lang="en-US" altLang="zh-CN" dirty="0" smtClean="0"/>
              <a:t>protein</a:t>
            </a:r>
            <a:r>
              <a:rPr lang="zh-CN" altLang="en-US" dirty="0" smtClean="0"/>
              <a:t> </a:t>
            </a:r>
            <a:r>
              <a:rPr lang="en-US" altLang="zh-CN" dirty="0" smtClean="0"/>
              <a:t>and</a:t>
            </a:r>
            <a:r>
              <a:rPr lang="zh-CN" altLang="en-US" dirty="0" smtClean="0"/>
              <a:t> </a:t>
            </a:r>
            <a:r>
              <a:rPr lang="en-US" altLang="zh-CN" dirty="0" smtClean="0"/>
              <a:t>DNA</a:t>
            </a:r>
          </a:p>
        </p:txBody>
      </p:sp>
    </p:spTree>
    <p:extLst>
      <p:ext uri="{BB962C8B-B14F-4D97-AF65-F5344CB8AC3E}">
        <p14:creationId xmlns:p14="http://schemas.microsoft.com/office/powerpoint/2010/main" val="498214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sp>
        <p:nvSpPr>
          <p:cNvPr id="3" name="Content Placeholder 2"/>
          <p:cNvSpPr>
            <a:spLocks noGrp="1"/>
          </p:cNvSpPr>
          <p:nvPr>
            <p:ph idx="1"/>
          </p:nvPr>
        </p:nvSpPr>
        <p:spPr/>
        <p:txBody>
          <a:bodyPr/>
          <a:lstStyle/>
          <a:p>
            <a:r>
              <a:rPr lang="en-US" altLang="zh-CN" dirty="0" smtClean="0"/>
              <a:t>Features</a:t>
            </a:r>
          </a:p>
          <a:p>
            <a:pPr lvl="1">
              <a:buFont typeface="Courier New" charset="0"/>
              <a:buChar char="o"/>
            </a:pPr>
            <a:r>
              <a:rPr lang="en-US" altLang="zh-CN" dirty="0"/>
              <a:t>Sequence-Based</a:t>
            </a:r>
            <a:r>
              <a:rPr lang="zh-CN" altLang="en-US" dirty="0"/>
              <a:t> </a:t>
            </a:r>
            <a:r>
              <a:rPr lang="en-US" altLang="zh-CN" dirty="0"/>
              <a:t>Features</a:t>
            </a:r>
          </a:p>
          <a:p>
            <a:pPr lvl="1">
              <a:buFont typeface="Courier New" charset="0"/>
              <a:buChar char="o"/>
            </a:pPr>
            <a:r>
              <a:rPr lang="en-US" altLang="zh-CN" dirty="0"/>
              <a:t>Structural-Based</a:t>
            </a:r>
            <a:r>
              <a:rPr lang="zh-CN" altLang="en-US" dirty="0"/>
              <a:t> </a:t>
            </a:r>
            <a:r>
              <a:rPr lang="en-US" altLang="zh-CN" dirty="0"/>
              <a:t>Features</a:t>
            </a:r>
          </a:p>
          <a:p>
            <a:pPr lvl="1">
              <a:buFont typeface="Courier New" charset="0"/>
              <a:buChar char="o"/>
            </a:pPr>
            <a:r>
              <a:rPr lang="en-US" altLang="zh-CN" dirty="0"/>
              <a:t>Physical</a:t>
            </a:r>
            <a:r>
              <a:rPr lang="zh-CN" altLang="en-US" dirty="0"/>
              <a:t> </a:t>
            </a:r>
            <a:r>
              <a:rPr lang="en-US" altLang="zh-CN" dirty="0"/>
              <a:t>and</a:t>
            </a:r>
            <a:r>
              <a:rPr lang="zh-CN" altLang="en-US" dirty="0"/>
              <a:t> </a:t>
            </a:r>
            <a:r>
              <a:rPr lang="en-US" altLang="zh-CN" dirty="0"/>
              <a:t>Chemical</a:t>
            </a:r>
            <a:r>
              <a:rPr lang="zh-CN" altLang="en-US" dirty="0"/>
              <a:t> </a:t>
            </a:r>
            <a:r>
              <a:rPr lang="en-US" altLang="zh-CN" dirty="0"/>
              <a:t>Features</a:t>
            </a:r>
          </a:p>
          <a:p>
            <a:r>
              <a:rPr lang="en-US" altLang="zh-CN" dirty="0"/>
              <a:t>Algorithms:</a:t>
            </a:r>
          </a:p>
          <a:p>
            <a:pPr lvl="1">
              <a:buFont typeface="Courier New" charset="0"/>
              <a:buChar char="o"/>
            </a:pPr>
            <a:r>
              <a:rPr lang="en-US" altLang="zh-CN" dirty="0"/>
              <a:t>Support</a:t>
            </a:r>
            <a:r>
              <a:rPr lang="zh-CN" altLang="en-US" dirty="0"/>
              <a:t> </a:t>
            </a:r>
            <a:r>
              <a:rPr lang="en-US" altLang="zh-CN" dirty="0"/>
              <a:t>vector</a:t>
            </a:r>
            <a:r>
              <a:rPr lang="zh-CN" altLang="en-US" dirty="0"/>
              <a:t> </a:t>
            </a:r>
            <a:r>
              <a:rPr lang="en-US" altLang="zh-CN" dirty="0" smtClean="0"/>
              <a:t>machines</a:t>
            </a:r>
            <a:endParaRPr lang="en-US" altLang="zh-CN" dirty="0"/>
          </a:p>
          <a:p>
            <a:pPr lvl="1">
              <a:buFont typeface="Courier New" charset="0"/>
              <a:buChar char="o"/>
            </a:pPr>
            <a:r>
              <a:rPr lang="en-US" altLang="zh-CN" dirty="0"/>
              <a:t>Artificial</a:t>
            </a:r>
            <a:r>
              <a:rPr lang="zh-CN" altLang="en-US" dirty="0"/>
              <a:t> </a:t>
            </a:r>
            <a:r>
              <a:rPr lang="en-US" altLang="zh-CN" dirty="0"/>
              <a:t>neural</a:t>
            </a:r>
            <a:r>
              <a:rPr lang="zh-CN" altLang="en-US" dirty="0"/>
              <a:t> </a:t>
            </a:r>
            <a:r>
              <a:rPr lang="en-US" altLang="zh-CN" dirty="0"/>
              <a:t>networks</a:t>
            </a:r>
            <a:r>
              <a:rPr lang="zh-CN" altLang="en-US" dirty="0"/>
              <a:t> </a:t>
            </a:r>
            <a:r>
              <a:rPr lang="en-US" altLang="zh-CN" dirty="0"/>
              <a:t>(ANN)</a:t>
            </a:r>
          </a:p>
          <a:p>
            <a:pPr lvl="1">
              <a:buFont typeface="Courier New" charset="0"/>
              <a:buChar char="o"/>
            </a:pPr>
            <a:r>
              <a:rPr lang="en-US" altLang="zh-CN" dirty="0"/>
              <a:t>Bayesian</a:t>
            </a:r>
            <a:r>
              <a:rPr lang="zh-CN" altLang="en-US" dirty="0"/>
              <a:t> </a:t>
            </a:r>
            <a:r>
              <a:rPr lang="en-US" altLang="zh-CN" dirty="0"/>
              <a:t>learning</a:t>
            </a:r>
          </a:p>
          <a:p>
            <a:pPr lvl="1">
              <a:buFont typeface="Courier New" charset="0"/>
              <a:buChar char="o"/>
            </a:pPr>
            <a:r>
              <a:rPr lang="en-US" altLang="zh-CN" dirty="0"/>
              <a:t>Random</a:t>
            </a:r>
            <a:r>
              <a:rPr lang="zh-CN" altLang="en-US" dirty="0"/>
              <a:t> </a:t>
            </a:r>
            <a:r>
              <a:rPr lang="en-US" altLang="zh-CN" dirty="0"/>
              <a:t>forest</a:t>
            </a:r>
          </a:p>
          <a:p>
            <a:pPr lvl="1">
              <a:buFont typeface="Courier New" charset="0"/>
              <a:buChar char="o"/>
            </a:pPr>
            <a:r>
              <a:rPr lang="en-US" altLang="zh-CN" dirty="0"/>
              <a:t>Decision</a:t>
            </a:r>
            <a:r>
              <a:rPr lang="zh-CN" altLang="en-US" dirty="0"/>
              <a:t> </a:t>
            </a:r>
            <a:r>
              <a:rPr lang="en-US" altLang="zh-CN" dirty="0"/>
              <a:t>tree</a:t>
            </a:r>
            <a:endParaRPr lang="en-US" altLang="zh-CN" sz="2800" dirty="0"/>
          </a:p>
          <a:p>
            <a:endParaRPr lang="en-US" altLang="zh-CN" dirty="0" smtClean="0"/>
          </a:p>
        </p:txBody>
      </p:sp>
      <p:sp>
        <p:nvSpPr>
          <p:cNvPr id="4" name="TextBox 3"/>
          <p:cNvSpPr txBox="1"/>
          <p:nvPr/>
        </p:nvSpPr>
        <p:spPr>
          <a:xfrm>
            <a:off x="3986705" y="5453418"/>
            <a:ext cx="5287924" cy="1600438"/>
          </a:xfrm>
          <a:prstGeom prst="rect">
            <a:avLst/>
          </a:prstGeom>
          <a:noFill/>
        </p:spPr>
        <p:txBody>
          <a:bodyPr wrap="square" rtlCol="0">
            <a:spAutoFit/>
          </a:bodyPr>
          <a:lstStyle/>
          <a:p>
            <a:r>
              <a:rPr lang="en-US" sz="1400" dirty="0" smtClean="0">
                <a:effectLst/>
              </a:rPr>
              <a:t>Si, J, et al. </a:t>
            </a:r>
            <a:r>
              <a:rPr lang="en-US" sz="1400" i="1" dirty="0" smtClean="0">
                <a:effectLst/>
              </a:rPr>
              <a:t>International Journal of Molecular Sciences </a:t>
            </a:r>
            <a:r>
              <a:rPr lang="en-US" sz="1400" dirty="0" smtClean="0">
                <a:effectLst/>
              </a:rPr>
              <a:t>(2015)</a:t>
            </a:r>
          </a:p>
          <a:p>
            <a:r>
              <a:rPr lang="en-US" sz="1400" dirty="0" smtClean="0">
                <a:effectLst/>
              </a:rPr>
              <a:t>Chu, W. Y., et al. </a:t>
            </a:r>
            <a:r>
              <a:rPr lang="en-US" sz="1400" i="1" dirty="0" smtClean="0">
                <a:effectLst/>
              </a:rPr>
              <a:t>Nucleic Acids Research </a:t>
            </a:r>
            <a:r>
              <a:rPr lang="en-US" sz="1400" dirty="0" smtClean="0">
                <a:effectLst/>
              </a:rPr>
              <a:t>(2009)</a:t>
            </a:r>
          </a:p>
          <a:p>
            <a:r>
              <a:rPr lang="en-US" sz="1400" dirty="0" err="1" smtClean="0">
                <a:effectLst/>
              </a:rPr>
              <a:t>Tjong</a:t>
            </a:r>
            <a:r>
              <a:rPr lang="en-US" sz="1400" dirty="0" smtClean="0">
                <a:effectLst/>
              </a:rPr>
              <a:t>, H., et al. </a:t>
            </a:r>
            <a:r>
              <a:rPr lang="en-US" sz="1400" i="1" dirty="0" smtClean="0">
                <a:effectLst/>
              </a:rPr>
              <a:t>Nucleic Acids Research</a:t>
            </a:r>
            <a:r>
              <a:rPr lang="en-US" sz="1400" dirty="0" smtClean="0">
                <a:effectLst/>
              </a:rPr>
              <a:t> (2007)</a:t>
            </a:r>
          </a:p>
          <a:p>
            <a:r>
              <a:rPr lang="en-US" sz="1400" dirty="0" smtClean="0">
                <a:effectLst/>
              </a:rPr>
              <a:t>Yan, C. Identi</a:t>
            </a:r>
            <a:r>
              <a:rPr lang="en-US" sz="1400" dirty="0" smtClean="0"/>
              <a:t>fi</a:t>
            </a:r>
            <a:r>
              <a:rPr lang="en-US" sz="1400" dirty="0" smtClean="0">
                <a:effectLst/>
              </a:rPr>
              <a:t>cation of interface residues involved in protein-protein and protein-DNA interactions from sequence using machine learning approaches. (2005)</a:t>
            </a:r>
          </a:p>
          <a:p>
            <a:endParaRPr lang="en-US" sz="1400" dirty="0" smtClean="0">
              <a:effectLst/>
            </a:endParaRPr>
          </a:p>
        </p:txBody>
      </p:sp>
    </p:spTree>
    <p:extLst>
      <p:ext uri="{BB962C8B-B14F-4D97-AF65-F5344CB8AC3E}">
        <p14:creationId xmlns:p14="http://schemas.microsoft.com/office/powerpoint/2010/main" val="35762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r>
              <a:rPr lang="zh-CN" altLang="en-US" dirty="0" smtClean="0"/>
              <a:t> </a:t>
            </a:r>
            <a:r>
              <a:rPr lang="en-US" altLang="zh-CN" dirty="0" smtClean="0"/>
              <a:t>Features</a:t>
            </a:r>
            <a:endParaRPr lang="en-US" dirty="0"/>
          </a:p>
        </p:txBody>
      </p:sp>
      <p:sp>
        <p:nvSpPr>
          <p:cNvPr id="3" name="Content Placeholder 2"/>
          <p:cNvSpPr>
            <a:spLocks noGrp="1"/>
          </p:cNvSpPr>
          <p:nvPr>
            <p:ph idx="1"/>
          </p:nvPr>
        </p:nvSpPr>
        <p:spPr/>
        <p:txBody>
          <a:bodyPr/>
          <a:lstStyle/>
          <a:p>
            <a:r>
              <a:rPr lang="en-US" altLang="zh-CN" dirty="0" smtClean="0"/>
              <a:t>Considerable</a:t>
            </a:r>
            <a:r>
              <a:rPr lang="zh-CN" altLang="en-US" dirty="0" smtClean="0"/>
              <a:t> </a:t>
            </a:r>
            <a:r>
              <a:rPr lang="en-US" altLang="zh-CN" dirty="0" smtClean="0"/>
              <a:t>Features</a:t>
            </a:r>
          </a:p>
          <a:p>
            <a:pPr lvl="1">
              <a:buFont typeface="Courier New" charset="0"/>
              <a:buChar char="o"/>
            </a:pPr>
            <a:r>
              <a:rPr lang="en-US" altLang="zh-CN" dirty="0" smtClean="0"/>
              <a:t>Sequenced-based</a:t>
            </a:r>
            <a:r>
              <a:rPr lang="zh-CN" altLang="en-US" dirty="0" smtClean="0"/>
              <a:t> </a:t>
            </a:r>
            <a:r>
              <a:rPr lang="en-US" altLang="zh-CN" dirty="0" smtClean="0"/>
              <a:t>features:</a:t>
            </a:r>
            <a:r>
              <a:rPr lang="zh-CN" altLang="en-US" dirty="0" smtClean="0"/>
              <a:t> </a:t>
            </a:r>
            <a:r>
              <a:rPr lang="en-US" altLang="zh-CN" dirty="0" smtClean="0"/>
              <a:t>Sequence</a:t>
            </a:r>
            <a:r>
              <a:rPr lang="zh-CN" altLang="en-US" dirty="0" smtClean="0"/>
              <a:t> </a:t>
            </a:r>
            <a:r>
              <a:rPr lang="en-US" altLang="zh-CN" dirty="0" smtClean="0"/>
              <a:t>of</a:t>
            </a:r>
            <a:r>
              <a:rPr lang="zh-CN" altLang="en-US" dirty="0" smtClean="0"/>
              <a:t> </a:t>
            </a:r>
            <a:r>
              <a:rPr lang="en-US" altLang="zh-CN" dirty="0" smtClean="0"/>
              <a:t>residues</a:t>
            </a:r>
          </a:p>
          <a:p>
            <a:pPr lvl="1">
              <a:buFont typeface="Courier New" charset="0"/>
              <a:buChar char="o"/>
            </a:pPr>
            <a:r>
              <a:rPr lang="en-US" altLang="zh-CN" dirty="0" smtClean="0"/>
              <a:t>Structural-based</a:t>
            </a:r>
            <a:r>
              <a:rPr lang="zh-CN" altLang="en-US" dirty="0" smtClean="0"/>
              <a:t> </a:t>
            </a:r>
            <a:r>
              <a:rPr lang="en-US" altLang="zh-CN" dirty="0" smtClean="0"/>
              <a:t>features:</a:t>
            </a:r>
            <a:r>
              <a:rPr lang="zh-CN" altLang="en-US" dirty="0" smtClean="0"/>
              <a:t> </a:t>
            </a:r>
            <a:r>
              <a:rPr lang="en-US" altLang="zh-CN" dirty="0" smtClean="0"/>
              <a:t>Structural</a:t>
            </a:r>
            <a:r>
              <a:rPr lang="zh-CN" altLang="en-US" dirty="0" smtClean="0"/>
              <a:t> </a:t>
            </a:r>
            <a:r>
              <a:rPr lang="en-US" altLang="zh-CN" dirty="0" smtClean="0"/>
              <a:t>neighbors</a:t>
            </a:r>
          </a:p>
          <a:p>
            <a:pPr lvl="1">
              <a:buFont typeface="Courier New" charset="0"/>
              <a:buChar char="o"/>
            </a:pPr>
            <a:r>
              <a:rPr lang="en-US" altLang="zh-CN" dirty="0"/>
              <a:t>Physical</a:t>
            </a:r>
            <a:r>
              <a:rPr lang="zh-CN" altLang="en-US" dirty="0"/>
              <a:t> </a:t>
            </a:r>
            <a:r>
              <a:rPr lang="en-US" altLang="zh-CN" dirty="0"/>
              <a:t>and</a:t>
            </a:r>
            <a:r>
              <a:rPr lang="zh-CN" altLang="en-US" dirty="0"/>
              <a:t> </a:t>
            </a:r>
            <a:r>
              <a:rPr lang="en-US" altLang="zh-CN" dirty="0"/>
              <a:t>Chemical</a:t>
            </a:r>
            <a:r>
              <a:rPr lang="zh-CN" altLang="en-US" dirty="0"/>
              <a:t> </a:t>
            </a:r>
            <a:r>
              <a:rPr lang="en-US" altLang="zh-CN" dirty="0" smtClean="0"/>
              <a:t>Features:</a:t>
            </a:r>
            <a:r>
              <a:rPr lang="zh-CN" altLang="en-US" dirty="0" smtClean="0"/>
              <a:t> </a:t>
            </a:r>
            <a:r>
              <a:rPr lang="en-US" altLang="zh-CN" dirty="0" smtClean="0"/>
              <a:t>Electrostatic</a:t>
            </a:r>
            <a:r>
              <a:rPr lang="zh-CN" altLang="en-US" dirty="0" smtClean="0"/>
              <a:t> </a:t>
            </a:r>
            <a:r>
              <a:rPr lang="en-US" altLang="zh-CN" dirty="0" smtClean="0"/>
              <a:t>potential</a:t>
            </a:r>
          </a:p>
          <a:p>
            <a:pPr>
              <a:buFont typeface="Arial" charset="0"/>
              <a:buChar char="•"/>
            </a:pPr>
            <a:r>
              <a:rPr lang="en-US" altLang="zh-CN" dirty="0" smtClean="0"/>
              <a:t>Feature</a:t>
            </a:r>
            <a:r>
              <a:rPr lang="zh-CN" altLang="en-US" dirty="0" smtClean="0"/>
              <a:t> </a:t>
            </a:r>
            <a:r>
              <a:rPr lang="en-US" altLang="zh-CN" dirty="0" smtClean="0"/>
              <a:t>Selection:</a:t>
            </a:r>
          </a:p>
          <a:p>
            <a:pPr lvl="1">
              <a:buFont typeface="Courier New" charset="0"/>
              <a:buChar char="o"/>
            </a:pPr>
            <a:r>
              <a:rPr lang="en-US" altLang="zh-CN" dirty="0" smtClean="0"/>
              <a:t>Information</a:t>
            </a:r>
            <a:r>
              <a:rPr lang="zh-CN" altLang="en-US" dirty="0" smtClean="0"/>
              <a:t> </a:t>
            </a:r>
            <a:r>
              <a:rPr lang="en-US" altLang="zh-CN" dirty="0" smtClean="0"/>
              <a:t>gain</a:t>
            </a:r>
          </a:p>
          <a:p>
            <a:pPr lvl="1">
              <a:buFont typeface="Courier New" charset="0"/>
              <a:buChar char="o"/>
            </a:pPr>
            <a:r>
              <a:rPr lang="en-US" altLang="zh-CN" dirty="0" smtClean="0"/>
              <a:t>Filter</a:t>
            </a:r>
            <a:r>
              <a:rPr lang="zh-CN" altLang="en-US" dirty="0" smtClean="0"/>
              <a:t> </a:t>
            </a:r>
            <a:r>
              <a:rPr lang="en-US" altLang="zh-CN" dirty="0" smtClean="0"/>
              <a:t>method</a:t>
            </a:r>
          </a:p>
          <a:p>
            <a:pPr lvl="1">
              <a:buFont typeface="Courier New" charset="0"/>
              <a:buChar char="o"/>
            </a:pPr>
            <a:r>
              <a:rPr lang="en-US" altLang="zh-CN" dirty="0" smtClean="0"/>
              <a:t>Wrapper</a:t>
            </a:r>
            <a:r>
              <a:rPr lang="zh-CN" altLang="en-US" dirty="0" smtClean="0"/>
              <a:t> </a:t>
            </a:r>
            <a:r>
              <a:rPr lang="en-US" altLang="zh-CN" dirty="0" smtClean="0"/>
              <a:t>method</a:t>
            </a:r>
          </a:p>
          <a:p>
            <a:pPr lvl="1">
              <a:buFont typeface="Courier New" charset="0"/>
              <a:buChar char="o"/>
            </a:pPr>
            <a:endParaRPr lang="en-US" altLang="zh-CN" dirty="0" smtClean="0"/>
          </a:p>
          <a:p>
            <a:pPr lvl="1">
              <a:buFont typeface="Courier New" charset="0"/>
              <a:buChar char="o"/>
            </a:pPr>
            <a:endParaRPr lang="en-US" dirty="0"/>
          </a:p>
        </p:txBody>
      </p:sp>
    </p:spTree>
    <p:extLst>
      <p:ext uri="{BB962C8B-B14F-4D97-AF65-F5344CB8AC3E}">
        <p14:creationId xmlns:p14="http://schemas.microsoft.com/office/powerpoint/2010/main" val="194094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r>
              <a:rPr lang="zh-CN" altLang="en-US" dirty="0" smtClean="0"/>
              <a:t> </a:t>
            </a:r>
            <a:r>
              <a:rPr lang="en-US" altLang="zh-CN" dirty="0" smtClean="0"/>
              <a:t>Models</a:t>
            </a:r>
            <a:r>
              <a:rPr lang="zh-CN" altLang="en-US" dirty="0" smtClean="0"/>
              <a:t> </a:t>
            </a:r>
            <a:r>
              <a:rPr lang="en-US" altLang="zh-CN" dirty="0" smtClean="0"/>
              <a:t>and</a:t>
            </a:r>
            <a:r>
              <a:rPr lang="zh-CN" altLang="en-US" dirty="0" smtClean="0"/>
              <a:t> </a:t>
            </a:r>
            <a:r>
              <a:rPr lang="en-US" altLang="zh-CN" dirty="0" smtClean="0"/>
              <a:t>Evaluation</a:t>
            </a:r>
            <a:endParaRPr lang="en-US" dirty="0"/>
          </a:p>
        </p:txBody>
      </p:sp>
      <p:sp>
        <p:nvSpPr>
          <p:cNvPr id="3" name="Content Placeholder 2"/>
          <p:cNvSpPr>
            <a:spLocks noGrp="1"/>
          </p:cNvSpPr>
          <p:nvPr>
            <p:ph idx="1"/>
          </p:nvPr>
        </p:nvSpPr>
        <p:spPr/>
        <p:txBody>
          <a:bodyPr/>
          <a:lstStyle/>
          <a:p>
            <a:r>
              <a:rPr lang="en-US" altLang="zh-CN" dirty="0" smtClean="0"/>
              <a:t>Models</a:t>
            </a:r>
          </a:p>
          <a:p>
            <a:pPr lvl="1">
              <a:buFont typeface="Courier New" charset="0"/>
              <a:buChar char="o"/>
            </a:pPr>
            <a:r>
              <a:rPr lang="en-US" altLang="zh-CN" dirty="0" smtClean="0"/>
              <a:t>Naïve</a:t>
            </a:r>
            <a:r>
              <a:rPr lang="zh-CN" altLang="en-US" dirty="0" smtClean="0"/>
              <a:t> </a:t>
            </a:r>
            <a:r>
              <a:rPr lang="en-US" altLang="zh-CN" dirty="0" smtClean="0"/>
              <a:t>Bayes</a:t>
            </a:r>
            <a:r>
              <a:rPr lang="zh-CN" altLang="en-US" dirty="0" smtClean="0"/>
              <a:t> </a:t>
            </a:r>
            <a:r>
              <a:rPr lang="en-US" altLang="zh-CN" dirty="0" smtClean="0"/>
              <a:t>model</a:t>
            </a:r>
          </a:p>
          <a:p>
            <a:pPr lvl="1">
              <a:buFont typeface="Courier New" charset="0"/>
              <a:buChar char="o"/>
            </a:pPr>
            <a:r>
              <a:rPr lang="en-US" altLang="zh-CN" dirty="0" smtClean="0"/>
              <a:t>Support</a:t>
            </a:r>
            <a:r>
              <a:rPr lang="zh-CN" altLang="en-US" dirty="0" smtClean="0"/>
              <a:t> </a:t>
            </a:r>
            <a:r>
              <a:rPr lang="en-US" altLang="zh-CN" dirty="0" smtClean="0"/>
              <a:t>Vector</a:t>
            </a:r>
            <a:r>
              <a:rPr lang="zh-CN" altLang="en-US" dirty="0" smtClean="0"/>
              <a:t> </a:t>
            </a:r>
            <a:r>
              <a:rPr lang="en-US" altLang="zh-CN" dirty="0" smtClean="0"/>
              <a:t>Machine</a:t>
            </a:r>
          </a:p>
          <a:p>
            <a:pPr lvl="1">
              <a:buFont typeface="Courier New" charset="0"/>
              <a:buChar char="o"/>
            </a:pPr>
            <a:r>
              <a:rPr lang="en-US" altLang="zh-CN" dirty="0" smtClean="0"/>
              <a:t>Artificial</a:t>
            </a:r>
            <a:r>
              <a:rPr lang="zh-CN" altLang="en-US" dirty="0" smtClean="0"/>
              <a:t> </a:t>
            </a:r>
            <a:r>
              <a:rPr lang="en-US" altLang="zh-CN" dirty="0" smtClean="0"/>
              <a:t>Neural</a:t>
            </a:r>
            <a:r>
              <a:rPr lang="zh-CN" altLang="en-US" dirty="0" smtClean="0"/>
              <a:t> </a:t>
            </a:r>
            <a:r>
              <a:rPr lang="en-US" altLang="zh-CN" dirty="0" smtClean="0"/>
              <a:t>Network</a:t>
            </a:r>
          </a:p>
          <a:p>
            <a:pPr>
              <a:buFont typeface="Arial" charset="0"/>
              <a:buChar char="•"/>
            </a:pPr>
            <a:r>
              <a:rPr lang="en-US" altLang="zh-CN" dirty="0" smtClean="0"/>
              <a:t>Evaluation</a:t>
            </a:r>
          </a:p>
          <a:p>
            <a:pPr lvl="1">
              <a:buFont typeface="Courier New" charset="0"/>
              <a:buChar char="o"/>
            </a:pPr>
            <a:r>
              <a:rPr lang="en-US" altLang="zh-CN" dirty="0" smtClean="0"/>
              <a:t>Leave-one-out</a:t>
            </a:r>
            <a:r>
              <a:rPr lang="zh-CN" altLang="en-US" dirty="0" smtClean="0"/>
              <a:t> </a:t>
            </a:r>
            <a:r>
              <a:rPr lang="en-US" altLang="zh-CN" dirty="0" smtClean="0"/>
              <a:t>cross</a:t>
            </a:r>
            <a:r>
              <a:rPr lang="zh-CN" altLang="en-US" dirty="0" smtClean="0"/>
              <a:t> </a:t>
            </a:r>
            <a:r>
              <a:rPr lang="en-US" altLang="zh-CN" dirty="0" smtClean="0"/>
              <a:t>validation</a:t>
            </a:r>
            <a:r>
              <a:rPr lang="zh-CN" altLang="en-US" dirty="0" smtClean="0"/>
              <a:t> </a:t>
            </a:r>
            <a:r>
              <a:rPr lang="en-US" altLang="zh-CN" dirty="0" smtClean="0"/>
              <a:t>within</a:t>
            </a:r>
            <a:r>
              <a:rPr lang="zh-CN" altLang="en-US" dirty="0" smtClean="0"/>
              <a:t> </a:t>
            </a:r>
            <a:r>
              <a:rPr lang="en-US" altLang="zh-CN" dirty="0" smtClean="0"/>
              <a:t>each</a:t>
            </a:r>
            <a:r>
              <a:rPr lang="zh-CN" altLang="en-US" dirty="0" smtClean="0"/>
              <a:t> </a:t>
            </a:r>
            <a:r>
              <a:rPr lang="en-US" altLang="zh-CN" dirty="0" smtClean="0"/>
              <a:t>model</a:t>
            </a:r>
          </a:p>
          <a:p>
            <a:pPr lvl="1">
              <a:buFont typeface="Courier New" charset="0"/>
              <a:buChar char="o"/>
            </a:pPr>
            <a:r>
              <a:rPr lang="en-US" altLang="zh-CN" dirty="0" smtClean="0"/>
              <a:t>T-test</a:t>
            </a:r>
            <a:r>
              <a:rPr lang="zh-CN" altLang="en-US" dirty="0" smtClean="0"/>
              <a:t> </a:t>
            </a:r>
            <a:r>
              <a:rPr lang="en-US" altLang="zh-CN" dirty="0" smtClean="0"/>
              <a:t>on</a:t>
            </a:r>
            <a:r>
              <a:rPr lang="zh-CN" altLang="en-US" dirty="0" smtClean="0"/>
              <a:t> </a:t>
            </a:r>
            <a:r>
              <a:rPr lang="en-US" altLang="zh-CN" dirty="0" smtClean="0"/>
              <a:t>average</a:t>
            </a:r>
            <a:r>
              <a:rPr lang="zh-CN" altLang="en-US" dirty="0" smtClean="0"/>
              <a:t> </a:t>
            </a:r>
            <a:r>
              <a:rPr lang="en-US" altLang="zh-CN" dirty="0" smtClean="0"/>
              <a:t>performance</a:t>
            </a:r>
            <a:r>
              <a:rPr lang="zh-CN" altLang="en-US" dirty="0" smtClean="0"/>
              <a:t> </a:t>
            </a:r>
            <a:r>
              <a:rPr lang="en-US" altLang="zh-CN" dirty="0" smtClean="0"/>
              <a:t>between</a:t>
            </a:r>
            <a:r>
              <a:rPr lang="zh-CN" altLang="en-US" dirty="0" smtClean="0"/>
              <a:t> </a:t>
            </a:r>
            <a:r>
              <a:rPr lang="en-US" altLang="zh-CN" dirty="0" smtClean="0"/>
              <a:t>different</a:t>
            </a:r>
            <a:r>
              <a:rPr lang="zh-CN" altLang="en-US" dirty="0" smtClean="0"/>
              <a:t> </a:t>
            </a:r>
            <a:r>
              <a:rPr lang="en-US" altLang="zh-CN" dirty="0" smtClean="0"/>
              <a:t>models</a:t>
            </a:r>
            <a:endParaRPr lang="en-US" dirty="0"/>
          </a:p>
        </p:txBody>
      </p:sp>
    </p:spTree>
    <p:extLst>
      <p:ext uri="{BB962C8B-B14F-4D97-AF65-F5344CB8AC3E}">
        <p14:creationId xmlns:p14="http://schemas.microsoft.com/office/powerpoint/2010/main" val="158700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Current</a:t>
            </a:r>
            <a:r>
              <a:rPr lang="zh-CN" altLang="en-US" dirty="0" smtClean="0"/>
              <a:t> </a:t>
            </a:r>
            <a:r>
              <a:rPr lang="en-US" altLang="zh-CN" dirty="0" smtClean="0"/>
              <a:t>Progress:</a:t>
            </a:r>
            <a:r>
              <a:rPr lang="zh-CN" altLang="en-US" dirty="0" smtClean="0"/>
              <a:t> </a:t>
            </a:r>
            <a:r>
              <a:rPr lang="en-US" altLang="zh-CN" dirty="0" smtClean="0"/>
              <a:t>Data</a:t>
            </a:r>
            <a:endParaRPr lang="en-US" dirty="0"/>
          </a:p>
        </p:txBody>
      </p:sp>
      <p:sp>
        <p:nvSpPr>
          <p:cNvPr id="3" name="Content Placeholder 2"/>
          <p:cNvSpPr>
            <a:spLocks noGrp="1"/>
          </p:cNvSpPr>
          <p:nvPr>
            <p:ph idx="1"/>
          </p:nvPr>
        </p:nvSpPr>
        <p:spPr/>
        <p:txBody>
          <a:bodyPr/>
          <a:lstStyle/>
          <a:p>
            <a:r>
              <a:rPr lang="en-US" altLang="zh-CN" dirty="0" smtClean="0"/>
              <a:t>Data</a:t>
            </a:r>
            <a:r>
              <a:rPr lang="zh-CN" altLang="en-US" dirty="0" smtClean="0"/>
              <a:t> </a:t>
            </a:r>
            <a:r>
              <a:rPr lang="en-US" altLang="zh-CN" dirty="0" smtClean="0"/>
              <a:t>component:</a:t>
            </a:r>
          </a:p>
          <a:p>
            <a:pPr lvl="1">
              <a:buFont typeface="Courier New" charset="0"/>
              <a:buChar char="o"/>
            </a:pPr>
            <a:r>
              <a:rPr lang="en-US" altLang="zh-CN" dirty="0" smtClean="0"/>
              <a:t>Residue</a:t>
            </a:r>
            <a:r>
              <a:rPr lang="zh-CN" altLang="en-US" dirty="0" smtClean="0"/>
              <a:t> </a:t>
            </a:r>
            <a:r>
              <a:rPr lang="en-US" altLang="zh-CN" dirty="0" smtClean="0"/>
              <a:t>sequences</a:t>
            </a:r>
            <a:r>
              <a:rPr lang="zh-CN" altLang="en-US" dirty="0" smtClean="0"/>
              <a:t> </a:t>
            </a:r>
            <a:r>
              <a:rPr lang="en-US" altLang="zh-CN" dirty="0" smtClean="0"/>
              <a:t>for</a:t>
            </a:r>
            <a:r>
              <a:rPr lang="zh-CN" altLang="en-US" dirty="0" smtClean="0"/>
              <a:t> </a:t>
            </a:r>
            <a:r>
              <a:rPr lang="en-US" altLang="zh-CN" dirty="0" smtClean="0"/>
              <a:t>a</a:t>
            </a:r>
            <a:r>
              <a:rPr lang="zh-CN" altLang="en-US" dirty="0" smtClean="0"/>
              <a:t> </a:t>
            </a:r>
            <a:r>
              <a:rPr lang="en-US" altLang="zh-CN" dirty="0" smtClean="0"/>
              <a:t>chain</a:t>
            </a:r>
            <a:r>
              <a:rPr lang="zh-CN" altLang="en-US" dirty="0" smtClean="0"/>
              <a:t> </a:t>
            </a:r>
            <a:r>
              <a:rPr lang="en-US" altLang="zh-CN" dirty="0" smtClean="0"/>
              <a:t>in</a:t>
            </a:r>
            <a:r>
              <a:rPr lang="zh-CN" altLang="en-US" dirty="0" smtClean="0"/>
              <a:t> </a:t>
            </a:r>
            <a:r>
              <a:rPr lang="en-US" altLang="zh-CN" dirty="0" smtClean="0"/>
              <a:t>different</a:t>
            </a:r>
            <a:r>
              <a:rPr lang="zh-CN" altLang="en-US" dirty="0" smtClean="0"/>
              <a:t> </a:t>
            </a:r>
            <a:r>
              <a:rPr lang="en-US" altLang="zh-CN" dirty="0" smtClean="0"/>
              <a:t>proteins</a:t>
            </a:r>
          </a:p>
          <a:p>
            <a:pPr lvl="1">
              <a:buFont typeface="Courier New" charset="0"/>
              <a:buChar char="o"/>
            </a:pPr>
            <a:r>
              <a:rPr lang="en-US" altLang="zh-CN" dirty="0" smtClean="0"/>
              <a:t>List</a:t>
            </a:r>
            <a:r>
              <a:rPr lang="zh-CN" altLang="en-US" dirty="0" smtClean="0"/>
              <a:t> </a:t>
            </a:r>
            <a:r>
              <a:rPr lang="en-US" altLang="zh-CN" dirty="0" smtClean="0"/>
              <a:t>of</a:t>
            </a:r>
            <a:r>
              <a:rPr lang="zh-CN" altLang="en-US" dirty="0" smtClean="0"/>
              <a:t> </a:t>
            </a:r>
            <a:r>
              <a:rPr lang="en-US" altLang="zh-CN" dirty="0" smtClean="0"/>
              <a:t>residues</a:t>
            </a:r>
            <a:r>
              <a:rPr lang="zh-CN" altLang="en-US" dirty="0" smtClean="0"/>
              <a:t> </a:t>
            </a:r>
            <a:r>
              <a:rPr lang="en-US" altLang="zh-CN" dirty="0" smtClean="0"/>
              <a:t>which</a:t>
            </a:r>
            <a:r>
              <a:rPr lang="zh-CN" altLang="en-US" dirty="0" smtClean="0"/>
              <a:t> </a:t>
            </a:r>
            <a:r>
              <a:rPr lang="en-US" altLang="zh-CN" dirty="0" smtClean="0"/>
              <a:t>are</a:t>
            </a:r>
            <a:r>
              <a:rPr lang="zh-CN" altLang="en-US" dirty="0" smtClean="0"/>
              <a:t> </a:t>
            </a:r>
            <a:r>
              <a:rPr lang="en-US" altLang="zh-CN" dirty="0" smtClean="0"/>
              <a:t>binding</a:t>
            </a:r>
            <a:r>
              <a:rPr lang="zh-CN" altLang="en-US" dirty="0" smtClean="0"/>
              <a:t> </a:t>
            </a:r>
            <a:r>
              <a:rPr lang="en-US" altLang="zh-CN" dirty="0" smtClean="0"/>
              <a:t>to</a:t>
            </a:r>
            <a:r>
              <a:rPr lang="zh-CN" altLang="en-US" dirty="0" smtClean="0"/>
              <a:t> </a:t>
            </a:r>
            <a:r>
              <a:rPr lang="en-US" altLang="zh-CN" dirty="0" smtClean="0"/>
              <a:t>DNA</a:t>
            </a:r>
            <a:r>
              <a:rPr lang="zh-CN" altLang="en-US" dirty="0" smtClean="0"/>
              <a:t> </a:t>
            </a:r>
            <a:r>
              <a:rPr lang="en-US" altLang="zh-CN" dirty="0" smtClean="0"/>
              <a:t>molecules</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corresponding</a:t>
            </a:r>
            <a:r>
              <a:rPr lang="zh-CN" altLang="en-US" dirty="0" smtClean="0"/>
              <a:t> </a:t>
            </a:r>
            <a:r>
              <a:rPr lang="en-US" altLang="zh-CN" dirty="0" smtClean="0"/>
              <a:t>chains</a:t>
            </a:r>
            <a:r>
              <a:rPr lang="zh-CN" altLang="en-US" dirty="0" smtClean="0"/>
              <a:t> </a:t>
            </a:r>
            <a:r>
              <a:rPr lang="en-US" altLang="zh-CN" dirty="0" smtClean="0"/>
              <a:t>of</a:t>
            </a:r>
            <a:r>
              <a:rPr lang="zh-CN" altLang="en-US" dirty="0" smtClean="0"/>
              <a:t> </a:t>
            </a:r>
            <a:r>
              <a:rPr lang="en-US" altLang="zh-CN" dirty="0" smtClean="0"/>
              <a:t>proteins</a:t>
            </a:r>
          </a:p>
          <a:p>
            <a:pPr lvl="1">
              <a:buFont typeface="Courier New" charset="0"/>
              <a:buChar char="o"/>
            </a:pPr>
            <a:r>
              <a:rPr lang="en-US" altLang="zh-CN" dirty="0" smtClean="0"/>
              <a:t>Structural</a:t>
            </a:r>
            <a:r>
              <a:rPr lang="zh-CN" altLang="en-US" dirty="0" smtClean="0"/>
              <a:t> </a:t>
            </a:r>
            <a:r>
              <a:rPr lang="en-US" altLang="zh-CN" dirty="0" smtClean="0"/>
              <a:t>information</a:t>
            </a:r>
            <a:r>
              <a:rPr lang="zh-CN" altLang="en-US" dirty="0" smtClean="0"/>
              <a:t> </a:t>
            </a:r>
            <a:r>
              <a:rPr lang="en-US" altLang="zh-CN" dirty="0" smtClean="0"/>
              <a:t>and</a:t>
            </a:r>
            <a:r>
              <a:rPr lang="zh-CN" altLang="en-US" dirty="0" smtClean="0"/>
              <a:t> </a:t>
            </a:r>
            <a:r>
              <a:rPr lang="en-US" altLang="zh-CN" dirty="0" smtClean="0"/>
              <a:t>physical</a:t>
            </a:r>
            <a:r>
              <a:rPr lang="zh-CN" altLang="en-US" dirty="0" smtClean="0"/>
              <a:t> </a:t>
            </a:r>
            <a:r>
              <a:rPr lang="en-US" altLang="zh-CN" dirty="0" smtClean="0"/>
              <a:t>properties</a:t>
            </a:r>
            <a:endParaRPr lang="en-US" altLang="zh-CN" dirty="0"/>
          </a:p>
          <a:p>
            <a:r>
              <a:rPr lang="en-US" altLang="zh-CN" dirty="0" smtClean="0"/>
              <a:t>Data</a:t>
            </a:r>
            <a:r>
              <a:rPr lang="zh-CN" altLang="en-US" dirty="0" smtClean="0"/>
              <a:t> </a:t>
            </a:r>
            <a:r>
              <a:rPr lang="en-US" altLang="zh-CN" dirty="0" smtClean="0"/>
              <a:t>source:</a:t>
            </a:r>
            <a:r>
              <a:rPr lang="zh-CN" altLang="en-US" dirty="0" smtClean="0"/>
              <a:t> </a:t>
            </a:r>
            <a:r>
              <a:rPr lang="en-US" altLang="zh-CN" dirty="0" smtClean="0"/>
              <a:t>NPIDB</a:t>
            </a:r>
          </a:p>
          <a:p>
            <a:pPr lvl="1">
              <a:buFont typeface="Courier New" charset="0"/>
              <a:buChar char="o"/>
            </a:pPr>
            <a:r>
              <a:rPr lang="en-US" altLang="zh-CN" dirty="0" smtClean="0"/>
              <a:t>PDB</a:t>
            </a:r>
            <a:r>
              <a:rPr lang="zh-CN" altLang="en-US" dirty="0" smtClean="0"/>
              <a:t> </a:t>
            </a:r>
            <a:r>
              <a:rPr lang="en-US" altLang="zh-CN" dirty="0" smtClean="0"/>
              <a:t>file</a:t>
            </a:r>
            <a:r>
              <a:rPr lang="zh-CN" altLang="en-US" dirty="0" smtClean="0"/>
              <a:t> </a:t>
            </a:r>
            <a:r>
              <a:rPr lang="en-US" altLang="zh-CN" dirty="0" smtClean="0"/>
              <a:t>(protein</a:t>
            </a:r>
            <a:r>
              <a:rPr lang="zh-CN" altLang="en-US" dirty="0" smtClean="0"/>
              <a:t> </a:t>
            </a:r>
            <a:r>
              <a:rPr lang="en-US" altLang="zh-CN" dirty="0" smtClean="0"/>
              <a:t>data</a:t>
            </a:r>
            <a:r>
              <a:rPr lang="zh-CN" altLang="en-US" dirty="0" smtClean="0"/>
              <a:t> </a:t>
            </a:r>
            <a:r>
              <a:rPr lang="en-US" altLang="zh-CN" dirty="0" smtClean="0"/>
              <a:t>bank)</a:t>
            </a:r>
          </a:p>
          <a:p>
            <a:pPr lvl="1">
              <a:buFont typeface="Courier New" charset="0"/>
              <a:buChar char="o"/>
            </a:pPr>
            <a:r>
              <a:rPr lang="en-US" altLang="zh-CN" dirty="0" smtClean="0"/>
              <a:t>Interaction</a:t>
            </a:r>
            <a:r>
              <a:rPr lang="zh-CN" altLang="en-US" dirty="0" smtClean="0"/>
              <a:t> </a:t>
            </a:r>
            <a:r>
              <a:rPr lang="en-US" altLang="zh-CN" dirty="0" smtClean="0"/>
              <a:t>file</a:t>
            </a:r>
          </a:p>
          <a:p>
            <a:pPr lvl="1">
              <a:buFont typeface="Courier New" charset="0"/>
              <a:buChar char="o"/>
            </a:pPr>
            <a:r>
              <a:rPr lang="en-US" altLang="zh-CN" dirty="0" smtClean="0"/>
              <a:t>Reference</a:t>
            </a:r>
          </a:p>
          <a:p>
            <a:pPr lvl="1">
              <a:buFont typeface="Courier New" charset="0"/>
              <a:buChar char="o"/>
            </a:pPr>
            <a:endParaRPr lang="en-US" altLang="zh-CN" dirty="0" smtClean="0"/>
          </a:p>
        </p:txBody>
      </p:sp>
    </p:spTree>
    <p:extLst>
      <p:ext uri="{BB962C8B-B14F-4D97-AF65-F5344CB8AC3E}">
        <p14:creationId xmlns:p14="http://schemas.microsoft.com/office/powerpoint/2010/main" val="69313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Current</a:t>
            </a:r>
            <a:r>
              <a:rPr lang="zh-CN" altLang="en-US" dirty="0"/>
              <a:t> </a:t>
            </a:r>
            <a:r>
              <a:rPr lang="en-US" altLang="zh-CN" dirty="0"/>
              <a:t>Progress:</a:t>
            </a:r>
            <a:r>
              <a:rPr lang="zh-CN" altLang="en-US" dirty="0"/>
              <a:t> </a:t>
            </a:r>
            <a:r>
              <a:rPr lang="en-US" altLang="zh-CN" dirty="0" smtClean="0"/>
              <a:t>Data</a:t>
            </a:r>
            <a:endParaRPr lang="en-US" dirty="0"/>
          </a:p>
        </p:txBody>
      </p:sp>
      <p:sp>
        <p:nvSpPr>
          <p:cNvPr id="3" name="Content Placeholder 2"/>
          <p:cNvSpPr>
            <a:spLocks noGrp="1"/>
          </p:cNvSpPr>
          <p:nvPr>
            <p:ph idx="1"/>
          </p:nvPr>
        </p:nvSpPr>
        <p:spPr>
          <a:xfrm>
            <a:off x="628650" y="1825625"/>
            <a:ext cx="5758502" cy="4351338"/>
          </a:xfrm>
        </p:spPr>
        <p:txBody>
          <a:bodyPr>
            <a:normAutofit/>
          </a:bodyPr>
          <a:lstStyle/>
          <a:p>
            <a:r>
              <a:rPr lang="en-US" altLang="zh-CN" dirty="0" smtClean="0"/>
              <a:t>Data</a:t>
            </a:r>
            <a:r>
              <a:rPr lang="zh-CN" altLang="en-US" dirty="0" smtClean="0"/>
              <a:t> </a:t>
            </a:r>
            <a:r>
              <a:rPr lang="en-US" altLang="zh-CN" dirty="0" smtClean="0"/>
              <a:t>preprocess</a:t>
            </a:r>
          </a:p>
          <a:p>
            <a:pPr lvl="1">
              <a:buFont typeface="Courier New" charset="0"/>
              <a:buChar char="o"/>
            </a:pPr>
            <a:r>
              <a:rPr lang="en-US" altLang="zh-CN" dirty="0" smtClean="0"/>
              <a:t>Residue</a:t>
            </a:r>
            <a:r>
              <a:rPr lang="zh-CN" altLang="en-US" dirty="0" smtClean="0"/>
              <a:t> </a:t>
            </a:r>
            <a:r>
              <a:rPr lang="en-US" altLang="zh-CN" dirty="0" smtClean="0"/>
              <a:t>sequence:</a:t>
            </a:r>
          </a:p>
          <a:p>
            <a:pPr marL="457200" lvl="1" indent="0">
              <a:buNone/>
            </a:pPr>
            <a:r>
              <a:rPr lang="en-US" altLang="zh-CN" dirty="0" smtClean="0"/>
              <a:t>Extract</a:t>
            </a:r>
            <a:r>
              <a:rPr lang="zh-CN" altLang="en-US" dirty="0" smtClean="0"/>
              <a:t> </a:t>
            </a:r>
            <a:r>
              <a:rPr lang="en-US" altLang="zh-CN" dirty="0" smtClean="0"/>
              <a:t>the</a:t>
            </a:r>
            <a:r>
              <a:rPr lang="zh-CN" altLang="en-US" dirty="0" smtClean="0"/>
              <a:t> </a:t>
            </a:r>
            <a:r>
              <a:rPr lang="en-US" altLang="zh-CN" dirty="0" smtClean="0"/>
              <a:t>sequence</a:t>
            </a:r>
            <a:r>
              <a:rPr lang="zh-CN" altLang="en-US" dirty="0" smtClean="0"/>
              <a:t> </a:t>
            </a:r>
            <a:r>
              <a:rPr lang="en-US" altLang="zh-CN" dirty="0" smtClean="0"/>
              <a:t>of</a:t>
            </a:r>
            <a:r>
              <a:rPr lang="zh-CN" altLang="en-US" dirty="0" smtClean="0"/>
              <a:t> </a:t>
            </a:r>
            <a:r>
              <a:rPr lang="en-US" altLang="zh-CN" dirty="0" smtClean="0"/>
              <a:t>residues</a:t>
            </a:r>
            <a:r>
              <a:rPr lang="zh-CN" altLang="en-US" dirty="0" smtClean="0"/>
              <a:t> </a:t>
            </a:r>
            <a:r>
              <a:rPr lang="en-US" altLang="zh-CN" dirty="0" smtClean="0"/>
              <a:t>from</a:t>
            </a:r>
            <a:r>
              <a:rPr lang="zh-CN" altLang="en-US" dirty="0" smtClean="0"/>
              <a:t> </a:t>
            </a:r>
            <a:r>
              <a:rPr lang="en-US" altLang="zh-CN" dirty="0" smtClean="0"/>
              <a:t>PDB</a:t>
            </a:r>
            <a:r>
              <a:rPr lang="zh-CN" altLang="en-US" dirty="0" smtClean="0"/>
              <a:t> </a:t>
            </a:r>
            <a:r>
              <a:rPr lang="en-US" altLang="zh-CN" dirty="0" smtClean="0"/>
              <a:t>files</a:t>
            </a:r>
            <a:r>
              <a:rPr lang="zh-CN" altLang="en-US" dirty="0" smtClean="0"/>
              <a:t> </a:t>
            </a:r>
            <a:r>
              <a:rPr lang="en-US" altLang="zh-CN" dirty="0" smtClean="0"/>
              <a:t>and</a:t>
            </a:r>
            <a:r>
              <a:rPr lang="zh-CN" altLang="en-US" dirty="0" smtClean="0"/>
              <a:t> </a:t>
            </a:r>
            <a:r>
              <a:rPr lang="en-US" altLang="zh-CN" dirty="0" smtClean="0"/>
              <a:t>convert</a:t>
            </a:r>
            <a:r>
              <a:rPr lang="zh-CN" altLang="en-US" dirty="0" smtClean="0"/>
              <a:t> </a:t>
            </a:r>
            <a:r>
              <a:rPr lang="en-US" altLang="zh-CN" dirty="0" smtClean="0"/>
              <a:t>them</a:t>
            </a:r>
            <a:r>
              <a:rPr lang="zh-CN" altLang="en-US" dirty="0" smtClean="0"/>
              <a:t> </a:t>
            </a:r>
            <a:r>
              <a:rPr lang="en-US" altLang="zh-CN" dirty="0" smtClean="0"/>
              <a:t>into</a:t>
            </a:r>
            <a:r>
              <a:rPr lang="zh-CN" altLang="en-US" dirty="0" smtClean="0"/>
              <a:t> </a:t>
            </a:r>
            <a:r>
              <a:rPr lang="en-US" altLang="zh-CN" dirty="0" smtClean="0"/>
              <a:t>a</a:t>
            </a:r>
            <a:r>
              <a:rPr lang="zh-CN" altLang="en-US" dirty="0" smtClean="0"/>
              <a:t> </a:t>
            </a:r>
            <a:r>
              <a:rPr lang="en-US" altLang="zh-CN" dirty="0" smtClean="0"/>
              <a:t>list</a:t>
            </a:r>
            <a:r>
              <a:rPr lang="zh-CN" altLang="en-US" dirty="0" smtClean="0"/>
              <a:t> </a:t>
            </a:r>
            <a:r>
              <a:rPr lang="en-US" altLang="zh-CN" dirty="0" smtClean="0"/>
              <a:t>of</a:t>
            </a:r>
            <a:r>
              <a:rPr lang="zh-CN" altLang="en-US" dirty="0" smtClean="0"/>
              <a:t> </a:t>
            </a:r>
            <a:r>
              <a:rPr lang="en-US" altLang="zh-CN" dirty="0" smtClean="0"/>
              <a:t>residue</a:t>
            </a:r>
            <a:r>
              <a:rPr lang="zh-CN" altLang="en-US" dirty="0" smtClean="0"/>
              <a:t> </a:t>
            </a:r>
            <a:r>
              <a:rPr lang="en-US" altLang="zh-CN" dirty="0" smtClean="0"/>
              <a:t>names</a:t>
            </a:r>
            <a:r>
              <a:rPr lang="zh-CN" altLang="en-US" dirty="0" smtClean="0"/>
              <a:t> </a:t>
            </a:r>
            <a:r>
              <a:rPr lang="en-US" altLang="zh-CN" dirty="0" smtClean="0"/>
              <a:t>with</a:t>
            </a:r>
            <a:r>
              <a:rPr lang="zh-CN" altLang="en-US" dirty="0" smtClean="0"/>
              <a:t> </a:t>
            </a:r>
            <a:r>
              <a:rPr lang="en-US" altLang="zh-CN" dirty="0" smtClean="0"/>
              <a:t>single</a:t>
            </a:r>
            <a:r>
              <a:rPr lang="zh-CN" altLang="en-US" dirty="0" smtClean="0"/>
              <a:t> </a:t>
            </a:r>
            <a:r>
              <a:rPr lang="en-US" altLang="zh-CN" dirty="0" smtClean="0"/>
              <a:t>letter</a:t>
            </a:r>
            <a:r>
              <a:rPr lang="zh-CN" altLang="en-US" dirty="0" smtClean="0"/>
              <a:t> </a:t>
            </a:r>
            <a:r>
              <a:rPr lang="en-US" altLang="zh-CN" dirty="0" smtClean="0"/>
              <a:t>in</a:t>
            </a:r>
            <a:r>
              <a:rPr lang="zh-CN" altLang="en-US" dirty="0" smtClean="0"/>
              <a:t> </a:t>
            </a:r>
            <a:r>
              <a:rPr lang="en-US" altLang="zh-CN" dirty="0" err="1" smtClean="0"/>
              <a:t>fasta</a:t>
            </a:r>
            <a:r>
              <a:rPr lang="zh-CN" altLang="en-US" dirty="0" smtClean="0"/>
              <a:t> </a:t>
            </a:r>
            <a:r>
              <a:rPr lang="en-US" altLang="zh-CN" dirty="0" smtClean="0"/>
              <a:t>form.</a:t>
            </a:r>
            <a:r>
              <a:rPr lang="zh-CN" altLang="en-US" dirty="0"/>
              <a:t> </a:t>
            </a:r>
            <a:endParaRPr lang="en-US" altLang="zh-CN" dirty="0" smtClean="0"/>
          </a:p>
          <a:p>
            <a:pPr marL="457200" lvl="1" indent="0">
              <a:buNone/>
            </a:pPr>
            <a:r>
              <a:rPr lang="en-US" altLang="zh-CN" i="1" dirty="0" smtClean="0"/>
              <a:t>Example:</a:t>
            </a:r>
          </a:p>
          <a:p>
            <a:pPr marL="457200" lvl="1" indent="0">
              <a:buNone/>
            </a:pPr>
            <a:r>
              <a:rPr lang="en-US" altLang="zh-CN" i="1" dirty="0" smtClean="0"/>
              <a:t>The</a:t>
            </a:r>
            <a:r>
              <a:rPr lang="zh-CN" altLang="en-US" i="1" dirty="0" smtClean="0"/>
              <a:t> </a:t>
            </a:r>
            <a:r>
              <a:rPr lang="en-US" altLang="zh-CN" i="1" dirty="0" smtClean="0"/>
              <a:t>first</a:t>
            </a:r>
            <a:r>
              <a:rPr lang="zh-CN" altLang="en-US" i="1" dirty="0" smtClean="0"/>
              <a:t> </a:t>
            </a:r>
            <a:r>
              <a:rPr lang="en-US" altLang="zh-CN" i="1" dirty="0" smtClean="0"/>
              <a:t>four</a:t>
            </a:r>
            <a:r>
              <a:rPr lang="zh-CN" altLang="en-US" i="1" dirty="0" smtClean="0"/>
              <a:t> </a:t>
            </a:r>
            <a:r>
              <a:rPr lang="en-US" altLang="zh-CN" i="1" dirty="0" smtClean="0"/>
              <a:t>residues</a:t>
            </a:r>
            <a:r>
              <a:rPr lang="zh-CN" altLang="en-US" i="1" dirty="0" smtClean="0"/>
              <a:t> </a:t>
            </a:r>
            <a:r>
              <a:rPr lang="en-US" altLang="zh-CN" i="1" dirty="0" smtClean="0"/>
              <a:t>extracted</a:t>
            </a:r>
            <a:r>
              <a:rPr lang="zh-CN" altLang="en-US" i="1" dirty="0" smtClean="0"/>
              <a:t> </a:t>
            </a:r>
            <a:r>
              <a:rPr lang="en-US" altLang="zh-CN" i="1" dirty="0" smtClean="0"/>
              <a:t>from</a:t>
            </a:r>
            <a:r>
              <a:rPr lang="zh-CN" altLang="en-US" i="1" dirty="0" smtClean="0"/>
              <a:t> </a:t>
            </a:r>
            <a:r>
              <a:rPr lang="en-US" altLang="zh-CN" i="1" dirty="0" smtClean="0"/>
              <a:t>1a1h.pdb</a:t>
            </a:r>
            <a:r>
              <a:rPr lang="zh-CN" altLang="en-US" i="1" dirty="0" smtClean="0"/>
              <a:t> </a:t>
            </a:r>
            <a:r>
              <a:rPr lang="en-US" altLang="zh-CN" i="1" dirty="0" smtClean="0"/>
              <a:t>file</a:t>
            </a:r>
            <a:r>
              <a:rPr lang="zh-CN" altLang="en-US" i="1" dirty="0" smtClean="0"/>
              <a:t> </a:t>
            </a:r>
            <a:r>
              <a:rPr lang="en-US" altLang="zh-CN" i="1" dirty="0" smtClean="0"/>
              <a:t>is</a:t>
            </a:r>
            <a:r>
              <a:rPr lang="zh-CN" altLang="en-US" i="1" dirty="0" smtClean="0"/>
              <a:t> </a:t>
            </a:r>
            <a:r>
              <a:rPr lang="en-US" altLang="zh-CN" i="1" dirty="0" smtClean="0"/>
              <a:t>”</a:t>
            </a:r>
            <a:r>
              <a:rPr lang="es-ES_tradnl" altLang="zh-CN" i="1" dirty="0"/>
              <a:t> R P Y A</a:t>
            </a:r>
            <a:r>
              <a:rPr lang="en-US" altLang="zh-CN" i="1" dirty="0" smtClean="0"/>
              <a:t>”</a:t>
            </a:r>
            <a:r>
              <a:rPr lang="zh-CN" altLang="en-US" i="1" dirty="0" smtClean="0"/>
              <a:t> </a:t>
            </a:r>
            <a:r>
              <a:rPr lang="en-US" altLang="zh-CN" i="1" dirty="0" smtClean="0"/>
              <a:t>which</a:t>
            </a:r>
            <a:r>
              <a:rPr lang="zh-CN" altLang="en-US" i="1" dirty="0" smtClean="0"/>
              <a:t> </a:t>
            </a:r>
            <a:r>
              <a:rPr lang="en-US" altLang="zh-CN" i="1" dirty="0" smtClean="0"/>
              <a:t>represents</a:t>
            </a:r>
            <a:r>
              <a:rPr lang="zh-CN" altLang="en-US" i="1" dirty="0" smtClean="0"/>
              <a:t> </a:t>
            </a:r>
            <a:r>
              <a:rPr lang="en-US" altLang="zh-CN" i="1" dirty="0" smtClean="0"/>
              <a:t>four</a:t>
            </a:r>
            <a:r>
              <a:rPr lang="zh-CN" altLang="en-US" i="1" dirty="0" smtClean="0"/>
              <a:t> </a:t>
            </a:r>
            <a:r>
              <a:rPr lang="en-US" altLang="zh-CN" i="1" dirty="0" smtClean="0"/>
              <a:t>residues.</a:t>
            </a:r>
          </a:p>
        </p:txBody>
      </p:sp>
      <p:pic>
        <p:nvPicPr>
          <p:cNvPr id="4" name="Picture 3"/>
          <p:cNvPicPr>
            <a:picLocks noChangeAspect="1"/>
          </p:cNvPicPr>
          <p:nvPr/>
        </p:nvPicPr>
        <p:blipFill>
          <a:blip r:embed="rId2"/>
          <a:stretch>
            <a:fillRect/>
          </a:stretch>
        </p:blipFill>
        <p:spPr>
          <a:xfrm>
            <a:off x="357187" y="5692774"/>
            <a:ext cx="8429625" cy="1238250"/>
          </a:xfrm>
          <a:prstGeom prst="rect">
            <a:avLst/>
          </a:prstGeom>
        </p:spPr>
      </p:pic>
      <p:pic>
        <p:nvPicPr>
          <p:cNvPr id="5" name="Picture 4"/>
          <p:cNvPicPr>
            <a:picLocks noChangeAspect="1"/>
          </p:cNvPicPr>
          <p:nvPr/>
        </p:nvPicPr>
        <p:blipFill>
          <a:blip r:embed="rId3"/>
          <a:stretch>
            <a:fillRect/>
          </a:stretch>
        </p:blipFill>
        <p:spPr>
          <a:xfrm>
            <a:off x="6124248" y="2060110"/>
            <a:ext cx="2925468" cy="3263243"/>
          </a:xfrm>
          <a:prstGeom prst="rect">
            <a:avLst/>
          </a:prstGeom>
        </p:spPr>
      </p:pic>
    </p:spTree>
    <p:extLst>
      <p:ext uri="{BB962C8B-B14F-4D97-AF65-F5344CB8AC3E}">
        <p14:creationId xmlns:p14="http://schemas.microsoft.com/office/powerpoint/2010/main" val="460746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TotalTime>
  <Words>749</Words>
  <Application>Microsoft Macintosh PowerPoint</Application>
  <PresentationFormat>On-screen Show (4:3)</PresentationFormat>
  <Paragraphs>140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Courier New</vt:lpstr>
      <vt:lpstr>Times New Roman</vt:lpstr>
      <vt:lpstr>宋体</vt:lpstr>
      <vt:lpstr>Office Theme</vt:lpstr>
      <vt:lpstr>Diving into DNA-Protein Interaction with Machine Learning</vt:lpstr>
      <vt:lpstr>Outline</vt:lpstr>
      <vt:lpstr>Background</vt:lpstr>
      <vt:lpstr>Background</vt:lpstr>
      <vt:lpstr>Background</vt:lpstr>
      <vt:lpstr>Introduction: Features</vt:lpstr>
      <vt:lpstr>Introduction: Models and Evaluation</vt:lpstr>
      <vt:lpstr>Current Progress: Data</vt:lpstr>
      <vt:lpstr>Current Progress: Data</vt:lpstr>
      <vt:lpstr>Current Progress: Data</vt:lpstr>
      <vt:lpstr>Current Progress: Naïve Bayes Model</vt:lpstr>
      <vt:lpstr>Current Progress: Naïve Bayes Model</vt:lpstr>
      <vt:lpstr>Current Progress: Naïve Bayes Model</vt:lpstr>
      <vt:lpstr>Current Progress: Naïve Bayes Model</vt:lpstr>
      <vt:lpstr>Current Progress: Naïve Bayes Model</vt:lpstr>
      <vt:lpstr>Next step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Diving </dc:title>
  <dc:creator>Wang Jun</dc:creator>
  <cp:lastModifiedBy>Wang Jun</cp:lastModifiedBy>
  <cp:revision>279</cp:revision>
  <dcterms:created xsi:type="dcterms:W3CDTF">2016-04-19T04:11:26Z</dcterms:created>
  <dcterms:modified xsi:type="dcterms:W3CDTF">2016-04-21T14:53:25Z</dcterms:modified>
</cp:coreProperties>
</file>