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6639ea944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6639ea9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6639ea944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6639ea9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6639ea944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6639ea94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6639ea944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6639ea9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6639ea94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6639ea94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6639ea944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6639ea94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6639ea944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6639ea9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6639ea944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6639ea9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6639ea944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6639ea94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6639ea944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6639ea94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222222"/>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6639ea944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6639ea94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6639ea944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6639ea94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6639ea94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6639ea9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6639ea94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6639ea9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6639ea944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6639ea94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6639ea944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6639ea9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b6BHIj3aAblKb2-BVY3FODX3y6H5zbVb/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hyperlink" Target="http://drive.google.com/file/d/1rysEOc0hr1PT2xA5kfkYQoxu7MEWn5Uh/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drive.google.com/file/d/1jE0NGzpZ0O_JHrvYvUzsUnUeKNoj4erz/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hyperlink" Target="http://drive.google.com/file/d/16clTKWtFezHz6UWfVFInZz3C427joEmX/view"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hyperlink" Target="http://drive.google.com/file/d/1StbwYNy9n8czxg8dL9IPQYmwOLhqc3Xc/view" TargetMode="External"/><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drive.google.com/file/d/11WQDcTGoCV3YplL2vjCjERYrJjz8G6OW/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drive.google.com/file/d/1sxhUqtqu8DJow5RRDK_Vzf41m2IBiA6H/view" TargetMode="External"/><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rive.google.com/file/d/1vXKTEF2TQbiFjQ6ef2NMKzb7FRK4gXbK/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hyperlink" Target="http://drive.google.com/file/d/1dxqQmD5OEwi4_l9R0-1XJlUXSVdiS8k2/view"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drive.google.com/file/d/1MSwyYfCC_QiUxcnPfoG_8ZGvbcr3Fu9Q/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drive.google.com/file/d/1sEeozeJjNizdfBsbmEeU8euo6JQ8RPxP/view"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drive.google.com/file/d/1VvQUUnSQfKa-diIe2oH-uGTA387qLd7-/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drive.google.com/file/d/1DwnhcR6R56Yu8YJ400carfZXm-6xcJ7A/view"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drive.google.com/file/d/1jfx0BV_PVMfzOpN13hilRdd2bUx_LRXL/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hyperlink" Target="http://drive.google.com/file/d/1XeJ1dgAsj4C9Z9JoTlmL5NfQZ8-xsVFP/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drive.google.com/file/d/1ZaEYHekQrvwJSQ7XVneRG7rM90qIxAoa/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hyperlink" Target="http://drive.google.com/file/d/13M9nIQSu4KCnNE3R_T8Pk8cAXoDr5iLp/view"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20525" y="12783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Farming and Market Insights</a:t>
            </a:r>
            <a:endParaRPr sz="3900"/>
          </a:p>
        </p:txBody>
      </p:sp>
      <p:sp>
        <p:nvSpPr>
          <p:cNvPr id="86" name="Google Shape;86;p13"/>
          <p:cNvSpPr txBox="1"/>
          <p:nvPr>
            <p:ph idx="1" type="subTitle"/>
          </p:nvPr>
        </p:nvSpPr>
        <p:spPr>
          <a:xfrm>
            <a:off x="520513" y="27309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Joshua Wacks</a:t>
            </a:r>
            <a:endParaRPr/>
          </a:p>
        </p:txBody>
      </p:sp>
      <p:sp>
        <p:nvSpPr>
          <p:cNvPr id="87" name="Google Shape;87;p13"/>
          <p:cNvSpPr txBox="1"/>
          <p:nvPr>
            <p:ph type="ctrTitle"/>
          </p:nvPr>
        </p:nvSpPr>
        <p:spPr>
          <a:xfrm>
            <a:off x="455775" y="1875950"/>
            <a:ext cx="7961700" cy="7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2025</a:t>
            </a:r>
            <a:endParaRPr sz="3300"/>
          </a:p>
        </p:txBody>
      </p:sp>
      <p:pic>
        <p:nvPicPr>
          <p:cNvPr id="88" name="Google Shape;88;p13" title="slide_1.wav">
            <a:hlinkClick r:id="rId3"/>
          </p:cNvPr>
          <p:cNvPicPr preferRelativeResize="0"/>
          <p:nvPr/>
        </p:nvPicPr>
        <p:blipFill>
          <a:blip r:embed="rId4">
            <a:alphaModFix/>
          </a:blip>
          <a:stretch>
            <a:fillRect/>
          </a:stretch>
        </p:blipFill>
        <p:spPr>
          <a:xfrm>
            <a:off x="585300" y="4263728"/>
            <a:ext cx="580325" cy="58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203100" y="154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Random Forest Analysis</a:t>
            </a:r>
            <a:endParaRPr/>
          </a:p>
        </p:txBody>
      </p:sp>
      <p:sp>
        <p:nvSpPr>
          <p:cNvPr id="159" name="Google Shape;159;p22"/>
          <p:cNvSpPr txBox="1"/>
          <p:nvPr>
            <p:ph type="title"/>
          </p:nvPr>
        </p:nvSpPr>
        <p:spPr>
          <a:xfrm>
            <a:off x="307725" y="846450"/>
            <a:ext cx="8743200" cy="1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Built</a:t>
            </a:r>
            <a:r>
              <a:rPr lang="en" sz="1200">
                <a:solidFill>
                  <a:srgbClr val="222222"/>
                </a:solidFill>
                <a:latin typeface="Arial"/>
                <a:ea typeface="Arial"/>
                <a:cs typeface="Arial"/>
                <a:sym typeface="Arial"/>
              </a:rPr>
              <a:t> a random forest regressor to predict the sustainability score and crop yield on a per crop basis.</a:t>
            </a:r>
            <a:br>
              <a:rPr lang="en" sz="1200">
                <a:solidFill>
                  <a:srgbClr val="222222"/>
                </a:solidFill>
                <a:latin typeface="Arial"/>
                <a:ea typeface="Arial"/>
                <a:cs typeface="Arial"/>
                <a:sym typeface="Arial"/>
              </a:rPr>
            </a:br>
            <a:r>
              <a:rPr lang="en" sz="1200">
                <a:solidFill>
                  <a:srgbClr val="222222"/>
                </a:solidFill>
                <a:latin typeface="Arial"/>
                <a:ea typeface="Arial"/>
                <a:cs typeface="Arial"/>
                <a:sym typeface="Arial"/>
              </a:rPr>
              <a:t>Each model achieved at least 80% on each crop type, suggesting it was able to capture non-linear relationships in the data.</a:t>
            </a:r>
            <a:endParaRPr sz="1200">
              <a:solidFill>
                <a:srgbClr val="222222"/>
              </a:solidFill>
              <a:latin typeface="Arial"/>
              <a:ea typeface="Arial"/>
              <a:cs typeface="Arial"/>
              <a:sym typeface="Arial"/>
            </a:endParaRPr>
          </a:p>
          <a:p>
            <a:pPr indent="0" lvl="0" marL="0" rtl="0" algn="l">
              <a:spcBef>
                <a:spcPts val="0"/>
              </a:spcBef>
              <a:spcAft>
                <a:spcPts val="0"/>
              </a:spcAft>
              <a:buNone/>
            </a:pPr>
            <a:r>
              <a:t/>
            </a:r>
            <a:endParaRPr sz="1200">
              <a:solidFill>
                <a:srgbClr val="222222"/>
              </a:solidFill>
              <a:latin typeface="Arial"/>
              <a:ea typeface="Arial"/>
              <a:cs typeface="Arial"/>
              <a:sym typeface="Arial"/>
            </a:endParaRPr>
          </a:p>
          <a:p>
            <a:pPr indent="0" lvl="0" marL="0" rtl="0" algn="l">
              <a:spcBef>
                <a:spcPts val="0"/>
              </a:spcBef>
              <a:spcAft>
                <a:spcPts val="0"/>
              </a:spcAft>
              <a:buNone/>
            </a:pPr>
            <a:r>
              <a:rPr lang="en" sz="1200">
                <a:solidFill>
                  <a:srgbClr val="222222"/>
                </a:solidFill>
                <a:latin typeface="Arial"/>
                <a:ea typeface="Arial"/>
                <a:cs typeface="Arial"/>
                <a:sym typeface="Arial"/>
              </a:rPr>
              <a:t>Each crop had different features the model found to be most influential in predicting the sustainability score and crop yield. </a:t>
            </a: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endParaRPr sz="1200">
              <a:solidFill>
                <a:srgbClr val="222222"/>
              </a:solidFill>
              <a:latin typeface="Arial"/>
              <a:ea typeface="Arial"/>
              <a:cs typeface="Arial"/>
              <a:sym typeface="Arial"/>
            </a:endParaRPr>
          </a:p>
        </p:txBody>
      </p:sp>
      <p:pic>
        <p:nvPicPr>
          <p:cNvPr id="160" name="Google Shape;160;p22" title="decision_tree_sus_score_wheat.png"/>
          <p:cNvPicPr preferRelativeResize="0"/>
          <p:nvPr/>
        </p:nvPicPr>
        <p:blipFill>
          <a:blip r:embed="rId3">
            <a:alphaModFix/>
          </a:blip>
          <a:stretch>
            <a:fillRect/>
          </a:stretch>
        </p:blipFill>
        <p:spPr>
          <a:xfrm>
            <a:off x="2276925" y="1776575"/>
            <a:ext cx="6773999" cy="2709625"/>
          </a:xfrm>
          <a:prstGeom prst="rect">
            <a:avLst/>
          </a:prstGeom>
          <a:noFill/>
          <a:ln>
            <a:noFill/>
          </a:ln>
        </p:spPr>
      </p:pic>
      <p:sp>
        <p:nvSpPr>
          <p:cNvPr id="161" name="Google Shape;161;p22"/>
          <p:cNvSpPr txBox="1"/>
          <p:nvPr>
            <p:ph type="title"/>
          </p:nvPr>
        </p:nvSpPr>
        <p:spPr>
          <a:xfrm>
            <a:off x="307725" y="1891425"/>
            <a:ext cx="3454800" cy="19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222222"/>
                </a:solidFill>
                <a:latin typeface="Arial"/>
                <a:ea typeface="Arial"/>
                <a:cs typeface="Arial"/>
                <a:sym typeface="Arial"/>
              </a:rPr>
              <a:t>Features that affect </a:t>
            </a:r>
            <a:r>
              <a:rPr lang="en" sz="1100">
                <a:solidFill>
                  <a:srgbClr val="222222"/>
                </a:solidFill>
                <a:latin typeface="Arial"/>
                <a:ea typeface="Arial"/>
                <a:cs typeface="Arial"/>
                <a:sym typeface="Arial"/>
              </a:rPr>
              <a:t>sustainability score and crop yield across all crops:</a:t>
            </a:r>
            <a:endParaRPr sz="11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222222"/>
              </a:solidFill>
              <a:latin typeface="Arial"/>
              <a:ea typeface="Arial"/>
              <a:cs typeface="Arial"/>
              <a:sym typeface="Arial"/>
            </a:endParaRPr>
          </a:p>
          <a:p>
            <a:pPr indent="-298450" lvl="0" marL="457200" rtl="0" algn="l">
              <a:spcBef>
                <a:spcPts val="0"/>
              </a:spcBef>
              <a:spcAft>
                <a:spcPts val="0"/>
              </a:spcAft>
              <a:buClr>
                <a:srgbClr val="222222"/>
              </a:buClr>
              <a:buSzPts val="1100"/>
              <a:buFont typeface="Arial"/>
              <a:buChar char="●"/>
            </a:pPr>
            <a:r>
              <a:rPr lang="en" sz="1100">
                <a:solidFill>
                  <a:srgbClr val="222222"/>
                </a:solidFill>
                <a:latin typeface="Arial"/>
                <a:ea typeface="Arial"/>
                <a:cs typeface="Arial"/>
                <a:sym typeface="Arial"/>
              </a:rPr>
              <a:t>Fertilizer Usage</a:t>
            </a:r>
            <a:endParaRPr sz="1100">
              <a:solidFill>
                <a:srgbClr val="222222"/>
              </a:solidFill>
              <a:latin typeface="Arial"/>
              <a:ea typeface="Arial"/>
              <a:cs typeface="Arial"/>
              <a:sym typeface="Arial"/>
            </a:endParaRPr>
          </a:p>
          <a:p>
            <a:pPr indent="-298450" lvl="0" marL="457200" rtl="0" algn="l">
              <a:spcBef>
                <a:spcPts val="0"/>
              </a:spcBef>
              <a:spcAft>
                <a:spcPts val="0"/>
              </a:spcAft>
              <a:buClr>
                <a:srgbClr val="222222"/>
              </a:buClr>
              <a:buSzPts val="1100"/>
              <a:buFont typeface="Arial"/>
              <a:buChar char="●"/>
            </a:pPr>
            <a:r>
              <a:rPr lang="en" sz="1100">
                <a:solidFill>
                  <a:srgbClr val="222222"/>
                </a:solidFill>
                <a:latin typeface="Arial"/>
                <a:ea typeface="Arial"/>
                <a:cs typeface="Arial"/>
                <a:sym typeface="Arial"/>
              </a:rPr>
              <a:t>Rainfall</a:t>
            </a:r>
            <a:endParaRPr sz="1100">
              <a:solidFill>
                <a:srgbClr val="222222"/>
              </a:solidFill>
              <a:latin typeface="Arial"/>
              <a:ea typeface="Arial"/>
              <a:cs typeface="Arial"/>
              <a:sym typeface="Arial"/>
            </a:endParaRPr>
          </a:p>
          <a:p>
            <a:pPr indent="-298450" lvl="0" marL="457200" rtl="0" algn="l">
              <a:spcBef>
                <a:spcPts val="0"/>
              </a:spcBef>
              <a:spcAft>
                <a:spcPts val="0"/>
              </a:spcAft>
              <a:buClr>
                <a:srgbClr val="222222"/>
              </a:buClr>
              <a:buSzPts val="1100"/>
              <a:buFont typeface="Arial"/>
              <a:buChar char="●"/>
            </a:pPr>
            <a:r>
              <a:rPr lang="en" sz="1100">
                <a:solidFill>
                  <a:srgbClr val="222222"/>
                </a:solidFill>
                <a:latin typeface="Arial"/>
                <a:ea typeface="Arial"/>
                <a:cs typeface="Arial"/>
                <a:sym typeface="Arial"/>
              </a:rPr>
              <a:t>Soil pH</a:t>
            </a:r>
            <a:endParaRPr sz="1100">
              <a:solidFill>
                <a:srgbClr val="222222"/>
              </a:solidFill>
              <a:latin typeface="Arial"/>
              <a:ea typeface="Arial"/>
              <a:cs typeface="Arial"/>
              <a:sym typeface="Arial"/>
            </a:endParaRPr>
          </a:p>
          <a:p>
            <a:pPr indent="-298450" lvl="0" marL="457200" rtl="0" algn="l">
              <a:spcBef>
                <a:spcPts val="0"/>
              </a:spcBef>
              <a:spcAft>
                <a:spcPts val="0"/>
              </a:spcAft>
              <a:buClr>
                <a:srgbClr val="222222"/>
              </a:buClr>
              <a:buSzPts val="1100"/>
              <a:buFont typeface="Arial"/>
              <a:buChar char="●"/>
            </a:pPr>
            <a:r>
              <a:rPr lang="en" sz="1100">
                <a:solidFill>
                  <a:srgbClr val="222222"/>
                </a:solidFill>
                <a:latin typeface="Arial"/>
                <a:ea typeface="Arial"/>
                <a:cs typeface="Arial"/>
                <a:sym typeface="Arial"/>
              </a:rPr>
              <a:t>Pesticide Usage</a:t>
            </a:r>
            <a:endParaRPr sz="1100">
              <a:solidFill>
                <a:srgbClr val="222222"/>
              </a:solidFill>
              <a:latin typeface="Arial"/>
              <a:ea typeface="Arial"/>
              <a:cs typeface="Arial"/>
              <a:sym typeface="Arial"/>
            </a:endParaRPr>
          </a:p>
          <a:p>
            <a:pPr indent="-298450" lvl="0" marL="457200" rtl="0" algn="l">
              <a:spcBef>
                <a:spcPts val="0"/>
              </a:spcBef>
              <a:spcAft>
                <a:spcPts val="0"/>
              </a:spcAft>
              <a:buClr>
                <a:srgbClr val="222222"/>
              </a:buClr>
              <a:buSzPts val="1100"/>
              <a:buFont typeface="Arial"/>
              <a:buChar char="●"/>
            </a:pPr>
            <a:r>
              <a:rPr lang="en" sz="1100">
                <a:solidFill>
                  <a:srgbClr val="222222"/>
                </a:solidFill>
                <a:latin typeface="Arial"/>
                <a:ea typeface="Arial"/>
                <a:cs typeface="Arial"/>
                <a:sym typeface="Arial"/>
              </a:rPr>
              <a:t>Soil Moisture</a:t>
            </a:r>
            <a:endParaRPr sz="1100">
              <a:solidFill>
                <a:srgbClr val="222222"/>
              </a:solidFill>
              <a:latin typeface="Arial"/>
              <a:ea typeface="Arial"/>
              <a:cs typeface="Arial"/>
              <a:sym typeface="Arial"/>
            </a:endParaRPr>
          </a:p>
        </p:txBody>
      </p:sp>
      <p:pic>
        <p:nvPicPr>
          <p:cNvPr id="162" name="Google Shape;162;p22" title="slide_10.wav">
            <a:hlinkClick r:id="rId4"/>
          </p:cNvPr>
          <p:cNvPicPr preferRelativeResize="0"/>
          <p:nvPr/>
        </p:nvPicPr>
        <p:blipFill>
          <a:blip r:embed="rId5">
            <a:alphaModFix/>
          </a:blip>
          <a:stretch>
            <a:fillRect/>
          </a:stretch>
        </p:blipFill>
        <p:spPr>
          <a:xfrm>
            <a:off x="307725" y="4300025"/>
            <a:ext cx="607800" cy="60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233475" y="9886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68" name="Google Shape;168;p23"/>
          <p:cNvSpPr txBox="1"/>
          <p:nvPr>
            <p:ph idx="4294967295" type="subTitle"/>
          </p:nvPr>
        </p:nvSpPr>
        <p:spPr>
          <a:xfrm>
            <a:off x="233475" y="2070800"/>
            <a:ext cx="78735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How can agriculture be transformed into a resource-efficient and profitable endeavour?</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174" name="Google Shape;174;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Insights</a:t>
            </a:r>
            <a:endParaRPr/>
          </a:p>
        </p:txBody>
      </p:sp>
      <p:sp>
        <p:nvSpPr>
          <p:cNvPr id="175" name="Google Shape;175;p24"/>
          <p:cNvSpPr txBox="1"/>
          <p:nvPr>
            <p:ph idx="2" type="body"/>
          </p:nvPr>
        </p:nvSpPr>
        <p:spPr>
          <a:xfrm>
            <a:off x="4939500" y="1059025"/>
            <a:ext cx="3837000" cy="256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Use findings from Question 1 to optimise resource usage on farms on a per-crop level.</a:t>
            </a:r>
            <a:endParaRPr sz="1600"/>
          </a:p>
          <a:p>
            <a:pPr indent="-330200" lvl="0" marL="457200" rtl="0" algn="l">
              <a:spcBef>
                <a:spcPts val="0"/>
              </a:spcBef>
              <a:spcAft>
                <a:spcPts val="0"/>
              </a:spcAft>
              <a:buSzPts val="1600"/>
              <a:buChar char="●"/>
            </a:pPr>
            <a:r>
              <a:rPr lang="en" sz="1600"/>
              <a:t>Increase rice production as it is the only product where demand is currently less than supply and performs well on all other metrics.</a:t>
            </a:r>
            <a:endParaRPr sz="1600"/>
          </a:p>
        </p:txBody>
      </p:sp>
      <p:pic>
        <p:nvPicPr>
          <p:cNvPr id="176" name="Google Shape;176;p24" title="slide_12.wav">
            <a:hlinkClick r:id="rId3"/>
          </p:cNvPr>
          <p:cNvPicPr preferRelativeResize="0"/>
          <p:nvPr/>
        </p:nvPicPr>
        <p:blipFill>
          <a:blip r:embed="rId4">
            <a:alphaModFix/>
          </a:blip>
          <a:stretch>
            <a:fillRect/>
          </a:stretch>
        </p:blipFill>
        <p:spPr>
          <a:xfrm>
            <a:off x="355925" y="4091700"/>
            <a:ext cx="774275" cy="77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Comparing By Crop</a:t>
            </a:r>
            <a:endParaRPr/>
          </a:p>
        </p:txBody>
      </p:sp>
      <p:sp>
        <p:nvSpPr>
          <p:cNvPr id="182" name="Google Shape;182;p25"/>
          <p:cNvSpPr txBox="1"/>
          <p:nvPr>
            <p:ph type="title"/>
          </p:nvPr>
        </p:nvSpPr>
        <p:spPr>
          <a:xfrm>
            <a:off x="311700" y="1118000"/>
            <a:ext cx="8743200" cy="1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Performing an analysis on each of the factors such as economic indicator and consumer trend index in the data, showed no significant difference in these values across crops at each of the markets. </a:t>
            </a:r>
            <a:endParaRPr sz="1200">
              <a:solidFill>
                <a:srgbClr val="222222"/>
              </a:solidFill>
              <a:latin typeface="Arial"/>
              <a:ea typeface="Arial"/>
              <a:cs typeface="Arial"/>
              <a:sym typeface="Arial"/>
            </a:endParaRPr>
          </a:p>
          <a:p>
            <a:pPr indent="0" lvl="0" marL="0" rtl="0" algn="l">
              <a:spcBef>
                <a:spcPts val="0"/>
              </a:spcBef>
              <a:spcAft>
                <a:spcPts val="0"/>
              </a:spcAft>
              <a:buNone/>
            </a:pPr>
            <a:r>
              <a:rPr lang="en" sz="1200">
                <a:solidFill>
                  <a:srgbClr val="222222"/>
                </a:solidFill>
                <a:latin typeface="Arial"/>
                <a:ea typeface="Arial"/>
                <a:cs typeface="Arial"/>
                <a:sym typeface="Arial"/>
              </a:rPr>
              <a:t>Furthermore</a:t>
            </a:r>
            <a:r>
              <a:rPr lang="en" sz="1200">
                <a:solidFill>
                  <a:srgbClr val="222222"/>
                </a:solidFill>
                <a:latin typeface="Arial"/>
                <a:ea typeface="Arial"/>
                <a:cs typeface="Arial"/>
                <a:sym typeface="Arial"/>
              </a:rPr>
              <a:t>, creating an average price feature( [Market_Price_per_ton + Competitor_Price_per_ton]/2) for each of the markers showed no significant difference </a:t>
            </a:r>
            <a:r>
              <a:rPr lang="en" sz="1200">
                <a:solidFill>
                  <a:srgbClr val="222222"/>
                </a:solidFill>
                <a:latin typeface="Arial"/>
                <a:ea typeface="Arial"/>
                <a:cs typeface="Arial"/>
                <a:sym typeface="Arial"/>
              </a:rPr>
              <a:t>between</a:t>
            </a:r>
            <a:r>
              <a:rPr lang="en" sz="1200">
                <a:solidFill>
                  <a:srgbClr val="222222"/>
                </a:solidFill>
                <a:latin typeface="Arial"/>
                <a:ea typeface="Arial"/>
                <a:cs typeface="Arial"/>
                <a:sym typeface="Arial"/>
              </a:rPr>
              <a:t> the products.</a:t>
            </a:r>
            <a:br>
              <a:rPr lang="en" sz="1200">
                <a:solidFill>
                  <a:srgbClr val="222222"/>
                </a:solidFill>
                <a:latin typeface="Arial"/>
                <a:ea typeface="Arial"/>
                <a:cs typeface="Arial"/>
                <a:sym typeface="Arial"/>
              </a:rPr>
            </a:br>
            <a:endParaRPr sz="1200">
              <a:solidFill>
                <a:srgbClr val="222222"/>
              </a:solidFill>
              <a:latin typeface="Arial"/>
              <a:ea typeface="Arial"/>
              <a:cs typeface="Arial"/>
              <a:sym typeface="Arial"/>
            </a:endParaRPr>
          </a:p>
        </p:txBody>
      </p:sp>
      <p:pic>
        <p:nvPicPr>
          <p:cNvPr id="183" name="Google Shape;183;p25" title="avg_market_price by Product.png"/>
          <p:cNvPicPr preferRelativeResize="0"/>
          <p:nvPr/>
        </p:nvPicPr>
        <p:blipFill>
          <a:blip r:embed="rId3">
            <a:alphaModFix/>
          </a:blip>
          <a:stretch>
            <a:fillRect/>
          </a:stretch>
        </p:blipFill>
        <p:spPr>
          <a:xfrm>
            <a:off x="400650" y="2129850"/>
            <a:ext cx="3113644" cy="2481100"/>
          </a:xfrm>
          <a:prstGeom prst="rect">
            <a:avLst/>
          </a:prstGeom>
          <a:noFill/>
          <a:ln>
            <a:noFill/>
          </a:ln>
        </p:spPr>
      </p:pic>
      <p:pic>
        <p:nvPicPr>
          <p:cNvPr id="184" name="Google Shape;184;p25" title="Consumer Trend Index by Product.png"/>
          <p:cNvPicPr preferRelativeResize="0"/>
          <p:nvPr/>
        </p:nvPicPr>
        <p:blipFill>
          <a:blip r:embed="rId4">
            <a:alphaModFix/>
          </a:blip>
          <a:stretch>
            <a:fillRect/>
          </a:stretch>
        </p:blipFill>
        <p:spPr>
          <a:xfrm>
            <a:off x="4636444" y="2129850"/>
            <a:ext cx="3113644" cy="2481100"/>
          </a:xfrm>
          <a:prstGeom prst="rect">
            <a:avLst/>
          </a:prstGeom>
          <a:noFill/>
          <a:ln>
            <a:noFill/>
          </a:ln>
        </p:spPr>
      </p:pic>
      <p:pic>
        <p:nvPicPr>
          <p:cNvPr id="185" name="Google Shape;185;p25" title="slide_13.wav">
            <a:hlinkClick r:id="rId5"/>
          </p:cNvPr>
          <p:cNvPicPr preferRelativeResize="0"/>
          <p:nvPr/>
        </p:nvPicPr>
        <p:blipFill>
          <a:blip r:embed="rId6">
            <a:alphaModFix/>
          </a:blip>
          <a:stretch>
            <a:fillRect/>
          </a:stretch>
        </p:blipFill>
        <p:spPr>
          <a:xfrm>
            <a:off x="207900" y="4401825"/>
            <a:ext cx="607800" cy="60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a:t>
            </a:r>
            <a:r>
              <a:rPr lang="en"/>
              <a:t>Comparing By Crop Cont</a:t>
            </a:r>
            <a:endParaRPr/>
          </a:p>
        </p:txBody>
      </p:sp>
      <p:pic>
        <p:nvPicPr>
          <p:cNvPr id="191" name="Google Shape;191;p26" title="demand_diff by Product.png"/>
          <p:cNvPicPr preferRelativeResize="0"/>
          <p:nvPr/>
        </p:nvPicPr>
        <p:blipFill>
          <a:blip r:embed="rId3">
            <a:alphaModFix/>
          </a:blip>
          <a:stretch>
            <a:fillRect/>
          </a:stretch>
        </p:blipFill>
        <p:spPr>
          <a:xfrm>
            <a:off x="311700" y="2020275"/>
            <a:ext cx="3115024" cy="2447900"/>
          </a:xfrm>
          <a:prstGeom prst="rect">
            <a:avLst/>
          </a:prstGeom>
          <a:noFill/>
          <a:ln>
            <a:noFill/>
          </a:ln>
        </p:spPr>
      </p:pic>
      <p:sp>
        <p:nvSpPr>
          <p:cNvPr id="192" name="Google Shape;192;p26"/>
          <p:cNvSpPr txBox="1"/>
          <p:nvPr>
            <p:ph type="title"/>
          </p:nvPr>
        </p:nvSpPr>
        <p:spPr>
          <a:xfrm>
            <a:off x="311700" y="1063675"/>
            <a:ext cx="8743200" cy="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Creating a feature which captured the difference between the demand and supply did show there was a product in short supply at the markets, rice which was the only product with a demand greater than supply. As well as this, rice has a low seasonal factor at markets making it viable product to invest in.</a:t>
            </a:r>
            <a:endParaRPr sz="1200">
              <a:solidFill>
                <a:srgbClr val="222222"/>
              </a:solidFill>
              <a:latin typeface="Arial"/>
              <a:ea typeface="Arial"/>
              <a:cs typeface="Arial"/>
              <a:sym typeface="Arial"/>
            </a:endParaRPr>
          </a:p>
        </p:txBody>
      </p:sp>
      <p:pic>
        <p:nvPicPr>
          <p:cNvPr id="193" name="Google Shape;193;p26" title="Seasonal Factor Count By Product.png"/>
          <p:cNvPicPr preferRelativeResize="0"/>
          <p:nvPr/>
        </p:nvPicPr>
        <p:blipFill>
          <a:blip r:embed="rId4">
            <a:alphaModFix/>
          </a:blip>
          <a:stretch>
            <a:fillRect/>
          </a:stretch>
        </p:blipFill>
        <p:spPr>
          <a:xfrm>
            <a:off x="3426725" y="2097175"/>
            <a:ext cx="5515100" cy="2294100"/>
          </a:xfrm>
          <a:prstGeom prst="rect">
            <a:avLst/>
          </a:prstGeom>
          <a:noFill/>
          <a:ln>
            <a:noFill/>
          </a:ln>
        </p:spPr>
      </p:pic>
      <p:pic>
        <p:nvPicPr>
          <p:cNvPr id="194" name="Google Shape;194;p26" title="slide_14.wav">
            <a:hlinkClick r:id="rId5"/>
          </p:cNvPr>
          <p:cNvPicPr preferRelativeResize="0"/>
          <p:nvPr/>
        </p:nvPicPr>
        <p:blipFill>
          <a:blip r:embed="rId6">
            <a:alphaModFix/>
          </a:blip>
          <a:stretch>
            <a:fillRect/>
          </a:stretch>
        </p:blipFill>
        <p:spPr>
          <a:xfrm>
            <a:off x="311700" y="4391275"/>
            <a:ext cx="607800" cy="60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233475" y="10351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200" name="Google Shape;200;p27"/>
          <p:cNvSpPr txBox="1"/>
          <p:nvPr>
            <p:ph idx="4294967295" type="subTitle"/>
          </p:nvPr>
        </p:nvSpPr>
        <p:spPr>
          <a:xfrm>
            <a:off x="233475" y="2070800"/>
            <a:ext cx="73383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What trends within the data can be identified with reasoning and solutioning where possible?</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3</a:t>
            </a:r>
            <a:endParaRPr/>
          </a:p>
        </p:txBody>
      </p:sp>
      <p:sp>
        <p:nvSpPr>
          <p:cNvPr id="206" name="Google Shape;206;p2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Insights</a:t>
            </a:r>
            <a:endParaRPr/>
          </a:p>
        </p:txBody>
      </p:sp>
      <p:sp>
        <p:nvSpPr>
          <p:cNvPr id="207" name="Google Shape;207;p28"/>
          <p:cNvSpPr txBox="1"/>
          <p:nvPr>
            <p:ph idx="2" type="body"/>
          </p:nvPr>
        </p:nvSpPr>
        <p:spPr>
          <a:xfrm>
            <a:off x="4939500" y="1059025"/>
            <a:ext cx="3837000" cy="256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Slight increase in demand when seasonal factor is low vs supply which is not influenced by seasonal factor.</a:t>
            </a:r>
            <a:endParaRPr sz="1600"/>
          </a:p>
          <a:p>
            <a:pPr indent="-330200" lvl="0" marL="457200" rtl="0" algn="l">
              <a:spcBef>
                <a:spcPts val="0"/>
              </a:spcBef>
              <a:spcAft>
                <a:spcPts val="0"/>
              </a:spcAft>
              <a:buSzPts val="1600"/>
              <a:buChar char="●"/>
            </a:pPr>
            <a:r>
              <a:rPr lang="en" sz="1600"/>
              <a:t>Specifically difficult to identify trends in non time-scale based data.</a:t>
            </a:r>
            <a:endParaRPr sz="1600"/>
          </a:p>
          <a:p>
            <a:pPr indent="0" lvl="0" marL="0" rtl="0" algn="l">
              <a:spcBef>
                <a:spcPts val="1600"/>
              </a:spcBef>
              <a:spcAft>
                <a:spcPts val="1600"/>
              </a:spcAft>
              <a:buNone/>
            </a:pPr>
            <a:r>
              <a:t/>
            </a:r>
            <a:endParaRPr sz="1600"/>
          </a:p>
        </p:txBody>
      </p:sp>
      <p:pic>
        <p:nvPicPr>
          <p:cNvPr id="208" name="Google Shape;208;p28" title="slide_16.wav">
            <a:hlinkClick r:id="rId3"/>
          </p:cNvPr>
          <p:cNvPicPr preferRelativeResize="0"/>
          <p:nvPr/>
        </p:nvPicPr>
        <p:blipFill>
          <a:blip r:embed="rId4">
            <a:alphaModFix/>
          </a:blip>
          <a:stretch>
            <a:fillRect/>
          </a:stretch>
        </p:blipFill>
        <p:spPr>
          <a:xfrm>
            <a:off x="217150" y="4198999"/>
            <a:ext cx="670925" cy="67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219175" y="113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endParaRPr/>
          </a:p>
        </p:txBody>
      </p:sp>
      <p:pic>
        <p:nvPicPr>
          <p:cNvPr id="214" name="Google Shape;214;p29"/>
          <p:cNvPicPr preferRelativeResize="0"/>
          <p:nvPr/>
        </p:nvPicPr>
        <p:blipFill>
          <a:blip r:embed="rId3">
            <a:alphaModFix/>
          </a:blip>
          <a:stretch>
            <a:fillRect/>
          </a:stretch>
        </p:blipFill>
        <p:spPr>
          <a:xfrm>
            <a:off x="486075" y="1084662"/>
            <a:ext cx="3709525" cy="2870100"/>
          </a:xfrm>
          <a:prstGeom prst="rect">
            <a:avLst/>
          </a:prstGeom>
          <a:noFill/>
          <a:ln>
            <a:noFill/>
          </a:ln>
        </p:spPr>
      </p:pic>
      <p:pic>
        <p:nvPicPr>
          <p:cNvPr id="215" name="Google Shape;215;p29"/>
          <p:cNvPicPr preferRelativeResize="0"/>
          <p:nvPr/>
        </p:nvPicPr>
        <p:blipFill>
          <a:blip r:embed="rId4">
            <a:alphaModFix/>
          </a:blip>
          <a:stretch>
            <a:fillRect/>
          </a:stretch>
        </p:blipFill>
        <p:spPr>
          <a:xfrm>
            <a:off x="4743300" y="1033775"/>
            <a:ext cx="3926424" cy="2971875"/>
          </a:xfrm>
          <a:prstGeom prst="rect">
            <a:avLst/>
          </a:prstGeom>
          <a:noFill/>
          <a:ln>
            <a:noFill/>
          </a:ln>
        </p:spPr>
      </p:pic>
      <p:sp>
        <p:nvSpPr>
          <p:cNvPr id="216" name="Google Shape;216;p29"/>
          <p:cNvSpPr txBox="1"/>
          <p:nvPr>
            <p:ph type="title"/>
          </p:nvPr>
        </p:nvSpPr>
        <p:spPr>
          <a:xfrm>
            <a:off x="486075" y="4005650"/>
            <a:ext cx="8253600" cy="7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Slight increase in demand when seasonal factor is low vs supply which is not influenced by seasonal factor.</a:t>
            </a:r>
            <a:endParaRPr sz="1200">
              <a:solidFill>
                <a:srgbClr val="222222"/>
              </a:solidFill>
              <a:latin typeface="Arial"/>
              <a:ea typeface="Arial"/>
              <a:cs typeface="Arial"/>
              <a:sym typeface="Arial"/>
            </a:endParaRPr>
          </a:p>
        </p:txBody>
      </p:sp>
      <p:pic>
        <p:nvPicPr>
          <p:cNvPr id="217" name="Google Shape;217;p29" title="slide_17.wav">
            <a:hlinkClick r:id="rId5"/>
          </p:cNvPr>
          <p:cNvPicPr preferRelativeResize="0"/>
          <p:nvPr/>
        </p:nvPicPr>
        <p:blipFill>
          <a:blip r:embed="rId6">
            <a:alphaModFix/>
          </a:blip>
          <a:stretch>
            <a:fillRect/>
          </a:stretch>
        </p:blipFill>
        <p:spPr>
          <a:xfrm>
            <a:off x="145175" y="4379275"/>
            <a:ext cx="607800" cy="60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233475" y="11360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23" name="Google Shape;223;p30"/>
          <p:cNvSpPr txBox="1"/>
          <p:nvPr>
            <p:ph idx="4294967295" type="subTitle"/>
          </p:nvPr>
        </p:nvSpPr>
        <p:spPr>
          <a:xfrm>
            <a:off x="326550" y="2047525"/>
            <a:ext cx="83004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Question Chosen: Can we group </a:t>
            </a:r>
            <a:r>
              <a:rPr lang="en">
                <a:solidFill>
                  <a:schemeClr val="lt1"/>
                </a:solidFill>
              </a:rPr>
              <a:t>farms beyond crop type, on other characteristics, to optimise crop yield and sustainability?</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224" name="Google Shape;224;p30" title="slide_18.wav">
            <a:hlinkClick r:id="rId3"/>
          </p:cNvPr>
          <p:cNvPicPr preferRelativeResize="0"/>
          <p:nvPr/>
        </p:nvPicPr>
        <p:blipFill>
          <a:blip r:embed="rId4">
            <a:alphaModFix/>
          </a:blip>
          <a:stretch>
            <a:fillRect/>
          </a:stretch>
        </p:blipFill>
        <p:spPr>
          <a:xfrm>
            <a:off x="392925" y="4060300"/>
            <a:ext cx="781950" cy="78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122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Approach</a:t>
            </a:r>
            <a:endParaRPr/>
          </a:p>
        </p:txBody>
      </p:sp>
      <p:sp>
        <p:nvSpPr>
          <p:cNvPr id="230" name="Google Shape;230;p31"/>
          <p:cNvSpPr txBox="1"/>
          <p:nvPr>
            <p:ph type="title"/>
          </p:nvPr>
        </p:nvSpPr>
        <p:spPr>
          <a:xfrm>
            <a:off x="311700" y="804775"/>
            <a:ext cx="8743200" cy="18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Grouped the farms using an unsupervised machine learning method to find similar farms, separate from the crop type identified earlier.</a:t>
            </a: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r>
              <a:rPr lang="en" sz="1200">
                <a:solidFill>
                  <a:srgbClr val="222222"/>
                </a:solidFill>
                <a:latin typeface="Arial"/>
                <a:ea typeface="Arial"/>
                <a:cs typeface="Arial"/>
                <a:sym typeface="Arial"/>
              </a:rPr>
              <a:t>Two different approaches were investigated:</a:t>
            </a:r>
            <a:endParaRPr sz="1200">
              <a:solidFill>
                <a:srgbClr val="222222"/>
              </a:solidFill>
              <a:latin typeface="Arial"/>
              <a:ea typeface="Arial"/>
              <a:cs typeface="Arial"/>
              <a:sym typeface="Arial"/>
            </a:endParaRPr>
          </a:p>
          <a:p>
            <a:pPr indent="0" lvl="0" marL="0" rtl="0" algn="l">
              <a:spcBef>
                <a:spcPts val="0"/>
              </a:spcBef>
              <a:spcAft>
                <a:spcPts val="0"/>
              </a:spcAft>
              <a:buNone/>
            </a:pPr>
            <a:r>
              <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The DBSCAN algorithm. Iterated through many different parameter values but was not able to find sufficient clusters.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K-Means algorithm. Used the ‘elbow method’ on Distortion and Inertia distance metrics and an optimal number of clusters was found to be 15.</a:t>
            </a: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endParaRPr sz="1200">
              <a:solidFill>
                <a:srgbClr val="222222"/>
              </a:solidFill>
              <a:latin typeface="Arial"/>
              <a:ea typeface="Arial"/>
              <a:cs typeface="Arial"/>
              <a:sym typeface="Arial"/>
            </a:endParaRPr>
          </a:p>
        </p:txBody>
      </p:sp>
      <p:pic>
        <p:nvPicPr>
          <p:cNvPr id="231" name="Google Shape;231;p31"/>
          <p:cNvPicPr preferRelativeResize="0"/>
          <p:nvPr/>
        </p:nvPicPr>
        <p:blipFill>
          <a:blip r:embed="rId3">
            <a:alphaModFix/>
          </a:blip>
          <a:stretch>
            <a:fillRect/>
          </a:stretch>
        </p:blipFill>
        <p:spPr>
          <a:xfrm>
            <a:off x="1678800" y="2440525"/>
            <a:ext cx="3034403" cy="2180525"/>
          </a:xfrm>
          <a:prstGeom prst="rect">
            <a:avLst/>
          </a:prstGeom>
          <a:noFill/>
          <a:ln>
            <a:noFill/>
          </a:ln>
        </p:spPr>
      </p:pic>
      <p:pic>
        <p:nvPicPr>
          <p:cNvPr id="232" name="Google Shape;232;p31" title="slide_19.wav">
            <a:hlinkClick r:id="rId4"/>
          </p:cNvPr>
          <p:cNvPicPr preferRelativeResize="0"/>
          <p:nvPr/>
        </p:nvPicPr>
        <p:blipFill>
          <a:blip r:embed="rId5">
            <a:alphaModFix/>
          </a:blip>
          <a:stretch>
            <a:fillRect/>
          </a:stretch>
        </p:blipFill>
        <p:spPr>
          <a:xfrm>
            <a:off x="434425" y="4232625"/>
            <a:ext cx="607800" cy="6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High Level Requirement</a:t>
            </a:r>
            <a:endParaRPr/>
          </a:p>
        </p:txBody>
      </p:sp>
      <p:sp>
        <p:nvSpPr>
          <p:cNvPr id="94" name="Google Shape;94;p14"/>
          <p:cNvSpPr txBox="1"/>
          <p:nvPr>
            <p:ph type="title"/>
          </p:nvPr>
        </p:nvSpPr>
        <p:spPr>
          <a:xfrm>
            <a:off x="367375" y="1322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Bring innovative and fresh insights on the farming and market data, in the context of the following questions:</a:t>
            </a:r>
            <a:endParaRPr sz="1700">
              <a:latin typeface="Arial"/>
              <a:ea typeface="Arial"/>
              <a:cs typeface="Arial"/>
              <a:sym typeface="Arial"/>
            </a:endParaRPr>
          </a:p>
        </p:txBody>
      </p:sp>
      <p:sp>
        <p:nvSpPr>
          <p:cNvPr id="95" name="Google Shape;95;p14"/>
          <p:cNvSpPr txBox="1"/>
          <p:nvPr>
            <p:ph type="title"/>
          </p:nvPr>
        </p:nvSpPr>
        <p:spPr>
          <a:xfrm>
            <a:off x="367375" y="2437050"/>
            <a:ext cx="8520600" cy="1845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Font typeface="Arial"/>
              <a:buAutoNum type="arabicPeriod"/>
            </a:pPr>
            <a:r>
              <a:rPr lang="en" sz="1400">
                <a:solidFill>
                  <a:srgbClr val="222222"/>
                </a:solidFill>
                <a:latin typeface="Arial"/>
                <a:ea typeface="Arial"/>
                <a:cs typeface="Arial"/>
                <a:sym typeface="Arial"/>
              </a:rPr>
              <a:t>How can farming practices be optimised while promoting sustainability and reducing environmental impact?</a:t>
            </a:r>
            <a:endParaRPr sz="1400">
              <a:solidFill>
                <a:srgbClr val="222222"/>
              </a:solidFill>
              <a:latin typeface="Arial"/>
              <a:ea typeface="Arial"/>
              <a:cs typeface="Arial"/>
              <a:sym typeface="Arial"/>
            </a:endParaRPr>
          </a:p>
          <a:p>
            <a:pPr indent="0" lvl="0" marL="457200" rtl="0" algn="l">
              <a:spcBef>
                <a:spcPts val="0"/>
              </a:spcBef>
              <a:spcAft>
                <a:spcPts val="0"/>
              </a:spcAft>
              <a:buNone/>
            </a:pPr>
            <a:r>
              <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en" sz="1400">
                <a:solidFill>
                  <a:srgbClr val="222222"/>
                </a:solidFill>
                <a:latin typeface="Arial"/>
                <a:ea typeface="Arial"/>
                <a:cs typeface="Arial"/>
                <a:sym typeface="Arial"/>
              </a:rPr>
              <a:t>How can agriculture be transformed into a resource-efficient and profitable endeavour?</a:t>
            </a:r>
            <a:endParaRPr sz="1400">
              <a:solidFill>
                <a:srgbClr val="222222"/>
              </a:solidFill>
              <a:latin typeface="Arial"/>
              <a:ea typeface="Arial"/>
              <a:cs typeface="Arial"/>
              <a:sym typeface="Arial"/>
            </a:endParaRPr>
          </a:p>
          <a:p>
            <a:pPr indent="0" lvl="0" marL="457200" rtl="0" algn="l">
              <a:spcBef>
                <a:spcPts val="0"/>
              </a:spcBef>
              <a:spcAft>
                <a:spcPts val="0"/>
              </a:spcAft>
              <a:buNone/>
            </a:pPr>
            <a:r>
              <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en" sz="1400">
                <a:solidFill>
                  <a:srgbClr val="222222"/>
                </a:solidFill>
                <a:latin typeface="Arial"/>
                <a:ea typeface="Arial"/>
                <a:cs typeface="Arial"/>
                <a:sym typeface="Arial"/>
              </a:rPr>
              <a:t>What trends within the data can be identified with reasoning and solutioning where possible?</a:t>
            </a:r>
            <a:endParaRPr sz="1400">
              <a:solidFill>
                <a:srgbClr val="222222"/>
              </a:solidFill>
              <a:latin typeface="Arial"/>
              <a:ea typeface="Arial"/>
              <a:cs typeface="Arial"/>
              <a:sym typeface="Arial"/>
            </a:endParaRPr>
          </a:p>
          <a:p>
            <a:pPr indent="0" lvl="0" marL="457200" rtl="0" algn="l">
              <a:spcBef>
                <a:spcPts val="0"/>
              </a:spcBef>
              <a:spcAft>
                <a:spcPts val="0"/>
              </a:spcAft>
              <a:buNone/>
            </a:pPr>
            <a:r>
              <a:t/>
            </a:r>
            <a:endParaRPr sz="1400">
              <a:solidFill>
                <a:srgbClr val="222222"/>
              </a:solidFill>
              <a:latin typeface="Arial"/>
              <a:ea typeface="Arial"/>
              <a:cs typeface="Arial"/>
              <a:sym typeface="Arial"/>
            </a:endParaRPr>
          </a:p>
          <a:p>
            <a:pPr indent="-317500" lvl="0" marL="457200" rtl="0" algn="l">
              <a:spcBef>
                <a:spcPts val="0"/>
              </a:spcBef>
              <a:spcAft>
                <a:spcPts val="0"/>
              </a:spcAft>
              <a:buClr>
                <a:srgbClr val="222222"/>
              </a:buClr>
              <a:buSzPts val="1400"/>
              <a:buFont typeface="Arial"/>
              <a:buAutoNum type="arabicPeriod"/>
            </a:pPr>
            <a:r>
              <a:rPr lang="en" sz="1400">
                <a:solidFill>
                  <a:srgbClr val="222222"/>
                </a:solidFill>
                <a:latin typeface="Arial"/>
                <a:ea typeface="Arial"/>
                <a:cs typeface="Arial"/>
                <a:sym typeface="Arial"/>
              </a:rPr>
              <a:t>Design a </a:t>
            </a:r>
            <a:r>
              <a:rPr lang="en" sz="1400">
                <a:solidFill>
                  <a:srgbClr val="222222"/>
                </a:solidFill>
                <a:latin typeface="Arial"/>
                <a:ea typeface="Arial"/>
                <a:cs typeface="Arial"/>
                <a:sym typeface="Arial"/>
              </a:rPr>
              <a:t>separate</a:t>
            </a:r>
            <a:r>
              <a:rPr lang="en" sz="1400">
                <a:solidFill>
                  <a:srgbClr val="222222"/>
                </a:solidFill>
                <a:latin typeface="Arial"/>
                <a:ea typeface="Arial"/>
                <a:cs typeface="Arial"/>
                <a:sym typeface="Arial"/>
              </a:rPr>
              <a:t> out of the box question and answer based off the data</a:t>
            </a:r>
            <a:endParaRPr sz="1400">
              <a:solidFill>
                <a:srgbClr val="222222"/>
              </a:solidFill>
              <a:latin typeface="Arial"/>
              <a:ea typeface="Arial"/>
              <a:cs typeface="Arial"/>
              <a:sym typeface="Arial"/>
            </a:endParaRPr>
          </a:p>
          <a:p>
            <a:pPr indent="0" lvl="0" marL="0" rtl="0" algn="l">
              <a:spcBef>
                <a:spcPts val="0"/>
              </a:spcBef>
              <a:spcAft>
                <a:spcPts val="0"/>
              </a:spcAft>
              <a:buNone/>
            </a:pPr>
            <a:r>
              <a:t/>
            </a:r>
            <a:endParaRPr sz="1400">
              <a:solidFill>
                <a:srgbClr val="222222"/>
              </a:solidFill>
              <a:latin typeface="Arial"/>
              <a:ea typeface="Arial"/>
              <a:cs typeface="Arial"/>
              <a:sym typeface="Arial"/>
            </a:endParaRPr>
          </a:p>
          <a:p>
            <a:pPr indent="0" lvl="0" marL="0" rtl="0" algn="l">
              <a:spcBef>
                <a:spcPts val="0"/>
              </a:spcBef>
              <a:spcAft>
                <a:spcPts val="0"/>
              </a:spcAft>
              <a:buNone/>
            </a:pPr>
            <a:r>
              <a:rPr lang="en"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p:txBody>
      </p:sp>
      <p:pic>
        <p:nvPicPr>
          <p:cNvPr id="96" name="Google Shape;96;p14" title="slide_2.wav">
            <a:hlinkClick r:id="rId3"/>
          </p:cNvPr>
          <p:cNvPicPr preferRelativeResize="0"/>
          <p:nvPr/>
        </p:nvPicPr>
        <p:blipFill>
          <a:blip r:embed="rId4">
            <a:alphaModFix/>
          </a:blip>
          <a:stretch>
            <a:fillRect/>
          </a:stretch>
        </p:blipFill>
        <p:spPr>
          <a:xfrm>
            <a:off x="152400" y="4322775"/>
            <a:ext cx="569175" cy="569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122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4: Findings</a:t>
            </a:r>
            <a:endParaRPr/>
          </a:p>
        </p:txBody>
      </p:sp>
      <p:sp>
        <p:nvSpPr>
          <p:cNvPr id="238" name="Google Shape;238;p32"/>
          <p:cNvSpPr txBox="1"/>
          <p:nvPr>
            <p:ph type="title"/>
          </p:nvPr>
        </p:nvSpPr>
        <p:spPr>
          <a:xfrm>
            <a:off x="311700" y="1184075"/>
            <a:ext cx="8743200" cy="23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Using this clustering we could communicate the information to each of the 15 groups of farms that there are other farms that share similar characteristics in terms of the following features:</a:t>
            </a:r>
            <a:endParaRPr sz="1200">
              <a:solidFill>
                <a:srgbClr val="222222"/>
              </a:solidFill>
              <a:latin typeface="Arial"/>
              <a:ea typeface="Arial"/>
              <a:cs typeface="Arial"/>
              <a:sym typeface="Arial"/>
            </a:endParaRPr>
          </a:p>
          <a:p>
            <a:pPr indent="0" lvl="0" marL="0" rtl="0" algn="l">
              <a:spcBef>
                <a:spcPts val="0"/>
              </a:spcBef>
              <a:spcAft>
                <a:spcPts val="0"/>
              </a:spcAft>
              <a:buNone/>
            </a:pPr>
            <a:r>
              <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Soil pH</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Soil Moisture</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Temperature</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Rainfall</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Fertilizer Usage</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Pesticide Usage</a:t>
            </a:r>
            <a:endParaRPr sz="1200">
              <a:solidFill>
                <a:srgbClr val="222222"/>
              </a:solidFill>
              <a:latin typeface="Arial"/>
              <a:ea typeface="Arial"/>
              <a:cs typeface="Arial"/>
              <a:sym typeface="Arial"/>
            </a:endParaRPr>
          </a:p>
          <a:p>
            <a:pPr indent="0" lvl="0" marL="457200" rtl="0" algn="l">
              <a:spcBef>
                <a:spcPts val="0"/>
              </a:spcBef>
              <a:spcAft>
                <a:spcPts val="0"/>
              </a:spcAft>
              <a:buNone/>
            </a:pPr>
            <a:r>
              <a:t/>
            </a:r>
            <a:endParaRPr sz="1200">
              <a:solidFill>
                <a:srgbClr val="222222"/>
              </a:solidFill>
              <a:latin typeface="Arial"/>
              <a:ea typeface="Arial"/>
              <a:cs typeface="Arial"/>
              <a:sym typeface="Arial"/>
            </a:endParaRPr>
          </a:p>
          <a:p>
            <a:pPr indent="0" lvl="0" marL="0" rtl="0" algn="l">
              <a:spcBef>
                <a:spcPts val="0"/>
              </a:spcBef>
              <a:spcAft>
                <a:spcPts val="0"/>
              </a:spcAft>
              <a:buNone/>
            </a:pPr>
            <a:r>
              <a:rPr lang="en" sz="1200">
                <a:solidFill>
                  <a:srgbClr val="222222"/>
                </a:solidFill>
                <a:latin typeface="Arial"/>
                <a:ea typeface="Arial"/>
                <a:cs typeface="Arial"/>
                <a:sym typeface="Arial"/>
              </a:rPr>
              <a:t>Allowing the farmers to learn and share information with one another, specifically knowing that these are farmers that grow crops under the same conditions they do.</a:t>
            </a:r>
            <a:br>
              <a:rPr lang="en" sz="1200">
                <a:solidFill>
                  <a:srgbClr val="222222"/>
                </a:solidFill>
                <a:latin typeface="Arial"/>
                <a:ea typeface="Arial"/>
                <a:cs typeface="Arial"/>
                <a:sym typeface="Arial"/>
              </a:rPr>
            </a:br>
            <a:endParaRPr sz="1200">
              <a:solidFill>
                <a:srgbClr val="222222"/>
              </a:solidFill>
              <a:latin typeface="Arial"/>
              <a:ea typeface="Arial"/>
              <a:cs typeface="Arial"/>
              <a:sym typeface="Arial"/>
            </a:endParaRPr>
          </a:p>
        </p:txBody>
      </p:sp>
      <p:pic>
        <p:nvPicPr>
          <p:cNvPr id="239" name="Google Shape;239;p32" title="slide_20.wav">
            <a:hlinkClick r:id="rId3"/>
          </p:cNvPr>
          <p:cNvPicPr preferRelativeResize="0"/>
          <p:nvPr/>
        </p:nvPicPr>
        <p:blipFill>
          <a:blip r:embed="rId4">
            <a:alphaModFix/>
          </a:blip>
          <a:stretch>
            <a:fillRect/>
          </a:stretch>
        </p:blipFill>
        <p:spPr>
          <a:xfrm>
            <a:off x="522425" y="4156850"/>
            <a:ext cx="607800" cy="60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3"/>
          <p:cNvGrpSpPr/>
          <p:nvPr/>
        </p:nvGrpSpPr>
        <p:grpSpPr>
          <a:xfrm>
            <a:off x="4939500" y="1219611"/>
            <a:ext cx="3837000" cy="2704200"/>
            <a:chOff x="4939500" y="1219611"/>
            <a:chExt cx="3837000" cy="2704200"/>
          </a:xfrm>
        </p:grpSpPr>
        <p:cxnSp>
          <p:nvCxnSpPr>
            <p:cNvPr id="245" name="Google Shape;245;p3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6" name="Google Shape;246;p3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7" name="Google Shape;247;p3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4" name="Google Shape;254;p3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55" name="Google Shape;255;p33"/>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txBox="1"/>
          <p:nvPr>
            <p:ph type="title"/>
          </p:nvPr>
        </p:nvSpPr>
        <p:spPr>
          <a:xfrm>
            <a:off x="237600" y="1369125"/>
            <a:ext cx="4101000" cy="167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Farming and Market Insights</a:t>
            </a:r>
            <a:endParaRPr/>
          </a:p>
          <a:p>
            <a:pPr indent="0" lvl="0" marL="0" rtl="0" algn="ctr">
              <a:spcBef>
                <a:spcPts val="0"/>
              </a:spcBef>
              <a:spcAft>
                <a:spcPts val="0"/>
              </a:spcAft>
              <a:buNone/>
            </a:pPr>
            <a:r>
              <a:t/>
            </a:r>
            <a:endParaRPr/>
          </a:p>
        </p:txBody>
      </p:sp>
      <p:sp>
        <p:nvSpPr>
          <p:cNvPr id="257" name="Google Shape;257;p33"/>
          <p:cNvSpPr txBox="1"/>
          <p:nvPr>
            <p:ph idx="1" type="subTitle"/>
          </p:nvPr>
        </p:nvSpPr>
        <p:spPr>
          <a:xfrm>
            <a:off x="265500" y="2419626"/>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Joshua Wacks</a:t>
            </a:r>
            <a:endParaRPr/>
          </a:p>
        </p:txBody>
      </p:sp>
      <p:grpSp>
        <p:nvGrpSpPr>
          <p:cNvPr id="258" name="Google Shape;258;p33"/>
          <p:cNvGrpSpPr/>
          <p:nvPr/>
        </p:nvGrpSpPr>
        <p:grpSpPr>
          <a:xfrm>
            <a:off x="4939534" y="2017046"/>
            <a:ext cx="3825543" cy="1573620"/>
            <a:chOff x="1000000" y="2393988"/>
            <a:chExt cx="4144235" cy="1704713"/>
          </a:xfrm>
        </p:grpSpPr>
        <p:sp>
          <p:nvSpPr>
            <p:cNvPr id="259" name="Google Shape;259;p3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60" name="Google Shape;260;p3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3"/>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33"/>
          <p:cNvGrpSpPr/>
          <p:nvPr/>
        </p:nvGrpSpPr>
        <p:grpSpPr>
          <a:xfrm>
            <a:off x="4939557" y="1778136"/>
            <a:ext cx="3836911" cy="1503799"/>
            <a:chOff x="1000025" y="2059300"/>
            <a:chExt cx="4156550" cy="1629075"/>
          </a:xfrm>
        </p:grpSpPr>
        <p:sp>
          <p:nvSpPr>
            <p:cNvPr id="270" name="Google Shape;270;p3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71" name="Google Shape;271;p3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33"/>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79825" y="218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Farming Data</a:t>
            </a:r>
            <a:endParaRPr/>
          </a:p>
        </p:txBody>
      </p:sp>
      <p:pic>
        <p:nvPicPr>
          <p:cNvPr id="102" name="Google Shape;102;p15"/>
          <p:cNvPicPr preferRelativeResize="0"/>
          <p:nvPr/>
        </p:nvPicPr>
        <p:blipFill>
          <a:blip r:embed="rId3">
            <a:alphaModFix/>
          </a:blip>
          <a:stretch>
            <a:fillRect/>
          </a:stretch>
        </p:blipFill>
        <p:spPr>
          <a:xfrm>
            <a:off x="349375" y="1100400"/>
            <a:ext cx="8595949" cy="1273475"/>
          </a:xfrm>
          <a:prstGeom prst="rect">
            <a:avLst/>
          </a:prstGeom>
          <a:noFill/>
          <a:ln>
            <a:noFill/>
          </a:ln>
        </p:spPr>
      </p:pic>
      <p:sp>
        <p:nvSpPr>
          <p:cNvPr id="103" name="Google Shape;103;p15"/>
          <p:cNvSpPr txBox="1"/>
          <p:nvPr>
            <p:ph type="title"/>
          </p:nvPr>
        </p:nvSpPr>
        <p:spPr>
          <a:xfrm>
            <a:off x="349375" y="2778375"/>
            <a:ext cx="8520600" cy="18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Very Clean Data overall</a:t>
            </a:r>
            <a:endParaRPr sz="1200">
              <a:solidFill>
                <a:srgbClr val="222222"/>
              </a:solidFill>
              <a:latin typeface="Arial"/>
              <a:ea typeface="Arial"/>
              <a:cs typeface="Arial"/>
              <a:sym typeface="Arial"/>
            </a:endParaRPr>
          </a:p>
          <a:p>
            <a:pPr indent="0" lvl="0" marL="457200" rtl="0" algn="l">
              <a:spcBef>
                <a:spcPts val="0"/>
              </a:spcBef>
              <a:spcAft>
                <a:spcPts val="0"/>
              </a:spcAft>
              <a:buNone/>
            </a:pPr>
            <a:r>
              <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missing values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outliers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duplicate records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Considered changing the ‘Crop_Yield_ton’ column to ‘Crop_Yield_Kg’ to have standard units for </a:t>
            </a:r>
            <a:r>
              <a:rPr lang="en" sz="1200">
                <a:solidFill>
                  <a:srgbClr val="222222"/>
                </a:solidFill>
                <a:latin typeface="Arial"/>
                <a:ea typeface="Arial"/>
                <a:cs typeface="Arial"/>
                <a:sym typeface="Arial"/>
              </a:rPr>
              <a:t>this analysis, but was not necessary.</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Only one categorical variable that needed to be handled: ‘Crop_Type’</a:t>
            </a:r>
            <a:endParaRPr sz="1200">
              <a:solidFill>
                <a:srgbClr val="222222"/>
              </a:solidFill>
              <a:latin typeface="Arial"/>
              <a:ea typeface="Arial"/>
              <a:cs typeface="Arial"/>
              <a:sym typeface="Arial"/>
            </a:endParaRPr>
          </a:p>
          <a:p>
            <a:pPr indent="0" lvl="0" marL="0" rtl="0" algn="l">
              <a:spcBef>
                <a:spcPts val="0"/>
              </a:spcBef>
              <a:spcAft>
                <a:spcPts val="0"/>
              </a:spcAft>
              <a:buNone/>
            </a:pPr>
            <a:r>
              <a:rPr lang="en" sz="1200">
                <a:solidFill>
                  <a:srgbClr val="222222"/>
                </a:solidFill>
                <a:latin typeface="Arial"/>
                <a:ea typeface="Arial"/>
                <a:cs typeface="Arial"/>
                <a:sym typeface="Arial"/>
              </a:rPr>
              <a:t>	</a:t>
            </a:r>
            <a:endParaRPr sz="1200">
              <a:solidFill>
                <a:srgbClr val="222222"/>
              </a:solidFill>
              <a:latin typeface="Arial"/>
              <a:ea typeface="Arial"/>
              <a:cs typeface="Arial"/>
              <a:sym typeface="Arial"/>
            </a:endParaRPr>
          </a:p>
        </p:txBody>
      </p:sp>
      <p:pic>
        <p:nvPicPr>
          <p:cNvPr id="104" name="Google Shape;104;p15" title="slide_3.wav">
            <a:hlinkClick r:id="rId4"/>
          </p:cNvPr>
          <p:cNvPicPr preferRelativeResize="0"/>
          <p:nvPr/>
        </p:nvPicPr>
        <p:blipFill>
          <a:blip r:embed="rId5">
            <a:alphaModFix/>
          </a:blip>
          <a:stretch>
            <a:fillRect/>
          </a:stretch>
        </p:blipFill>
        <p:spPr>
          <a:xfrm>
            <a:off x="179825" y="4429050"/>
            <a:ext cx="523250" cy="52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193075" y="309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Market Data</a:t>
            </a:r>
            <a:endParaRPr/>
          </a:p>
        </p:txBody>
      </p:sp>
      <p:pic>
        <p:nvPicPr>
          <p:cNvPr id="110" name="Google Shape;110;p16"/>
          <p:cNvPicPr preferRelativeResize="0"/>
          <p:nvPr/>
        </p:nvPicPr>
        <p:blipFill>
          <a:blip r:embed="rId3">
            <a:alphaModFix/>
          </a:blip>
          <a:stretch>
            <a:fillRect/>
          </a:stretch>
        </p:blipFill>
        <p:spPr>
          <a:xfrm>
            <a:off x="333375" y="1331125"/>
            <a:ext cx="8477250" cy="1017525"/>
          </a:xfrm>
          <a:prstGeom prst="rect">
            <a:avLst/>
          </a:prstGeom>
          <a:noFill/>
          <a:ln>
            <a:noFill/>
          </a:ln>
        </p:spPr>
      </p:pic>
      <p:sp>
        <p:nvSpPr>
          <p:cNvPr id="111" name="Google Shape;111;p16"/>
          <p:cNvSpPr txBox="1"/>
          <p:nvPr>
            <p:ph type="title"/>
          </p:nvPr>
        </p:nvSpPr>
        <p:spPr>
          <a:xfrm>
            <a:off x="311700" y="2855925"/>
            <a:ext cx="8520600" cy="18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Very Clean Data overall</a:t>
            </a:r>
            <a:endParaRPr sz="1200">
              <a:solidFill>
                <a:srgbClr val="222222"/>
              </a:solidFill>
              <a:latin typeface="Arial"/>
              <a:ea typeface="Arial"/>
              <a:cs typeface="Arial"/>
              <a:sym typeface="Arial"/>
            </a:endParaRPr>
          </a:p>
          <a:p>
            <a:pPr indent="0" lvl="0" marL="457200" rtl="0" algn="l">
              <a:spcBef>
                <a:spcPts val="0"/>
              </a:spcBef>
              <a:spcAft>
                <a:spcPts val="0"/>
              </a:spcAft>
              <a:buNone/>
            </a:pPr>
            <a:r>
              <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missing values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outliers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No duplicate records</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Considered changing the price per ton to price per kg to have standard units for this analysis, but was not necessary.</a:t>
            </a:r>
            <a:endParaRPr sz="1200">
              <a:solidFill>
                <a:srgbClr val="222222"/>
              </a:solidFill>
              <a:latin typeface="Arial"/>
              <a:ea typeface="Arial"/>
              <a:cs typeface="Arial"/>
              <a:sym typeface="Arial"/>
            </a:endParaRPr>
          </a:p>
          <a:p>
            <a:pPr indent="-304800" lvl="0" marL="457200" rtl="0" algn="l">
              <a:spcBef>
                <a:spcPts val="0"/>
              </a:spcBef>
              <a:spcAft>
                <a:spcPts val="0"/>
              </a:spcAft>
              <a:buClr>
                <a:srgbClr val="222222"/>
              </a:buClr>
              <a:buSzPts val="1200"/>
              <a:buFont typeface="Arial"/>
              <a:buChar char="●"/>
            </a:pPr>
            <a:r>
              <a:rPr lang="en" sz="1200">
                <a:solidFill>
                  <a:srgbClr val="222222"/>
                </a:solidFill>
                <a:latin typeface="Arial"/>
                <a:ea typeface="Arial"/>
                <a:cs typeface="Arial"/>
                <a:sym typeface="Arial"/>
              </a:rPr>
              <a:t>Two categorical variable that needed to be handled: ‘Product’ and ‘Seasonal_Factor’</a:t>
            </a:r>
            <a:endParaRPr sz="1200">
              <a:solidFill>
                <a:srgbClr val="222222"/>
              </a:solidFill>
              <a:latin typeface="Arial"/>
              <a:ea typeface="Arial"/>
              <a:cs typeface="Arial"/>
              <a:sym typeface="Arial"/>
            </a:endParaRPr>
          </a:p>
          <a:p>
            <a:pPr indent="0" lvl="0" marL="0" rtl="0" algn="l">
              <a:spcBef>
                <a:spcPts val="0"/>
              </a:spcBef>
              <a:spcAft>
                <a:spcPts val="0"/>
              </a:spcAft>
              <a:buNone/>
            </a:pPr>
            <a:r>
              <a:rPr lang="en" sz="1200">
                <a:solidFill>
                  <a:srgbClr val="222222"/>
                </a:solidFill>
                <a:latin typeface="Arial"/>
                <a:ea typeface="Arial"/>
                <a:cs typeface="Arial"/>
                <a:sym typeface="Arial"/>
              </a:rPr>
              <a:t>	</a:t>
            </a:r>
            <a:endParaRPr sz="1200">
              <a:solidFill>
                <a:srgbClr val="222222"/>
              </a:solidFill>
              <a:latin typeface="Arial"/>
              <a:ea typeface="Arial"/>
              <a:cs typeface="Arial"/>
              <a:sym typeface="Arial"/>
            </a:endParaRPr>
          </a:p>
        </p:txBody>
      </p:sp>
      <p:pic>
        <p:nvPicPr>
          <p:cNvPr id="112" name="Google Shape;112;p16" title="slide_4.wav">
            <a:hlinkClick r:id="rId4"/>
          </p:cNvPr>
          <p:cNvPicPr preferRelativeResize="0"/>
          <p:nvPr/>
        </p:nvPicPr>
        <p:blipFill>
          <a:blip r:embed="rId5">
            <a:alphaModFix/>
          </a:blip>
          <a:stretch>
            <a:fillRect/>
          </a:stretch>
        </p:blipFill>
        <p:spPr>
          <a:xfrm>
            <a:off x="193075" y="4331725"/>
            <a:ext cx="528500" cy="528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56750" y="12757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118" name="Google Shape;118;p17"/>
          <p:cNvSpPr txBox="1"/>
          <p:nvPr>
            <p:ph idx="4294967295" type="subTitle"/>
          </p:nvPr>
        </p:nvSpPr>
        <p:spPr>
          <a:xfrm>
            <a:off x="256750" y="2295775"/>
            <a:ext cx="7493400" cy="90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How can farming practices be optimised while promoting sustainability and reducing environmental impact?</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124" name="Google Shape;124;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Insights</a:t>
            </a:r>
            <a:endParaRPr/>
          </a:p>
        </p:txBody>
      </p:sp>
      <p:sp>
        <p:nvSpPr>
          <p:cNvPr id="125" name="Google Shape;125;p18"/>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No linear relationships between any of the farming techniques and crop yield.</a:t>
            </a:r>
            <a:endParaRPr sz="1600"/>
          </a:p>
          <a:p>
            <a:pPr indent="-330200" lvl="0" marL="457200" rtl="0" algn="l">
              <a:spcBef>
                <a:spcPts val="0"/>
              </a:spcBef>
              <a:spcAft>
                <a:spcPts val="0"/>
              </a:spcAft>
              <a:buSzPts val="1600"/>
              <a:buChar char="●"/>
            </a:pPr>
            <a:r>
              <a:rPr lang="en" sz="1600"/>
              <a:t>No crop significantly yields more than the other crops.</a:t>
            </a:r>
            <a:endParaRPr sz="1600"/>
          </a:p>
          <a:p>
            <a:pPr indent="-330200" lvl="0" marL="457200" rtl="0" algn="l">
              <a:spcBef>
                <a:spcPts val="0"/>
              </a:spcBef>
              <a:spcAft>
                <a:spcPts val="0"/>
              </a:spcAft>
              <a:buSzPts val="1600"/>
              <a:buChar char="●"/>
            </a:pPr>
            <a:r>
              <a:rPr lang="en" sz="1600"/>
              <a:t>No linear relationships between any one of the farming techniques and sustainable farming.</a:t>
            </a:r>
            <a:endParaRPr sz="1600"/>
          </a:p>
          <a:p>
            <a:pPr indent="-330200" lvl="0" marL="457200" rtl="0" algn="l">
              <a:spcBef>
                <a:spcPts val="0"/>
              </a:spcBef>
              <a:spcAft>
                <a:spcPts val="0"/>
              </a:spcAft>
              <a:buSzPts val="1600"/>
              <a:buChar char="●"/>
            </a:pPr>
            <a:r>
              <a:rPr lang="en" sz="1600"/>
              <a:t>No crop is significantly more </a:t>
            </a:r>
            <a:r>
              <a:rPr lang="en" sz="1600"/>
              <a:t>sustainable</a:t>
            </a:r>
            <a:r>
              <a:rPr lang="en" sz="1600"/>
              <a:t> than the others.</a:t>
            </a:r>
            <a:endParaRPr sz="1600"/>
          </a:p>
          <a:p>
            <a:pPr indent="-330200" lvl="0" marL="457200" rtl="0" algn="l">
              <a:spcBef>
                <a:spcPts val="0"/>
              </a:spcBef>
              <a:spcAft>
                <a:spcPts val="0"/>
              </a:spcAft>
              <a:buSzPts val="1600"/>
              <a:buChar char="●"/>
            </a:pPr>
            <a:r>
              <a:rPr lang="en" sz="1600"/>
              <a:t>To improve </a:t>
            </a:r>
            <a:r>
              <a:rPr lang="en" sz="1600"/>
              <a:t>sustainable</a:t>
            </a:r>
            <a:r>
              <a:rPr lang="en" sz="1600"/>
              <a:t> farming and increase crop yield, it must be done on a per crop level.</a:t>
            </a:r>
            <a:endParaRPr sz="1600"/>
          </a:p>
        </p:txBody>
      </p:sp>
      <p:pic>
        <p:nvPicPr>
          <p:cNvPr id="126" name="Google Shape;126;p18" title="Slide_6.wav">
            <a:hlinkClick r:id="rId3"/>
          </p:cNvPr>
          <p:cNvPicPr preferRelativeResize="0"/>
          <p:nvPr/>
        </p:nvPicPr>
        <p:blipFill>
          <a:blip r:embed="rId4">
            <a:alphaModFix/>
          </a:blip>
          <a:stretch>
            <a:fillRect/>
          </a:stretch>
        </p:blipFill>
        <p:spPr>
          <a:xfrm>
            <a:off x="265500" y="4091700"/>
            <a:ext cx="707750" cy="70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192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r>
              <a:rPr lang="en"/>
              <a:t> Overall Data Analysis</a:t>
            </a:r>
            <a:endParaRPr/>
          </a:p>
        </p:txBody>
      </p:sp>
      <p:pic>
        <p:nvPicPr>
          <p:cNvPr id="132" name="Google Shape;132;p19" title="Distribution of Sustainability Score across all crops.png"/>
          <p:cNvPicPr preferRelativeResize="0"/>
          <p:nvPr/>
        </p:nvPicPr>
        <p:blipFill>
          <a:blip r:embed="rId3">
            <a:alphaModFix/>
          </a:blip>
          <a:stretch>
            <a:fillRect/>
          </a:stretch>
        </p:blipFill>
        <p:spPr>
          <a:xfrm>
            <a:off x="586850" y="1163675"/>
            <a:ext cx="2968249" cy="3082650"/>
          </a:xfrm>
          <a:prstGeom prst="rect">
            <a:avLst/>
          </a:prstGeom>
          <a:noFill/>
          <a:ln>
            <a:noFill/>
          </a:ln>
        </p:spPr>
      </p:pic>
      <p:pic>
        <p:nvPicPr>
          <p:cNvPr id="133" name="Google Shape;133;p19" title="Distribution of Crop Yield across all crops.png"/>
          <p:cNvPicPr preferRelativeResize="0"/>
          <p:nvPr/>
        </p:nvPicPr>
        <p:blipFill>
          <a:blip r:embed="rId4">
            <a:alphaModFix/>
          </a:blip>
          <a:stretch>
            <a:fillRect/>
          </a:stretch>
        </p:blipFill>
        <p:spPr>
          <a:xfrm>
            <a:off x="5003642" y="1127212"/>
            <a:ext cx="3020008" cy="3155575"/>
          </a:xfrm>
          <a:prstGeom prst="rect">
            <a:avLst/>
          </a:prstGeom>
          <a:noFill/>
          <a:ln>
            <a:noFill/>
          </a:ln>
        </p:spPr>
      </p:pic>
      <p:sp>
        <p:nvSpPr>
          <p:cNvPr id="134" name="Google Shape;134;p19"/>
          <p:cNvSpPr txBox="1"/>
          <p:nvPr>
            <p:ph type="title"/>
          </p:nvPr>
        </p:nvSpPr>
        <p:spPr>
          <a:xfrm>
            <a:off x="868800" y="4282775"/>
            <a:ext cx="8113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No large skew in the distribution of either the sustainability score or the crop yield.</a:t>
            </a:r>
            <a:endParaRPr sz="1200">
              <a:solidFill>
                <a:srgbClr val="222222"/>
              </a:solidFill>
              <a:latin typeface="Arial"/>
              <a:ea typeface="Arial"/>
              <a:cs typeface="Arial"/>
              <a:sym typeface="Arial"/>
            </a:endParaRPr>
          </a:p>
        </p:txBody>
      </p:sp>
      <p:pic>
        <p:nvPicPr>
          <p:cNvPr id="135" name="Google Shape;135;p19" title="slide_7.wav">
            <a:hlinkClick r:id="rId5"/>
          </p:cNvPr>
          <p:cNvPicPr preferRelativeResize="0"/>
          <p:nvPr/>
        </p:nvPicPr>
        <p:blipFill>
          <a:blip r:embed="rId6">
            <a:alphaModFix/>
          </a:blip>
          <a:stretch>
            <a:fillRect/>
          </a:stretch>
        </p:blipFill>
        <p:spPr>
          <a:xfrm>
            <a:off x="180325" y="4401000"/>
            <a:ext cx="607800" cy="60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192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Overall Data Analysis</a:t>
            </a:r>
            <a:endParaRPr/>
          </a:p>
        </p:txBody>
      </p:sp>
      <p:pic>
        <p:nvPicPr>
          <p:cNvPr id="141" name="Google Shape;141;p20" title="corr_matrix_all_crops.png"/>
          <p:cNvPicPr preferRelativeResize="0"/>
          <p:nvPr/>
        </p:nvPicPr>
        <p:blipFill>
          <a:blip r:embed="rId3">
            <a:alphaModFix/>
          </a:blip>
          <a:stretch>
            <a:fillRect/>
          </a:stretch>
        </p:blipFill>
        <p:spPr>
          <a:xfrm>
            <a:off x="152400" y="953000"/>
            <a:ext cx="4613944" cy="4038100"/>
          </a:xfrm>
          <a:prstGeom prst="rect">
            <a:avLst/>
          </a:prstGeom>
          <a:noFill/>
          <a:ln>
            <a:noFill/>
          </a:ln>
        </p:spPr>
      </p:pic>
      <p:sp>
        <p:nvSpPr>
          <p:cNvPr id="142" name="Google Shape;142;p20"/>
          <p:cNvSpPr txBox="1"/>
          <p:nvPr>
            <p:ph type="title"/>
          </p:nvPr>
        </p:nvSpPr>
        <p:spPr>
          <a:xfrm>
            <a:off x="5175925" y="1356400"/>
            <a:ext cx="3396600" cy="273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Correlation heatmap clearly shows only weak/ no correlation between the two metrics we are investigating; ‘Sustainability_Score’ and ‘Crop_Yield_ton’. </a:t>
            </a: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br>
              <a:rPr lang="en" sz="1200">
                <a:solidFill>
                  <a:srgbClr val="222222"/>
                </a:solidFill>
                <a:latin typeface="Arial"/>
                <a:ea typeface="Arial"/>
                <a:cs typeface="Arial"/>
                <a:sym typeface="Arial"/>
              </a:rPr>
            </a:br>
            <a:r>
              <a:rPr lang="en" sz="1200">
                <a:solidFill>
                  <a:srgbClr val="222222"/>
                </a:solidFill>
                <a:latin typeface="Arial"/>
                <a:ea typeface="Arial"/>
                <a:cs typeface="Arial"/>
                <a:sym typeface="Arial"/>
              </a:rPr>
              <a:t>To gain further insight we need to do a per crop analysis which makes sense as crops generally have different ideal conditions required to grow, such as different levels of pesticide and fertilizer.</a:t>
            </a:r>
            <a:endParaRPr sz="1200">
              <a:solidFill>
                <a:srgbClr val="222222"/>
              </a:solidFill>
              <a:latin typeface="Arial"/>
              <a:ea typeface="Arial"/>
              <a:cs typeface="Arial"/>
              <a:sym typeface="Arial"/>
            </a:endParaRPr>
          </a:p>
        </p:txBody>
      </p:sp>
      <p:pic>
        <p:nvPicPr>
          <p:cNvPr id="143" name="Google Shape;143;p20" title="slide_8.wav">
            <a:hlinkClick r:id="rId4"/>
          </p:cNvPr>
          <p:cNvPicPr preferRelativeResize="0"/>
          <p:nvPr/>
        </p:nvPicPr>
        <p:blipFill>
          <a:blip r:embed="rId5">
            <a:alphaModFix/>
          </a:blip>
          <a:stretch>
            <a:fillRect/>
          </a:stretch>
        </p:blipFill>
        <p:spPr>
          <a:xfrm>
            <a:off x="311700" y="4199900"/>
            <a:ext cx="655475" cy="65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00800" y="122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Per Crop Analysis</a:t>
            </a:r>
            <a:endParaRPr/>
          </a:p>
        </p:txBody>
      </p:sp>
      <p:sp>
        <p:nvSpPr>
          <p:cNvPr id="149" name="Google Shape;149;p21"/>
          <p:cNvSpPr txBox="1"/>
          <p:nvPr>
            <p:ph type="title"/>
          </p:nvPr>
        </p:nvSpPr>
        <p:spPr>
          <a:xfrm>
            <a:off x="400800" y="777325"/>
            <a:ext cx="87432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Is there a crop that has a </a:t>
            </a:r>
            <a:r>
              <a:rPr lang="en" sz="1200">
                <a:solidFill>
                  <a:srgbClr val="222222"/>
                </a:solidFill>
                <a:latin typeface="Arial"/>
                <a:ea typeface="Arial"/>
                <a:cs typeface="Arial"/>
                <a:sym typeface="Arial"/>
              </a:rPr>
              <a:t>statically </a:t>
            </a:r>
            <a:r>
              <a:rPr lang="en" sz="1200">
                <a:solidFill>
                  <a:srgbClr val="222222"/>
                </a:solidFill>
                <a:latin typeface="Arial"/>
                <a:ea typeface="Arial"/>
                <a:cs typeface="Arial"/>
                <a:sym typeface="Arial"/>
              </a:rPr>
              <a:t>significant difference in their Sustainability_Score or Crop_Yield_ton?</a:t>
            </a:r>
            <a:endParaRPr sz="1200">
              <a:solidFill>
                <a:srgbClr val="222222"/>
              </a:solidFill>
              <a:latin typeface="Arial"/>
              <a:ea typeface="Arial"/>
              <a:cs typeface="Arial"/>
              <a:sym typeface="Arial"/>
            </a:endParaRPr>
          </a:p>
        </p:txBody>
      </p:sp>
      <p:pic>
        <p:nvPicPr>
          <p:cNvPr id="150" name="Google Shape;150;p21" title="Sustainability_Score by Crop_Type.png"/>
          <p:cNvPicPr preferRelativeResize="0"/>
          <p:nvPr/>
        </p:nvPicPr>
        <p:blipFill>
          <a:blip r:embed="rId3">
            <a:alphaModFix/>
          </a:blip>
          <a:stretch>
            <a:fillRect/>
          </a:stretch>
        </p:blipFill>
        <p:spPr>
          <a:xfrm>
            <a:off x="268775" y="1189792"/>
            <a:ext cx="3551676" cy="2870357"/>
          </a:xfrm>
          <a:prstGeom prst="rect">
            <a:avLst/>
          </a:prstGeom>
          <a:noFill/>
          <a:ln>
            <a:noFill/>
          </a:ln>
        </p:spPr>
      </p:pic>
      <p:pic>
        <p:nvPicPr>
          <p:cNvPr id="151" name="Google Shape;151;p21" title="Crop_Yield_ton by Crop_Type.png"/>
          <p:cNvPicPr preferRelativeResize="0"/>
          <p:nvPr/>
        </p:nvPicPr>
        <p:blipFill>
          <a:blip r:embed="rId4">
            <a:alphaModFix/>
          </a:blip>
          <a:stretch>
            <a:fillRect/>
          </a:stretch>
        </p:blipFill>
        <p:spPr>
          <a:xfrm>
            <a:off x="4733724" y="1166488"/>
            <a:ext cx="3551675" cy="2916975"/>
          </a:xfrm>
          <a:prstGeom prst="rect">
            <a:avLst/>
          </a:prstGeom>
          <a:noFill/>
          <a:ln>
            <a:noFill/>
          </a:ln>
        </p:spPr>
      </p:pic>
      <p:sp>
        <p:nvSpPr>
          <p:cNvPr id="152" name="Google Shape;152;p21"/>
          <p:cNvSpPr txBox="1"/>
          <p:nvPr>
            <p:ph type="title"/>
          </p:nvPr>
        </p:nvSpPr>
        <p:spPr>
          <a:xfrm>
            <a:off x="578250" y="4142725"/>
            <a:ext cx="8165700" cy="7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Using a one-way ANOVA test, with the independent variable being crop type, the differences above were found to be statistically insignificant as the p-value for the test for the Sustainability_Score was 0.966 and the p-value for the Crop_Yield_Ton was 0.424. As both p-values were greater </a:t>
            </a:r>
            <a:r>
              <a:rPr lang="en" sz="1200">
                <a:solidFill>
                  <a:srgbClr val="222222"/>
                </a:solidFill>
                <a:latin typeface="Arial"/>
                <a:ea typeface="Arial"/>
                <a:cs typeface="Arial"/>
                <a:sym typeface="Arial"/>
              </a:rPr>
              <a:t>than 0.05 the null hypothesis is not rejected.</a:t>
            </a:r>
            <a:endParaRPr sz="1200">
              <a:solidFill>
                <a:srgbClr val="222222"/>
              </a:solidFill>
              <a:latin typeface="Arial"/>
              <a:ea typeface="Arial"/>
              <a:cs typeface="Arial"/>
              <a:sym typeface="Arial"/>
            </a:endParaRPr>
          </a:p>
        </p:txBody>
      </p:sp>
      <p:pic>
        <p:nvPicPr>
          <p:cNvPr id="153" name="Google Shape;153;p21" title="slide_9.wav">
            <a:hlinkClick r:id="rId5"/>
          </p:cNvPr>
          <p:cNvPicPr preferRelativeResize="0"/>
          <p:nvPr/>
        </p:nvPicPr>
        <p:blipFill>
          <a:blip r:embed="rId6">
            <a:alphaModFix/>
          </a:blip>
          <a:stretch>
            <a:fillRect/>
          </a:stretch>
        </p:blipFill>
        <p:spPr>
          <a:xfrm>
            <a:off x="96725" y="4430475"/>
            <a:ext cx="487200" cy="48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