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99" r:id="rId8"/>
    <p:sldId id="303" r:id="rId9"/>
    <p:sldId id="334" r:id="rId10"/>
    <p:sldId id="298" r:id="rId11"/>
    <p:sldId id="301" r:id="rId12"/>
    <p:sldId id="335" r:id="rId13"/>
    <p:sldId id="304" r:id="rId14"/>
    <p:sldId id="305" r:id="rId15"/>
    <p:sldId id="306" r:id="rId16"/>
    <p:sldId id="307" r:id="rId17"/>
    <p:sldId id="328" r:id="rId18"/>
    <p:sldId id="319" r:id="rId19"/>
    <p:sldId id="320" r:id="rId20"/>
    <p:sldId id="322" r:id="rId21"/>
    <p:sldId id="323" r:id="rId22"/>
    <p:sldId id="325" r:id="rId23"/>
    <p:sldId id="326" r:id="rId24"/>
    <p:sldId id="318" r:id="rId25"/>
    <p:sldId id="270" r:id="rId26"/>
    <p:sldId id="269" r:id="rId27"/>
    <p:sldId id="273" r:id="rId28"/>
    <p:sldId id="272" r:id="rId29"/>
    <p:sldId id="265" r:id="rId30"/>
    <p:sldId id="268" r:id="rId31"/>
    <p:sldId id="274" r:id="rId32"/>
    <p:sldId id="275" r:id="rId33"/>
    <p:sldId id="277" r:id="rId34"/>
    <p:sldId id="278" r:id="rId35"/>
    <p:sldId id="330" r:id="rId36"/>
    <p:sldId id="331" r:id="rId37"/>
    <p:sldId id="333" r:id="rId38"/>
    <p:sldId id="33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116" d="100"/>
          <a:sy n="116"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133026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54781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27998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165029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137953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171528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154470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64321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429180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227543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E42FA0-0550-4F49-9529-76660BA007F2}" type="datetimeFigureOut">
              <a:rPr lang="zh-CN" altLang="en-US" smtClean="0"/>
              <a:t>2016/11/23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30299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42FA0-0550-4F49-9529-76660BA007F2}" type="datetimeFigureOut">
              <a:rPr lang="zh-CN" altLang="en-US" smtClean="0"/>
              <a:t>2016/11/23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65310-4899-4B6A-802F-632428D7E87F}" type="slidenum">
              <a:rPr lang="zh-CN" altLang="en-US" smtClean="0"/>
              <a:t>‹#›</a:t>
            </a:fld>
            <a:endParaRPr lang="zh-CN" altLang="en-US"/>
          </a:p>
        </p:txBody>
      </p:sp>
    </p:spTree>
    <p:extLst>
      <p:ext uri="{BB962C8B-B14F-4D97-AF65-F5344CB8AC3E}">
        <p14:creationId xmlns:p14="http://schemas.microsoft.com/office/powerpoint/2010/main" val="229245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http://www.tech-regal.com/upload/201004011543052734.JPG" TargetMode="External"/><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http://www.tech-regal.com/upload/201004011543140383.JPG" TargetMode="Externa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waimao8.com/pren60147"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以太网基础知识</a:t>
            </a:r>
            <a:endParaRPr lang="zh-CN" altLang="en-US" dirty="0"/>
          </a:p>
        </p:txBody>
      </p:sp>
      <p:sp>
        <p:nvSpPr>
          <p:cNvPr id="3" name="副标题 2"/>
          <p:cNvSpPr>
            <a:spLocks noGrp="1"/>
          </p:cNvSpPr>
          <p:nvPr>
            <p:ph type="subTitle" idx="1"/>
          </p:nvPr>
        </p:nvSpPr>
        <p:spPr/>
        <p:txBody>
          <a:bodyPr/>
          <a:lstStyle/>
          <a:p>
            <a:r>
              <a:rPr lang="en-US" altLang="zh-CN" dirty="0" smtClean="0"/>
              <a:t>2016.11.24</a:t>
            </a:r>
            <a:endParaRPr lang="zh-CN" altLang="en-US" dirty="0"/>
          </a:p>
        </p:txBody>
      </p:sp>
    </p:spTree>
    <p:extLst>
      <p:ext uri="{BB962C8B-B14F-4D97-AF65-F5344CB8AC3E}">
        <p14:creationId xmlns:p14="http://schemas.microsoft.com/office/powerpoint/2010/main" val="314203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3168" y="5363731"/>
            <a:ext cx="11103698" cy="8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r>
              <a:rPr lang="zh-CN" altLang="en-US" dirty="0"/>
              <a:t>用桥电路将发送信号</a:t>
            </a:r>
            <a:r>
              <a:rPr lang="en-US" altLang="zh-CN" dirty="0"/>
              <a:t>A</a:t>
            </a:r>
            <a:r>
              <a:rPr lang="zh-CN" altLang="en-US" dirty="0"/>
              <a:t>与接收信号</a:t>
            </a:r>
            <a:r>
              <a:rPr lang="en-US" altLang="zh-CN" dirty="0"/>
              <a:t>B</a:t>
            </a:r>
            <a:r>
              <a:rPr lang="zh-CN" altLang="en-US" dirty="0"/>
              <a:t>利用减法器区分开来，因此只能点对点传输，组网需要交换机支持</a:t>
            </a:r>
            <a:endParaRPr lang="zh-CN" altLang="en-US" dirty="0"/>
          </a:p>
        </p:txBody>
      </p:sp>
      <p:pic>
        <p:nvPicPr>
          <p:cNvPr id="4" name="图片 3"/>
          <p:cNvPicPr>
            <a:picLocks noChangeAspect="1"/>
          </p:cNvPicPr>
          <p:nvPr/>
        </p:nvPicPr>
        <p:blipFill>
          <a:blip r:embed="rId2"/>
          <a:stretch>
            <a:fillRect/>
          </a:stretch>
        </p:blipFill>
        <p:spPr>
          <a:xfrm>
            <a:off x="2099028" y="1551147"/>
            <a:ext cx="7578530" cy="3812584"/>
          </a:xfrm>
          <a:prstGeom prst="rect">
            <a:avLst/>
          </a:prstGeom>
        </p:spPr>
      </p:pic>
      <p:sp>
        <p:nvSpPr>
          <p:cNvPr id="5"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smtClean="0">
                <a:latin typeface="+mj-lt"/>
                <a:ea typeface="+mj-ea"/>
                <a:cs typeface="+mj-cs"/>
              </a:rPr>
              <a:t>博通以太网收发器电路</a:t>
            </a:r>
            <a:endParaRPr lang="zh-CN" altLang="en-US" sz="2600" b="1" dirty="0">
              <a:latin typeface="+mj-lt"/>
              <a:ea typeface="+mj-ea"/>
              <a:cs typeface="+mj-cs"/>
            </a:endParaRPr>
          </a:p>
        </p:txBody>
      </p:sp>
    </p:spTree>
    <p:extLst>
      <p:ext uri="{BB962C8B-B14F-4D97-AF65-F5344CB8AC3E}">
        <p14:creationId xmlns:p14="http://schemas.microsoft.com/office/powerpoint/2010/main" val="30221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smtClean="0">
                <a:latin typeface="+mj-lt"/>
                <a:ea typeface="+mj-ea"/>
                <a:cs typeface="+mj-cs"/>
              </a:rPr>
              <a:t>博通以太网编码方式</a:t>
            </a:r>
            <a:endParaRPr lang="zh-CN" altLang="en-US" sz="2600" b="1" dirty="0">
              <a:latin typeface="+mj-lt"/>
              <a:ea typeface="+mj-ea"/>
              <a:cs typeface="+mj-cs"/>
            </a:endParaRPr>
          </a:p>
        </p:txBody>
      </p:sp>
      <p:grpSp>
        <p:nvGrpSpPr>
          <p:cNvPr id="4" name="组合 3"/>
          <p:cNvGrpSpPr/>
          <p:nvPr/>
        </p:nvGrpSpPr>
        <p:grpSpPr>
          <a:xfrm>
            <a:off x="1451959" y="1399398"/>
            <a:ext cx="9416171" cy="3851841"/>
            <a:chOff x="1612900" y="1775236"/>
            <a:chExt cx="8462818" cy="3421839"/>
          </a:xfrm>
        </p:grpSpPr>
        <p:grpSp>
          <p:nvGrpSpPr>
            <p:cNvPr id="5" name="组合 4"/>
            <p:cNvGrpSpPr/>
            <p:nvPr/>
          </p:nvGrpSpPr>
          <p:grpSpPr>
            <a:xfrm>
              <a:off x="1612900" y="1775236"/>
              <a:ext cx="8462818" cy="2949164"/>
              <a:chOff x="1612900" y="1775236"/>
              <a:chExt cx="8462818" cy="2949164"/>
            </a:xfrm>
          </p:grpSpPr>
          <p:pic>
            <p:nvPicPr>
              <p:cNvPr id="8" name="图片 7"/>
              <p:cNvPicPr>
                <a:picLocks noChangeAspect="1"/>
              </p:cNvPicPr>
              <p:nvPr/>
            </p:nvPicPr>
            <p:blipFill>
              <a:blip r:embed="rId2"/>
              <a:stretch>
                <a:fillRect/>
              </a:stretch>
            </p:blipFill>
            <p:spPr>
              <a:xfrm>
                <a:off x="1612900" y="1775236"/>
                <a:ext cx="8462818" cy="2949164"/>
              </a:xfrm>
              <a:prstGeom prst="rect">
                <a:avLst/>
              </a:prstGeom>
            </p:spPr>
          </p:pic>
          <p:sp>
            <p:nvSpPr>
              <p:cNvPr id="9" name="文本框 8"/>
              <p:cNvSpPr txBox="1"/>
              <p:nvPr/>
            </p:nvSpPr>
            <p:spPr>
              <a:xfrm>
                <a:off x="8567225" y="2602522"/>
                <a:ext cx="1338828" cy="1200329"/>
              </a:xfrm>
              <a:prstGeom prst="rect">
                <a:avLst/>
              </a:prstGeom>
              <a:noFill/>
            </p:spPr>
            <p:txBody>
              <a:bodyPr wrap="none" rtlCol="0">
                <a:spAutoFit/>
              </a:bodyPr>
              <a:lstStyle/>
              <a:p>
                <a:r>
                  <a:rPr lang="zh-CN" altLang="en-US" dirty="0" smtClean="0">
                    <a:solidFill>
                      <a:schemeClr val="bg2">
                        <a:lumMod val="25000"/>
                      </a:schemeClr>
                    </a:solidFill>
                    <a:latin typeface="黑体" panose="02010609060101010101" pitchFamily="49" charset="-122"/>
                    <a:ea typeface="黑体" panose="02010609060101010101" pitchFamily="49" charset="-122"/>
                  </a:rPr>
                  <a:t>单对双绞线</a:t>
                </a:r>
                <a:endParaRPr lang="en-US" altLang="zh-CN" dirty="0" smtClean="0">
                  <a:solidFill>
                    <a:schemeClr val="bg2">
                      <a:lumMod val="25000"/>
                    </a:schemeClr>
                  </a:solidFill>
                  <a:latin typeface="黑体" panose="02010609060101010101" pitchFamily="49" charset="-122"/>
                  <a:ea typeface="黑体" panose="02010609060101010101" pitchFamily="49" charset="-122"/>
                </a:endParaRPr>
              </a:p>
              <a:p>
                <a:endParaRPr lang="en-US" altLang="zh-CN" dirty="0">
                  <a:solidFill>
                    <a:schemeClr val="bg2">
                      <a:lumMod val="25000"/>
                    </a:schemeClr>
                  </a:solidFill>
                  <a:latin typeface="黑体" panose="02010609060101010101" pitchFamily="49" charset="-122"/>
                  <a:ea typeface="黑体" panose="02010609060101010101" pitchFamily="49" charset="-122"/>
                </a:endParaRPr>
              </a:p>
              <a:p>
                <a:endParaRPr lang="en-US" altLang="zh-CN" dirty="0" smtClean="0">
                  <a:solidFill>
                    <a:schemeClr val="bg2">
                      <a:lumMod val="25000"/>
                    </a:schemeClr>
                  </a:solidFill>
                  <a:latin typeface="黑体" panose="02010609060101010101" pitchFamily="49" charset="-122"/>
                  <a:ea typeface="黑体" panose="02010609060101010101" pitchFamily="49" charset="-122"/>
                </a:endParaRPr>
              </a:p>
              <a:p>
                <a:r>
                  <a:rPr lang="zh-CN" altLang="en-US" dirty="0">
                    <a:solidFill>
                      <a:schemeClr val="bg2">
                        <a:lumMod val="25000"/>
                      </a:schemeClr>
                    </a:solidFill>
                    <a:latin typeface="黑体" panose="02010609060101010101" pitchFamily="49" charset="-122"/>
                    <a:ea typeface="黑体" panose="02010609060101010101" pitchFamily="49" charset="-122"/>
                  </a:rPr>
                  <a:t>差分信号</a:t>
                </a:r>
              </a:p>
            </p:txBody>
          </p:sp>
          <mc:AlternateContent xmlns:mc="http://schemas.openxmlformats.org/markup-compatibility/2006" xmlns:a14="http://schemas.microsoft.com/office/drawing/2010/main">
            <mc:Choice Requires="a14">
              <p:sp>
                <p:nvSpPr>
                  <p:cNvPr id="10" name="文本框 9"/>
                  <p:cNvSpPr txBox="1"/>
                  <p:nvPr/>
                </p:nvSpPr>
                <p:spPr>
                  <a:xfrm>
                    <a:off x="7343335" y="4144683"/>
                    <a:ext cx="1223890" cy="485454"/>
                  </a:xfrm>
                  <a:prstGeom prst="rect">
                    <a:avLst/>
                  </a:prstGeom>
                  <a:noFill/>
                </p:spPr>
                <p:txBody>
                  <a:bodyPr wrap="square" rtlCol="0">
                    <a:spAutoFit/>
                  </a:bodyPr>
                  <a:lstStyle/>
                  <a:p>
                    <a:r>
                      <a:rPr lang="en-US" altLang="zh-CN" dirty="0" smtClean="0">
                        <a:solidFill>
                          <a:schemeClr val="bg2">
                            <a:lumMod val="25000"/>
                          </a:schemeClr>
                        </a:solidFill>
                        <a:latin typeface="黑体" panose="02010609060101010101" pitchFamily="49" charset="-122"/>
                        <a:ea typeface="黑体" panose="02010609060101010101" pitchFamily="49" charset="-122"/>
                      </a:rPr>
                      <a:t>66</a:t>
                    </a:r>
                    <a14:m>
                      <m:oMath xmlns:m="http://schemas.openxmlformats.org/officeDocument/2006/math">
                        <m:f>
                          <m:fPr>
                            <m:ctrlPr>
                              <a:rPr lang="en-US" altLang="zh-CN" i="1" smtClean="0">
                                <a:solidFill>
                                  <a:schemeClr val="bg2">
                                    <a:lumMod val="25000"/>
                                  </a:schemeClr>
                                </a:solidFill>
                                <a:latin typeface="Cambria Math" panose="02040503050406030204" pitchFamily="18" charset="0"/>
                              </a:rPr>
                            </m:ctrlPr>
                          </m:fPr>
                          <m:num>
                            <m:r>
                              <a:rPr lang="en-US" altLang="zh-CN" i="1">
                                <a:solidFill>
                                  <a:schemeClr val="bg2">
                                    <a:lumMod val="25000"/>
                                  </a:schemeClr>
                                </a:solidFill>
                                <a:latin typeface="Cambria Math" panose="02040503050406030204" pitchFamily="18" charset="0"/>
                              </a:rPr>
                              <m:t>2</m:t>
                            </m:r>
                          </m:num>
                          <m:den>
                            <m:r>
                              <a:rPr lang="en-US" altLang="zh-CN" i="1">
                                <a:solidFill>
                                  <a:schemeClr val="bg2">
                                    <a:lumMod val="25000"/>
                                  </a:schemeClr>
                                </a:solidFill>
                                <a:latin typeface="Cambria Math" panose="02040503050406030204" pitchFamily="18" charset="0"/>
                              </a:rPr>
                              <m:t>3</m:t>
                            </m:r>
                          </m:den>
                        </m:f>
                        <m:r>
                          <m:rPr>
                            <m:sty m:val="p"/>
                          </m:rPr>
                          <a:rPr lang="en-US" altLang="zh-CN" i="1">
                            <a:solidFill>
                              <a:schemeClr val="bg2">
                                <a:lumMod val="25000"/>
                              </a:schemeClr>
                            </a:solidFill>
                            <a:latin typeface="Cambria Math" panose="02040503050406030204" pitchFamily="18" charset="0"/>
                          </a:rPr>
                          <m:t>MHz</m:t>
                        </m:r>
                      </m:oMath>
                    </a14:m>
                    <a:endParaRPr lang="zh-CN" altLang="en-US" dirty="0">
                      <a:solidFill>
                        <a:schemeClr val="bg2">
                          <a:lumMod val="25000"/>
                        </a:schemeClr>
                      </a:solidFill>
                      <a:latin typeface="黑体" panose="02010609060101010101" pitchFamily="49" charset="-122"/>
                      <a:ea typeface="黑体" panose="02010609060101010101" pitchFamily="49" charset="-122"/>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7343335" y="4144683"/>
                    <a:ext cx="1223890" cy="485454"/>
                  </a:xfrm>
                  <a:prstGeom prst="rect">
                    <a:avLst/>
                  </a:prstGeom>
                  <a:blipFill rotWithShape="0">
                    <a:blip r:embed="rId3"/>
                    <a:stretch>
                      <a:fillRect l="-403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p:cNvSpPr txBox="1"/>
                <p:nvPr/>
              </p:nvSpPr>
              <p:spPr>
                <a:xfrm>
                  <a:off x="1686357" y="4712199"/>
                  <a:ext cx="5656978" cy="484876"/>
                </a:xfrm>
                <a:prstGeom prst="rect">
                  <a:avLst/>
                </a:prstGeom>
                <a:noFill/>
              </p:spPr>
              <p:txBody>
                <a:bodyPr wrap="square" rtlCol="0">
                  <a:spAutoFit/>
                </a:bodyPr>
                <a:lstStyle/>
                <a:p>
                  <a:r>
                    <a:rPr lang="en-US" altLang="zh-CN" dirty="0" smtClean="0">
                      <a:solidFill>
                        <a:schemeClr val="bg2">
                          <a:lumMod val="25000"/>
                        </a:schemeClr>
                      </a:solidFill>
                      <a:latin typeface="黑体" panose="02010609060101010101" pitchFamily="49" charset="-122"/>
                      <a:ea typeface="黑体" panose="02010609060101010101" pitchFamily="49" charset="-122"/>
                    </a:rPr>
                    <a:t>25MHz X 4     =         33</a:t>
                  </a:r>
                  <a14:m>
                    <m:oMath xmlns:m="http://schemas.openxmlformats.org/officeDocument/2006/math">
                      <m:f>
                        <m:fPr>
                          <m:ctrlPr>
                            <a:rPr lang="en-US" altLang="zh-CN" i="1" smtClean="0">
                              <a:solidFill>
                                <a:schemeClr val="bg2">
                                  <a:lumMod val="25000"/>
                                </a:schemeClr>
                              </a:solidFill>
                              <a:latin typeface="Cambria Math" panose="02040503050406030204" pitchFamily="18" charset="0"/>
                            </a:rPr>
                          </m:ctrlPr>
                        </m:fPr>
                        <m:num>
                          <m:r>
                            <a:rPr lang="en-US" altLang="zh-CN" i="1">
                              <a:solidFill>
                                <a:schemeClr val="bg2">
                                  <a:lumMod val="25000"/>
                                </a:schemeClr>
                              </a:solidFill>
                              <a:latin typeface="Cambria Math" panose="02040503050406030204" pitchFamily="18" charset="0"/>
                            </a:rPr>
                            <m:t>1</m:t>
                          </m:r>
                        </m:num>
                        <m:den>
                          <m:r>
                            <a:rPr lang="en-US" altLang="zh-CN" i="1">
                              <a:solidFill>
                                <a:schemeClr val="bg2">
                                  <a:lumMod val="25000"/>
                                </a:schemeClr>
                              </a:solidFill>
                              <a:latin typeface="Cambria Math" panose="02040503050406030204" pitchFamily="18" charset="0"/>
                            </a:rPr>
                            <m:t>3</m:t>
                          </m:r>
                        </m:den>
                      </m:f>
                    </m:oMath>
                  </a14:m>
                  <a:r>
                    <a:rPr lang="en-US" altLang="zh-CN" dirty="0" smtClean="0">
                      <a:solidFill>
                        <a:schemeClr val="bg2">
                          <a:lumMod val="25000"/>
                        </a:schemeClr>
                      </a:solidFill>
                      <a:latin typeface="黑体" panose="02010609060101010101" pitchFamily="49" charset="-122"/>
                      <a:ea typeface="黑体" panose="02010609060101010101" pitchFamily="49" charset="-122"/>
                    </a:rPr>
                    <a:t> MHz X 3                                                            </a:t>
                  </a:r>
                  <a:endParaRPr lang="zh-CN" altLang="en-US" dirty="0">
                    <a:solidFill>
                      <a:schemeClr val="bg2">
                        <a:lumMod val="25000"/>
                      </a:schemeClr>
                    </a:solidFill>
                    <a:latin typeface="黑体" panose="02010609060101010101" pitchFamily="49" charset="-122"/>
                    <a:ea typeface="黑体" panose="02010609060101010101" pitchFamily="49"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1686357" y="4712199"/>
                  <a:ext cx="5656978" cy="484876"/>
                </a:xfrm>
                <a:prstGeom prst="rect">
                  <a:avLst/>
                </a:prstGeom>
                <a:blipFill rotWithShape="0">
                  <a:blip r:embed="rId4"/>
                  <a:stretch>
                    <a:fillRect l="-774" r="-75895"/>
                  </a:stretch>
                </a:blipFill>
              </p:spPr>
              <p:txBody>
                <a:bodyPr/>
                <a:lstStyle/>
                <a:p>
                  <a:r>
                    <a:rPr lang="zh-CN" altLang="en-US">
                      <a:noFill/>
                    </a:rPr>
                    <a:t> </a:t>
                  </a:r>
                </a:p>
              </p:txBody>
            </p:sp>
          </mc:Fallback>
        </mc:AlternateContent>
      </p:grpSp>
      <p:sp>
        <p:nvSpPr>
          <p:cNvPr id="11" name="文本框 10"/>
          <p:cNvSpPr txBox="1"/>
          <p:nvPr/>
        </p:nvSpPr>
        <p:spPr>
          <a:xfrm>
            <a:off x="865245" y="5410142"/>
            <a:ext cx="10589598" cy="8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r>
              <a:rPr lang="zh-CN" altLang="en-US" dirty="0"/>
              <a:t>在</a:t>
            </a:r>
            <a:r>
              <a:rPr lang="en-US" altLang="zh-CN" dirty="0"/>
              <a:t>PCS</a:t>
            </a:r>
            <a:r>
              <a:rPr lang="zh-CN" altLang="en-US" dirty="0"/>
              <a:t>进行二进制转三进制之前，要对</a:t>
            </a:r>
            <a:r>
              <a:rPr lang="en-US" altLang="zh-CN" dirty="0"/>
              <a:t>4B3B</a:t>
            </a:r>
            <a:r>
              <a:rPr lang="zh-CN" altLang="en-US" dirty="0"/>
              <a:t>转换后得到的</a:t>
            </a:r>
            <a:r>
              <a:rPr lang="en-US" altLang="zh-CN" dirty="0" err="1"/>
              <a:t>tx_data</a:t>
            </a:r>
            <a:r>
              <a:rPr lang="en-US" altLang="zh-CN" dirty="0"/>
              <a:t>[2:0]</a:t>
            </a:r>
            <a:r>
              <a:rPr lang="zh-CN" altLang="en-US" dirty="0"/>
              <a:t>进行扰码操作</a:t>
            </a:r>
            <a:endParaRPr lang="zh-CN" altLang="en-US" dirty="0"/>
          </a:p>
        </p:txBody>
      </p:sp>
    </p:spTree>
    <p:extLst>
      <p:ext uri="{BB962C8B-B14F-4D97-AF65-F5344CB8AC3E}">
        <p14:creationId xmlns:p14="http://schemas.microsoft.com/office/powerpoint/2010/main" val="64949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a:latin typeface="+mj-lt"/>
                <a:ea typeface="+mj-ea"/>
                <a:cs typeface="+mj-cs"/>
              </a:rPr>
              <a:t>传输介质</a:t>
            </a:r>
            <a:r>
              <a:rPr lang="zh-CN" altLang="en-US" sz="2600" b="1" dirty="0" smtClean="0">
                <a:latin typeface="+mj-lt"/>
                <a:ea typeface="+mj-ea"/>
                <a:cs typeface="+mj-cs"/>
              </a:rPr>
              <a:t>：传统以太网</a:t>
            </a:r>
            <a:r>
              <a:rPr lang="en-US" altLang="zh-CN" sz="2600" b="1" dirty="0" smtClean="0">
                <a:latin typeface="+mj-lt"/>
                <a:ea typeface="+mj-ea"/>
                <a:cs typeface="+mj-cs"/>
              </a:rPr>
              <a:t>VS</a:t>
            </a:r>
            <a:r>
              <a:rPr lang="zh-CN" altLang="en-US" sz="2600" b="1" dirty="0" smtClean="0">
                <a:latin typeface="+mj-lt"/>
                <a:ea typeface="+mj-ea"/>
                <a:cs typeface="+mj-cs"/>
              </a:rPr>
              <a:t>博通以太网</a:t>
            </a:r>
            <a:endParaRPr lang="zh-CN" altLang="en-US" sz="2600" b="1" dirty="0">
              <a:latin typeface="+mj-lt"/>
              <a:ea typeface="+mj-ea"/>
              <a:cs typeface="+mj-cs"/>
            </a:endParaRPr>
          </a:p>
        </p:txBody>
      </p:sp>
      <mc:AlternateContent xmlns:mc="http://schemas.openxmlformats.org/markup-compatibility/2006">
        <mc:Choice xmlns:a14="http://schemas.microsoft.com/office/drawing/2010/main" Requires="a14">
          <p:sp>
            <p:nvSpPr>
              <p:cNvPr id="6" name="文本框 5"/>
              <p:cNvSpPr txBox="1"/>
              <p:nvPr/>
            </p:nvSpPr>
            <p:spPr>
              <a:xfrm>
                <a:off x="923241" y="1911307"/>
                <a:ext cx="10189601" cy="121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r>
                  <a:rPr lang="zh-CN" altLang="en-US" dirty="0"/>
                  <a:t>博通以太网</a:t>
                </a:r>
                <a:r>
                  <a:rPr lang="en-US" altLang="zh-CN" dirty="0"/>
                  <a:t>PHY MDI</a:t>
                </a:r>
                <a:r>
                  <a:rPr lang="zh-CN" altLang="en-US" dirty="0"/>
                  <a:t>接口信号发送时钟频率为</a:t>
                </a:r>
                <a:r>
                  <a:rPr lang="en-US" altLang="zh-CN" dirty="0"/>
                  <a:t>66</a:t>
                </a:r>
                <a14:m>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2</m:t>
                        </m:r>
                      </m:num>
                      <m:den>
                        <m:r>
                          <a:rPr lang="en-US" altLang="zh-CN">
                            <a:latin typeface="Cambria Math" panose="02040503050406030204" pitchFamily="18" charset="0"/>
                          </a:rPr>
                          <m:t>3</m:t>
                        </m:r>
                      </m:den>
                    </m:f>
                  </m:oMath>
                </a14:m>
                <a:r>
                  <a:rPr lang="en-US" altLang="zh-CN" dirty="0"/>
                  <a:t> MHz</a:t>
                </a:r>
                <a:r>
                  <a:rPr lang="zh-CN" altLang="en-US" dirty="0"/>
                  <a:t>，传统以太网对应时钟频率</a:t>
                </a:r>
                <a:r>
                  <a:rPr lang="zh-CN" altLang="en-US" dirty="0"/>
                  <a:t>需要</a:t>
                </a:r>
                <a:r>
                  <a:rPr lang="en-US" altLang="zh-CN" dirty="0"/>
                  <a:t>125MHz</a:t>
                </a:r>
                <a:r>
                  <a:rPr lang="zh-CN" altLang="en-US" dirty="0"/>
                  <a:t>，博通以太网需要带宽</a:t>
                </a:r>
                <a:r>
                  <a:rPr lang="en-US" altLang="zh-CN" dirty="0"/>
                  <a:t>33</a:t>
                </a:r>
                <a14:m>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3</m:t>
                        </m:r>
                      </m:den>
                    </m:f>
                  </m:oMath>
                </a14:m>
                <a:r>
                  <a:rPr lang="en-US" altLang="zh-CN" dirty="0" smtClean="0"/>
                  <a:t>MHz</a:t>
                </a:r>
                <a:r>
                  <a:rPr lang="zh-CN" altLang="en-US" dirty="0" smtClean="0"/>
                  <a:t>。</a:t>
                </a:r>
                <a:endParaRPr lang="en-US" altLang="zh-CN" dirty="0"/>
              </a:p>
            </p:txBody>
          </p:sp>
        </mc:Choice>
        <mc:Fallback>
          <p:sp>
            <p:nvSpPr>
              <p:cNvPr id="6" name="文本框 5"/>
              <p:cNvSpPr txBox="1">
                <a:spLocks noRot="1" noChangeAspect="1" noMove="1" noResize="1" noEditPoints="1" noAdjustHandles="1" noChangeArrowheads="1" noChangeShapeType="1" noTextEdit="1"/>
              </p:cNvSpPr>
              <p:nvPr/>
            </p:nvSpPr>
            <p:spPr>
              <a:xfrm>
                <a:off x="923241" y="1911307"/>
                <a:ext cx="10189601" cy="1213957"/>
              </a:xfrm>
              <a:prstGeom prst="rect">
                <a:avLst/>
              </a:prstGeom>
              <a:blipFill rotWithShape="0">
                <a:blip r:embed="rId2"/>
                <a:stretch>
                  <a:fillRect l="-1017" b="-65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矩形 6"/>
          <p:cNvSpPr/>
          <p:nvPr/>
        </p:nvSpPr>
        <p:spPr>
          <a:xfrm>
            <a:off x="1507524" y="3638861"/>
            <a:ext cx="9160477" cy="369332"/>
          </a:xfrm>
          <a:prstGeom prst="rect">
            <a:avLst/>
          </a:prstGeom>
        </p:spPr>
        <p:txBody>
          <a:bodyPr wrap="square">
            <a:spAutoFit/>
          </a:bodyPr>
          <a:lstStyle/>
          <a:p>
            <a:r>
              <a:rPr lang="zh-CN" altLang="en-US" dirty="0" smtClean="0">
                <a:solidFill>
                  <a:srgbClr val="000000"/>
                </a:solidFill>
                <a:latin typeface="Arial" panose="020B0604020202020204" pitchFamily="34" charset="0"/>
              </a:rPr>
              <a:t>传统以太网：在</a:t>
            </a:r>
            <a:r>
              <a:rPr lang="zh-CN" altLang="en-US" dirty="0">
                <a:solidFill>
                  <a:srgbClr val="000000"/>
                </a:solidFill>
                <a:latin typeface="Arial" panose="020B0604020202020204" pitchFamily="34" charset="0"/>
              </a:rPr>
              <a:t>传输速率为</a:t>
            </a:r>
            <a:r>
              <a:rPr lang="en-US" altLang="zh-CN" dirty="0">
                <a:solidFill>
                  <a:srgbClr val="000000"/>
                </a:solidFill>
                <a:latin typeface="Arial" panose="020B0604020202020204" pitchFamily="34" charset="0"/>
              </a:rPr>
              <a:t>100Mbps</a:t>
            </a:r>
            <a:r>
              <a:rPr lang="zh-CN" altLang="en-US" dirty="0">
                <a:solidFill>
                  <a:srgbClr val="000000"/>
                </a:solidFill>
                <a:latin typeface="Arial" panose="020B0604020202020204" pitchFamily="34" charset="0"/>
              </a:rPr>
              <a:t>的情况下，</a:t>
            </a:r>
            <a:r>
              <a:rPr lang="zh-CN" altLang="en-US" dirty="0" smtClean="0">
                <a:solidFill>
                  <a:srgbClr val="000000"/>
                </a:solidFill>
                <a:latin typeface="Arial" panose="020B0604020202020204" pitchFamily="34" charset="0"/>
              </a:rPr>
              <a:t>其信号频率为</a:t>
            </a: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100M÷(</a:t>
            </a:r>
            <a:r>
              <a:rPr lang="en-US" altLang="zh-CN" dirty="0" smtClean="0">
                <a:solidFill>
                  <a:srgbClr val="000000"/>
                </a:solidFill>
                <a:latin typeface="Arial" panose="020B0604020202020204" pitchFamily="34" charset="0"/>
              </a:rPr>
              <a:t>4/5)</a:t>
            </a:r>
            <a:r>
              <a:rPr lang="zh-CN" altLang="en-US" dirty="0">
                <a:solidFill>
                  <a:srgbClr val="000000"/>
                </a:solidFill>
                <a:latin typeface="Arial" panose="020B0604020202020204" pitchFamily="34" charset="0"/>
              </a:rPr>
              <a:t>＝</a:t>
            </a:r>
            <a:r>
              <a:rPr lang="en-US" altLang="zh-CN" dirty="0" smtClean="0">
                <a:solidFill>
                  <a:srgbClr val="000000"/>
                </a:solidFill>
                <a:latin typeface="Arial" panose="020B0604020202020204" pitchFamily="34" charset="0"/>
              </a:rPr>
              <a:t>125MHz</a:t>
            </a:r>
            <a:endParaRPr lang="zh-CN" altLang="en-US" dirty="0"/>
          </a:p>
        </p:txBody>
      </p:sp>
      <mc:AlternateContent xmlns:mc="http://schemas.openxmlformats.org/markup-compatibility/2006">
        <mc:Choice xmlns:a14="http://schemas.microsoft.com/office/drawing/2010/main" Requires="a14">
          <p:sp>
            <p:nvSpPr>
              <p:cNvPr id="8" name="矩形 7"/>
              <p:cNvSpPr/>
              <p:nvPr/>
            </p:nvSpPr>
            <p:spPr>
              <a:xfrm>
                <a:off x="1507524" y="4240463"/>
                <a:ext cx="9160477" cy="485454"/>
              </a:xfrm>
              <a:prstGeom prst="rect">
                <a:avLst/>
              </a:prstGeom>
            </p:spPr>
            <p:txBody>
              <a:bodyPr wrap="square">
                <a:spAutoFit/>
              </a:bodyPr>
              <a:lstStyle/>
              <a:p>
                <a:r>
                  <a:rPr lang="zh-CN" altLang="en-US" dirty="0" smtClean="0">
                    <a:solidFill>
                      <a:srgbClr val="000000"/>
                    </a:solidFill>
                    <a:latin typeface="Arial" panose="020B0604020202020204" pitchFamily="34" charset="0"/>
                  </a:rPr>
                  <a:t>博通以太网：在</a:t>
                </a:r>
                <a:r>
                  <a:rPr lang="zh-CN" altLang="en-US" dirty="0">
                    <a:solidFill>
                      <a:srgbClr val="000000"/>
                    </a:solidFill>
                    <a:latin typeface="Arial" panose="020B0604020202020204" pitchFamily="34" charset="0"/>
                  </a:rPr>
                  <a:t>传输速率为</a:t>
                </a:r>
                <a:r>
                  <a:rPr lang="en-US" altLang="zh-CN" dirty="0">
                    <a:solidFill>
                      <a:srgbClr val="000000"/>
                    </a:solidFill>
                    <a:latin typeface="Arial" panose="020B0604020202020204" pitchFamily="34" charset="0"/>
                  </a:rPr>
                  <a:t>100Mbps</a:t>
                </a:r>
                <a:r>
                  <a:rPr lang="zh-CN" altLang="en-US" dirty="0">
                    <a:solidFill>
                      <a:srgbClr val="000000"/>
                    </a:solidFill>
                    <a:latin typeface="Arial" panose="020B0604020202020204" pitchFamily="34" charset="0"/>
                  </a:rPr>
                  <a:t>的情况下，</a:t>
                </a:r>
                <a:r>
                  <a:rPr lang="zh-CN" altLang="en-US" dirty="0" smtClean="0">
                    <a:solidFill>
                      <a:srgbClr val="000000"/>
                    </a:solidFill>
                    <a:latin typeface="Arial" panose="020B0604020202020204" pitchFamily="34" charset="0"/>
                  </a:rPr>
                  <a:t>其信号频率为</a:t>
                </a: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100M</a:t>
                </a:r>
                <a:r>
                  <a:rPr lang="en-US" altLang="zh-CN" dirty="0" smtClean="0">
                    <a:solidFill>
                      <a:srgbClr val="000000"/>
                    </a:solidFill>
                    <a:latin typeface="Arial" panose="020B0604020202020204" pitchFamily="34" charset="0"/>
                  </a:rPr>
                  <a:t>÷(3/2)</a:t>
                </a:r>
                <a:r>
                  <a:rPr lang="zh-CN" altLang="en-US" dirty="0" smtClean="0">
                    <a:solidFill>
                      <a:srgbClr val="000000"/>
                    </a:solidFill>
                    <a:latin typeface="Arial" panose="020B0604020202020204" pitchFamily="34" charset="0"/>
                  </a:rPr>
                  <a:t>＝ </a:t>
                </a:r>
                <a:r>
                  <a:rPr lang="en-US" altLang="zh-CN" dirty="0"/>
                  <a:t>66</a:t>
                </a:r>
                <a14:m>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2</m:t>
                        </m:r>
                      </m:num>
                      <m:den>
                        <m:r>
                          <a:rPr lang="en-US" altLang="zh-CN">
                            <a:latin typeface="Cambria Math" panose="02040503050406030204" pitchFamily="18" charset="0"/>
                          </a:rPr>
                          <m:t>3</m:t>
                        </m:r>
                      </m:den>
                    </m:f>
                  </m:oMath>
                </a14:m>
                <a:r>
                  <a:rPr lang="en-US" altLang="zh-CN" dirty="0" smtClean="0">
                    <a:solidFill>
                      <a:srgbClr val="000000"/>
                    </a:solidFill>
                    <a:latin typeface="Arial" panose="020B0604020202020204" pitchFamily="34" charset="0"/>
                  </a:rPr>
                  <a:t>MHz</a:t>
                </a:r>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1507524" y="4240463"/>
                <a:ext cx="9160477" cy="485454"/>
              </a:xfrm>
              <a:prstGeom prst="rect">
                <a:avLst/>
              </a:prstGeom>
              <a:blipFill rotWithShape="0">
                <a:blip r:embed="rId3"/>
                <a:stretch>
                  <a:fillRect l="-532" b="-8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674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92504" y="1183720"/>
                <a:ext cx="10080580" cy="17626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r>
                  <a:rPr lang="zh-CN" altLang="en-US" dirty="0" smtClean="0"/>
                  <a:t>扰码是为了防止长时间处于某一电平而导致发送失败；</a:t>
                </a:r>
                <a:endParaRPr lang="en-US" altLang="zh-CN" dirty="0" smtClean="0"/>
              </a:p>
              <a:p>
                <a:r>
                  <a:rPr lang="zh-CN" altLang="en-US" dirty="0" smtClean="0"/>
                  <a:t>扰</a:t>
                </a:r>
                <a:r>
                  <a:rPr lang="zh-CN" altLang="en-US" dirty="0"/>
                  <a:t>码采用测流扰码技术（</a:t>
                </a:r>
                <a:r>
                  <a:rPr lang="en-US" altLang="zh-CN" dirty="0"/>
                  <a:t>side-stream scrambling</a:t>
                </a:r>
                <a:r>
                  <a:rPr lang="zh-CN" altLang="en-US" dirty="0"/>
                  <a:t>）具体操作如下</a:t>
                </a:r>
                <a:r>
                  <a:rPr lang="zh-CN" altLang="en-US" dirty="0" smtClean="0"/>
                  <a:t>：</a:t>
                </a:r>
                <a:endParaRPr lang="en-US" altLang="zh-CN" dirty="0"/>
              </a:p>
              <a:p>
                <a:r>
                  <a:rPr lang="zh-CN" altLang="en-US" dirty="0"/>
                  <a:t>当</a:t>
                </a:r>
                <a:r>
                  <a:rPr lang="en-US" altLang="zh-CN" dirty="0"/>
                  <a:t>PHY</a:t>
                </a:r>
                <a:r>
                  <a:rPr lang="zh-CN" altLang="en-US" dirty="0"/>
                  <a:t>作为主节点时，扰码多项式采用  </a:t>
                </a:r>
                <a14:m>
                  <m:oMath xmlns:m="http://schemas.openxmlformats.org/officeDocument/2006/math">
                    <m:sSub>
                      <m:sSubPr>
                        <m:ctrlPr>
                          <a:rPr lang="en-US" altLang="zh-CN"/>
                        </m:ctrlPr>
                      </m:sSubPr>
                      <m:e>
                        <m:r>
                          <a:rPr lang="en-US" altLang="zh-CN"/>
                          <m:t>𝑔</m:t>
                        </m:r>
                      </m:e>
                      <m:sub>
                        <m:r>
                          <a:rPr lang="en-US" altLang="zh-CN"/>
                          <m:t>𝑀</m:t>
                        </m:r>
                      </m:sub>
                    </m:sSub>
                  </m:oMath>
                </a14:m>
                <a:r>
                  <a:rPr lang="en-US" altLang="zh-CN" dirty="0"/>
                  <a:t>=1 + </a:t>
                </a:r>
                <a14:m>
                  <m:oMath xmlns:m="http://schemas.openxmlformats.org/officeDocument/2006/math">
                    <m:sSup>
                      <m:sSupPr>
                        <m:ctrlPr>
                          <a:rPr lang="en-US" altLang="zh-CN"/>
                        </m:ctrlPr>
                      </m:sSupPr>
                      <m:e>
                        <m:r>
                          <a:rPr lang="en-US" altLang="zh-CN"/>
                          <m:t>𝑥</m:t>
                        </m:r>
                      </m:e>
                      <m:sup>
                        <m:r>
                          <a:rPr lang="en-US" altLang="zh-CN"/>
                          <m:t>1</m:t>
                        </m:r>
                        <m:r>
                          <a:rPr lang="en-US" altLang="zh-CN"/>
                          <m:t>3</m:t>
                        </m:r>
                      </m:sup>
                    </m:sSup>
                  </m:oMath>
                </a14:m>
                <a:r>
                  <a:rPr lang="zh-CN" altLang="en-US" dirty="0"/>
                  <a:t> </a:t>
                </a:r>
                <a:r>
                  <a:rPr lang="en-US" altLang="zh-CN" dirty="0"/>
                  <a:t>+ </a:t>
                </a:r>
                <a14:m>
                  <m:oMath xmlns:m="http://schemas.openxmlformats.org/officeDocument/2006/math">
                    <m:sSup>
                      <m:sSupPr>
                        <m:ctrlPr>
                          <a:rPr lang="en-US" altLang="zh-CN"/>
                        </m:ctrlPr>
                      </m:sSupPr>
                      <m:e>
                        <m:r>
                          <a:rPr lang="en-US" altLang="zh-CN"/>
                          <m:t>𝑥</m:t>
                        </m:r>
                      </m:e>
                      <m:sup>
                        <m:r>
                          <a:rPr lang="en-US" altLang="zh-CN"/>
                          <m:t>33</m:t>
                        </m:r>
                      </m:sup>
                    </m:sSup>
                  </m:oMath>
                </a14:m>
                <a:endParaRPr lang="en-US" altLang="zh-CN" dirty="0"/>
              </a:p>
              <a:p>
                <a:r>
                  <a:rPr lang="zh-CN" altLang="en-US" dirty="0"/>
                  <a:t>当</a:t>
                </a:r>
                <a:r>
                  <a:rPr lang="en-US" altLang="zh-CN" dirty="0"/>
                  <a:t>PHY</a:t>
                </a:r>
                <a:r>
                  <a:rPr lang="zh-CN" altLang="en-US" dirty="0"/>
                  <a:t>作为从节点时，扰码多项式采用 </a:t>
                </a:r>
                <a14:m>
                  <m:oMath xmlns:m="http://schemas.openxmlformats.org/officeDocument/2006/math">
                    <m:sSub>
                      <m:sSubPr>
                        <m:ctrlPr>
                          <a:rPr lang="en-US" altLang="zh-CN"/>
                        </m:ctrlPr>
                      </m:sSubPr>
                      <m:e>
                        <m:r>
                          <a:rPr lang="en-US" altLang="zh-CN"/>
                          <m:t> </m:t>
                        </m:r>
                        <m:r>
                          <a:rPr lang="en-US" altLang="zh-CN"/>
                          <m:t>𝑔</m:t>
                        </m:r>
                      </m:e>
                      <m:sub>
                        <m:r>
                          <a:rPr lang="en-US" altLang="zh-CN"/>
                          <m:t>𝑀</m:t>
                        </m:r>
                      </m:sub>
                    </m:sSub>
                  </m:oMath>
                </a14:m>
                <a:r>
                  <a:rPr lang="en-US" altLang="zh-CN" dirty="0"/>
                  <a:t>=1 + </a:t>
                </a:r>
                <a14:m>
                  <m:oMath xmlns:m="http://schemas.openxmlformats.org/officeDocument/2006/math">
                    <m:sSup>
                      <m:sSupPr>
                        <m:ctrlPr>
                          <a:rPr lang="en-US" altLang="zh-CN"/>
                        </m:ctrlPr>
                      </m:sSupPr>
                      <m:e>
                        <m:r>
                          <a:rPr lang="en-US" altLang="zh-CN"/>
                          <m:t>𝑥</m:t>
                        </m:r>
                      </m:e>
                      <m:sup>
                        <m:r>
                          <a:rPr lang="en-US" altLang="zh-CN"/>
                          <m:t>20</m:t>
                        </m:r>
                      </m:sup>
                    </m:sSup>
                  </m:oMath>
                </a14:m>
                <a:r>
                  <a:rPr lang="zh-CN" altLang="en-US" dirty="0"/>
                  <a:t> </a:t>
                </a:r>
                <a:r>
                  <a:rPr lang="en-US" altLang="zh-CN" dirty="0"/>
                  <a:t>+ </a:t>
                </a:r>
                <a14:m>
                  <m:oMath xmlns:m="http://schemas.openxmlformats.org/officeDocument/2006/math">
                    <m:sSup>
                      <m:sSupPr>
                        <m:ctrlPr>
                          <a:rPr lang="en-US" altLang="zh-CN"/>
                        </m:ctrlPr>
                      </m:sSupPr>
                      <m:e>
                        <m:r>
                          <a:rPr lang="en-US" altLang="zh-CN"/>
                          <m:t>𝑥</m:t>
                        </m:r>
                      </m:e>
                      <m:sup>
                        <m:r>
                          <a:rPr lang="en-US" altLang="zh-CN"/>
                          <m:t>33</m:t>
                        </m:r>
                      </m:sup>
                    </m:sSup>
                  </m:oMath>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892504" y="1183720"/>
                <a:ext cx="10080580" cy="1762633"/>
              </a:xfrm>
              <a:prstGeom prst="rect">
                <a:avLst/>
              </a:prstGeom>
              <a:blipFill rotWithShape="0">
                <a:blip r:embed="rId2"/>
                <a:stretch>
                  <a:fillRect l="-1028" t="-4152" b="-726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1942018" y="3275357"/>
            <a:ext cx="7981552" cy="1464505"/>
          </a:xfrm>
          <a:prstGeom prst="rect">
            <a:avLst/>
          </a:prstGeom>
        </p:spPr>
      </p:pic>
      <p:pic>
        <p:nvPicPr>
          <p:cNvPr id="4" name="图片 3"/>
          <p:cNvPicPr>
            <a:picLocks noChangeAspect="1"/>
          </p:cNvPicPr>
          <p:nvPr/>
        </p:nvPicPr>
        <p:blipFill>
          <a:blip r:embed="rId4"/>
          <a:stretch>
            <a:fillRect/>
          </a:stretch>
        </p:blipFill>
        <p:spPr>
          <a:xfrm>
            <a:off x="1942018" y="5008666"/>
            <a:ext cx="7981552" cy="1481481"/>
          </a:xfrm>
          <a:prstGeom prst="rect">
            <a:avLst/>
          </a:prstGeom>
        </p:spPr>
      </p:pic>
      <p:sp>
        <p:nvSpPr>
          <p:cNvPr id="5"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smtClean="0">
                <a:latin typeface="+mj-lt"/>
                <a:ea typeface="+mj-ea"/>
                <a:cs typeface="+mj-cs"/>
              </a:rPr>
              <a:t>博通以太网</a:t>
            </a:r>
            <a:r>
              <a:rPr lang="zh-CN" altLang="en-US" sz="2600" b="1" dirty="0">
                <a:latin typeface="+mj-lt"/>
                <a:ea typeface="+mj-ea"/>
                <a:cs typeface="+mj-cs"/>
              </a:rPr>
              <a:t>扰码</a:t>
            </a:r>
            <a:endParaRPr lang="zh-CN" altLang="en-US" sz="2600" b="1" dirty="0">
              <a:latin typeface="+mj-lt"/>
              <a:ea typeface="+mj-ea"/>
              <a:cs typeface="+mj-cs"/>
            </a:endParaRPr>
          </a:p>
        </p:txBody>
      </p:sp>
    </p:spTree>
    <p:extLst>
      <p:ext uri="{BB962C8B-B14F-4D97-AF65-F5344CB8AC3E}">
        <p14:creationId xmlns:p14="http://schemas.microsoft.com/office/powerpoint/2010/main" val="335429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1034621" y="819857"/>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smtClean="0">
                <a:latin typeface="+mj-lt"/>
                <a:ea typeface="+mj-ea"/>
                <a:cs typeface="+mj-cs"/>
              </a:rPr>
              <a:t>以太网</a:t>
            </a:r>
            <a:r>
              <a:rPr lang="en-US" altLang="zh-CN" sz="2600" b="1" dirty="0" smtClean="0">
                <a:latin typeface="+mj-lt"/>
                <a:ea typeface="+mj-ea"/>
                <a:cs typeface="+mj-cs"/>
              </a:rPr>
              <a:t>PHY</a:t>
            </a:r>
            <a:r>
              <a:rPr lang="zh-CN" altLang="en-US" sz="2600" b="1" dirty="0" smtClean="0">
                <a:latin typeface="+mj-lt"/>
                <a:ea typeface="+mj-ea"/>
                <a:cs typeface="+mj-cs"/>
              </a:rPr>
              <a:t>和</a:t>
            </a:r>
            <a:r>
              <a:rPr lang="en-US" altLang="zh-CN" sz="2600" b="1" dirty="0" smtClean="0">
                <a:latin typeface="+mj-lt"/>
                <a:ea typeface="+mj-ea"/>
                <a:cs typeface="+mj-cs"/>
              </a:rPr>
              <a:t>MAC</a:t>
            </a:r>
            <a:r>
              <a:rPr lang="zh-CN" altLang="en-US" sz="2600" b="1" dirty="0" smtClean="0">
                <a:latin typeface="+mj-lt"/>
                <a:ea typeface="+mj-ea"/>
                <a:cs typeface="+mj-cs"/>
              </a:rPr>
              <a:t>之间的接口</a:t>
            </a:r>
            <a:endParaRPr lang="zh-CN" altLang="en-US" sz="2600" b="1" dirty="0">
              <a:latin typeface="+mj-lt"/>
              <a:ea typeface="+mj-ea"/>
              <a:cs typeface="+mj-cs"/>
            </a:endParaRPr>
          </a:p>
        </p:txBody>
      </p:sp>
      <p:sp>
        <p:nvSpPr>
          <p:cNvPr id="3" name="Rectangle 3"/>
          <p:cNvSpPr>
            <a:spLocks noGrp="1" noChangeArrowheads="1"/>
          </p:cNvSpPr>
          <p:nvPr/>
        </p:nvSpPr>
        <p:spPr bwMode="auto">
          <a:xfrm>
            <a:off x="788601" y="1606174"/>
            <a:ext cx="10859702" cy="408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按传输速率分为：MII和GMII</a:t>
            </a:r>
            <a:r>
              <a:rPr lang="zh-CN" altLang="en-US" sz="2600" dirty="0" smtClean="0">
                <a:latin typeface="+mj-lt"/>
                <a:ea typeface="+mj-ea"/>
                <a:cs typeface="+mj-cs"/>
              </a:rPr>
              <a:t>。RMII</a:t>
            </a:r>
            <a:r>
              <a:rPr lang="zh-CN" altLang="en-US" sz="2600" dirty="0">
                <a:latin typeface="+mj-lt"/>
                <a:ea typeface="+mj-ea"/>
                <a:cs typeface="+mj-cs"/>
              </a:rPr>
              <a:t>和</a:t>
            </a:r>
            <a:r>
              <a:rPr lang="zh-CN" altLang="en-US" sz="2600" dirty="0" smtClean="0">
                <a:latin typeface="+mj-lt"/>
                <a:ea typeface="+mj-ea"/>
                <a:cs typeface="+mj-cs"/>
              </a:rPr>
              <a:t>RGMII是其简化版。</a:t>
            </a:r>
            <a:r>
              <a:rPr lang="zh-CN" altLang="en-US" sz="2600" dirty="0">
                <a:latin typeface="+mj-lt"/>
                <a:ea typeface="+mj-ea"/>
                <a:cs typeface="+mj-cs"/>
              </a:rPr>
              <a:t>用于PHY和MAC之间的通讯。</a:t>
            </a:r>
          </a:p>
          <a:p>
            <a:pPr marL="457200" indent="-457200" defTabSz="784225" fontAlgn="base">
              <a:spcBef>
                <a:spcPct val="0"/>
              </a:spcBef>
              <a:spcAft>
                <a:spcPct val="0"/>
              </a:spcAft>
              <a:buFont typeface="Wingdings" panose="05000000000000000000" pitchFamily="2" charset="2"/>
              <a:buChar char="Ø"/>
            </a:pPr>
            <a:r>
              <a:rPr lang="de-DE" altLang="zh-CN" sz="2600" dirty="0" smtClean="0">
                <a:latin typeface="+mj-lt"/>
                <a:ea typeface="+mj-ea"/>
                <a:cs typeface="+mj-cs"/>
              </a:rPr>
              <a:t>MII</a:t>
            </a:r>
            <a:r>
              <a:rPr lang="zh-CN" altLang="en-US" sz="2600" dirty="0">
                <a:latin typeface="+mj-lt"/>
                <a:ea typeface="+mj-ea"/>
                <a:cs typeface="+mj-cs"/>
              </a:rPr>
              <a:t>接口提供了</a:t>
            </a:r>
            <a:r>
              <a:rPr lang="de-DE" altLang="zh-CN" sz="2600" dirty="0">
                <a:latin typeface="+mj-lt"/>
                <a:ea typeface="+mj-ea"/>
                <a:cs typeface="+mj-cs"/>
              </a:rPr>
              <a:t>MAC</a:t>
            </a:r>
            <a:r>
              <a:rPr lang="zh-CN" altLang="en-US" sz="2600" dirty="0">
                <a:latin typeface="+mj-lt"/>
                <a:ea typeface="+mj-ea"/>
                <a:cs typeface="+mj-cs"/>
              </a:rPr>
              <a:t>与</a:t>
            </a:r>
            <a:r>
              <a:rPr lang="de-DE" altLang="zh-CN" sz="2600" dirty="0">
                <a:latin typeface="+mj-lt"/>
                <a:ea typeface="+mj-ea"/>
                <a:cs typeface="+mj-cs"/>
              </a:rPr>
              <a:t>PHY</a:t>
            </a:r>
            <a:r>
              <a:rPr lang="zh-CN" altLang="en-US" sz="2600" dirty="0">
                <a:latin typeface="+mj-lt"/>
                <a:ea typeface="+mj-ea"/>
                <a:cs typeface="+mj-cs"/>
              </a:rPr>
              <a:t>之间的</a:t>
            </a:r>
            <a:r>
              <a:rPr lang="zh-CN" altLang="en-US" sz="2600" dirty="0">
                <a:latin typeface="+mj-lt"/>
                <a:ea typeface="+mj-ea"/>
                <a:cs typeface="+mj-cs"/>
              </a:rPr>
              <a:t>互联技术，该接口支持</a:t>
            </a:r>
            <a:r>
              <a:rPr lang="en-US" altLang="zh-CN" sz="2600" dirty="0">
                <a:latin typeface="+mj-lt"/>
                <a:ea typeface="+mj-ea"/>
                <a:cs typeface="+mj-cs"/>
              </a:rPr>
              <a:t>10</a:t>
            </a:r>
            <a:r>
              <a:rPr lang="de-DE" altLang="zh-CN" sz="2600" dirty="0">
                <a:latin typeface="+mj-lt"/>
                <a:ea typeface="+mj-ea"/>
                <a:cs typeface="+mj-cs"/>
              </a:rPr>
              <a:t>Mb/s</a:t>
            </a:r>
            <a:r>
              <a:rPr lang="zh-CN" altLang="en-US" sz="2600" dirty="0">
                <a:latin typeface="+mj-lt"/>
                <a:ea typeface="+mj-ea"/>
                <a:cs typeface="+mj-cs"/>
              </a:rPr>
              <a:t>与</a:t>
            </a:r>
            <a:r>
              <a:rPr lang="en-US" altLang="zh-CN" sz="2600" dirty="0">
                <a:latin typeface="+mj-lt"/>
                <a:ea typeface="+mj-ea"/>
                <a:cs typeface="+mj-cs"/>
              </a:rPr>
              <a:t>100</a:t>
            </a:r>
            <a:r>
              <a:rPr lang="de-DE" altLang="zh-CN" sz="2600" dirty="0">
                <a:latin typeface="+mj-lt"/>
                <a:ea typeface="+mj-ea"/>
                <a:cs typeface="+mj-cs"/>
              </a:rPr>
              <a:t>Mb/s</a:t>
            </a:r>
            <a:r>
              <a:rPr lang="zh-CN" altLang="en-US" sz="2600" dirty="0">
                <a:latin typeface="+mj-lt"/>
                <a:ea typeface="+mj-ea"/>
                <a:cs typeface="+mj-cs"/>
              </a:rPr>
              <a:t>的数据传输速率，数据传输的位宽为</a:t>
            </a:r>
            <a:r>
              <a:rPr lang="en-US" altLang="zh-CN" sz="2600" dirty="0">
                <a:latin typeface="+mj-lt"/>
                <a:ea typeface="+mj-ea"/>
                <a:cs typeface="+mj-cs"/>
              </a:rPr>
              <a:t>4</a:t>
            </a:r>
            <a:r>
              <a:rPr lang="zh-CN" altLang="en-US" sz="2600" dirty="0">
                <a:latin typeface="+mj-lt"/>
                <a:ea typeface="+mj-ea"/>
                <a:cs typeface="+mj-cs"/>
              </a:rPr>
              <a:t>位</a:t>
            </a:r>
            <a:r>
              <a:rPr lang="zh-CN" altLang="en-US" sz="2600" dirty="0">
                <a:latin typeface="+mj-lt"/>
                <a:ea typeface="+mj-ea"/>
                <a:cs typeface="+mj-cs"/>
              </a:rPr>
              <a:t>。</a:t>
            </a:r>
            <a:endParaRPr lang="en-US" altLang="zh-CN" sz="2600" dirty="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zh-CN" sz="2600" dirty="0">
                <a:latin typeface="+mj-lt"/>
                <a:ea typeface="+mj-ea"/>
                <a:cs typeface="+mj-cs"/>
              </a:rPr>
              <a:t>以前的</a:t>
            </a:r>
            <a:r>
              <a:rPr lang="en-US" altLang="zh-CN" sz="2600" dirty="0">
                <a:latin typeface="+mj-lt"/>
                <a:ea typeface="+mj-ea"/>
                <a:cs typeface="+mj-cs"/>
              </a:rPr>
              <a:t>10M</a:t>
            </a:r>
            <a:r>
              <a:rPr lang="zh-CN" altLang="zh-CN" sz="2600" dirty="0">
                <a:latin typeface="+mj-lt"/>
                <a:ea typeface="+mj-ea"/>
                <a:cs typeface="+mj-cs"/>
              </a:rPr>
              <a:t>的</a:t>
            </a:r>
            <a:r>
              <a:rPr lang="en-US" altLang="zh-CN" sz="2600" dirty="0">
                <a:latin typeface="+mj-lt"/>
                <a:ea typeface="+mj-ea"/>
                <a:cs typeface="+mj-cs"/>
              </a:rPr>
              <a:t>MAC</a:t>
            </a:r>
            <a:r>
              <a:rPr lang="zh-CN" altLang="zh-CN" sz="2600" dirty="0">
                <a:latin typeface="+mj-lt"/>
                <a:ea typeface="+mj-ea"/>
                <a:cs typeface="+mj-cs"/>
              </a:rPr>
              <a:t>层芯片和物理层芯片之间传送数据是通过一根数据线来进行的，其时钟是</a:t>
            </a:r>
            <a:r>
              <a:rPr lang="en-US" altLang="zh-CN" sz="2600" dirty="0">
                <a:latin typeface="+mj-lt"/>
                <a:ea typeface="+mj-ea"/>
                <a:cs typeface="+mj-cs"/>
              </a:rPr>
              <a:t>10M</a:t>
            </a:r>
            <a:r>
              <a:rPr lang="zh-CN" altLang="zh-CN" sz="2600" dirty="0">
                <a:latin typeface="+mj-lt"/>
                <a:ea typeface="+mj-ea"/>
                <a:cs typeface="+mj-cs"/>
              </a:rPr>
              <a:t>，在</a:t>
            </a:r>
            <a:r>
              <a:rPr lang="en-US" altLang="zh-CN" sz="2600" dirty="0">
                <a:latin typeface="+mj-lt"/>
                <a:ea typeface="+mj-ea"/>
                <a:cs typeface="+mj-cs"/>
              </a:rPr>
              <a:t>100M</a:t>
            </a:r>
            <a:r>
              <a:rPr lang="zh-CN" altLang="zh-CN" sz="2600" dirty="0">
                <a:latin typeface="+mj-lt"/>
                <a:ea typeface="+mj-ea"/>
                <a:cs typeface="+mj-cs"/>
              </a:rPr>
              <a:t>中，如果也用一根数据线来传送的话，时钟需要</a:t>
            </a:r>
            <a:r>
              <a:rPr lang="en-US" altLang="zh-CN" sz="2600" dirty="0">
                <a:latin typeface="+mj-lt"/>
                <a:ea typeface="+mj-ea"/>
                <a:cs typeface="+mj-cs"/>
              </a:rPr>
              <a:t>100M</a:t>
            </a:r>
            <a:r>
              <a:rPr lang="zh-CN" altLang="zh-CN" sz="2600" dirty="0">
                <a:latin typeface="+mj-lt"/>
                <a:ea typeface="+mj-ea"/>
                <a:cs typeface="+mj-cs"/>
              </a:rPr>
              <a:t>，这会带来一些问题，所以定义了</a:t>
            </a:r>
            <a:r>
              <a:rPr lang="en-US" altLang="zh-CN" sz="2600" dirty="0">
                <a:latin typeface="+mj-lt"/>
                <a:ea typeface="+mj-ea"/>
                <a:cs typeface="+mj-cs"/>
              </a:rPr>
              <a:t>MII</a:t>
            </a:r>
            <a:r>
              <a:rPr lang="zh-CN" altLang="zh-CN" sz="2600" dirty="0">
                <a:latin typeface="+mj-lt"/>
                <a:ea typeface="+mj-ea"/>
                <a:cs typeface="+mj-cs"/>
              </a:rPr>
              <a:t>接口，它是用</a:t>
            </a:r>
            <a:r>
              <a:rPr lang="en-US" altLang="zh-CN" sz="2600" dirty="0">
                <a:latin typeface="+mj-lt"/>
                <a:ea typeface="+mj-ea"/>
                <a:cs typeface="+mj-cs"/>
              </a:rPr>
              <a:t>4</a:t>
            </a:r>
            <a:r>
              <a:rPr lang="zh-CN" altLang="zh-CN" sz="2600" dirty="0">
                <a:latin typeface="+mj-lt"/>
                <a:ea typeface="+mj-ea"/>
                <a:cs typeface="+mj-cs"/>
              </a:rPr>
              <a:t>根数据线来传送数据的，这样在传送</a:t>
            </a:r>
            <a:r>
              <a:rPr lang="en-US" altLang="zh-CN" sz="2600" dirty="0">
                <a:latin typeface="+mj-lt"/>
                <a:ea typeface="+mj-ea"/>
                <a:cs typeface="+mj-cs"/>
              </a:rPr>
              <a:t>100M</a:t>
            </a:r>
            <a:r>
              <a:rPr lang="zh-CN" altLang="zh-CN" sz="2600" dirty="0">
                <a:latin typeface="+mj-lt"/>
                <a:ea typeface="+mj-ea"/>
                <a:cs typeface="+mj-cs"/>
              </a:rPr>
              <a:t>数据时，时钟就会由</a:t>
            </a:r>
            <a:r>
              <a:rPr lang="en-US" altLang="zh-CN" sz="2600" dirty="0">
                <a:latin typeface="+mj-lt"/>
                <a:ea typeface="+mj-ea"/>
                <a:cs typeface="+mj-cs"/>
              </a:rPr>
              <a:t>100M</a:t>
            </a:r>
            <a:r>
              <a:rPr lang="zh-CN" altLang="zh-CN" sz="2600" dirty="0">
                <a:latin typeface="+mj-lt"/>
                <a:ea typeface="+mj-ea"/>
                <a:cs typeface="+mj-cs"/>
              </a:rPr>
              <a:t>降低为</a:t>
            </a:r>
            <a:r>
              <a:rPr lang="en-US" altLang="zh-CN" sz="2600" dirty="0">
                <a:latin typeface="+mj-lt"/>
                <a:ea typeface="+mj-ea"/>
                <a:cs typeface="+mj-cs"/>
              </a:rPr>
              <a:t>25M</a:t>
            </a:r>
            <a:r>
              <a:rPr lang="zh-CN" altLang="zh-CN" sz="2600" dirty="0">
                <a:latin typeface="+mj-lt"/>
                <a:ea typeface="+mj-ea"/>
                <a:cs typeface="+mj-cs"/>
              </a:rPr>
              <a:t>，而在传送</a:t>
            </a:r>
            <a:r>
              <a:rPr lang="en-US" altLang="zh-CN" sz="2600" dirty="0">
                <a:latin typeface="+mj-lt"/>
                <a:ea typeface="+mj-ea"/>
                <a:cs typeface="+mj-cs"/>
              </a:rPr>
              <a:t>10M</a:t>
            </a:r>
            <a:r>
              <a:rPr lang="zh-CN" altLang="zh-CN" sz="2600" dirty="0">
                <a:latin typeface="+mj-lt"/>
                <a:ea typeface="+mj-ea"/>
                <a:cs typeface="+mj-cs"/>
              </a:rPr>
              <a:t>数据时，时钟会降低到</a:t>
            </a:r>
            <a:r>
              <a:rPr lang="en-US" altLang="zh-CN" sz="2600" dirty="0">
                <a:latin typeface="+mj-lt"/>
                <a:ea typeface="+mj-ea"/>
                <a:cs typeface="+mj-cs"/>
              </a:rPr>
              <a:t>2.5M</a:t>
            </a:r>
            <a:r>
              <a:rPr lang="zh-CN" altLang="zh-CN" sz="2600" dirty="0">
                <a:latin typeface="+mj-lt"/>
                <a:ea typeface="+mj-ea"/>
                <a:cs typeface="+mj-cs"/>
              </a:rPr>
              <a:t>，这样就实现了</a:t>
            </a:r>
            <a:r>
              <a:rPr lang="en-US" altLang="zh-CN" sz="2600" dirty="0">
                <a:latin typeface="+mj-lt"/>
                <a:ea typeface="+mj-ea"/>
                <a:cs typeface="+mj-cs"/>
              </a:rPr>
              <a:t>10M</a:t>
            </a:r>
            <a:r>
              <a:rPr lang="zh-CN" altLang="zh-CN" sz="2600" dirty="0">
                <a:latin typeface="+mj-lt"/>
                <a:ea typeface="+mj-ea"/>
                <a:cs typeface="+mj-cs"/>
              </a:rPr>
              <a:t>和</a:t>
            </a:r>
            <a:r>
              <a:rPr lang="en-US" altLang="zh-CN" sz="2600" dirty="0">
                <a:latin typeface="+mj-lt"/>
                <a:ea typeface="+mj-ea"/>
                <a:cs typeface="+mj-cs"/>
              </a:rPr>
              <a:t>100M</a:t>
            </a:r>
            <a:r>
              <a:rPr lang="zh-CN" altLang="zh-CN" sz="2600" dirty="0">
                <a:latin typeface="+mj-lt"/>
                <a:ea typeface="+mj-ea"/>
                <a:cs typeface="+mj-cs"/>
              </a:rPr>
              <a:t>的兼容</a:t>
            </a:r>
            <a:r>
              <a:rPr lang="zh-CN" altLang="zh-CN" sz="2600" dirty="0" smtClean="0">
                <a:latin typeface="+mj-lt"/>
                <a:ea typeface="+mj-ea"/>
                <a:cs typeface="+mj-cs"/>
              </a:rPr>
              <a:t>。</a:t>
            </a:r>
            <a:endParaRPr lang="zh-CN" altLang="zh-CN" sz="2600" dirty="0">
              <a:latin typeface="+mj-lt"/>
              <a:ea typeface="+mj-ea"/>
              <a:cs typeface="+mj-cs"/>
            </a:endParaRPr>
          </a:p>
        </p:txBody>
      </p:sp>
    </p:spTree>
    <p:extLst>
      <p:ext uri="{BB962C8B-B14F-4D97-AF65-F5344CB8AC3E}">
        <p14:creationId xmlns:p14="http://schemas.microsoft.com/office/powerpoint/2010/main" val="201270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1186249" y="845631"/>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a:latin typeface="+mj-lt"/>
                <a:ea typeface="+mj-ea"/>
                <a:cs typeface="+mj-cs"/>
              </a:rPr>
              <a:t>MII接口定义</a:t>
            </a:r>
          </a:p>
        </p:txBody>
      </p:sp>
      <p:sp>
        <p:nvSpPr>
          <p:cNvPr id="5" name="矩形 4"/>
          <p:cNvSpPr/>
          <p:nvPr/>
        </p:nvSpPr>
        <p:spPr>
          <a:xfrm>
            <a:off x="669325" y="1760104"/>
            <a:ext cx="11110784" cy="327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en-US" altLang="zh-CN" sz="2600" dirty="0" smtClean="0">
                <a:latin typeface="+mj-lt"/>
                <a:ea typeface="+mj-ea"/>
                <a:cs typeface="+mj-cs"/>
              </a:rPr>
              <a:t>MII</a:t>
            </a:r>
            <a:r>
              <a:rPr lang="zh-CN" altLang="zh-CN" sz="2600" dirty="0" smtClean="0">
                <a:latin typeface="+mj-lt"/>
                <a:ea typeface="+mj-ea"/>
                <a:cs typeface="+mj-cs"/>
              </a:rPr>
              <a:t>接口可分为</a:t>
            </a:r>
            <a:r>
              <a:rPr lang="en-US" altLang="zh-CN" sz="2600" dirty="0">
                <a:latin typeface="+mj-lt"/>
                <a:ea typeface="+mj-ea"/>
                <a:cs typeface="+mj-cs"/>
              </a:rPr>
              <a:t>MAC</a:t>
            </a:r>
            <a:r>
              <a:rPr lang="zh-CN" altLang="zh-CN" sz="2600" dirty="0" smtClean="0">
                <a:latin typeface="+mj-lt"/>
                <a:ea typeface="+mj-ea"/>
                <a:cs typeface="+mj-cs"/>
              </a:rPr>
              <a:t>模式和</a:t>
            </a:r>
            <a:r>
              <a:rPr lang="en-US" altLang="zh-CN" sz="2600" dirty="0" smtClean="0">
                <a:latin typeface="+mj-lt"/>
                <a:ea typeface="+mj-ea"/>
                <a:cs typeface="+mj-cs"/>
              </a:rPr>
              <a:t>PHY</a:t>
            </a:r>
            <a:r>
              <a:rPr lang="zh-CN" altLang="zh-CN" sz="2600" dirty="0" smtClean="0">
                <a:latin typeface="+mj-lt"/>
                <a:ea typeface="+mj-ea"/>
                <a:cs typeface="+mj-cs"/>
              </a:rPr>
              <a:t>模式，一般说来</a:t>
            </a:r>
            <a:r>
              <a:rPr lang="en-US" altLang="zh-CN" sz="2600" dirty="0" smtClean="0">
                <a:latin typeface="+mj-lt"/>
                <a:ea typeface="+mj-ea"/>
                <a:cs typeface="+mj-cs"/>
              </a:rPr>
              <a:t>MAC</a:t>
            </a:r>
            <a:r>
              <a:rPr lang="zh-CN" altLang="zh-CN" sz="2600" dirty="0" smtClean="0">
                <a:latin typeface="+mj-lt"/>
                <a:ea typeface="+mj-ea"/>
                <a:cs typeface="+mj-cs"/>
              </a:rPr>
              <a:t>和</a:t>
            </a:r>
            <a:r>
              <a:rPr lang="en-US" altLang="zh-CN" sz="2600" dirty="0" smtClean="0">
                <a:latin typeface="+mj-lt"/>
                <a:ea typeface="+mj-ea"/>
                <a:cs typeface="+mj-cs"/>
              </a:rPr>
              <a:t>PHY</a:t>
            </a:r>
            <a:r>
              <a:rPr lang="zh-CN" altLang="zh-CN" sz="2600" dirty="0" smtClean="0">
                <a:latin typeface="+mj-lt"/>
                <a:ea typeface="+mj-ea"/>
                <a:cs typeface="+mj-cs"/>
              </a:rPr>
              <a:t>对接，但是</a:t>
            </a:r>
            <a:r>
              <a:rPr lang="en-US" altLang="zh-CN" sz="2600" dirty="0" smtClean="0">
                <a:latin typeface="+mj-lt"/>
                <a:ea typeface="+mj-ea"/>
                <a:cs typeface="+mj-cs"/>
              </a:rPr>
              <a:t>MAC</a:t>
            </a:r>
            <a:r>
              <a:rPr lang="zh-CN" altLang="zh-CN" sz="2600" dirty="0" smtClean="0">
                <a:latin typeface="+mj-lt"/>
                <a:ea typeface="+mj-ea"/>
                <a:cs typeface="+mj-cs"/>
              </a:rPr>
              <a:t>和</a:t>
            </a:r>
            <a:r>
              <a:rPr lang="en-US" altLang="zh-CN" sz="2600" dirty="0" smtClean="0">
                <a:latin typeface="+mj-lt"/>
                <a:ea typeface="+mj-ea"/>
                <a:cs typeface="+mj-cs"/>
              </a:rPr>
              <a:t>MAC</a:t>
            </a:r>
            <a:r>
              <a:rPr lang="zh-CN" altLang="zh-CN" sz="2600" dirty="0" smtClean="0">
                <a:latin typeface="+mj-lt"/>
                <a:ea typeface="+mj-ea"/>
                <a:cs typeface="+mj-cs"/>
              </a:rPr>
              <a:t>也是可以对接的。</a:t>
            </a:r>
            <a:endParaRPr lang="zh-CN" altLang="zh-CN" sz="2600" dirty="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endParaRPr lang="en-US" altLang="zh-CN" sz="2600" dirty="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MII</a:t>
            </a:r>
            <a:r>
              <a:rPr lang="zh-CN" altLang="en-US" sz="2600" dirty="0">
                <a:latin typeface="+mj-lt"/>
                <a:ea typeface="+mj-ea"/>
                <a:cs typeface="+mj-cs"/>
              </a:rPr>
              <a:t>接口主要包括四个部分</a:t>
            </a:r>
            <a:r>
              <a:rPr lang="zh-CN" altLang="en-US" sz="2600" dirty="0" smtClean="0">
                <a:latin typeface="+mj-lt"/>
                <a:ea typeface="+mj-ea"/>
                <a:cs typeface="+mj-cs"/>
              </a:rPr>
              <a:t>。</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从</a:t>
            </a:r>
            <a:r>
              <a:rPr lang="zh-CN" altLang="en-US" sz="2600" dirty="0">
                <a:latin typeface="+mj-lt"/>
                <a:ea typeface="+mj-ea"/>
                <a:cs typeface="+mj-cs"/>
              </a:rPr>
              <a:t>MAC层到物理层的发送数据</a:t>
            </a:r>
            <a:r>
              <a:rPr lang="zh-CN" altLang="en-US" sz="2600" dirty="0" smtClean="0">
                <a:latin typeface="+mj-lt"/>
                <a:ea typeface="+mj-ea"/>
                <a:cs typeface="+mj-cs"/>
              </a:rPr>
              <a:t>接口；</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从</a:t>
            </a:r>
            <a:r>
              <a:rPr lang="zh-CN" altLang="en-US" sz="2600" dirty="0">
                <a:latin typeface="+mj-lt"/>
                <a:ea typeface="+mj-ea"/>
                <a:cs typeface="+mj-cs"/>
              </a:rPr>
              <a:t>物理层到MAC层的接收数据</a:t>
            </a:r>
            <a:r>
              <a:rPr lang="zh-CN" altLang="en-US" sz="2600" dirty="0" smtClean="0">
                <a:latin typeface="+mj-lt"/>
                <a:ea typeface="+mj-ea"/>
                <a:cs typeface="+mj-cs"/>
              </a:rPr>
              <a:t>接口；</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从</a:t>
            </a:r>
            <a:r>
              <a:rPr lang="zh-CN" altLang="en-US" sz="2600" dirty="0">
                <a:latin typeface="+mj-lt"/>
                <a:ea typeface="+mj-ea"/>
                <a:cs typeface="+mj-cs"/>
              </a:rPr>
              <a:t>物理层到MAC层的状态指示</a:t>
            </a:r>
            <a:r>
              <a:rPr lang="zh-CN" altLang="en-US" sz="2600" dirty="0" smtClean="0">
                <a:latin typeface="+mj-lt"/>
                <a:ea typeface="+mj-ea"/>
                <a:cs typeface="+mj-cs"/>
              </a:rPr>
              <a:t>信号；</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MAC</a:t>
            </a:r>
            <a:r>
              <a:rPr lang="zh-CN" altLang="en-US" sz="2600" dirty="0">
                <a:latin typeface="+mj-lt"/>
                <a:ea typeface="+mj-ea"/>
                <a:cs typeface="+mj-cs"/>
              </a:rPr>
              <a:t>层和物理层之间传送控制和状态信息的MDIO接口。 </a:t>
            </a:r>
          </a:p>
        </p:txBody>
      </p:sp>
    </p:spTree>
    <p:extLst>
      <p:ext uri="{BB962C8B-B14F-4D97-AF65-F5344CB8AC3E}">
        <p14:creationId xmlns:p14="http://schemas.microsoft.com/office/powerpoint/2010/main" val="293025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353" y="781221"/>
            <a:ext cx="393409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a:latin typeface="+mj-lt"/>
                <a:ea typeface="+mj-ea"/>
                <a:cs typeface="+mj-cs"/>
              </a:rPr>
              <a:t>MII</a:t>
            </a:r>
            <a:r>
              <a:rPr lang="zh-CN" altLang="zh-CN" sz="2600" b="1" dirty="0">
                <a:latin typeface="+mj-lt"/>
                <a:ea typeface="+mj-ea"/>
                <a:cs typeface="+mj-cs"/>
              </a:rPr>
              <a:t>接口的</a:t>
            </a:r>
            <a:r>
              <a:rPr lang="en-US" altLang="zh-CN" sz="2600" b="1" dirty="0">
                <a:latin typeface="+mj-lt"/>
                <a:ea typeface="+mj-ea"/>
                <a:cs typeface="+mj-cs"/>
              </a:rPr>
              <a:t>MAC</a:t>
            </a:r>
            <a:r>
              <a:rPr lang="zh-CN" altLang="zh-CN" sz="2600" b="1" dirty="0">
                <a:latin typeface="+mj-lt"/>
                <a:ea typeface="+mj-ea"/>
                <a:cs typeface="+mj-cs"/>
              </a:rPr>
              <a:t>模式</a:t>
            </a:r>
            <a:r>
              <a:rPr lang="zh-CN" altLang="zh-CN" sz="2600" b="1" dirty="0" smtClean="0">
                <a:latin typeface="+mj-lt"/>
                <a:ea typeface="+mj-ea"/>
                <a:cs typeface="+mj-cs"/>
              </a:rPr>
              <a:t>定义</a:t>
            </a:r>
            <a:endParaRPr lang="zh-CN" altLang="zh-CN" sz="2600" b="1" dirty="0">
              <a:latin typeface="+mj-lt"/>
              <a:ea typeface="+mj-ea"/>
              <a:cs typeface="+mj-cs"/>
            </a:endParaRPr>
          </a:p>
        </p:txBody>
      </p:sp>
      <p:pic>
        <p:nvPicPr>
          <p:cNvPr id="1026" name="Picture 2" descr="201004011541408846"/>
          <p:cNvPicPr>
            <a:picLocks noChangeAspect="1" noChangeArrowheads="1"/>
          </p:cNvPicPr>
          <p:nvPr/>
        </p:nvPicPr>
        <p:blipFill rotWithShape="1">
          <a:blip r:embed="rId2">
            <a:extLst>
              <a:ext uri="{28A0092B-C50C-407E-A947-70E740481C1C}">
                <a14:useLocalDpi xmlns:a14="http://schemas.microsoft.com/office/drawing/2010/main" val="0"/>
              </a:ext>
            </a:extLst>
          </a:blip>
          <a:srcRect b="5369"/>
          <a:stretch/>
        </p:blipFill>
        <p:spPr bwMode="auto">
          <a:xfrm>
            <a:off x="1530351" y="1568364"/>
            <a:ext cx="8865801" cy="470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63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6630" y="616464"/>
            <a:ext cx="31149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smtClean="0">
                <a:latin typeface="+mj-lt"/>
                <a:ea typeface="+mj-ea"/>
                <a:cs typeface="+mj-cs"/>
              </a:rPr>
              <a:t>MII</a:t>
            </a:r>
            <a:r>
              <a:rPr lang="zh-CN" altLang="zh-CN" sz="2600" b="1" dirty="0">
                <a:latin typeface="+mj-lt"/>
                <a:ea typeface="+mj-ea"/>
                <a:cs typeface="+mj-cs"/>
              </a:rPr>
              <a:t>接口时序特性</a:t>
            </a:r>
          </a:p>
        </p:txBody>
      </p:sp>
      <p:sp>
        <p:nvSpPr>
          <p:cNvPr id="3" name="Rectangle 2"/>
          <p:cNvSpPr>
            <a:spLocks noChangeArrowheads="1"/>
          </p:cNvSpPr>
          <p:nvPr/>
        </p:nvSpPr>
        <p:spPr bwMode="auto">
          <a:xfrm>
            <a:off x="806676" y="1274137"/>
            <a:ext cx="10812076" cy="8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zh-CN" sz="2600" dirty="0">
                <a:latin typeface="+mj-lt"/>
                <a:ea typeface="+mj-ea"/>
                <a:cs typeface="+mj-cs"/>
              </a:rPr>
              <a:t>在</a:t>
            </a:r>
            <a:r>
              <a:rPr lang="en-US" altLang="zh-CN" sz="2600" dirty="0">
                <a:latin typeface="+mj-lt"/>
                <a:ea typeface="+mj-ea"/>
                <a:cs typeface="+mj-cs"/>
              </a:rPr>
              <a:t>MII</a:t>
            </a:r>
            <a:r>
              <a:rPr lang="zh-CN" altLang="en-US" sz="2600" dirty="0">
                <a:latin typeface="+mj-lt"/>
                <a:ea typeface="+mj-ea"/>
                <a:cs typeface="+mj-cs"/>
              </a:rPr>
              <a:t>接口中，</a:t>
            </a:r>
            <a:r>
              <a:rPr lang="en-US" altLang="zh-CN" sz="2600" dirty="0">
                <a:latin typeface="+mj-lt"/>
                <a:ea typeface="+mj-ea"/>
                <a:cs typeface="+mj-cs"/>
              </a:rPr>
              <a:t>TX</a:t>
            </a:r>
            <a:r>
              <a:rPr lang="zh-CN" altLang="en-US" sz="2600" dirty="0">
                <a:latin typeface="+mj-lt"/>
                <a:ea typeface="+mj-ea"/>
                <a:cs typeface="+mj-cs"/>
              </a:rPr>
              <a:t>通道参考时钟是</a:t>
            </a:r>
            <a:r>
              <a:rPr lang="en-US" altLang="zh-CN" sz="2600" dirty="0">
                <a:latin typeface="+mj-lt"/>
                <a:ea typeface="+mj-ea"/>
                <a:cs typeface="+mj-cs"/>
              </a:rPr>
              <a:t>TX_CLK</a:t>
            </a:r>
            <a:r>
              <a:rPr lang="zh-CN" altLang="en-US" sz="2600" dirty="0">
                <a:latin typeface="+mj-lt"/>
                <a:ea typeface="+mj-ea"/>
                <a:cs typeface="+mj-cs"/>
              </a:rPr>
              <a:t>，</a:t>
            </a:r>
            <a:r>
              <a:rPr lang="en-US" altLang="zh-CN" sz="2600" dirty="0">
                <a:latin typeface="+mj-lt"/>
                <a:ea typeface="+mj-ea"/>
                <a:cs typeface="+mj-cs"/>
              </a:rPr>
              <a:t>RX</a:t>
            </a:r>
            <a:r>
              <a:rPr lang="zh-CN" altLang="en-US" sz="2600" dirty="0">
                <a:latin typeface="+mj-lt"/>
                <a:ea typeface="+mj-ea"/>
                <a:cs typeface="+mj-cs"/>
              </a:rPr>
              <a:t>通道参考时钟是</a:t>
            </a:r>
            <a:r>
              <a:rPr lang="en-US" altLang="zh-CN" sz="2600" dirty="0">
                <a:latin typeface="+mj-lt"/>
                <a:ea typeface="+mj-ea"/>
                <a:cs typeface="+mj-cs"/>
              </a:rPr>
              <a:t>RX_CLK</a:t>
            </a:r>
            <a:r>
              <a:rPr lang="zh-CN" altLang="en-US" sz="2600" dirty="0">
                <a:latin typeface="+mj-lt"/>
                <a:ea typeface="+mj-ea"/>
                <a:cs typeface="+mj-cs"/>
              </a:rPr>
              <a:t>，</a:t>
            </a:r>
            <a:r>
              <a:rPr lang="en-US" altLang="zh-CN" sz="2600" dirty="0">
                <a:latin typeface="+mj-lt"/>
                <a:ea typeface="+mj-ea"/>
                <a:cs typeface="+mj-cs"/>
              </a:rPr>
              <a:t>802.3-2005</a:t>
            </a:r>
            <a:r>
              <a:rPr lang="zh-CN" altLang="en-US" sz="2600" dirty="0">
                <a:latin typeface="+mj-lt"/>
                <a:ea typeface="+mj-ea"/>
                <a:cs typeface="+mj-cs"/>
              </a:rPr>
              <a:t>定义了它们之间的关系</a:t>
            </a:r>
            <a:r>
              <a:rPr lang="zh-CN" altLang="en-US" sz="2600" dirty="0" smtClean="0">
                <a:latin typeface="+mj-lt"/>
                <a:ea typeface="+mj-ea"/>
                <a:cs typeface="+mj-cs"/>
              </a:rPr>
              <a:t>。</a:t>
            </a:r>
            <a:endParaRPr lang="zh-CN" altLang="en-US" sz="2600" dirty="0">
              <a:latin typeface="+mj-lt"/>
              <a:ea typeface="+mj-ea"/>
              <a:cs typeface="+mj-cs"/>
            </a:endParaRPr>
          </a:p>
        </p:txBody>
      </p:sp>
      <p:pic>
        <p:nvPicPr>
          <p:cNvPr id="3073" name="Picture 1" descr="http://www.tech-regal.com/upload/201004011543052734.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60203" y="2661524"/>
            <a:ext cx="5485658" cy="181861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576416" y="4529229"/>
            <a:ext cx="3928832" cy="32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1600" dirty="0">
                <a:latin typeface="+mj-lt"/>
                <a:ea typeface="+mj-ea"/>
                <a:cs typeface="+mj-cs"/>
              </a:rPr>
              <a:t>Transmit </a:t>
            </a:r>
            <a:r>
              <a:rPr lang="en-US" altLang="zh-CN" sz="1600" dirty="0">
                <a:latin typeface="+mj-lt"/>
                <a:ea typeface="+mj-ea"/>
                <a:cs typeface="+mj-cs"/>
              </a:rPr>
              <a:t>signal timing relationships at the MII</a:t>
            </a:r>
            <a:endParaRPr lang="zh-CN" altLang="zh-CN" sz="1600" dirty="0">
              <a:latin typeface="+mj-lt"/>
              <a:ea typeface="+mj-ea"/>
              <a:cs typeface="+mj-cs"/>
            </a:endParaRPr>
          </a:p>
        </p:txBody>
      </p:sp>
      <p:pic>
        <p:nvPicPr>
          <p:cNvPr id="3075" name="Picture 3" descr="http://www.tech-regal.com/upload/201004011543140383.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045861" y="2711804"/>
            <a:ext cx="5249608" cy="17180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7236170" y="4529229"/>
            <a:ext cx="3803741" cy="32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1600" dirty="0">
                <a:latin typeface="+mj-lt"/>
                <a:ea typeface="+mj-ea"/>
                <a:cs typeface="+mj-cs"/>
              </a:rPr>
              <a:t>Receive signal timing relationships at the MII</a:t>
            </a:r>
          </a:p>
        </p:txBody>
      </p:sp>
    </p:spTree>
    <p:extLst>
      <p:ext uri="{BB962C8B-B14F-4D97-AF65-F5344CB8AC3E}">
        <p14:creationId xmlns:p14="http://schemas.microsoft.com/office/powerpoint/2010/main" val="183592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4268" y="484042"/>
            <a:ext cx="31149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smtClean="0">
                <a:latin typeface="+mj-lt"/>
                <a:ea typeface="+mj-ea"/>
                <a:cs typeface="+mj-cs"/>
              </a:rPr>
              <a:t>MII</a:t>
            </a:r>
            <a:r>
              <a:rPr lang="zh-CN" altLang="zh-CN" sz="2600" b="1" dirty="0">
                <a:latin typeface="+mj-lt"/>
                <a:ea typeface="+mj-ea"/>
                <a:cs typeface="+mj-cs"/>
              </a:rPr>
              <a:t>信号功能特性</a:t>
            </a:r>
          </a:p>
        </p:txBody>
      </p:sp>
      <p:sp>
        <p:nvSpPr>
          <p:cNvPr id="3" name="矩形 2"/>
          <p:cNvSpPr/>
          <p:nvPr/>
        </p:nvSpPr>
        <p:spPr>
          <a:xfrm>
            <a:off x="954268" y="1303051"/>
            <a:ext cx="6096000" cy="1754326"/>
          </a:xfrm>
          <a:prstGeom prst="rect">
            <a:avLst/>
          </a:prstGeom>
        </p:spPr>
        <p:txBody>
          <a:bodyPr>
            <a:spAutoFit/>
          </a:bodyPr>
          <a:lstStyle/>
          <a:p>
            <a:pPr indent="266700"/>
            <a:r>
              <a:rPr lang="en-US" altLang="zh-CN" kern="0" dirty="0">
                <a:solidFill>
                  <a:srgbClr val="0000FF"/>
                </a:solidFill>
                <a:latin typeface="Arial" panose="020B0604020202020204" pitchFamily="34" charset="0"/>
              </a:rPr>
              <a:t>&lt;1&gt;</a:t>
            </a:r>
            <a:r>
              <a:rPr lang="zh-CN" altLang="zh-CN" kern="0" dirty="0">
                <a:solidFill>
                  <a:srgbClr val="0000FF"/>
                </a:solidFill>
                <a:latin typeface="Arial" panose="020B0604020202020204" pitchFamily="34" charset="0"/>
                <a:cs typeface="Arial" panose="020B0604020202020204" pitchFamily="34" charset="0"/>
              </a:rPr>
              <a:t>：</a:t>
            </a:r>
            <a:r>
              <a:rPr lang="en-US" altLang="zh-CN" kern="0" dirty="0">
                <a:solidFill>
                  <a:srgbClr val="0000FF"/>
                </a:solidFill>
                <a:latin typeface="Arial" panose="020B0604020202020204" pitchFamily="34" charset="0"/>
              </a:rPr>
              <a:t> </a:t>
            </a:r>
            <a:r>
              <a:rPr lang="en-US" altLang="zh-CN" kern="0" dirty="0" smtClean="0">
                <a:solidFill>
                  <a:srgbClr val="0000FF"/>
                </a:solidFill>
                <a:latin typeface="Arial" panose="020B0604020202020204" pitchFamily="34" charset="0"/>
              </a:rPr>
              <a:t>TX_CLK</a:t>
            </a:r>
            <a:r>
              <a:rPr lang="zh-CN" altLang="zh-CN" kern="0" dirty="0" smtClean="0">
                <a:latin typeface="Arial" panose="020B0604020202020204" pitchFamily="34" charset="0"/>
                <a:cs typeface="Arial" panose="020B0604020202020204" pitchFamily="34" charset="0"/>
              </a:rPr>
              <a:t>，</a:t>
            </a:r>
            <a:r>
              <a:rPr lang="en-US" altLang="zh-CN" kern="0" dirty="0">
                <a:latin typeface="Arial" panose="020B0604020202020204" pitchFamily="34" charset="0"/>
              </a:rPr>
              <a:t>TX_CLK (Transmit Clock)</a:t>
            </a:r>
            <a:r>
              <a:rPr lang="zh-CN" altLang="zh-CN" kern="0" dirty="0">
                <a:latin typeface="Arial" panose="020B0604020202020204" pitchFamily="34" charset="0"/>
                <a:cs typeface="Arial" panose="020B0604020202020204" pitchFamily="34" charset="0"/>
              </a:rPr>
              <a:t>是一个连续的时钟信号（即系统启动，该信号就一直存在），它是</a:t>
            </a:r>
            <a:r>
              <a:rPr lang="en-US" altLang="zh-CN" kern="0" dirty="0">
                <a:latin typeface="Arial" panose="020B0604020202020204" pitchFamily="34" charset="0"/>
              </a:rPr>
              <a:t>TX_EN, TXD, and TX_ER(</a:t>
            </a:r>
            <a:r>
              <a:rPr lang="zh-CN" altLang="zh-CN" kern="0" dirty="0">
                <a:latin typeface="Arial" panose="020B0604020202020204" pitchFamily="34" charset="0"/>
                <a:cs typeface="Arial" panose="020B0604020202020204" pitchFamily="34" charset="0"/>
              </a:rPr>
              <a:t>信号方向为</a:t>
            </a:r>
            <a:r>
              <a:rPr lang="zh-CN" altLang="zh-CN" kern="0" dirty="0" smtClean="0">
                <a:latin typeface="Arial" panose="020B0604020202020204" pitchFamily="34" charset="0"/>
                <a:cs typeface="Arial" panose="020B0604020202020204" pitchFamily="34" charset="0"/>
              </a:rPr>
              <a:t>从</a:t>
            </a:r>
            <a:r>
              <a:rPr lang="en-US" altLang="zh-CN" kern="0" dirty="0" smtClean="0">
                <a:latin typeface="Arial" panose="020B0604020202020204" pitchFamily="34" charset="0"/>
              </a:rPr>
              <a:t>MAC</a:t>
            </a:r>
            <a:r>
              <a:rPr lang="zh-CN" altLang="zh-CN" kern="0" dirty="0" smtClean="0">
                <a:latin typeface="Arial" panose="020B0604020202020204" pitchFamily="34" charset="0"/>
                <a:cs typeface="Arial" panose="020B0604020202020204" pitchFamily="34" charset="0"/>
              </a:rPr>
              <a:t>到</a:t>
            </a:r>
            <a:r>
              <a:rPr lang="en-US" altLang="zh-CN" kern="0" dirty="0">
                <a:latin typeface="Arial" panose="020B0604020202020204" pitchFamily="34" charset="0"/>
              </a:rPr>
              <a:t>PHY)</a:t>
            </a:r>
            <a:r>
              <a:rPr lang="zh-CN" altLang="zh-CN" kern="0" dirty="0">
                <a:latin typeface="Arial" panose="020B0604020202020204" pitchFamily="34" charset="0"/>
                <a:cs typeface="Arial" panose="020B0604020202020204" pitchFamily="34" charset="0"/>
              </a:rPr>
              <a:t>的参考时钟，</a:t>
            </a:r>
            <a:r>
              <a:rPr lang="en-US" altLang="zh-CN" kern="0" dirty="0">
                <a:latin typeface="Arial" panose="020B0604020202020204" pitchFamily="34" charset="0"/>
              </a:rPr>
              <a:t>TX_CLK</a:t>
            </a:r>
            <a:r>
              <a:rPr lang="zh-CN" altLang="zh-CN" kern="0" dirty="0">
                <a:latin typeface="Arial" panose="020B0604020202020204" pitchFamily="34" charset="0"/>
                <a:cs typeface="Arial" panose="020B0604020202020204" pitchFamily="34" charset="0"/>
              </a:rPr>
              <a:t>由</a:t>
            </a:r>
            <a:r>
              <a:rPr lang="en-US" altLang="zh-CN" kern="0" dirty="0">
                <a:latin typeface="Arial" panose="020B0604020202020204" pitchFamily="34" charset="0"/>
              </a:rPr>
              <a:t>PHY</a:t>
            </a:r>
            <a:r>
              <a:rPr lang="zh-CN" altLang="zh-CN" kern="0" dirty="0" smtClean="0">
                <a:latin typeface="Arial" panose="020B0604020202020204" pitchFamily="34" charset="0"/>
                <a:cs typeface="Arial" panose="020B0604020202020204" pitchFamily="34" charset="0"/>
              </a:rPr>
              <a:t>驱动</a:t>
            </a:r>
            <a:r>
              <a:rPr lang="zh-CN" altLang="en-US" kern="0" dirty="0" smtClean="0">
                <a:latin typeface="Arial" panose="020B0604020202020204" pitchFamily="34" charset="0"/>
                <a:cs typeface="Arial" panose="020B0604020202020204" pitchFamily="34" charset="0"/>
              </a:rPr>
              <a:t>，</a:t>
            </a:r>
            <a:r>
              <a:rPr lang="en-US" altLang="zh-CN" kern="0" dirty="0" smtClean="0">
                <a:latin typeface="Arial" panose="020B0604020202020204" pitchFamily="34" charset="0"/>
              </a:rPr>
              <a:t>TX_CLK</a:t>
            </a:r>
            <a:r>
              <a:rPr lang="zh-CN" altLang="zh-CN" kern="0" dirty="0">
                <a:latin typeface="Arial" panose="020B0604020202020204" pitchFamily="34" charset="0"/>
                <a:cs typeface="Arial" panose="020B0604020202020204" pitchFamily="34" charset="0"/>
              </a:rPr>
              <a:t>的时钟频率是数据传输速率的</a:t>
            </a:r>
            <a:r>
              <a:rPr lang="en-US" altLang="zh-CN" kern="0" dirty="0">
                <a:latin typeface="Arial" panose="020B0604020202020204" pitchFamily="34" charset="0"/>
              </a:rPr>
              <a:t>25%</a:t>
            </a:r>
            <a:r>
              <a:rPr lang="zh-CN" altLang="zh-CN" kern="0" dirty="0">
                <a:latin typeface="Arial" panose="020B0604020202020204" pitchFamily="34" charset="0"/>
                <a:cs typeface="Arial" panose="020B0604020202020204" pitchFamily="34" charset="0"/>
              </a:rPr>
              <a:t>，偏差</a:t>
            </a:r>
            <a:r>
              <a:rPr lang="en-US" altLang="zh-CN" kern="0" dirty="0">
                <a:latin typeface="Arial" panose="020B0604020202020204" pitchFamily="34" charset="0"/>
              </a:rPr>
              <a:t>+-100ppm</a:t>
            </a:r>
            <a:r>
              <a:rPr lang="zh-CN" altLang="zh-CN" kern="0" dirty="0">
                <a:latin typeface="Arial" panose="020B0604020202020204" pitchFamily="34" charset="0"/>
                <a:cs typeface="Arial" panose="020B0604020202020204" pitchFamily="34" charset="0"/>
              </a:rPr>
              <a:t>。例如，</a:t>
            </a:r>
            <a:r>
              <a:rPr lang="en-US" altLang="zh-CN" kern="0" dirty="0">
                <a:latin typeface="Arial" panose="020B0604020202020204" pitchFamily="34" charset="0"/>
              </a:rPr>
              <a:t>100Mb/s</a:t>
            </a:r>
            <a:r>
              <a:rPr lang="zh-CN" altLang="zh-CN" kern="0" dirty="0">
                <a:latin typeface="Arial" panose="020B0604020202020204" pitchFamily="34" charset="0"/>
                <a:cs typeface="Arial" panose="020B0604020202020204" pitchFamily="34" charset="0"/>
              </a:rPr>
              <a:t>模式下，</a:t>
            </a:r>
            <a:r>
              <a:rPr lang="en-US" altLang="zh-CN" kern="0" dirty="0">
                <a:latin typeface="Arial" panose="020B0604020202020204" pitchFamily="34" charset="0"/>
              </a:rPr>
              <a:t>TX_CLK</a:t>
            </a:r>
            <a:r>
              <a:rPr lang="zh-CN" altLang="zh-CN" kern="0" dirty="0">
                <a:latin typeface="Arial" panose="020B0604020202020204" pitchFamily="34" charset="0"/>
                <a:cs typeface="Arial" panose="020B0604020202020204" pitchFamily="34" charset="0"/>
              </a:rPr>
              <a:t>时钟频率为</a:t>
            </a:r>
            <a:r>
              <a:rPr lang="en-US" altLang="zh-CN" kern="0" dirty="0" smtClean="0">
                <a:latin typeface="Arial" panose="020B0604020202020204" pitchFamily="34" charset="0"/>
              </a:rPr>
              <a:t>25MHz</a:t>
            </a:r>
            <a:r>
              <a:rPr lang="zh-CN" altLang="zh-CN" kern="0" dirty="0" smtClean="0">
                <a:latin typeface="Arial" panose="020B0604020202020204" pitchFamily="34" charset="0"/>
                <a:cs typeface="Arial" panose="020B0604020202020204" pitchFamily="34" charset="0"/>
              </a:rPr>
              <a:t>。</a:t>
            </a:r>
            <a:endParaRPr lang="zh-CN" altLang="zh-CN" sz="1400" kern="100" dirty="0">
              <a:latin typeface="Times New Roman" panose="02020603050405020304" pitchFamily="18" charset="0"/>
            </a:endParaRPr>
          </a:p>
        </p:txBody>
      </p:sp>
      <p:sp>
        <p:nvSpPr>
          <p:cNvPr id="4" name="矩形 3"/>
          <p:cNvSpPr/>
          <p:nvPr/>
        </p:nvSpPr>
        <p:spPr>
          <a:xfrm>
            <a:off x="954268" y="3688998"/>
            <a:ext cx="6096000" cy="1754326"/>
          </a:xfrm>
          <a:prstGeom prst="rect">
            <a:avLst/>
          </a:prstGeom>
        </p:spPr>
        <p:txBody>
          <a:bodyPr>
            <a:spAutoFit/>
          </a:bodyPr>
          <a:lstStyle/>
          <a:p>
            <a:pPr indent="266700"/>
            <a:r>
              <a:rPr lang="en-US" altLang="zh-CN" kern="0" dirty="0">
                <a:solidFill>
                  <a:srgbClr val="0000FF"/>
                </a:solidFill>
                <a:latin typeface="Arial" panose="020B0604020202020204" pitchFamily="34" charset="0"/>
              </a:rPr>
              <a:t>&lt;2&gt;</a:t>
            </a:r>
            <a:r>
              <a:rPr lang="zh-CN" altLang="zh-CN" kern="0" dirty="0" smtClean="0">
                <a:solidFill>
                  <a:srgbClr val="0000FF"/>
                </a:solidFill>
                <a:latin typeface="Arial" panose="020B0604020202020204" pitchFamily="34" charset="0"/>
                <a:cs typeface="Arial" panose="020B0604020202020204" pitchFamily="34" charset="0"/>
              </a:rPr>
              <a:t>：</a:t>
            </a:r>
            <a:r>
              <a:rPr lang="en-US" altLang="zh-CN" kern="0" dirty="0" smtClean="0">
                <a:solidFill>
                  <a:srgbClr val="0000FF"/>
                </a:solidFill>
                <a:latin typeface="Arial" panose="020B0604020202020204" pitchFamily="34" charset="0"/>
              </a:rPr>
              <a:t>RX_CLK</a:t>
            </a:r>
            <a:r>
              <a:rPr lang="zh-CN" altLang="zh-CN" b="1" kern="0" dirty="0">
                <a:latin typeface="Arial" panose="020B0604020202020204" pitchFamily="34" charset="0"/>
                <a:cs typeface="Arial" panose="020B0604020202020204" pitchFamily="34" charset="0"/>
              </a:rPr>
              <a:t>，</a:t>
            </a:r>
            <a:r>
              <a:rPr lang="zh-CN" altLang="zh-CN" kern="0" dirty="0">
                <a:latin typeface="Arial" panose="020B0604020202020204" pitchFamily="34" charset="0"/>
                <a:cs typeface="Arial" panose="020B0604020202020204" pitchFamily="34" charset="0"/>
              </a:rPr>
              <a:t>它与</a:t>
            </a:r>
            <a:r>
              <a:rPr lang="en-US" altLang="zh-CN" kern="0" dirty="0">
                <a:latin typeface="Arial" panose="020B0604020202020204" pitchFamily="34" charset="0"/>
              </a:rPr>
              <a:t>TX_CLK</a:t>
            </a:r>
            <a:r>
              <a:rPr lang="zh-CN" altLang="zh-CN" kern="0" dirty="0">
                <a:latin typeface="Arial" panose="020B0604020202020204" pitchFamily="34" charset="0"/>
                <a:cs typeface="Arial" panose="020B0604020202020204" pitchFamily="34" charset="0"/>
              </a:rPr>
              <a:t>具有相同的要求，所不同的是它是</a:t>
            </a:r>
            <a:r>
              <a:rPr lang="en-US" altLang="zh-CN" kern="0" dirty="0">
                <a:latin typeface="Arial" panose="020B0604020202020204" pitchFamily="34" charset="0"/>
              </a:rPr>
              <a:t>RX_DV, RXD, and RX_ER(</a:t>
            </a:r>
            <a:r>
              <a:rPr lang="zh-CN" altLang="zh-CN" kern="0" dirty="0">
                <a:latin typeface="Arial" panose="020B0604020202020204" pitchFamily="34" charset="0"/>
                <a:cs typeface="Arial" panose="020B0604020202020204" pitchFamily="34" charset="0"/>
              </a:rPr>
              <a:t>信号方向是从</a:t>
            </a:r>
            <a:r>
              <a:rPr lang="en-US" altLang="zh-CN" kern="0" dirty="0">
                <a:latin typeface="Arial" panose="020B0604020202020204" pitchFamily="34" charset="0"/>
              </a:rPr>
              <a:t>PHY</a:t>
            </a:r>
            <a:r>
              <a:rPr lang="zh-CN" altLang="zh-CN" kern="0" dirty="0" smtClean="0">
                <a:latin typeface="Arial" panose="020B0604020202020204" pitchFamily="34" charset="0"/>
                <a:cs typeface="Arial" panose="020B0604020202020204" pitchFamily="34" charset="0"/>
              </a:rPr>
              <a:t>到</a:t>
            </a:r>
            <a:r>
              <a:rPr lang="en-US" altLang="zh-CN" kern="0" dirty="0" smtClean="0">
                <a:latin typeface="Arial" panose="020B0604020202020204" pitchFamily="34" charset="0"/>
              </a:rPr>
              <a:t>MAC)</a:t>
            </a:r>
            <a:r>
              <a:rPr lang="zh-CN" altLang="zh-CN" kern="0" dirty="0">
                <a:latin typeface="Arial" panose="020B0604020202020204" pitchFamily="34" charset="0"/>
                <a:cs typeface="Arial" panose="020B0604020202020204" pitchFamily="34" charset="0"/>
              </a:rPr>
              <a:t>的参考时钟。</a:t>
            </a:r>
            <a:r>
              <a:rPr lang="en-US" altLang="zh-CN" kern="0" dirty="0">
                <a:latin typeface="Arial" panose="020B0604020202020204" pitchFamily="34" charset="0"/>
              </a:rPr>
              <a:t>RX_CLK</a:t>
            </a:r>
            <a:r>
              <a:rPr lang="zh-CN" altLang="zh-CN" kern="0" dirty="0">
                <a:latin typeface="Arial" panose="020B0604020202020204" pitchFamily="34" charset="0"/>
                <a:cs typeface="Arial" panose="020B0604020202020204" pitchFamily="34" charset="0"/>
              </a:rPr>
              <a:t>同样是由</a:t>
            </a:r>
            <a:r>
              <a:rPr lang="en-US" altLang="zh-CN" kern="0" dirty="0">
                <a:latin typeface="Arial" panose="020B0604020202020204" pitchFamily="34" charset="0"/>
              </a:rPr>
              <a:t>PHY</a:t>
            </a:r>
            <a:r>
              <a:rPr lang="zh-CN" altLang="zh-CN" kern="0" dirty="0">
                <a:latin typeface="Arial" panose="020B0604020202020204" pitchFamily="34" charset="0"/>
                <a:cs typeface="Arial" panose="020B0604020202020204" pitchFamily="34" charset="0"/>
              </a:rPr>
              <a:t>驱动，</a:t>
            </a:r>
            <a:r>
              <a:rPr lang="en-US" altLang="zh-CN" kern="0" dirty="0">
                <a:latin typeface="Arial" panose="020B0604020202020204" pitchFamily="34" charset="0"/>
              </a:rPr>
              <a:t>PHY</a:t>
            </a:r>
            <a:r>
              <a:rPr lang="zh-CN" altLang="zh-CN" kern="0" dirty="0">
                <a:latin typeface="Arial" panose="020B0604020202020204" pitchFamily="34" charset="0"/>
                <a:cs typeface="Arial" panose="020B0604020202020204" pitchFamily="34" charset="0"/>
              </a:rPr>
              <a:t>可能从接收到的数据中提取时钟</a:t>
            </a:r>
            <a:r>
              <a:rPr lang="en-US" altLang="zh-CN" kern="0" dirty="0">
                <a:latin typeface="Arial" panose="020B0604020202020204" pitchFamily="34" charset="0"/>
              </a:rPr>
              <a:t>RX_CLK</a:t>
            </a:r>
            <a:r>
              <a:rPr lang="zh-CN" altLang="zh-CN" kern="0" dirty="0">
                <a:latin typeface="Arial" panose="020B0604020202020204" pitchFamily="34" charset="0"/>
                <a:cs typeface="Arial" panose="020B0604020202020204" pitchFamily="34" charset="0"/>
              </a:rPr>
              <a:t>，也有可能从一个名义上的参考时钟</a:t>
            </a:r>
            <a:r>
              <a:rPr lang="en-US" altLang="zh-CN" kern="0" dirty="0">
                <a:latin typeface="Arial" panose="020B0604020202020204" pitchFamily="34" charset="0"/>
              </a:rPr>
              <a:t>(e.g., the TX_CLK reference)</a:t>
            </a:r>
            <a:r>
              <a:rPr lang="zh-CN" altLang="zh-CN" kern="0" dirty="0">
                <a:latin typeface="Arial" panose="020B0604020202020204" pitchFamily="34" charset="0"/>
                <a:cs typeface="Arial" panose="020B0604020202020204" pitchFamily="34" charset="0"/>
              </a:rPr>
              <a:t>来驱动</a:t>
            </a:r>
            <a:r>
              <a:rPr lang="en-US" altLang="zh-CN" kern="0" dirty="0">
                <a:latin typeface="Arial" panose="020B0604020202020204" pitchFamily="34" charset="0"/>
              </a:rPr>
              <a:t>RX_CLK</a:t>
            </a:r>
            <a:endParaRPr lang="zh-CN" altLang="zh-CN" sz="1400" kern="100" dirty="0">
              <a:latin typeface="Times New Roman" panose="02020603050405020304" pitchFamily="18"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0869" y="3688998"/>
            <a:ext cx="3828494" cy="2871371"/>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0869" y="497285"/>
            <a:ext cx="3828494" cy="2871370"/>
          </a:xfrm>
          <a:prstGeom prst="rect">
            <a:avLst/>
          </a:prstGeom>
        </p:spPr>
      </p:pic>
    </p:spTree>
    <p:extLst>
      <p:ext uri="{BB962C8B-B14F-4D97-AF65-F5344CB8AC3E}">
        <p14:creationId xmlns:p14="http://schemas.microsoft.com/office/powerpoint/2010/main" val="414351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272" y="1256043"/>
            <a:ext cx="5610078" cy="1200329"/>
          </a:xfrm>
          <a:prstGeom prst="rect">
            <a:avLst/>
          </a:prstGeom>
        </p:spPr>
        <p:txBody>
          <a:bodyPr wrap="square">
            <a:spAutoFit/>
          </a:bodyPr>
          <a:lstStyle/>
          <a:p>
            <a:pPr indent="266700"/>
            <a:r>
              <a:rPr lang="en-US" altLang="zh-CN" kern="0" dirty="0">
                <a:solidFill>
                  <a:srgbClr val="0000FF"/>
                </a:solidFill>
                <a:latin typeface="Arial" panose="020B0604020202020204" pitchFamily="34" charset="0"/>
              </a:rPr>
              <a:t>&lt;3&gt;</a:t>
            </a:r>
            <a:r>
              <a:rPr lang="zh-CN" altLang="zh-CN" kern="0" dirty="0">
                <a:solidFill>
                  <a:srgbClr val="0000FF"/>
                </a:solidFill>
                <a:latin typeface="Arial" panose="020B0604020202020204" pitchFamily="34" charset="0"/>
                <a:cs typeface="Arial" panose="020B0604020202020204" pitchFamily="34" charset="0"/>
              </a:rPr>
              <a:t>：</a:t>
            </a:r>
            <a:r>
              <a:rPr lang="en-US" altLang="zh-CN" kern="0" dirty="0">
                <a:solidFill>
                  <a:srgbClr val="0000FF"/>
                </a:solidFill>
                <a:latin typeface="Arial" panose="020B0604020202020204" pitchFamily="34" charset="0"/>
              </a:rPr>
              <a:t>TXD (transmit data)</a:t>
            </a:r>
            <a:r>
              <a:rPr lang="zh-CN" altLang="zh-CN" kern="0" dirty="0">
                <a:solidFill>
                  <a:srgbClr val="0000FF"/>
                </a:solidFill>
                <a:latin typeface="Arial" panose="020B0604020202020204" pitchFamily="34" charset="0"/>
                <a:cs typeface="Arial" panose="020B0604020202020204" pitchFamily="34" charset="0"/>
              </a:rPr>
              <a:t>，</a:t>
            </a:r>
            <a:r>
              <a:rPr lang="en-US" altLang="zh-CN" kern="0" dirty="0">
                <a:latin typeface="Arial" panose="020B0604020202020204" pitchFamily="34" charset="0"/>
              </a:rPr>
              <a:t>TXD</a:t>
            </a:r>
            <a:r>
              <a:rPr lang="zh-CN" altLang="zh-CN" kern="0" dirty="0" smtClean="0">
                <a:latin typeface="Arial" panose="020B0604020202020204" pitchFamily="34" charset="0"/>
                <a:cs typeface="Arial" panose="020B0604020202020204" pitchFamily="34" charset="0"/>
              </a:rPr>
              <a:t>由</a:t>
            </a:r>
            <a:r>
              <a:rPr lang="en-US" altLang="zh-CN" kern="0" dirty="0" smtClean="0">
                <a:latin typeface="Arial" panose="020B0604020202020204" pitchFamily="34" charset="0"/>
              </a:rPr>
              <a:t>MAC</a:t>
            </a:r>
            <a:r>
              <a:rPr lang="zh-CN" altLang="zh-CN" kern="0" dirty="0" smtClean="0">
                <a:latin typeface="Arial" panose="020B0604020202020204" pitchFamily="34" charset="0"/>
                <a:cs typeface="Arial" panose="020B0604020202020204" pitchFamily="34" charset="0"/>
              </a:rPr>
              <a:t>驱动</a:t>
            </a:r>
            <a:r>
              <a:rPr lang="zh-CN" altLang="zh-CN" kern="0" dirty="0">
                <a:latin typeface="Arial" panose="020B0604020202020204" pitchFamily="34" charset="0"/>
                <a:cs typeface="Arial" panose="020B0604020202020204" pitchFamily="34" charset="0"/>
              </a:rPr>
              <a:t>，同步于</a:t>
            </a:r>
            <a:r>
              <a:rPr lang="en-US" altLang="zh-CN" kern="0" dirty="0">
                <a:latin typeface="Arial" panose="020B0604020202020204" pitchFamily="34" charset="0"/>
              </a:rPr>
              <a:t>TX_CLK</a:t>
            </a:r>
            <a:r>
              <a:rPr lang="zh-CN" altLang="zh-CN" kern="0" dirty="0">
                <a:latin typeface="Arial" panose="020B0604020202020204" pitchFamily="34" charset="0"/>
                <a:cs typeface="Arial" panose="020B0604020202020204" pitchFamily="34" charset="0"/>
              </a:rPr>
              <a:t>，在</a:t>
            </a:r>
            <a:r>
              <a:rPr lang="en-US" altLang="zh-CN" kern="0" dirty="0">
                <a:latin typeface="Arial" panose="020B0604020202020204" pitchFamily="34" charset="0"/>
              </a:rPr>
              <a:t>TX_CLK</a:t>
            </a:r>
            <a:r>
              <a:rPr lang="zh-CN" altLang="zh-CN" kern="0" dirty="0">
                <a:latin typeface="Arial" panose="020B0604020202020204" pitchFamily="34" charset="0"/>
                <a:cs typeface="Arial" panose="020B0604020202020204" pitchFamily="34" charset="0"/>
              </a:rPr>
              <a:t>的时钟周期内，并且</a:t>
            </a:r>
            <a:r>
              <a:rPr lang="en-US" altLang="zh-CN" kern="0" dirty="0">
                <a:latin typeface="Arial" panose="020B0604020202020204" pitchFamily="34" charset="0"/>
              </a:rPr>
              <a:t>TX_EN</a:t>
            </a:r>
            <a:r>
              <a:rPr lang="zh-CN" altLang="zh-CN" kern="0" dirty="0">
                <a:latin typeface="Arial" panose="020B0604020202020204" pitchFamily="34" charset="0"/>
                <a:cs typeface="Arial" panose="020B0604020202020204" pitchFamily="34" charset="0"/>
              </a:rPr>
              <a:t>有效，</a:t>
            </a:r>
            <a:r>
              <a:rPr lang="en-US" altLang="zh-CN" kern="0" dirty="0">
                <a:latin typeface="Arial" panose="020B0604020202020204" pitchFamily="34" charset="0"/>
              </a:rPr>
              <a:t>TXD</a:t>
            </a:r>
            <a:r>
              <a:rPr lang="zh-CN" altLang="zh-CN" kern="0" dirty="0">
                <a:latin typeface="Arial" panose="020B0604020202020204" pitchFamily="34" charset="0"/>
                <a:cs typeface="Arial" panose="020B0604020202020204" pitchFamily="34" charset="0"/>
              </a:rPr>
              <a:t>上的数据被</a:t>
            </a:r>
            <a:r>
              <a:rPr lang="en-US" altLang="zh-CN" kern="0" dirty="0">
                <a:latin typeface="Arial" panose="020B0604020202020204" pitchFamily="34" charset="0"/>
              </a:rPr>
              <a:t>PHY</a:t>
            </a:r>
            <a:r>
              <a:rPr lang="zh-CN" altLang="zh-CN" kern="0" dirty="0">
                <a:latin typeface="Arial" panose="020B0604020202020204" pitchFamily="34" charset="0"/>
                <a:cs typeface="Arial" panose="020B0604020202020204" pitchFamily="34" charset="0"/>
              </a:rPr>
              <a:t>接收，否则</a:t>
            </a:r>
            <a:r>
              <a:rPr lang="en-US" altLang="zh-CN" kern="0" dirty="0">
                <a:latin typeface="Arial" panose="020B0604020202020204" pitchFamily="34" charset="0"/>
              </a:rPr>
              <a:t>TXD</a:t>
            </a:r>
            <a:r>
              <a:rPr lang="zh-CN" altLang="zh-CN" kern="0" dirty="0">
                <a:latin typeface="Arial" panose="020B0604020202020204" pitchFamily="34" charset="0"/>
                <a:cs typeface="Arial" panose="020B0604020202020204" pitchFamily="34" charset="0"/>
              </a:rPr>
              <a:t>的数据对</a:t>
            </a:r>
            <a:r>
              <a:rPr lang="en-US" altLang="zh-CN" kern="0" dirty="0">
                <a:latin typeface="Arial" panose="020B0604020202020204" pitchFamily="34" charset="0"/>
              </a:rPr>
              <a:t>PHY</a:t>
            </a:r>
            <a:r>
              <a:rPr lang="zh-CN" altLang="zh-CN" kern="0" dirty="0">
                <a:latin typeface="Arial" panose="020B0604020202020204" pitchFamily="34" charset="0"/>
                <a:cs typeface="Arial" panose="020B0604020202020204" pitchFamily="34" charset="0"/>
              </a:rPr>
              <a:t>没有任何影响。</a:t>
            </a:r>
            <a:endParaRPr lang="zh-CN" altLang="zh-CN" sz="1400" kern="100" dirty="0">
              <a:latin typeface="Times New Roman" panose="02020603050405020304" pitchFamily="18" charset="0"/>
            </a:endParaRPr>
          </a:p>
        </p:txBody>
      </p:sp>
      <p:pic>
        <p:nvPicPr>
          <p:cNvPr id="4098" name="Picture 2" descr="201004011543311318"/>
          <p:cNvPicPr>
            <a:picLocks noChangeAspect="1" noChangeArrowheads="1"/>
          </p:cNvPicPr>
          <p:nvPr/>
        </p:nvPicPr>
        <p:blipFill rotWithShape="1">
          <a:blip r:embed="rId2">
            <a:extLst>
              <a:ext uri="{28A0092B-C50C-407E-A947-70E740481C1C}">
                <a14:useLocalDpi xmlns:a14="http://schemas.microsoft.com/office/drawing/2010/main" val="0"/>
              </a:ext>
            </a:extLst>
          </a:blip>
          <a:srcRect b="48006"/>
          <a:stretch/>
        </p:blipFill>
        <p:spPr bwMode="auto">
          <a:xfrm>
            <a:off x="6175319" y="976485"/>
            <a:ext cx="5621680" cy="146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54268" y="484042"/>
            <a:ext cx="31149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smtClean="0">
                <a:latin typeface="+mj-lt"/>
                <a:ea typeface="+mj-ea"/>
                <a:cs typeface="+mj-cs"/>
              </a:rPr>
              <a:t>MII</a:t>
            </a:r>
            <a:r>
              <a:rPr lang="zh-CN" altLang="zh-CN" sz="2600" b="1" dirty="0">
                <a:latin typeface="+mj-lt"/>
                <a:ea typeface="+mj-ea"/>
                <a:cs typeface="+mj-cs"/>
              </a:rPr>
              <a:t>信号功能特性</a:t>
            </a:r>
          </a:p>
        </p:txBody>
      </p:sp>
      <p:sp>
        <p:nvSpPr>
          <p:cNvPr id="7" name="矩形 6"/>
          <p:cNvSpPr/>
          <p:nvPr/>
        </p:nvSpPr>
        <p:spPr>
          <a:xfrm>
            <a:off x="371272" y="3389868"/>
            <a:ext cx="6096000" cy="1200329"/>
          </a:xfrm>
          <a:prstGeom prst="rect">
            <a:avLst/>
          </a:prstGeom>
        </p:spPr>
        <p:txBody>
          <a:bodyPr>
            <a:spAutoFit/>
          </a:bodyPr>
          <a:lstStyle/>
          <a:p>
            <a:pPr indent="266700"/>
            <a:r>
              <a:rPr lang="en-US" altLang="zh-CN" kern="0" dirty="0" smtClean="0">
                <a:solidFill>
                  <a:srgbClr val="0000FF"/>
                </a:solidFill>
                <a:latin typeface="Arial" panose="020B0604020202020204" pitchFamily="34" charset="0"/>
              </a:rPr>
              <a:t>&lt;4&gt;</a:t>
            </a:r>
            <a:r>
              <a:rPr lang="zh-CN" altLang="zh-CN" kern="0" dirty="0">
                <a:solidFill>
                  <a:srgbClr val="0000FF"/>
                </a:solidFill>
                <a:latin typeface="Arial" panose="020B0604020202020204" pitchFamily="34" charset="0"/>
                <a:cs typeface="Arial" panose="020B0604020202020204" pitchFamily="34" charset="0"/>
              </a:rPr>
              <a:t>：</a:t>
            </a:r>
            <a:r>
              <a:rPr lang="en-US" altLang="zh-CN" kern="0" dirty="0" smtClean="0">
                <a:solidFill>
                  <a:srgbClr val="0000FF"/>
                </a:solidFill>
                <a:effectLst/>
                <a:latin typeface="Arial" panose="020B0604020202020204" pitchFamily="34" charset="0"/>
                <a:ea typeface="TimesNewRomanPSMT"/>
              </a:rPr>
              <a:t>RXD (receive data)</a:t>
            </a:r>
            <a:r>
              <a:rPr lang="zh-CN" altLang="zh-CN" kern="0" dirty="0">
                <a:latin typeface="Arial" panose="020B0604020202020204" pitchFamily="34" charset="0"/>
                <a:cs typeface="Arial" panose="020B0604020202020204" pitchFamily="34" charset="0"/>
              </a:rPr>
              <a:t>，</a:t>
            </a:r>
            <a:r>
              <a:rPr lang="en-US" altLang="zh-CN" kern="0" dirty="0">
                <a:latin typeface="Arial" panose="020B0604020202020204" pitchFamily="34" charset="0"/>
              </a:rPr>
              <a:t>RXD</a:t>
            </a:r>
            <a:r>
              <a:rPr lang="zh-CN" altLang="zh-CN" kern="0" dirty="0" smtClean="0">
                <a:latin typeface="Arial" panose="020B0604020202020204" pitchFamily="34" charset="0"/>
                <a:cs typeface="Arial" panose="020B0604020202020204" pitchFamily="34" charset="0"/>
              </a:rPr>
              <a:t>由</a:t>
            </a:r>
            <a:r>
              <a:rPr lang="en-US" altLang="zh-CN" kern="0" dirty="0" smtClean="0">
                <a:latin typeface="Arial" panose="020B0604020202020204" pitchFamily="34" charset="0"/>
              </a:rPr>
              <a:t>PHY</a:t>
            </a:r>
            <a:r>
              <a:rPr lang="zh-CN" altLang="zh-CN" kern="0" dirty="0" smtClean="0">
                <a:latin typeface="Arial" panose="020B0604020202020204" pitchFamily="34" charset="0"/>
                <a:cs typeface="Arial" panose="020B0604020202020204" pitchFamily="34" charset="0"/>
              </a:rPr>
              <a:t>驱动</a:t>
            </a:r>
            <a:r>
              <a:rPr lang="zh-CN" altLang="zh-CN" kern="0" dirty="0">
                <a:latin typeface="Arial" panose="020B0604020202020204" pitchFamily="34" charset="0"/>
                <a:cs typeface="Arial" panose="020B0604020202020204" pitchFamily="34" charset="0"/>
              </a:rPr>
              <a:t>，同步于</a:t>
            </a:r>
            <a:r>
              <a:rPr lang="en-US" altLang="zh-CN" kern="0" dirty="0">
                <a:latin typeface="Arial" panose="020B0604020202020204" pitchFamily="34" charset="0"/>
              </a:rPr>
              <a:t>RX_CLK</a:t>
            </a:r>
            <a:r>
              <a:rPr lang="zh-CN" altLang="zh-CN" kern="0" dirty="0">
                <a:latin typeface="Arial" panose="020B0604020202020204" pitchFamily="34" charset="0"/>
                <a:cs typeface="Arial" panose="020B0604020202020204" pitchFamily="34" charset="0"/>
              </a:rPr>
              <a:t>，在</a:t>
            </a:r>
            <a:r>
              <a:rPr lang="en-US" altLang="zh-CN" kern="0" dirty="0">
                <a:latin typeface="Arial" panose="020B0604020202020204" pitchFamily="34" charset="0"/>
              </a:rPr>
              <a:t>RX_CLK</a:t>
            </a:r>
            <a:r>
              <a:rPr lang="zh-CN" altLang="zh-CN" kern="0" dirty="0">
                <a:latin typeface="Arial" panose="020B0604020202020204" pitchFamily="34" charset="0"/>
                <a:cs typeface="Arial" panose="020B0604020202020204" pitchFamily="34" charset="0"/>
              </a:rPr>
              <a:t>的时钟周期内，并且</a:t>
            </a:r>
            <a:r>
              <a:rPr lang="en-US" altLang="zh-CN" kern="0" dirty="0">
                <a:latin typeface="Arial" panose="020B0604020202020204" pitchFamily="34" charset="0"/>
              </a:rPr>
              <a:t>RX_DV</a:t>
            </a:r>
            <a:r>
              <a:rPr lang="zh-CN" altLang="zh-CN" kern="0" dirty="0">
                <a:latin typeface="Arial" panose="020B0604020202020204" pitchFamily="34" charset="0"/>
                <a:cs typeface="Arial" panose="020B0604020202020204" pitchFamily="34" charset="0"/>
              </a:rPr>
              <a:t>有效，</a:t>
            </a:r>
            <a:r>
              <a:rPr lang="en-US" altLang="zh-CN" kern="0" dirty="0">
                <a:latin typeface="Arial" panose="020B0604020202020204" pitchFamily="34" charset="0"/>
              </a:rPr>
              <a:t>RXD</a:t>
            </a:r>
            <a:r>
              <a:rPr lang="zh-CN" altLang="zh-CN" kern="0" dirty="0">
                <a:latin typeface="Arial" panose="020B0604020202020204" pitchFamily="34" charset="0"/>
                <a:cs typeface="Arial" panose="020B0604020202020204" pitchFamily="34" charset="0"/>
              </a:rPr>
              <a:t>上的数据</a:t>
            </a:r>
            <a:r>
              <a:rPr lang="zh-CN" altLang="zh-CN" kern="0" dirty="0" smtClean="0">
                <a:latin typeface="Arial" panose="020B0604020202020204" pitchFamily="34" charset="0"/>
                <a:cs typeface="Arial" panose="020B0604020202020204" pitchFamily="34" charset="0"/>
              </a:rPr>
              <a:t>被</a:t>
            </a:r>
            <a:r>
              <a:rPr lang="en-US" altLang="zh-CN" kern="0" dirty="0" smtClean="0">
                <a:latin typeface="Arial" panose="020B0604020202020204" pitchFamily="34" charset="0"/>
              </a:rPr>
              <a:t>MAC</a:t>
            </a:r>
            <a:r>
              <a:rPr lang="zh-CN" altLang="zh-CN" kern="0" dirty="0" smtClean="0">
                <a:latin typeface="Arial" panose="020B0604020202020204" pitchFamily="34" charset="0"/>
                <a:cs typeface="Arial" panose="020B0604020202020204" pitchFamily="34" charset="0"/>
              </a:rPr>
              <a:t>接收</a:t>
            </a:r>
            <a:r>
              <a:rPr lang="zh-CN" altLang="zh-CN" kern="0" dirty="0">
                <a:latin typeface="Arial" panose="020B0604020202020204" pitchFamily="34" charset="0"/>
                <a:cs typeface="Arial" panose="020B0604020202020204" pitchFamily="34" charset="0"/>
              </a:rPr>
              <a:t>，否则</a:t>
            </a:r>
            <a:r>
              <a:rPr lang="en-US" altLang="zh-CN" kern="0" dirty="0">
                <a:latin typeface="Arial" panose="020B0604020202020204" pitchFamily="34" charset="0"/>
              </a:rPr>
              <a:t>RXD</a:t>
            </a:r>
            <a:r>
              <a:rPr lang="zh-CN" altLang="zh-CN" kern="0" dirty="0">
                <a:latin typeface="Arial" panose="020B0604020202020204" pitchFamily="34" charset="0"/>
                <a:cs typeface="Arial" panose="020B0604020202020204" pitchFamily="34" charset="0"/>
              </a:rPr>
              <a:t>的数据</a:t>
            </a:r>
            <a:r>
              <a:rPr lang="zh-CN" altLang="zh-CN" kern="0" dirty="0" smtClean="0">
                <a:latin typeface="Arial" panose="020B0604020202020204" pitchFamily="34" charset="0"/>
                <a:cs typeface="Arial" panose="020B0604020202020204" pitchFamily="34" charset="0"/>
              </a:rPr>
              <a:t>对</a:t>
            </a:r>
            <a:r>
              <a:rPr lang="en-US" altLang="zh-CN" kern="0" dirty="0" smtClean="0">
                <a:latin typeface="Arial" panose="020B0604020202020204" pitchFamily="34" charset="0"/>
              </a:rPr>
              <a:t>MAC</a:t>
            </a:r>
            <a:r>
              <a:rPr lang="zh-CN" altLang="zh-CN" kern="0" dirty="0" smtClean="0">
                <a:latin typeface="Arial" panose="020B0604020202020204" pitchFamily="34" charset="0"/>
                <a:cs typeface="Arial" panose="020B0604020202020204" pitchFamily="34" charset="0"/>
              </a:rPr>
              <a:t>没有</a:t>
            </a:r>
            <a:r>
              <a:rPr lang="zh-CN" altLang="zh-CN" kern="0" dirty="0">
                <a:latin typeface="Arial" panose="020B0604020202020204" pitchFamily="34" charset="0"/>
                <a:cs typeface="Arial" panose="020B0604020202020204" pitchFamily="34" charset="0"/>
              </a:rPr>
              <a:t>任何影响</a:t>
            </a:r>
            <a:r>
              <a:rPr lang="zh-CN" altLang="zh-CN" kern="0" dirty="0" smtClean="0">
                <a:latin typeface="Arial" panose="020B0604020202020204" pitchFamily="34" charset="0"/>
                <a:cs typeface="Arial" panose="020B0604020202020204" pitchFamily="34" charset="0"/>
              </a:rPr>
              <a:t>。</a:t>
            </a:r>
            <a:endParaRPr lang="zh-CN" altLang="zh-CN" sz="1400" kern="100" dirty="0">
              <a:latin typeface="Times New Roman" panose="02020603050405020304" pitchFamily="18" charset="0"/>
            </a:endParaRPr>
          </a:p>
        </p:txBody>
      </p:sp>
      <p:pic>
        <p:nvPicPr>
          <p:cNvPr id="9" name="Picture 3" descr="201004011543487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272" y="3082120"/>
            <a:ext cx="5209563" cy="218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23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smtClean="0"/>
              <a:t>以太网起源和发展</a:t>
            </a:r>
            <a:endParaRPr lang="en-US" altLang="zh-CN" dirty="0" smtClean="0"/>
          </a:p>
          <a:p>
            <a:r>
              <a:rPr lang="zh-CN" altLang="en-US" dirty="0" smtClean="0"/>
              <a:t>以太网技术</a:t>
            </a:r>
            <a:r>
              <a:rPr lang="zh-CN" altLang="en-US" dirty="0" smtClean="0"/>
              <a:t>基础</a:t>
            </a:r>
            <a:endParaRPr lang="en-US" altLang="zh-CN" dirty="0" smtClean="0"/>
          </a:p>
          <a:p>
            <a:r>
              <a:rPr lang="zh-CN" altLang="en-US" dirty="0" smtClean="0"/>
              <a:t>对上次讲座的补充</a:t>
            </a:r>
            <a:endParaRPr lang="en-US" altLang="zh-CN" dirty="0" smtClean="0"/>
          </a:p>
        </p:txBody>
      </p:sp>
    </p:spTree>
    <p:extLst>
      <p:ext uri="{BB962C8B-B14F-4D97-AF65-F5344CB8AC3E}">
        <p14:creationId xmlns:p14="http://schemas.microsoft.com/office/powerpoint/2010/main" val="326037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4822" y="3550839"/>
            <a:ext cx="6096000" cy="923330"/>
          </a:xfrm>
          <a:prstGeom prst="rect">
            <a:avLst/>
          </a:prstGeom>
        </p:spPr>
        <p:txBody>
          <a:bodyPr>
            <a:spAutoFit/>
          </a:bodyPr>
          <a:lstStyle/>
          <a:p>
            <a:pPr indent="266700"/>
            <a:r>
              <a:rPr lang="en-US" altLang="zh-CN" kern="0" dirty="0" smtClean="0">
                <a:solidFill>
                  <a:srgbClr val="0000FF"/>
                </a:solidFill>
                <a:latin typeface="Arial" panose="020B0604020202020204" pitchFamily="34" charset="0"/>
              </a:rPr>
              <a:t>&lt;6&gt;</a:t>
            </a:r>
            <a:r>
              <a:rPr lang="zh-CN" altLang="zh-CN" kern="0" dirty="0">
                <a:solidFill>
                  <a:srgbClr val="0000FF"/>
                </a:solidFill>
                <a:latin typeface="Arial" panose="020B0604020202020204" pitchFamily="34" charset="0"/>
                <a:cs typeface="Arial" panose="020B0604020202020204" pitchFamily="34" charset="0"/>
              </a:rPr>
              <a:t>：</a:t>
            </a:r>
            <a:r>
              <a:rPr lang="en-US" altLang="zh-CN" kern="0" dirty="0">
                <a:solidFill>
                  <a:srgbClr val="0000FF"/>
                </a:solidFill>
                <a:latin typeface="Arial" panose="020B0604020202020204" pitchFamily="34" charset="0"/>
              </a:rPr>
              <a:t>RX_DV (Receive Data Valid)</a:t>
            </a:r>
            <a:r>
              <a:rPr lang="zh-CN" altLang="zh-CN" kern="0" dirty="0">
                <a:latin typeface="Arial" panose="020B0604020202020204" pitchFamily="34" charset="0"/>
                <a:cs typeface="Arial" panose="020B0604020202020204" pitchFamily="34" charset="0"/>
              </a:rPr>
              <a:t>，</a:t>
            </a:r>
            <a:r>
              <a:rPr lang="en-US" altLang="zh-CN" kern="0" dirty="0" smtClean="0">
                <a:latin typeface="Arial" panose="020B0604020202020204" pitchFamily="34" charset="0"/>
              </a:rPr>
              <a:t>RX_DV</a:t>
            </a:r>
            <a:r>
              <a:rPr lang="zh-CN" altLang="en-US" kern="0" dirty="0" smtClean="0">
                <a:latin typeface="Arial" panose="020B0604020202020204" pitchFamily="34" charset="0"/>
              </a:rPr>
              <a:t>同步于</a:t>
            </a:r>
            <a:r>
              <a:rPr lang="en-US" altLang="zh-CN" kern="0" dirty="0" smtClean="0">
                <a:latin typeface="Arial" panose="020B0604020202020204" pitchFamily="34" charset="0"/>
              </a:rPr>
              <a:t>RX_CLK</a:t>
            </a:r>
            <a:r>
              <a:rPr lang="zh-CN" altLang="zh-CN" kern="0" dirty="0">
                <a:latin typeface="Arial" panose="020B0604020202020204" pitchFamily="34" charset="0"/>
                <a:cs typeface="Arial" panose="020B0604020202020204" pitchFamily="34" charset="0"/>
              </a:rPr>
              <a:t>，被</a:t>
            </a:r>
            <a:r>
              <a:rPr lang="en-US" altLang="zh-CN" kern="0" dirty="0">
                <a:latin typeface="Arial" panose="020B0604020202020204" pitchFamily="34" charset="0"/>
              </a:rPr>
              <a:t>PHY</a:t>
            </a:r>
            <a:r>
              <a:rPr lang="zh-CN" altLang="zh-CN" kern="0" dirty="0">
                <a:latin typeface="Arial" panose="020B0604020202020204" pitchFamily="34" charset="0"/>
                <a:cs typeface="Arial" panose="020B0604020202020204" pitchFamily="34" charset="0"/>
              </a:rPr>
              <a:t>驱动，它的作用如同于发送通道中的</a:t>
            </a:r>
            <a:r>
              <a:rPr lang="en-US" altLang="zh-CN" kern="0" dirty="0" smtClean="0">
                <a:latin typeface="Arial" panose="020B0604020202020204" pitchFamily="34" charset="0"/>
              </a:rPr>
              <a:t>TX_EN</a:t>
            </a:r>
            <a:r>
              <a:rPr lang="zh-CN" altLang="en-US" kern="0" dirty="0" smtClean="0">
                <a:latin typeface="Arial" panose="020B0604020202020204" pitchFamily="34" charset="0"/>
                <a:cs typeface="Arial" panose="020B0604020202020204" pitchFamily="34" charset="0"/>
              </a:rPr>
              <a:t>。</a:t>
            </a:r>
            <a:endParaRPr lang="zh-CN" altLang="zh-CN" sz="1400" kern="100" dirty="0">
              <a:latin typeface="Times New Roman" panose="02020603050405020304" pitchFamily="18" charset="0"/>
            </a:endParaRPr>
          </a:p>
        </p:txBody>
      </p:sp>
      <p:pic>
        <p:nvPicPr>
          <p:cNvPr id="6147" name="Picture 3" descr="201004011543487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821" y="3395137"/>
            <a:ext cx="5366951" cy="225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74822" y="1599728"/>
            <a:ext cx="6096000" cy="923330"/>
          </a:xfrm>
          <a:prstGeom prst="rect">
            <a:avLst/>
          </a:prstGeom>
        </p:spPr>
        <p:txBody>
          <a:bodyPr>
            <a:spAutoFit/>
          </a:bodyPr>
          <a:lstStyle/>
          <a:p>
            <a:pPr indent="266700"/>
            <a:r>
              <a:rPr lang="en-US" altLang="zh-CN" kern="0" dirty="0">
                <a:solidFill>
                  <a:srgbClr val="0000FF"/>
                </a:solidFill>
                <a:latin typeface="Arial" panose="020B0604020202020204" pitchFamily="34" charset="0"/>
              </a:rPr>
              <a:t>&lt;5&gt;</a:t>
            </a:r>
            <a:r>
              <a:rPr lang="zh-CN" altLang="zh-CN" kern="0" dirty="0" smtClean="0">
                <a:solidFill>
                  <a:srgbClr val="0000FF"/>
                </a:solidFill>
                <a:latin typeface="Arial" panose="020B0604020202020204" pitchFamily="34" charset="0"/>
                <a:cs typeface="Arial" panose="020B0604020202020204" pitchFamily="34" charset="0"/>
              </a:rPr>
              <a:t>：</a:t>
            </a:r>
            <a:r>
              <a:rPr lang="en-US" altLang="zh-CN" kern="0" dirty="0" smtClean="0">
                <a:solidFill>
                  <a:srgbClr val="0000FF"/>
                </a:solidFill>
                <a:latin typeface="Arial" panose="020B0604020202020204" pitchFamily="34" charset="0"/>
              </a:rPr>
              <a:t>T</a:t>
            </a:r>
            <a:r>
              <a:rPr lang="en-US" altLang="zh-CN" kern="0" dirty="0">
                <a:solidFill>
                  <a:srgbClr val="0000FF"/>
                </a:solidFill>
                <a:latin typeface="Arial" panose="020B0604020202020204" pitchFamily="34" charset="0"/>
              </a:rPr>
              <a:t>X_EN (Transmit Enable)</a:t>
            </a:r>
            <a:r>
              <a:rPr lang="zh-CN" altLang="zh-CN" kern="0" dirty="0" smtClean="0">
                <a:latin typeface="Arial" panose="020B0604020202020204" pitchFamily="34" charset="0"/>
                <a:cs typeface="Arial" panose="020B0604020202020204" pitchFamily="34" charset="0"/>
              </a:rPr>
              <a:t>，</a:t>
            </a:r>
            <a:r>
              <a:rPr lang="zh-CN" altLang="en-US" kern="0" dirty="0">
                <a:latin typeface="Arial" panose="020B0604020202020204" pitchFamily="34" charset="0"/>
                <a:cs typeface="Arial" panose="020B0604020202020204" pitchFamily="34" charset="0"/>
              </a:rPr>
              <a:t>发送使能信号，只有在</a:t>
            </a:r>
            <a:r>
              <a:rPr lang="en-US" altLang="zh-CN" kern="0" dirty="0">
                <a:latin typeface="Arial" panose="020B0604020202020204" pitchFamily="34" charset="0"/>
                <a:cs typeface="Arial" panose="020B0604020202020204" pitchFamily="34" charset="0"/>
              </a:rPr>
              <a:t>TX_EN</a:t>
            </a:r>
            <a:r>
              <a:rPr lang="zh-CN" altLang="en-US" kern="0" dirty="0">
                <a:latin typeface="Arial" panose="020B0604020202020204" pitchFamily="34" charset="0"/>
                <a:cs typeface="Arial" panose="020B0604020202020204" pitchFamily="34" charset="0"/>
              </a:rPr>
              <a:t>有效期内传的数据才</a:t>
            </a:r>
            <a:r>
              <a:rPr lang="zh-CN" altLang="en-US" kern="0" dirty="0" smtClean="0">
                <a:latin typeface="Arial" panose="020B0604020202020204" pitchFamily="34" charset="0"/>
                <a:cs typeface="Arial" panose="020B0604020202020204" pitchFamily="34" charset="0"/>
              </a:rPr>
              <a:t>有效。</a:t>
            </a:r>
            <a:r>
              <a:rPr lang="en-US" altLang="zh-CN" kern="0" dirty="0" smtClean="0">
                <a:latin typeface="Arial" panose="020B0604020202020204" pitchFamily="34" charset="0"/>
                <a:cs typeface="Arial" panose="020B0604020202020204" pitchFamily="34" charset="0"/>
              </a:rPr>
              <a:t>TX_EN</a:t>
            </a:r>
            <a:r>
              <a:rPr lang="zh-CN" altLang="en-US" kern="0" dirty="0" smtClean="0">
                <a:latin typeface="Arial" panose="020B0604020202020204" pitchFamily="34" charset="0"/>
                <a:cs typeface="Arial" panose="020B0604020202020204" pitchFamily="34" charset="0"/>
              </a:rPr>
              <a:t>同步于</a:t>
            </a:r>
            <a:r>
              <a:rPr lang="en-US" altLang="zh-CN" kern="0" dirty="0" smtClean="0">
                <a:latin typeface="Arial" panose="020B0604020202020204" pitchFamily="34" charset="0"/>
              </a:rPr>
              <a:t>TX_CLK</a:t>
            </a:r>
            <a:r>
              <a:rPr lang="zh-CN" altLang="zh-CN" kern="0" dirty="0" smtClean="0">
                <a:latin typeface="Arial" panose="020B0604020202020204" pitchFamily="34" charset="0"/>
                <a:cs typeface="Arial" panose="020B0604020202020204" pitchFamily="34" charset="0"/>
              </a:rPr>
              <a:t>，被</a:t>
            </a:r>
            <a:r>
              <a:rPr lang="en-US" altLang="zh-CN" kern="0" dirty="0" smtClean="0">
                <a:latin typeface="Arial" panose="020B0604020202020204" pitchFamily="34" charset="0"/>
              </a:rPr>
              <a:t>MAC</a:t>
            </a:r>
            <a:r>
              <a:rPr lang="zh-CN" altLang="zh-CN" kern="0" dirty="0" smtClean="0">
                <a:latin typeface="Arial" panose="020B0604020202020204" pitchFamily="34" charset="0"/>
                <a:cs typeface="Arial" panose="020B0604020202020204" pitchFamily="34" charset="0"/>
              </a:rPr>
              <a:t>驱动</a:t>
            </a:r>
            <a:r>
              <a:rPr lang="zh-CN" altLang="en-US" kern="0" dirty="0" smtClean="0">
                <a:latin typeface="Arial" panose="020B0604020202020204" pitchFamily="34" charset="0"/>
                <a:cs typeface="Arial" panose="020B0604020202020204" pitchFamily="34" charset="0"/>
              </a:rPr>
              <a:t>。</a:t>
            </a:r>
            <a:endParaRPr lang="zh-CN" altLang="zh-CN" sz="1400" kern="100" dirty="0">
              <a:latin typeface="Times New Roman" panose="02020603050405020304" pitchFamily="18" charset="0"/>
            </a:endParaRPr>
          </a:p>
        </p:txBody>
      </p:sp>
      <p:pic>
        <p:nvPicPr>
          <p:cNvPr id="5" name="Picture 2" descr="201004011543311318"/>
          <p:cNvPicPr>
            <a:picLocks noChangeAspect="1" noChangeArrowheads="1"/>
          </p:cNvPicPr>
          <p:nvPr/>
        </p:nvPicPr>
        <p:blipFill rotWithShape="1">
          <a:blip r:embed="rId3">
            <a:extLst>
              <a:ext uri="{28A0092B-C50C-407E-A947-70E740481C1C}">
                <a14:useLocalDpi xmlns:a14="http://schemas.microsoft.com/office/drawing/2010/main" val="0"/>
              </a:ext>
            </a:extLst>
          </a:blip>
          <a:srcRect b="48006"/>
          <a:stretch/>
        </p:blipFill>
        <p:spPr bwMode="auto">
          <a:xfrm>
            <a:off x="6329366" y="1311100"/>
            <a:ext cx="5621680" cy="146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54268" y="484042"/>
            <a:ext cx="31149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smtClean="0">
                <a:latin typeface="+mj-lt"/>
                <a:ea typeface="+mj-ea"/>
                <a:cs typeface="+mj-cs"/>
              </a:rPr>
              <a:t>MII</a:t>
            </a:r>
            <a:r>
              <a:rPr lang="zh-CN" altLang="zh-CN" sz="2600" b="1" dirty="0">
                <a:latin typeface="+mj-lt"/>
                <a:ea typeface="+mj-ea"/>
                <a:cs typeface="+mj-cs"/>
              </a:rPr>
              <a:t>信号功能特性</a:t>
            </a:r>
          </a:p>
        </p:txBody>
      </p:sp>
    </p:spTree>
    <p:extLst>
      <p:ext uri="{BB962C8B-B14F-4D97-AF65-F5344CB8AC3E}">
        <p14:creationId xmlns:p14="http://schemas.microsoft.com/office/powerpoint/2010/main" val="341673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21" y="1409910"/>
            <a:ext cx="6096000" cy="1200329"/>
          </a:xfrm>
          <a:prstGeom prst="rect">
            <a:avLst/>
          </a:prstGeom>
        </p:spPr>
        <p:txBody>
          <a:bodyPr>
            <a:spAutoFit/>
          </a:bodyPr>
          <a:lstStyle/>
          <a:p>
            <a:pPr indent="266700"/>
            <a:r>
              <a:rPr lang="en-US" altLang="zh-CN" kern="0" dirty="0" smtClean="0">
                <a:solidFill>
                  <a:srgbClr val="0000FF"/>
                </a:solidFill>
                <a:latin typeface="Arial" panose="020B0604020202020204" pitchFamily="34" charset="0"/>
              </a:rPr>
              <a:t>&lt;7&gt;</a:t>
            </a:r>
            <a:r>
              <a:rPr lang="zh-CN" altLang="zh-CN" kern="0" dirty="0">
                <a:solidFill>
                  <a:srgbClr val="0000FF"/>
                </a:solidFill>
                <a:latin typeface="Arial" panose="020B0604020202020204" pitchFamily="34" charset="0"/>
                <a:cs typeface="Arial" panose="020B0604020202020204" pitchFamily="34" charset="0"/>
              </a:rPr>
              <a:t>：</a:t>
            </a:r>
            <a:r>
              <a:rPr lang="en-US" altLang="zh-CN" kern="0" dirty="0">
                <a:solidFill>
                  <a:srgbClr val="0000FF"/>
                </a:solidFill>
                <a:latin typeface="Arial" panose="020B0604020202020204" pitchFamily="34" charset="0"/>
              </a:rPr>
              <a:t>TX_ER (transmit coding error)</a:t>
            </a:r>
            <a:r>
              <a:rPr lang="zh-CN" altLang="zh-CN" kern="0" dirty="0">
                <a:latin typeface="Arial" panose="020B0604020202020204" pitchFamily="34" charset="0"/>
                <a:cs typeface="Arial" panose="020B0604020202020204" pitchFamily="34" charset="0"/>
              </a:rPr>
              <a:t>，</a:t>
            </a:r>
            <a:r>
              <a:rPr lang="en-US" altLang="zh-CN" kern="0" dirty="0" smtClean="0">
                <a:latin typeface="Arial" panose="020B0604020202020204" pitchFamily="34" charset="0"/>
              </a:rPr>
              <a:t>TX_ER</a:t>
            </a:r>
            <a:r>
              <a:rPr lang="zh-CN" altLang="en-US" kern="0" dirty="0">
                <a:latin typeface="Arial" panose="020B0604020202020204" pitchFamily="34" charset="0"/>
                <a:cs typeface="Arial" panose="020B0604020202020204" pitchFamily="34" charset="0"/>
              </a:rPr>
              <a:t>同步于</a:t>
            </a:r>
            <a:r>
              <a:rPr lang="en-US" altLang="zh-CN" kern="0" dirty="0" smtClean="0">
                <a:latin typeface="Arial" panose="020B0604020202020204" pitchFamily="34" charset="0"/>
              </a:rPr>
              <a:t>TX_CLK</a:t>
            </a:r>
            <a:r>
              <a:rPr lang="zh-CN" altLang="zh-CN" kern="0" dirty="0" smtClean="0">
                <a:latin typeface="Arial" panose="020B0604020202020204" pitchFamily="34" charset="0"/>
                <a:cs typeface="Arial" panose="020B0604020202020204" pitchFamily="34" charset="0"/>
              </a:rPr>
              <a:t>，</a:t>
            </a:r>
            <a:r>
              <a:rPr lang="zh-CN" altLang="en-US" kern="0" dirty="0" smtClean="0">
                <a:latin typeface="Arial" panose="020B0604020202020204" pitchFamily="34" charset="0"/>
                <a:cs typeface="Arial" panose="020B0604020202020204" pitchFamily="34" charset="0"/>
              </a:rPr>
              <a:t>由</a:t>
            </a:r>
            <a:r>
              <a:rPr lang="en-US" altLang="zh-CN" kern="0" dirty="0" smtClean="0">
                <a:latin typeface="Arial" panose="020B0604020202020204" pitchFamily="34" charset="0"/>
                <a:cs typeface="Arial" panose="020B0604020202020204" pitchFamily="34" charset="0"/>
              </a:rPr>
              <a:t>MAC</a:t>
            </a:r>
            <a:r>
              <a:rPr lang="zh-CN" altLang="en-US" kern="0" dirty="0" smtClean="0">
                <a:latin typeface="Arial" panose="020B0604020202020204" pitchFamily="34" charset="0"/>
                <a:cs typeface="Arial" panose="020B0604020202020204" pitchFamily="34" charset="0"/>
              </a:rPr>
              <a:t>驱动，</a:t>
            </a:r>
            <a:r>
              <a:rPr lang="zh-CN" altLang="zh-CN" kern="0" dirty="0" smtClean="0">
                <a:latin typeface="Arial" panose="020B0604020202020204" pitchFamily="34" charset="0"/>
                <a:cs typeface="Arial" panose="020B0604020202020204" pitchFamily="34" charset="0"/>
              </a:rPr>
              <a:t>在</a:t>
            </a:r>
            <a:r>
              <a:rPr lang="zh-CN" altLang="zh-CN" kern="0" dirty="0">
                <a:latin typeface="Arial" panose="020B0604020202020204" pitchFamily="34" charset="0"/>
                <a:cs typeface="Arial" panose="020B0604020202020204" pitchFamily="34" charset="0"/>
              </a:rPr>
              <a:t>数据传输过程中，如果</a:t>
            </a:r>
            <a:r>
              <a:rPr lang="en-US" altLang="zh-CN" kern="0" dirty="0">
                <a:latin typeface="Arial" panose="020B0604020202020204" pitchFamily="34" charset="0"/>
              </a:rPr>
              <a:t>TX_ER</a:t>
            </a:r>
            <a:r>
              <a:rPr lang="zh-CN" altLang="zh-CN" kern="0" dirty="0">
                <a:latin typeface="Arial" panose="020B0604020202020204" pitchFamily="34" charset="0"/>
                <a:cs typeface="Arial" panose="020B0604020202020204" pitchFamily="34" charset="0"/>
              </a:rPr>
              <a:t>有效超过一个时钟周期，并且此时</a:t>
            </a:r>
            <a:r>
              <a:rPr lang="en-US" altLang="zh-CN" kern="0" dirty="0">
                <a:latin typeface="Arial" panose="020B0604020202020204" pitchFamily="34" charset="0"/>
              </a:rPr>
              <a:t>TX_EN</a:t>
            </a:r>
            <a:r>
              <a:rPr lang="zh-CN" altLang="zh-CN" kern="0" dirty="0">
                <a:latin typeface="Arial" panose="020B0604020202020204" pitchFamily="34" charset="0"/>
                <a:cs typeface="Arial" panose="020B0604020202020204" pitchFamily="34" charset="0"/>
              </a:rPr>
              <a:t>是有效的，则数据通道中传输的数据是无效的，没用的</a:t>
            </a:r>
            <a:r>
              <a:rPr lang="zh-CN" altLang="zh-CN" kern="0" dirty="0" smtClean="0">
                <a:latin typeface="Arial" panose="020B0604020202020204" pitchFamily="34" charset="0"/>
                <a:cs typeface="Arial" panose="020B0604020202020204" pitchFamily="34" charset="0"/>
              </a:rPr>
              <a:t>。</a:t>
            </a:r>
            <a:endParaRPr lang="zh-CN" altLang="zh-CN" sz="1400" kern="100" dirty="0">
              <a:latin typeface="Times New Roman" panose="02020603050405020304" pitchFamily="18" charset="0"/>
            </a:endParaRPr>
          </a:p>
        </p:txBody>
      </p:sp>
      <p:pic>
        <p:nvPicPr>
          <p:cNvPr id="5" name="Picture 2" descr="201004011543394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555" y="1011411"/>
            <a:ext cx="4700549" cy="199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54268" y="484042"/>
            <a:ext cx="31149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smtClean="0">
                <a:latin typeface="+mj-lt"/>
                <a:ea typeface="+mj-ea"/>
                <a:cs typeface="+mj-cs"/>
              </a:rPr>
              <a:t>MII</a:t>
            </a:r>
            <a:r>
              <a:rPr lang="zh-CN" altLang="zh-CN" sz="2600" b="1" dirty="0">
                <a:latin typeface="+mj-lt"/>
                <a:ea typeface="+mj-ea"/>
                <a:cs typeface="+mj-cs"/>
              </a:rPr>
              <a:t>信号功能特性</a:t>
            </a:r>
          </a:p>
        </p:txBody>
      </p:sp>
      <p:sp>
        <p:nvSpPr>
          <p:cNvPr id="7" name="矩形 6"/>
          <p:cNvSpPr/>
          <p:nvPr/>
        </p:nvSpPr>
        <p:spPr>
          <a:xfrm>
            <a:off x="478321" y="3593411"/>
            <a:ext cx="6096000" cy="923330"/>
          </a:xfrm>
          <a:prstGeom prst="rect">
            <a:avLst/>
          </a:prstGeom>
        </p:spPr>
        <p:txBody>
          <a:bodyPr>
            <a:spAutoFit/>
          </a:bodyPr>
          <a:lstStyle/>
          <a:p>
            <a:pPr indent="266700"/>
            <a:r>
              <a:rPr lang="en-US" altLang="zh-CN" kern="0" dirty="0" smtClean="0">
                <a:solidFill>
                  <a:srgbClr val="0000FF"/>
                </a:solidFill>
                <a:latin typeface="Arial" panose="020B0604020202020204" pitchFamily="34" charset="0"/>
              </a:rPr>
              <a:t>&lt;8&gt;</a:t>
            </a:r>
            <a:r>
              <a:rPr lang="zh-CN" altLang="zh-CN" kern="0" dirty="0">
                <a:solidFill>
                  <a:srgbClr val="0000FF"/>
                </a:solidFill>
                <a:latin typeface="Arial" panose="020B0604020202020204" pitchFamily="34" charset="0"/>
                <a:cs typeface="Arial" panose="020B0604020202020204" pitchFamily="34" charset="0"/>
              </a:rPr>
              <a:t>：</a:t>
            </a:r>
            <a:r>
              <a:rPr lang="en-US" altLang="zh-CN" kern="0" dirty="0">
                <a:solidFill>
                  <a:srgbClr val="0000FF"/>
                </a:solidFill>
                <a:latin typeface="Arial" panose="020B0604020202020204" pitchFamily="34" charset="0"/>
              </a:rPr>
              <a:t>RX_ER (receive error)</a:t>
            </a:r>
            <a:r>
              <a:rPr lang="zh-CN" altLang="zh-CN" kern="0" dirty="0">
                <a:latin typeface="Arial" panose="020B0604020202020204" pitchFamily="34" charset="0"/>
                <a:cs typeface="Arial" panose="020B0604020202020204" pitchFamily="34" charset="0"/>
              </a:rPr>
              <a:t>，</a:t>
            </a:r>
            <a:r>
              <a:rPr lang="en-US" altLang="zh-CN" kern="0" dirty="0">
                <a:latin typeface="Arial" panose="020B0604020202020204" pitchFamily="34" charset="0"/>
              </a:rPr>
              <a:t>RX_ER</a:t>
            </a:r>
            <a:r>
              <a:rPr lang="zh-CN" altLang="zh-CN" kern="0" dirty="0">
                <a:latin typeface="Arial" panose="020B0604020202020204" pitchFamily="34" charset="0"/>
                <a:cs typeface="Arial" panose="020B0604020202020204" pitchFamily="34" charset="0"/>
              </a:rPr>
              <a:t>同步于</a:t>
            </a:r>
            <a:r>
              <a:rPr lang="en-US" altLang="zh-CN" kern="0" dirty="0">
                <a:latin typeface="Arial" panose="020B0604020202020204" pitchFamily="34" charset="0"/>
              </a:rPr>
              <a:t>RX_CLK</a:t>
            </a:r>
            <a:r>
              <a:rPr lang="zh-CN" altLang="zh-CN" kern="0" dirty="0" smtClean="0">
                <a:latin typeface="Arial" panose="020B0604020202020204" pitchFamily="34" charset="0"/>
                <a:cs typeface="Arial" panose="020B0604020202020204" pitchFamily="34" charset="0"/>
              </a:rPr>
              <a:t>，</a:t>
            </a:r>
            <a:r>
              <a:rPr lang="zh-CN" altLang="en-US" kern="0" dirty="0" smtClean="0">
                <a:latin typeface="Arial" panose="020B0604020202020204" pitchFamily="34" charset="0"/>
                <a:cs typeface="Arial" panose="020B0604020202020204" pitchFamily="34" charset="0"/>
              </a:rPr>
              <a:t>由</a:t>
            </a:r>
            <a:r>
              <a:rPr lang="en-US" altLang="zh-CN" kern="0" dirty="0" smtClean="0">
                <a:latin typeface="Arial" panose="020B0604020202020204" pitchFamily="34" charset="0"/>
                <a:cs typeface="Arial" panose="020B0604020202020204" pitchFamily="34" charset="0"/>
              </a:rPr>
              <a:t>PHY</a:t>
            </a:r>
            <a:r>
              <a:rPr lang="zh-CN" altLang="en-US" kern="0" dirty="0" smtClean="0">
                <a:latin typeface="Arial" panose="020B0604020202020204" pitchFamily="34" charset="0"/>
                <a:cs typeface="Arial" panose="020B0604020202020204" pitchFamily="34" charset="0"/>
              </a:rPr>
              <a:t>驱动，</a:t>
            </a:r>
            <a:r>
              <a:rPr lang="zh-CN" altLang="zh-CN" kern="0" dirty="0" smtClean="0">
                <a:latin typeface="Arial" panose="020B0604020202020204" pitchFamily="34" charset="0"/>
                <a:cs typeface="Arial" panose="020B0604020202020204" pitchFamily="34" charset="0"/>
              </a:rPr>
              <a:t>其</a:t>
            </a:r>
            <a:r>
              <a:rPr lang="zh-CN" altLang="zh-CN" kern="0" dirty="0">
                <a:latin typeface="Arial" panose="020B0604020202020204" pitchFamily="34" charset="0"/>
                <a:cs typeface="Arial" panose="020B0604020202020204" pitchFamily="34" charset="0"/>
              </a:rPr>
              <a:t>在</a:t>
            </a:r>
            <a:r>
              <a:rPr lang="en-US" altLang="zh-CN" kern="0" dirty="0">
                <a:latin typeface="Arial" panose="020B0604020202020204" pitchFamily="34" charset="0"/>
              </a:rPr>
              <a:t>RX</a:t>
            </a:r>
            <a:r>
              <a:rPr lang="zh-CN" altLang="zh-CN" kern="0" dirty="0">
                <a:latin typeface="Arial" panose="020B0604020202020204" pitchFamily="34" charset="0"/>
                <a:cs typeface="Arial" panose="020B0604020202020204" pitchFamily="34" charset="0"/>
              </a:rPr>
              <a:t>通道中的作用类似于</a:t>
            </a:r>
            <a:r>
              <a:rPr lang="en-US" altLang="zh-CN" kern="0" dirty="0">
                <a:latin typeface="Arial" panose="020B0604020202020204" pitchFamily="34" charset="0"/>
              </a:rPr>
              <a:t>TX_ER</a:t>
            </a:r>
            <a:r>
              <a:rPr lang="zh-CN" altLang="zh-CN" kern="0" dirty="0">
                <a:latin typeface="Arial" panose="020B0604020202020204" pitchFamily="34" charset="0"/>
                <a:cs typeface="Arial" panose="020B0604020202020204" pitchFamily="34" charset="0"/>
              </a:rPr>
              <a:t>对于</a:t>
            </a:r>
            <a:r>
              <a:rPr lang="en-US" altLang="zh-CN" kern="0" dirty="0">
                <a:latin typeface="Arial" panose="020B0604020202020204" pitchFamily="34" charset="0"/>
              </a:rPr>
              <a:t>TX</a:t>
            </a:r>
            <a:r>
              <a:rPr lang="zh-CN" altLang="zh-CN" kern="0" dirty="0">
                <a:latin typeface="Arial" panose="020B0604020202020204" pitchFamily="34" charset="0"/>
                <a:cs typeface="Arial" panose="020B0604020202020204" pitchFamily="34" charset="0"/>
              </a:rPr>
              <a:t>通道数据传输的影响。</a:t>
            </a:r>
            <a:endParaRPr lang="zh-CN" altLang="zh-CN" sz="1400" kern="100" dirty="0">
              <a:latin typeface="Times New Roman" panose="02020603050405020304" pitchFamily="18" charset="0"/>
            </a:endParaRPr>
          </a:p>
        </p:txBody>
      </p:sp>
      <p:pic>
        <p:nvPicPr>
          <p:cNvPr id="8" name="Picture 2" descr="2010040115440466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555" y="3485306"/>
            <a:ext cx="4951516" cy="20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3032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061" y="509372"/>
            <a:ext cx="354937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smtClean="0">
                <a:latin typeface="+mj-lt"/>
                <a:ea typeface="+mj-ea"/>
                <a:cs typeface="+mj-cs"/>
              </a:rPr>
              <a:t>MII</a:t>
            </a:r>
            <a:r>
              <a:rPr lang="zh-CN" altLang="zh-CN" sz="2600" b="1" dirty="0">
                <a:latin typeface="+mj-lt"/>
                <a:ea typeface="+mj-ea"/>
                <a:cs typeface="+mj-cs"/>
              </a:rPr>
              <a:t>的管理</a:t>
            </a:r>
            <a:r>
              <a:rPr lang="en-US" altLang="zh-CN" sz="2600" b="1" dirty="0">
                <a:latin typeface="+mj-lt"/>
                <a:ea typeface="+mj-ea"/>
                <a:cs typeface="+mj-cs"/>
              </a:rPr>
              <a:t>MDIO</a:t>
            </a:r>
            <a:r>
              <a:rPr lang="zh-CN" altLang="zh-CN" sz="2600" b="1" dirty="0">
                <a:latin typeface="+mj-lt"/>
                <a:ea typeface="+mj-ea"/>
                <a:cs typeface="+mj-cs"/>
              </a:rPr>
              <a:t>接口</a:t>
            </a:r>
            <a:endParaRPr lang="zh-CN" altLang="en-US" sz="2600" b="1" dirty="0">
              <a:latin typeface="+mj-lt"/>
              <a:ea typeface="+mj-ea"/>
              <a:cs typeface="+mj-cs"/>
            </a:endParaRPr>
          </a:p>
        </p:txBody>
      </p:sp>
      <p:sp>
        <p:nvSpPr>
          <p:cNvPr id="3" name="矩形 2"/>
          <p:cNvSpPr/>
          <p:nvPr/>
        </p:nvSpPr>
        <p:spPr>
          <a:xfrm>
            <a:off x="460164" y="1733710"/>
            <a:ext cx="11319944" cy="327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en-US" altLang="zh-CN" sz="2600" dirty="0" smtClean="0">
                <a:latin typeface="+mj-lt"/>
                <a:ea typeface="+mj-ea"/>
                <a:cs typeface="+mj-cs"/>
              </a:rPr>
              <a:t>MII</a:t>
            </a:r>
            <a:r>
              <a:rPr lang="zh-CN" altLang="en-US" sz="2600" dirty="0" smtClean="0">
                <a:latin typeface="+mj-lt"/>
                <a:ea typeface="+mj-ea"/>
                <a:cs typeface="+mj-cs"/>
              </a:rPr>
              <a:t>管理</a:t>
            </a:r>
            <a:r>
              <a:rPr lang="zh-CN" altLang="zh-CN" sz="2600" dirty="0" smtClean="0">
                <a:latin typeface="+mj-lt"/>
                <a:ea typeface="+mj-ea"/>
                <a:cs typeface="+mj-cs"/>
              </a:rPr>
              <a:t>接口</a:t>
            </a:r>
            <a:r>
              <a:rPr lang="zh-CN" altLang="zh-CN" sz="2600" dirty="0">
                <a:latin typeface="+mj-lt"/>
                <a:ea typeface="+mj-ea"/>
                <a:cs typeface="+mj-cs"/>
              </a:rPr>
              <a:t>包括两根信号线：</a:t>
            </a:r>
            <a:r>
              <a:rPr lang="en-US" altLang="zh-CN" sz="2600" dirty="0">
                <a:latin typeface="+mj-lt"/>
                <a:ea typeface="+mj-ea"/>
                <a:cs typeface="+mj-cs"/>
              </a:rPr>
              <a:t>MDC</a:t>
            </a:r>
            <a:r>
              <a:rPr lang="zh-CN" altLang="zh-CN" sz="2600" dirty="0">
                <a:latin typeface="+mj-lt"/>
                <a:ea typeface="+mj-ea"/>
                <a:cs typeface="+mj-cs"/>
              </a:rPr>
              <a:t>和</a:t>
            </a:r>
            <a:r>
              <a:rPr lang="en-US" altLang="zh-CN" sz="2600" dirty="0">
                <a:latin typeface="+mj-lt"/>
                <a:ea typeface="+mj-ea"/>
                <a:cs typeface="+mj-cs"/>
              </a:rPr>
              <a:t>MDIO</a:t>
            </a:r>
            <a:r>
              <a:rPr lang="zh-CN" altLang="zh-CN" sz="2600" dirty="0">
                <a:latin typeface="+mj-lt"/>
                <a:ea typeface="+mj-ea"/>
                <a:cs typeface="+mj-cs"/>
              </a:rPr>
              <a:t>，通过它，</a:t>
            </a:r>
            <a:r>
              <a:rPr lang="en-US" altLang="zh-CN" sz="2600" dirty="0">
                <a:latin typeface="+mj-lt"/>
                <a:ea typeface="+mj-ea"/>
                <a:cs typeface="+mj-cs"/>
              </a:rPr>
              <a:t>MAC</a:t>
            </a:r>
            <a:r>
              <a:rPr lang="zh-CN" altLang="zh-CN" sz="2600" dirty="0">
                <a:latin typeface="+mj-lt"/>
                <a:ea typeface="+mj-ea"/>
                <a:cs typeface="+mj-cs"/>
              </a:rPr>
              <a:t>层</a:t>
            </a:r>
            <a:r>
              <a:rPr lang="zh-CN" altLang="zh-CN" sz="2600" dirty="0" smtClean="0">
                <a:latin typeface="+mj-lt"/>
                <a:ea typeface="+mj-ea"/>
                <a:cs typeface="+mj-cs"/>
              </a:rPr>
              <a:t>芯片可以</a:t>
            </a:r>
            <a:r>
              <a:rPr lang="zh-CN" altLang="zh-CN" sz="2600" dirty="0">
                <a:latin typeface="+mj-lt"/>
                <a:ea typeface="+mj-ea"/>
                <a:cs typeface="+mj-cs"/>
              </a:rPr>
              <a:t>访问物理层芯片的</a:t>
            </a:r>
            <a:r>
              <a:rPr lang="zh-CN" altLang="zh-CN" sz="2600" dirty="0" smtClean="0">
                <a:latin typeface="+mj-lt"/>
                <a:ea typeface="+mj-ea"/>
                <a:cs typeface="+mj-cs"/>
              </a:rPr>
              <a:t>寄存器</a:t>
            </a:r>
            <a:r>
              <a:rPr lang="zh-CN" altLang="en-US" sz="2600" dirty="0" smtClean="0">
                <a:latin typeface="+mj-lt"/>
                <a:ea typeface="+mj-ea"/>
                <a:cs typeface="+mj-cs"/>
              </a:rPr>
              <a:t>，</a:t>
            </a:r>
            <a:r>
              <a:rPr lang="zh-CN" altLang="zh-CN" sz="2600" dirty="0" smtClean="0">
                <a:latin typeface="+mj-lt"/>
                <a:ea typeface="+mj-ea"/>
                <a:cs typeface="+mj-cs"/>
              </a:rPr>
              <a:t>并</a:t>
            </a:r>
            <a:r>
              <a:rPr lang="zh-CN" altLang="zh-CN" sz="2600" dirty="0">
                <a:latin typeface="+mj-lt"/>
                <a:ea typeface="+mj-ea"/>
                <a:cs typeface="+mj-cs"/>
              </a:rPr>
              <a:t>通过这些寄存器来对物理层芯片进行控制和管理</a:t>
            </a:r>
            <a:r>
              <a:rPr lang="zh-CN" altLang="zh-CN" sz="2600" dirty="0" smtClean="0">
                <a:latin typeface="+mj-lt"/>
                <a:ea typeface="+mj-ea"/>
                <a:cs typeface="+mj-cs"/>
              </a:rPr>
              <a:t>。</a:t>
            </a:r>
            <a:r>
              <a:rPr lang="zh-CN" altLang="en-US" sz="2600" dirty="0" smtClean="0">
                <a:latin typeface="+mj-lt"/>
                <a:ea typeface="+mj-ea"/>
                <a:cs typeface="+mj-cs"/>
              </a:rPr>
              <a:t>与</a:t>
            </a:r>
            <a:r>
              <a:rPr lang="en-US" altLang="zh-CN" sz="2600" dirty="0" smtClean="0">
                <a:latin typeface="+mj-lt"/>
                <a:ea typeface="+mj-ea"/>
                <a:cs typeface="+mj-cs"/>
              </a:rPr>
              <a:t>IIC</a:t>
            </a:r>
            <a:r>
              <a:rPr lang="zh-CN" altLang="en-US" sz="2600" dirty="0" smtClean="0">
                <a:latin typeface="+mj-lt"/>
                <a:ea typeface="+mj-ea"/>
                <a:cs typeface="+mj-cs"/>
              </a:rPr>
              <a:t>工作原理类似。</a:t>
            </a:r>
            <a:endParaRPr lang="en-US" altLang="zh-CN" sz="2600" dirty="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en-US" altLang="zh-CN" sz="2600" dirty="0" smtClean="0">
                <a:latin typeface="+mj-lt"/>
                <a:ea typeface="+mj-ea"/>
                <a:cs typeface="+mj-cs"/>
              </a:rPr>
              <a:t>MII</a:t>
            </a:r>
            <a:r>
              <a:rPr lang="zh-CN" altLang="zh-CN" sz="2600" dirty="0" smtClean="0">
                <a:latin typeface="+mj-lt"/>
                <a:ea typeface="+mj-ea"/>
                <a:cs typeface="+mj-cs"/>
              </a:rPr>
              <a:t>管理</a:t>
            </a:r>
            <a:r>
              <a:rPr lang="zh-CN" altLang="zh-CN" sz="2600" dirty="0">
                <a:latin typeface="+mj-lt"/>
                <a:ea typeface="+mj-ea"/>
                <a:cs typeface="+mj-cs"/>
              </a:rPr>
              <a:t>接口如下：</a:t>
            </a:r>
          </a:p>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MDC</a:t>
            </a:r>
            <a:r>
              <a:rPr lang="zh-CN" altLang="zh-CN" sz="2600" dirty="0">
                <a:latin typeface="+mj-lt"/>
                <a:ea typeface="+mj-ea"/>
                <a:cs typeface="+mj-cs"/>
              </a:rPr>
              <a:t>：管理接口的时钟，它是一个非周期信号，信号的最小</a:t>
            </a:r>
            <a:r>
              <a:rPr lang="zh-CN" altLang="zh-CN" sz="2600" dirty="0" smtClean="0">
                <a:latin typeface="+mj-lt"/>
                <a:ea typeface="+mj-ea"/>
                <a:cs typeface="+mj-cs"/>
              </a:rPr>
              <a:t>周期为</a:t>
            </a:r>
            <a:r>
              <a:rPr lang="en-US" altLang="zh-CN" sz="2600" dirty="0">
                <a:latin typeface="+mj-lt"/>
                <a:ea typeface="+mj-ea"/>
                <a:cs typeface="+mj-cs"/>
              </a:rPr>
              <a:t>400ns</a:t>
            </a:r>
            <a:r>
              <a:rPr lang="zh-CN" altLang="zh-CN" sz="2600" dirty="0" smtClean="0">
                <a:latin typeface="+mj-lt"/>
                <a:ea typeface="+mj-ea"/>
                <a:cs typeface="+mj-cs"/>
              </a:rPr>
              <a:t>，它</a:t>
            </a:r>
            <a:r>
              <a:rPr lang="zh-CN" altLang="zh-CN" sz="2600" dirty="0">
                <a:latin typeface="+mj-lt"/>
                <a:ea typeface="+mj-ea"/>
                <a:cs typeface="+mj-cs"/>
              </a:rPr>
              <a:t>与</a:t>
            </a:r>
            <a:r>
              <a:rPr lang="en-US" altLang="zh-CN" sz="2600" dirty="0">
                <a:latin typeface="+mj-lt"/>
                <a:ea typeface="+mj-ea"/>
                <a:cs typeface="+mj-cs"/>
              </a:rPr>
              <a:t>TX_CLK</a:t>
            </a:r>
            <a:r>
              <a:rPr lang="zh-CN" altLang="zh-CN" sz="2600" dirty="0">
                <a:latin typeface="+mj-lt"/>
                <a:ea typeface="+mj-ea"/>
                <a:cs typeface="+mj-cs"/>
              </a:rPr>
              <a:t>和</a:t>
            </a:r>
            <a:r>
              <a:rPr lang="en-US" altLang="zh-CN" sz="2600" dirty="0">
                <a:latin typeface="+mj-lt"/>
                <a:ea typeface="+mj-ea"/>
                <a:cs typeface="+mj-cs"/>
              </a:rPr>
              <a:t>RX_CLK</a:t>
            </a:r>
            <a:r>
              <a:rPr lang="zh-CN" altLang="zh-CN" sz="2600" dirty="0">
                <a:latin typeface="+mj-lt"/>
                <a:ea typeface="+mj-ea"/>
                <a:cs typeface="+mj-cs"/>
              </a:rPr>
              <a:t>无任何关系</a:t>
            </a:r>
            <a:r>
              <a:rPr lang="zh-CN" altLang="zh-CN" sz="2600" dirty="0">
                <a:latin typeface="+mj-lt"/>
                <a:ea typeface="+mj-ea"/>
                <a:cs typeface="+mj-cs"/>
              </a:rPr>
              <a:t>。</a:t>
            </a:r>
            <a:endParaRPr lang="en-US" altLang="zh-CN" sz="2600" dirty="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MDIO</a:t>
            </a:r>
            <a:r>
              <a:rPr lang="zh-CN" altLang="zh-CN" sz="2600" dirty="0">
                <a:latin typeface="+mj-lt"/>
                <a:ea typeface="+mj-ea"/>
                <a:cs typeface="+mj-cs"/>
              </a:rPr>
              <a:t>是一根双向的数据线。用来传送</a:t>
            </a:r>
            <a:r>
              <a:rPr lang="en-US" altLang="zh-CN" sz="2600" dirty="0">
                <a:latin typeface="+mj-lt"/>
                <a:ea typeface="+mj-ea"/>
                <a:cs typeface="+mj-cs"/>
              </a:rPr>
              <a:t>MAC</a:t>
            </a:r>
            <a:r>
              <a:rPr lang="zh-CN" altLang="zh-CN" sz="2600" dirty="0">
                <a:latin typeface="+mj-lt"/>
                <a:ea typeface="+mj-ea"/>
                <a:cs typeface="+mj-cs"/>
              </a:rPr>
              <a:t>层的控制信息和物理层的状态信息。</a:t>
            </a:r>
            <a:r>
              <a:rPr lang="en-US" altLang="zh-CN" sz="2600" dirty="0">
                <a:latin typeface="+mj-lt"/>
                <a:ea typeface="+mj-ea"/>
                <a:cs typeface="+mj-cs"/>
              </a:rPr>
              <a:t>MDIO</a:t>
            </a:r>
            <a:r>
              <a:rPr lang="zh-CN" altLang="zh-CN" sz="2600" dirty="0">
                <a:latin typeface="+mj-lt"/>
                <a:ea typeface="+mj-ea"/>
                <a:cs typeface="+mj-cs"/>
              </a:rPr>
              <a:t>数据与</a:t>
            </a:r>
            <a:r>
              <a:rPr lang="en-US" altLang="zh-CN" sz="2600" dirty="0">
                <a:latin typeface="+mj-lt"/>
                <a:ea typeface="+mj-ea"/>
                <a:cs typeface="+mj-cs"/>
              </a:rPr>
              <a:t>MDC</a:t>
            </a:r>
            <a:r>
              <a:rPr lang="zh-CN" altLang="zh-CN" sz="2600" dirty="0">
                <a:latin typeface="+mj-lt"/>
                <a:ea typeface="+mj-ea"/>
                <a:cs typeface="+mj-cs"/>
              </a:rPr>
              <a:t>时钟同步，在</a:t>
            </a:r>
            <a:r>
              <a:rPr lang="en-US" altLang="zh-CN" sz="2600" dirty="0">
                <a:latin typeface="+mj-lt"/>
                <a:ea typeface="+mj-ea"/>
                <a:cs typeface="+mj-cs"/>
              </a:rPr>
              <a:t>MDC</a:t>
            </a:r>
            <a:r>
              <a:rPr lang="zh-CN" altLang="zh-CN" sz="2600" dirty="0">
                <a:latin typeface="+mj-lt"/>
                <a:ea typeface="+mj-ea"/>
                <a:cs typeface="+mj-cs"/>
              </a:rPr>
              <a:t>上升沿有效。</a:t>
            </a:r>
          </a:p>
        </p:txBody>
      </p:sp>
    </p:spTree>
    <p:extLst>
      <p:ext uri="{BB962C8B-B14F-4D97-AF65-F5344CB8AC3E}">
        <p14:creationId xmlns:p14="http://schemas.microsoft.com/office/powerpoint/2010/main" val="4073190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416" y="575275"/>
            <a:ext cx="497443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a:latin typeface="+mj-lt"/>
                <a:ea typeface="+mj-ea"/>
                <a:cs typeface="+mj-cs"/>
              </a:rPr>
              <a:t>MDIO</a:t>
            </a:r>
            <a:r>
              <a:rPr lang="zh-CN" altLang="zh-CN" sz="2600" b="1" dirty="0">
                <a:latin typeface="+mj-lt"/>
                <a:ea typeface="+mj-ea"/>
                <a:cs typeface="+mj-cs"/>
              </a:rPr>
              <a:t>管理接口的数据帧</a:t>
            </a:r>
            <a:r>
              <a:rPr lang="zh-CN" altLang="zh-CN" sz="2600" b="1" dirty="0" smtClean="0">
                <a:latin typeface="+mj-lt"/>
                <a:ea typeface="+mj-ea"/>
                <a:cs typeface="+mj-cs"/>
              </a:rPr>
              <a:t>结构</a:t>
            </a:r>
            <a:endParaRPr lang="zh-CN" altLang="en-US" sz="2600" b="1" dirty="0">
              <a:latin typeface="+mj-lt"/>
              <a:ea typeface="+mj-ea"/>
              <a:cs typeface="+mj-cs"/>
            </a:endParaRPr>
          </a:p>
        </p:txBody>
      </p:sp>
      <p:pic>
        <p:nvPicPr>
          <p:cNvPr id="10244" name="Picture 4" descr="2010040115442433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198" y="1163144"/>
            <a:ext cx="7864571" cy="153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8368" y="3010056"/>
            <a:ext cx="11500022" cy="3416320"/>
          </a:xfrm>
          <a:prstGeom prst="rect">
            <a:avLst/>
          </a:prstGeom>
        </p:spPr>
        <p:txBody>
          <a:bodyPr wrap="square">
            <a:spAutoFit/>
          </a:bodyPr>
          <a:lstStyle/>
          <a:p>
            <a:pPr marL="285750" indent="-285750">
              <a:buFont typeface="Wingdings" panose="05000000000000000000" pitchFamily="2" charset="2"/>
              <a:buChar char="Ø"/>
            </a:pPr>
            <a:r>
              <a:rPr lang="en-US" altLang="zh-CN" dirty="0" smtClean="0"/>
              <a:t>PRE</a:t>
            </a:r>
            <a:r>
              <a:rPr lang="zh-CN" altLang="en-US" dirty="0" smtClean="0"/>
              <a:t>：帧前缀域，为</a:t>
            </a:r>
            <a:r>
              <a:rPr lang="en-US" altLang="zh-CN" dirty="0" smtClean="0"/>
              <a:t>32</a:t>
            </a:r>
            <a:r>
              <a:rPr lang="zh-CN" altLang="en-US" dirty="0" smtClean="0"/>
              <a:t>个连续“</a:t>
            </a:r>
            <a:r>
              <a:rPr lang="en-US" altLang="zh-CN" dirty="0" smtClean="0"/>
              <a:t>1”</a:t>
            </a:r>
            <a:r>
              <a:rPr lang="zh-CN" altLang="en-US" dirty="0" smtClean="0"/>
              <a:t>比特，这帧前缀域不是必要的，某些物理层芯片的</a:t>
            </a:r>
            <a:r>
              <a:rPr lang="en-US" altLang="zh-CN" dirty="0" smtClean="0"/>
              <a:t>MDIO</a:t>
            </a:r>
            <a:r>
              <a:rPr lang="zh-CN" altLang="en-US" dirty="0" smtClean="0"/>
              <a:t>操作就没有这个域。</a:t>
            </a:r>
          </a:p>
          <a:p>
            <a:pPr marL="285750" indent="-285750">
              <a:buFont typeface="Wingdings" panose="05000000000000000000" pitchFamily="2" charset="2"/>
              <a:buChar char="Ø"/>
            </a:pPr>
            <a:r>
              <a:rPr lang="en-US" altLang="zh-CN" dirty="0" smtClean="0"/>
              <a:t>ST</a:t>
            </a:r>
            <a:r>
              <a:rPr lang="zh-CN" altLang="en-US" dirty="0" smtClean="0"/>
              <a:t>：帧开始标志，出现“</a:t>
            </a:r>
            <a:r>
              <a:rPr lang="en-US" altLang="zh-CN" dirty="0" smtClean="0"/>
              <a:t>01”</a:t>
            </a:r>
            <a:r>
              <a:rPr lang="zh-CN" altLang="en-US" dirty="0" smtClean="0"/>
              <a:t>比特表示帧设计开始。</a:t>
            </a:r>
          </a:p>
          <a:p>
            <a:pPr marL="285750" indent="-285750">
              <a:buFont typeface="Wingdings" panose="05000000000000000000" pitchFamily="2" charset="2"/>
              <a:buChar char="Ø"/>
            </a:pPr>
            <a:r>
              <a:rPr lang="en-US" altLang="zh-CN" dirty="0" smtClean="0"/>
              <a:t>OP</a:t>
            </a:r>
            <a:r>
              <a:rPr lang="zh-CN" altLang="en-US" dirty="0" smtClean="0"/>
              <a:t>：帧操作码，比特“</a:t>
            </a:r>
            <a:r>
              <a:rPr lang="en-US" altLang="zh-CN" dirty="0" smtClean="0"/>
              <a:t>10”</a:t>
            </a:r>
            <a:r>
              <a:rPr lang="zh-CN" altLang="en-US" dirty="0" smtClean="0"/>
              <a:t>表示此帧为一读操作帧，比特“</a:t>
            </a:r>
            <a:r>
              <a:rPr lang="en-US" altLang="zh-CN" dirty="0" smtClean="0"/>
              <a:t>01”</a:t>
            </a:r>
            <a:r>
              <a:rPr lang="zh-CN" altLang="en-US" dirty="0" smtClean="0"/>
              <a:t>表示此帧为一写操作帧。</a:t>
            </a:r>
          </a:p>
          <a:p>
            <a:pPr marL="285750" indent="-285750">
              <a:buFont typeface="Wingdings" panose="05000000000000000000" pitchFamily="2" charset="2"/>
              <a:buChar char="Ø"/>
            </a:pPr>
            <a:r>
              <a:rPr lang="en-US" altLang="zh-CN" dirty="0" smtClean="0"/>
              <a:t>PHYAD</a:t>
            </a:r>
            <a:r>
              <a:rPr lang="zh-CN" altLang="en-US" dirty="0" smtClean="0"/>
              <a:t>：物理层芯片的地址，</a:t>
            </a:r>
            <a:r>
              <a:rPr lang="en-US" altLang="zh-CN" dirty="0" smtClean="0"/>
              <a:t>5</a:t>
            </a:r>
            <a:r>
              <a:rPr lang="zh-CN" altLang="en-US" dirty="0" smtClean="0"/>
              <a:t>个比特，每个芯片都把自己的地址与这</a:t>
            </a:r>
            <a:r>
              <a:rPr lang="en-US" altLang="zh-CN" dirty="0" smtClean="0"/>
              <a:t>5</a:t>
            </a:r>
            <a:r>
              <a:rPr lang="zh-CN" altLang="en-US" dirty="0" smtClean="0"/>
              <a:t>个比特进行比较，若匹配则响应后面的操作，若不匹配，则忽略掉后面的操作。</a:t>
            </a:r>
          </a:p>
          <a:p>
            <a:pPr marL="285750" indent="-285750">
              <a:buFont typeface="Wingdings" panose="05000000000000000000" pitchFamily="2" charset="2"/>
              <a:buChar char="Ø"/>
            </a:pPr>
            <a:r>
              <a:rPr lang="en-US" altLang="zh-CN" dirty="0" smtClean="0"/>
              <a:t>REGAD</a:t>
            </a:r>
            <a:r>
              <a:rPr lang="zh-CN" altLang="en-US" dirty="0" smtClean="0"/>
              <a:t>：用来选择物理层芯片的</a:t>
            </a:r>
            <a:r>
              <a:rPr lang="en-US" altLang="zh-CN" dirty="0" smtClean="0"/>
              <a:t>32</a:t>
            </a:r>
            <a:r>
              <a:rPr lang="zh-CN" altLang="en-US" dirty="0" smtClean="0"/>
              <a:t>个寄存器中的某个寄存器的地址。</a:t>
            </a:r>
          </a:p>
          <a:p>
            <a:pPr marL="285750" indent="-285750">
              <a:buFont typeface="Wingdings" panose="05000000000000000000" pitchFamily="2" charset="2"/>
              <a:buChar char="Ø"/>
            </a:pPr>
            <a:r>
              <a:rPr lang="en-US" altLang="zh-CN" dirty="0" smtClean="0"/>
              <a:t>TA</a:t>
            </a:r>
            <a:r>
              <a:rPr lang="zh-CN" altLang="en-US" dirty="0" smtClean="0"/>
              <a:t>：状态转换域，若为读操作，则第一比特时</a:t>
            </a:r>
            <a:r>
              <a:rPr lang="en-US" altLang="zh-CN" dirty="0" smtClean="0"/>
              <a:t>MDIO</a:t>
            </a:r>
            <a:r>
              <a:rPr lang="zh-CN" altLang="en-US" dirty="0" smtClean="0"/>
              <a:t>为高阻态，第二比特时由物理层芯片使</a:t>
            </a:r>
            <a:r>
              <a:rPr lang="en-US" altLang="zh-CN" dirty="0" smtClean="0"/>
              <a:t>MDIO</a:t>
            </a:r>
            <a:r>
              <a:rPr lang="zh-CN" altLang="en-US" dirty="0" smtClean="0"/>
              <a:t>置“</a:t>
            </a:r>
            <a:r>
              <a:rPr lang="en-US" altLang="zh-CN" dirty="0" smtClean="0"/>
              <a:t>0”</a:t>
            </a:r>
            <a:r>
              <a:rPr lang="zh-CN" altLang="en-US" dirty="0" smtClean="0"/>
              <a:t>。若为写操作，则</a:t>
            </a:r>
            <a:r>
              <a:rPr lang="en-US" altLang="zh-CN" dirty="0" smtClean="0"/>
              <a:t>MDIO</a:t>
            </a:r>
            <a:r>
              <a:rPr lang="zh-CN" altLang="en-US" dirty="0" smtClean="0"/>
              <a:t>仍由</a:t>
            </a:r>
            <a:r>
              <a:rPr lang="en-US" altLang="zh-CN" dirty="0" smtClean="0"/>
              <a:t>MAC</a:t>
            </a:r>
            <a:r>
              <a:rPr lang="zh-CN" altLang="en-US" dirty="0" smtClean="0"/>
              <a:t>层芯片控制，其连续输出“</a:t>
            </a:r>
            <a:r>
              <a:rPr lang="en-US" altLang="zh-CN" dirty="0" smtClean="0"/>
              <a:t>10”</a:t>
            </a:r>
            <a:r>
              <a:rPr lang="zh-CN" altLang="en-US" dirty="0" smtClean="0"/>
              <a:t>两个比特。</a:t>
            </a:r>
          </a:p>
          <a:p>
            <a:pPr marL="285750" indent="-285750">
              <a:buFont typeface="Wingdings" panose="05000000000000000000" pitchFamily="2" charset="2"/>
              <a:buChar char="Ø"/>
            </a:pPr>
            <a:r>
              <a:rPr lang="en-US" altLang="zh-CN" dirty="0" smtClean="0"/>
              <a:t>DATA</a:t>
            </a:r>
            <a:r>
              <a:rPr lang="zh-CN" altLang="en-US" dirty="0" smtClean="0"/>
              <a:t>：帧的寄存器的数据域，</a:t>
            </a:r>
            <a:r>
              <a:rPr lang="en-US" altLang="zh-CN" dirty="0" smtClean="0"/>
              <a:t>16</a:t>
            </a:r>
            <a:r>
              <a:rPr lang="zh-CN" altLang="en-US" dirty="0" smtClean="0"/>
              <a:t>比特，若为读操作，则为物理层送到</a:t>
            </a:r>
            <a:r>
              <a:rPr lang="en-US" altLang="zh-CN" dirty="0" smtClean="0"/>
              <a:t>MAC</a:t>
            </a:r>
            <a:r>
              <a:rPr lang="zh-CN" altLang="en-US" dirty="0" smtClean="0"/>
              <a:t>层的数据，若为写操作，则为</a:t>
            </a:r>
            <a:r>
              <a:rPr lang="en-US" altLang="zh-CN" dirty="0" smtClean="0"/>
              <a:t>MAC</a:t>
            </a:r>
            <a:r>
              <a:rPr lang="zh-CN" altLang="en-US" dirty="0" smtClean="0"/>
              <a:t>层送到物理层的数据。</a:t>
            </a:r>
          </a:p>
          <a:p>
            <a:pPr marL="285750" indent="-285750">
              <a:buFont typeface="Wingdings" panose="05000000000000000000" pitchFamily="2" charset="2"/>
              <a:buChar char="Ø"/>
            </a:pPr>
            <a:r>
              <a:rPr lang="en-US" altLang="zh-CN" dirty="0" smtClean="0"/>
              <a:t>IDLE</a:t>
            </a:r>
            <a:r>
              <a:rPr lang="zh-CN" altLang="en-US" dirty="0" smtClean="0"/>
              <a:t>：帧结束后的空闲状态，此时</a:t>
            </a:r>
            <a:r>
              <a:rPr lang="en-US" altLang="zh-CN" dirty="0" smtClean="0"/>
              <a:t>MDIO</a:t>
            </a:r>
            <a:r>
              <a:rPr lang="zh-CN" altLang="en-US" dirty="0" smtClean="0"/>
              <a:t>无源驱动，处高阻状态，但一般用上拉电阻使其处在高电平，即</a:t>
            </a:r>
            <a:r>
              <a:rPr lang="en-US" altLang="zh-CN" dirty="0" smtClean="0"/>
              <a:t>MDIO</a:t>
            </a:r>
            <a:r>
              <a:rPr lang="zh-CN" altLang="en-US" dirty="0" smtClean="0"/>
              <a:t>引脚需要上拉电阻。</a:t>
            </a:r>
            <a:endParaRPr lang="zh-CN" altLang="en-US" dirty="0"/>
          </a:p>
        </p:txBody>
      </p:sp>
    </p:spTree>
    <p:extLst>
      <p:ext uri="{BB962C8B-B14F-4D97-AF65-F5344CB8AC3E}">
        <p14:creationId xmlns:p14="http://schemas.microsoft.com/office/powerpoint/2010/main" val="2839058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6074" y="1400639"/>
            <a:ext cx="11030466" cy="368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MII</a:t>
            </a:r>
            <a:r>
              <a:rPr lang="zh-CN" altLang="zh-CN" sz="2600" dirty="0">
                <a:latin typeface="+mj-lt"/>
                <a:ea typeface="+mj-ea"/>
                <a:cs typeface="+mj-cs"/>
              </a:rPr>
              <a:t>接口也有一些不足之处，主要是其接口信号线很多，发送和接收和指示接口有</a:t>
            </a:r>
            <a:r>
              <a:rPr lang="en-US" altLang="zh-CN" sz="2600" dirty="0">
                <a:latin typeface="+mj-lt"/>
                <a:ea typeface="+mj-ea"/>
                <a:cs typeface="+mj-cs"/>
              </a:rPr>
              <a:t>14</a:t>
            </a:r>
            <a:r>
              <a:rPr lang="zh-CN" altLang="zh-CN" sz="2600" dirty="0">
                <a:latin typeface="+mj-lt"/>
                <a:ea typeface="+mj-ea"/>
                <a:cs typeface="+mj-cs"/>
              </a:rPr>
              <a:t>根数据线</a:t>
            </a:r>
            <a:r>
              <a:rPr lang="en-US" altLang="zh-CN" sz="2600" dirty="0">
                <a:latin typeface="+mj-lt"/>
                <a:ea typeface="+mj-ea"/>
                <a:cs typeface="+mj-cs"/>
              </a:rPr>
              <a:t>(</a:t>
            </a:r>
            <a:r>
              <a:rPr lang="zh-CN" altLang="zh-CN" sz="2600" dirty="0">
                <a:latin typeface="+mj-lt"/>
                <a:ea typeface="+mj-ea"/>
                <a:cs typeface="+mj-cs"/>
              </a:rPr>
              <a:t>不包括</a:t>
            </a:r>
            <a:r>
              <a:rPr lang="en-US" altLang="zh-CN" sz="2600" dirty="0">
                <a:latin typeface="+mj-lt"/>
                <a:ea typeface="+mj-ea"/>
                <a:cs typeface="+mj-cs"/>
              </a:rPr>
              <a:t>MDIO</a:t>
            </a:r>
            <a:r>
              <a:rPr lang="zh-CN" altLang="zh-CN" sz="2600" dirty="0">
                <a:latin typeface="+mj-lt"/>
                <a:ea typeface="+mj-ea"/>
                <a:cs typeface="+mj-cs"/>
              </a:rPr>
              <a:t>接口的信号线，因为其被所有</a:t>
            </a:r>
            <a:r>
              <a:rPr lang="en-US" altLang="zh-CN" sz="2600" dirty="0">
                <a:latin typeface="+mj-lt"/>
                <a:ea typeface="+mj-ea"/>
                <a:cs typeface="+mj-cs"/>
              </a:rPr>
              <a:t>MII</a:t>
            </a:r>
            <a:r>
              <a:rPr lang="zh-CN" altLang="zh-CN" sz="2600" dirty="0">
                <a:latin typeface="+mj-lt"/>
                <a:ea typeface="+mj-ea"/>
                <a:cs typeface="+mj-cs"/>
              </a:rPr>
              <a:t>接口所共享</a:t>
            </a:r>
            <a:r>
              <a:rPr lang="en-US" altLang="zh-CN" sz="2600" dirty="0">
                <a:latin typeface="+mj-lt"/>
                <a:ea typeface="+mj-ea"/>
                <a:cs typeface="+mj-cs"/>
              </a:rPr>
              <a:t>)</a:t>
            </a:r>
            <a:r>
              <a:rPr lang="zh-CN" altLang="zh-CN" sz="2600" dirty="0">
                <a:latin typeface="+mj-lt"/>
                <a:ea typeface="+mj-ea"/>
                <a:cs typeface="+mj-cs"/>
              </a:rPr>
              <a:t>，当交换芯片的端口数据较多时，会造成芯片的管脚数目很多的问题，这给芯片的设计和单板的设计都带来了一定的问题。为了解决这些问题，人们设计了两种新的</a:t>
            </a:r>
            <a:r>
              <a:rPr lang="en-US" altLang="zh-CN" sz="2600" dirty="0">
                <a:latin typeface="+mj-lt"/>
                <a:ea typeface="+mj-ea"/>
                <a:cs typeface="+mj-cs"/>
              </a:rPr>
              <a:t>MII</a:t>
            </a:r>
            <a:r>
              <a:rPr lang="zh-CN" altLang="zh-CN" sz="2600" dirty="0">
                <a:latin typeface="+mj-lt"/>
                <a:ea typeface="+mj-ea"/>
                <a:cs typeface="+mj-cs"/>
              </a:rPr>
              <a:t>接口，它们是</a:t>
            </a:r>
            <a:r>
              <a:rPr lang="en-US" altLang="zh-CN" sz="2600" dirty="0">
                <a:latin typeface="+mj-lt"/>
                <a:ea typeface="+mj-ea"/>
                <a:cs typeface="+mj-cs"/>
              </a:rPr>
              <a:t>RMII</a:t>
            </a:r>
            <a:r>
              <a:rPr lang="zh-CN" altLang="zh-CN" sz="2600" dirty="0">
                <a:latin typeface="+mj-lt"/>
                <a:ea typeface="+mj-ea"/>
                <a:cs typeface="+mj-cs"/>
              </a:rPr>
              <a:t>接口</a:t>
            </a:r>
            <a:r>
              <a:rPr lang="en-US" altLang="zh-CN" sz="2600" dirty="0">
                <a:latin typeface="+mj-lt"/>
                <a:ea typeface="+mj-ea"/>
                <a:cs typeface="+mj-cs"/>
              </a:rPr>
              <a:t>(Reduced MII</a:t>
            </a:r>
            <a:r>
              <a:rPr lang="zh-CN" altLang="zh-CN" sz="2600" dirty="0">
                <a:latin typeface="+mj-lt"/>
                <a:ea typeface="+mj-ea"/>
                <a:cs typeface="+mj-cs"/>
              </a:rPr>
              <a:t>接口</a:t>
            </a:r>
            <a:r>
              <a:rPr lang="en-US" altLang="zh-CN" sz="2600" dirty="0">
                <a:latin typeface="+mj-lt"/>
                <a:ea typeface="+mj-ea"/>
                <a:cs typeface="+mj-cs"/>
              </a:rPr>
              <a:t>)</a:t>
            </a:r>
            <a:r>
              <a:rPr lang="zh-CN" altLang="zh-CN" sz="2600" dirty="0">
                <a:latin typeface="+mj-lt"/>
                <a:ea typeface="+mj-ea"/>
                <a:cs typeface="+mj-cs"/>
              </a:rPr>
              <a:t>和</a:t>
            </a:r>
            <a:r>
              <a:rPr lang="en-US" altLang="zh-CN" sz="2600" dirty="0">
                <a:latin typeface="+mj-lt"/>
                <a:ea typeface="+mj-ea"/>
                <a:cs typeface="+mj-cs"/>
              </a:rPr>
              <a:t>SMII</a:t>
            </a:r>
            <a:r>
              <a:rPr lang="zh-CN" altLang="zh-CN" sz="2600" dirty="0">
                <a:latin typeface="+mj-lt"/>
                <a:ea typeface="+mj-ea"/>
                <a:cs typeface="+mj-cs"/>
              </a:rPr>
              <a:t>接口</a:t>
            </a:r>
            <a:r>
              <a:rPr lang="en-US" altLang="zh-CN" sz="2600" dirty="0">
                <a:latin typeface="+mj-lt"/>
                <a:ea typeface="+mj-ea"/>
                <a:cs typeface="+mj-cs"/>
              </a:rPr>
              <a:t>(</a:t>
            </a:r>
            <a:r>
              <a:rPr lang="en-US" altLang="zh-CN" sz="2600" dirty="0" smtClean="0">
                <a:latin typeface="+mj-lt"/>
                <a:ea typeface="+mj-ea"/>
                <a:cs typeface="+mj-cs"/>
              </a:rPr>
              <a:t>Stream MII</a:t>
            </a:r>
            <a:r>
              <a:rPr lang="zh-CN" altLang="zh-CN" sz="2600" dirty="0">
                <a:latin typeface="+mj-lt"/>
                <a:ea typeface="+mj-ea"/>
                <a:cs typeface="+mj-cs"/>
              </a:rPr>
              <a:t>接口</a:t>
            </a:r>
            <a:r>
              <a:rPr lang="en-US" altLang="zh-CN" sz="2600" dirty="0">
                <a:latin typeface="+mj-lt"/>
                <a:ea typeface="+mj-ea"/>
                <a:cs typeface="+mj-cs"/>
              </a:rPr>
              <a:t>)</a:t>
            </a:r>
            <a:r>
              <a:rPr lang="zh-CN" altLang="zh-CN" sz="2600" dirty="0">
                <a:latin typeface="+mj-lt"/>
                <a:ea typeface="+mj-ea"/>
                <a:cs typeface="+mj-cs"/>
              </a:rPr>
              <a:t>。</a:t>
            </a:r>
          </a:p>
          <a:p>
            <a:pPr marL="457200" indent="-457200" defTabSz="784225" fontAlgn="base">
              <a:spcBef>
                <a:spcPct val="0"/>
              </a:spcBef>
              <a:spcAft>
                <a:spcPct val="0"/>
              </a:spcAft>
              <a:buFont typeface="Wingdings" panose="05000000000000000000" pitchFamily="2" charset="2"/>
              <a:buChar char="Ø"/>
            </a:pPr>
            <a:r>
              <a:rPr lang="zh-CN" altLang="zh-CN" sz="2600" dirty="0">
                <a:latin typeface="+mj-lt"/>
                <a:ea typeface="+mj-ea"/>
                <a:cs typeface="+mj-cs"/>
              </a:rPr>
              <a:t>这两种接口都减少了</a:t>
            </a:r>
            <a:r>
              <a:rPr lang="en-US" altLang="zh-CN" sz="2600" dirty="0">
                <a:latin typeface="+mj-lt"/>
                <a:ea typeface="+mj-ea"/>
                <a:cs typeface="+mj-cs"/>
              </a:rPr>
              <a:t>MII</a:t>
            </a:r>
            <a:r>
              <a:rPr lang="zh-CN" altLang="zh-CN" sz="2600" dirty="0">
                <a:latin typeface="+mj-lt"/>
                <a:ea typeface="+mj-ea"/>
                <a:cs typeface="+mj-cs"/>
              </a:rPr>
              <a:t>接口的数据</a:t>
            </a:r>
            <a:r>
              <a:rPr lang="zh-CN" altLang="zh-CN" sz="2600" dirty="0" smtClean="0">
                <a:latin typeface="+mj-lt"/>
                <a:ea typeface="+mj-ea"/>
                <a:cs typeface="+mj-cs"/>
              </a:rPr>
              <a:t>线</a:t>
            </a:r>
            <a:r>
              <a:rPr lang="zh-CN" altLang="en-US" sz="2600" dirty="0" smtClean="0">
                <a:latin typeface="+mj-lt"/>
                <a:ea typeface="+mj-ea"/>
                <a:cs typeface="+mj-cs"/>
              </a:rPr>
              <a:t>，</a:t>
            </a:r>
            <a:r>
              <a:rPr lang="en-US" altLang="zh-CN" sz="2600" dirty="0" smtClean="0">
                <a:latin typeface="+mj-lt"/>
                <a:ea typeface="+mj-ea"/>
                <a:cs typeface="+mj-cs"/>
              </a:rPr>
              <a:t>RMII</a:t>
            </a:r>
            <a:r>
              <a:rPr lang="zh-CN" altLang="zh-CN" sz="2600" dirty="0">
                <a:latin typeface="+mj-lt"/>
                <a:ea typeface="+mj-ea"/>
                <a:cs typeface="+mj-cs"/>
              </a:rPr>
              <a:t>接口和</a:t>
            </a:r>
            <a:r>
              <a:rPr lang="en-US" altLang="zh-CN" sz="2600" dirty="0">
                <a:latin typeface="+mj-lt"/>
                <a:ea typeface="+mj-ea"/>
                <a:cs typeface="+mj-cs"/>
              </a:rPr>
              <a:t>SMII</a:t>
            </a:r>
            <a:r>
              <a:rPr lang="zh-CN" altLang="zh-CN" sz="2600" dirty="0">
                <a:latin typeface="+mj-lt"/>
                <a:ea typeface="+mj-ea"/>
                <a:cs typeface="+mj-cs"/>
              </a:rPr>
              <a:t>接口都可以用于</a:t>
            </a:r>
            <a:r>
              <a:rPr lang="en-US" altLang="zh-CN" sz="2600" dirty="0">
                <a:latin typeface="+mj-lt"/>
                <a:ea typeface="+mj-ea"/>
                <a:cs typeface="+mj-cs"/>
              </a:rPr>
              <a:t>10M</a:t>
            </a:r>
            <a:r>
              <a:rPr lang="zh-CN" altLang="zh-CN" sz="2600" dirty="0">
                <a:latin typeface="+mj-lt"/>
                <a:ea typeface="+mj-ea"/>
                <a:cs typeface="+mj-cs"/>
              </a:rPr>
              <a:t>以太网和</a:t>
            </a:r>
            <a:r>
              <a:rPr lang="en-US" altLang="zh-CN" sz="2600" dirty="0">
                <a:latin typeface="+mj-lt"/>
                <a:ea typeface="+mj-ea"/>
                <a:cs typeface="+mj-cs"/>
              </a:rPr>
              <a:t>100M</a:t>
            </a:r>
            <a:r>
              <a:rPr lang="zh-CN" altLang="zh-CN" sz="2600" dirty="0">
                <a:latin typeface="+mj-lt"/>
                <a:ea typeface="+mj-ea"/>
                <a:cs typeface="+mj-cs"/>
              </a:rPr>
              <a:t>以太网，但不可能用于</a:t>
            </a:r>
            <a:r>
              <a:rPr lang="en-US" altLang="zh-CN" sz="2600" dirty="0">
                <a:latin typeface="+mj-lt"/>
                <a:ea typeface="+mj-ea"/>
                <a:cs typeface="+mj-cs"/>
              </a:rPr>
              <a:t>1000M</a:t>
            </a:r>
            <a:r>
              <a:rPr lang="zh-CN" altLang="zh-CN" sz="2600" dirty="0">
                <a:latin typeface="+mj-lt"/>
                <a:ea typeface="+mj-ea"/>
                <a:cs typeface="+mj-cs"/>
              </a:rPr>
              <a:t>以太网，因为此时时钟频率太高，不可能实现。</a:t>
            </a:r>
            <a:endParaRPr lang="zh-CN" altLang="en-US" sz="2600" dirty="0">
              <a:latin typeface="+mj-lt"/>
              <a:ea typeface="+mj-ea"/>
              <a:cs typeface="+mj-cs"/>
            </a:endParaRPr>
          </a:p>
        </p:txBody>
      </p:sp>
    </p:spTree>
    <p:extLst>
      <p:ext uri="{BB962C8B-B14F-4D97-AF65-F5344CB8AC3E}">
        <p14:creationId xmlns:p14="http://schemas.microsoft.com/office/powerpoint/2010/main" val="2463010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18852" y="1804228"/>
            <a:ext cx="10168131" cy="421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pPr>
              <a:lnSpc>
                <a:spcPct val="150000"/>
              </a:lnSpc>
            </a:pPr>
            <a:r>
              <a:rPr lang="zh-CN" altLang="en-US" dirty="0" smtClean="0"/>
              <a:t>物理层</a:t>
            </a:r>
            <a:r>
              <a:rPr lang="zh-CN" altLang="en-US" dirty="0"/>
              <a:t>的访问，和物理层配合实现。</a:t>
            </a:r>
          </a:p>
          <a:p>
            <a:pPr>
              <a:lnSpc>
                <a:spcPct val="150000"/>
              </a:lnSpc>
            </a:pPr>
            <a:r>
              <a:rPr lang="zh-CN" altLang="en-US" dirty="0" smtClean="0"/>
              <a:t>链路</a:t>
            </a:r>
            <a:r>
              <a:rPr lang="zh-CN" altLang="en-US" dirty="0"/>
              <a:t>级的站点标识：在数据链路层识别网络上的各个站点。也就是说，在该层次保留了一个站点地址（就是所谓的</a:t>
            </a:r>
            <a:r>
              <a:rPr lang="en-US" altLang="zh-CN" dirty="0"/>
              <a:t>MAC</a:t>
            </a:r>
            <a:r>
              <a:rPr lang="zh-CN" altLang="en-US" dirty="0"/>
              <a:t>地址），来标识网络上的唯一一个站点；</a:t>
            </a:r>
          </a:p>
          <a:p>
            <a:pPr>
              <a:lnSpc>
                <a:spcPct val="150000"/>
              </a:lnSpc>
            </a:pPr>
            <a:r>
              <a:rPr lang="zh-CN" altLang="en-US" dirty="0" smtClean="0"/>
              <a:t>链路</a:t>
            </a:r>
            <a:r>
              <a:rPr lang="zh-CN" altLang="en-US" dirty="0"/>
              <a:t>级的数据传输：从上层（网络层</a:t>
            </a:r>
            <a:r>
              <a:rPr lang="en-US" altLang="zh-CN" dirty="0"/>
              <a:t>/LLC</a:t>
            </a:r>
            <a:r>
              <a:rPr lang="zh-CN" altLang="en-US" dirty="0"/>
              <a:t>子层）接收数据，附加上</a:t>
            </a:r>
            <a:r>
              <a:rPr lang="en-US" altLang="zh-CN" dirty="0"/>
              <a:t>MAC</a:t>
            </a:r>
            <a:r>
              <a:rPr lang="zh-CN" altLang="en-US" dirty="0"/>
              <a:t>地址和控制信息后，形成</a:t>
            </a:r>
            <a:r>
              <a:rPr lang="en-US" altLang="zh-CN" dirty="0"/>
              <a:t>MAC</a:t>
            </a:r>
            <a:r>
              <a:rPr lang="zh-CN" altLang="en-US" dirty="0"/>
              <a:t>帧，把数据发送到物理链路上；在这个过程中搀杂了</a:t>
            </a:r>
            <a:r>
              <a:rPr lang="en-US" altLang="zh-CN" dirty="0"/>
              <a:t>FCS</a:t>
            </a:r>
            <a:r>
              <a:rPr lang="zh-CN" altLang="en-US" dirty="0"/>
              <a:t>校验等功能。</a:t>
            </a:r>
          </a:p>
        </p:txBody>
      </p:sp>
      <p:sp>
        <p:nvSpPr>
          <p:cNvPr id="4" name="Text Box 3"/>
          <p:cNvSpPr txBox="1">
            <a:spLocks noChangeArrowheads="1"/>
          </p:cNvSpPr>
          <p:nvPr/>
        </p:nvSpPr>
        <p:spPr bwMode="auto">
          <a:xfrm>
            <a:off x="774807" y="900919"/>
            <a:ext cx="7543800"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rtlCol="0" anchor="ctr" anchorCtr="0" compatLnSpc="1">
            <a:prstTxWarp prst="textNoShape">
              <a:avLst/>
            </a:prstTxWarp>
            <a:spAutoFit/>
          </a:bodyPr>
          <a:lstStyle>
            <a:lvl1pPr defTabSz="784225" fontAlgn="base">
              <a:lnSpc>
                <a:spcPct val="90000"/>
              </a:lnSpc>
              <a:spcBef>
                <a:spcPct val="0"/>
              </a:spcBef>
              <a:spcAft>
                <a:spcPct val="0"/>
              </a:spcAft>
              <a:buNone/>
              <a:defRPr sz="2600" b="1">
                <a:latin typeface="+mj-lt"/>
                <a:ea typeface="+mj-ea"/>
                <a:cs typeface="+mj-cs"/>
              </a:defRPr>
            </a:lvl1pPr>
          </a:lstStyle>
          <a:p>
            <a:r>
              <a:rPr lang="zh-CN" altLang="en-US" dirty="0"/>
              <a:t>数据链路层－</a:t>
            </a:r>
            <a:r>
              <a:rPr lang="en-US" altLang="zh-CN" dirty="0"/>
              <a:t>MAC</a:t>
            </a:r>
            <a:r>
              <a:rPr lang="zh-CN" altLang="en-US" dirty="0"/>
              <a:t>子层</a:t>
            </a:r>
            <a:r>
              <a:rPr lang="en-US" altLang="zh-CN" dirty="0"/>
              <a:t>/</a:t>
            </a:r>
            <a:r>
              <a:rPr lang="zh-CN" altLang="en-US" dirty="0"/>
              <a:t>主要功能</a:t>
            </a:r>
          </a:p>
        </p:txBody>
      </p:sp>
    </p:spTree>
    <p:extLst>
      <p:ext uri="{BB962C8B-B14F-4D97-AF65-F5344CB8AC3E}">
        <p14:creationId xmlns:p14="http://schemas.microsoft.com/office/powerpoint/2010/main" val="1457394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08309"/>
            <a:ext cx="10515600" cy="43919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Aft>
                <a:spcPct val="0"/>
              </a:spcAft>
            </a:pPr>
            <a:r>
              <a:rPr lang="en-US" altLang="zh-CN" sz="2600" b="1" dirty="0"/>
              <a:t>MAC</a:t>
            </a:r>
            <a:endParaRPr lang="zh-CN" altLang="en-US" sz="2600" b="1" dirty="0"/>
          </a:p>
        </p:txBody>
      </p:sp>
      <p:sp>
        <p:nvSpPr>
          <p:cNvPr id="3" name="Text Box 2"/>
          <p:cNvSpPr txBox="1">
            <a:spLocks noChangeArrowheads="1"/>
          </p:cNvSpPr>
          <p:nvPr/>
        </p:nvSpPr>
        <p:spPr bwMode="auto">
          <a:xfrm>
            <a:off x="2043153" y="5098232"/>
            <a:ext cx="79930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fontAlgn="base">
              <a:lnSpc>
                <a:spcPct val="150000"/>
              </a:lnSpc>
              <a:spcBef>
                <a:spcPct val="0"/>
              </a:spcBef>
              <a:buClr>
                <a:srgbClr val="FF6600"/>
              </a:buClr>
              <a:buSzPct val="115000"/>
              <a:buFont typeface="Wingdings" panose="05000000000000000000" pitchFamily="2" charset="2"/>
              <a:buChar char="v"/>
            </a:pPr>
            <a:r>
              <a:rPr kumimoji="1" lang="zh-CN" altLang="en-US" sz="2000" dirty="0">
                <a:latin typeface="Times New Roman" panose="02020603050405020304" pitchFamily="18" charset="0"/>
                <a:ea typeface="宋体" panose="02010600030101010101" pitchFamily="2" charset="-122"/>
              </a:rPr>
              <a:t>针对不同的物理介质提供不同的</a:t>
            </a:r>
            <a:r>
              <a:rPr kumimoji="1" lang="en-US" altLang="zh-CN" sz="2000" dirty="0">
                <a:latin typeface="Times New Roman" panose="02020603050405020304" pitchFamily="18" charset="0"/>
                <a:ea typeface="宋体" panose="02010600030101010101" pitchFamily="2" charset="-122"/>
              </a:rPr>
              <a:t>MAC</a:t>
            </a:r>
            <a:r>
              <a:rPr kumimoji="1" lang="zh-CN" altLang="en-US" sz="2000" dirty="0">
                <a:latin typeface="Times New Roman" panose="02020603050405020304" pitchFamily="18" charset="0"/>
                <a:ea typeface="宋体" panose="02010600030101010101" pitchFamily="2" charset="-122"/>
              </a:rPr>
              <a:t>层面来访问。</a:t>
            </a:r>
          </a:p>
          <a:p>
            <a:pPr fontAlgn="base">
              <a:lnSpc>
                <a:spcPct val="150000"/>
              </a:lnSpc>
              <a:spcBef>
                <a:spcPct val="0"/>
              </a:spcBef>
              <a:buClr>
                <a:srgbClr val="FF6600"/>
              </a:buClr>
              <a:buSzPct val="115000"/>
              <a:buFont typeface="Wingdings" panose="05000000000000000000" pitchFamily="2" charset="2"/>
              <a:buChar char="v"/>
            </a:pPr>
            <a:r>
              <a:rPr kumimoji="1" lang="zh-CN" altLang="en-US" sz="2000" dirty="0">
                <a:latin typeface="Times New Roman" panose="02020603050405020304" pitchFamily="18" charset="0"/>
                <a:ea typeface="宋体" panose="02010600030101010101" pitchFamily="2" charset="-122"/>
              </a:rPr>
              <a:t>针对不同的双工模式，</a:t>
            </a:r>
            <a:r>
              <a:rPr kumimoji="1" lang="en-US" altLang="zh-CN" sz="2000" dirty="0">
                <a:latin typeface="Times New Roman" panose="02020603050405020304" pitchFamily="18" charset="0"/>
                <a:ea typeface="宋体" panose="02010600030101010101" pitchFamily="2" charset="-122"/>
              </a:rPr>
              <a:t>Ethernet</a:t>
            </a:r>
            <a:r>
              <a:rPr kumimoji="1" lang="zh-CN" altLang="en-US" sz="2000" dirty="0">
                <a:latin typeface="Times New Roman" panose="02020603050405020304" pitchFamily="18" charset="0"/>
                <a:ea typeface="宋体" panose="02010600030101010101" pitchFamily="2" charset="-122"/>
              </a:rPr>
              <a:t>划分为半双工</a:t>
            </a:r>
            <a:r>
              <a:rPr kumimoji="1" lang="en-US" altLang="zh-CN" sz="2000" dirty="0">
                <a:latin typeface="Times New Roman" panose="02020603050405020304" pitchFamily="18" charset="0"/>
                <a:ea typeface="宋体" panose="02010600030101010101" pitchFamily="2" charset="-122"/>
              </a:rPr>
              <a:t>MAC</a:t>
            </a:r>
            <a:r>
              <a:rPr kumimoji="1" lang="zh-CN" altLang="en-US" sz="2000" dirty="0">
                <a:latin typeface="Times New Roman" panose="02020603050405020304" pitchFamily="18" charset="0"/>
                <a:ea typeface="宋体" panose="02010600030101010101" pitchFamily="2" charset="-122"/>
              </a:rPr>
              <a:t>和全双工</a:t>
            </a:r>
            <a:r>
              <a:rPr kumimoji="1" lang="en-US" altLang="zh-CN" sz="2000" dirty="0">
                <a:latin typeface="Times New Roman" panose="02020603050405020304" pitchFamily="18" charset="0"/>
                <a:ea typeface="宋体" panose="02010600030101010101" pitchFamily="2" charset="-122"/>
              </a:rPr>
              <a:t>MAC</a:t>
            </a:r>
            <a:r>
              <a:rPr kumimoji="1" lang="zh-CN" altLang="en-US" sz="2000" dirty="0">
                <a:latin typeface="Times New Roman" panose="02020603050405020304" pitchFamily="18" charset="0"/>
                <a:ea typeface="宋体" panose="02010600030101010101" pitchFamily="2" charset="-122"/>
              </a:rPr>
              <a:t>。</a:t>
            </a:r>
          </a:p>
        </p:txBody>
      </p:sp>
      <p:grpSp>
        <p:nvGrpSpPr>
          <p:cNvPr id="4" name="Group 12"/>
          <p:cNvGrpSpPr>
            <a:grpSpLocks/>
          </p:cNvGrpSpPr>
          <p:nvPr/>
        </p:nvGrpSpPr>
        <p:grpSpPr bwMode="auto">
          <a:xfrm>
            <a:off x="3150350" y="3141425"/>
            <a:ext cx="4419600" cy="1655760"/>
            <a:chOff x="661" y="1434"/>
            <a:chExt cx="2784" cy="1056"/>
          </a:xfrm>
        </p:grpSpPr>
        <p:sp>
          <p:nvSpPr>
            <p:cNvPr id="6" name="Rectangle 5"/>
            <p:cNvSpPr>
              <a:spLocks noChangeArrowheads="1"/>
            </p:cNvSpPr>
            <p:nvPr/>
          </p:nvSpPr>
          <p:spPr bwMode="auto">
            <a:xfrm>
              <a:off x="661" y="1434"/>
              <a:ext cx="1200"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algn="ctr" fontAlgn="base">
                <a:spcBef>
                  <a:spcPct val="0"/>
                </a:spcBef>
                <a:buClrTx/>
                <a:buSzTx/>
                <a:buFontTx/>
                <a:buNone/>
              </a:pPr>
              <a:r>
                <a:rPr kumimoji="1" lang="en-US" altLang="zh-CN" sz="2000" b="1">
                  <a:solidFill>
                    <a:srgbClr val="333333"/>
                  </a:solidFill>
                  <a:latin typeface="Times New Roman" panose="02020603050405020304" pitchFamily="18" charset="0"/>
                  <a:ea typeface="宋体" panose="02010600030101010101" pitchFamily="2" charset="-122"/>
                </a:rPr>
                <a:t>EthernetMAC</a:t>
              </a:r>
            </a:p>
          </p:txBody>
        </p:sp>
        <p:sp>
          <p:nvSpPr>
            <p:cNvPr id="7" name="Rectangle 7"/>
            <p:cNvSpPr>
              <a:spLocks noChangeArrowheads="1"/>
            </p:cNvSpPr>
            <p:nvPr/>
          </p:nvSpPr>
          <p:spPr bwMode="auto">
            <a:xfrm>
              <a:off x="661" y="2202"/>
              <a:ext cx="1200" cy="288"/>
            </a:xfrm>
            <a:prstGeom prst="rect">
              <a:avLst/>
            </a:prstGeom>
            <a:solidFill>
              <a:srgbClr val="E0FC9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algn="ctr" fontAlgn="base">
                <a:spcBef>
                  <a:spcPct val="0"/>
                </a:spcBef>
                <a:buClrTx/>
                <a:buSzTx/>
                <a:buFontTx/>
                <a:buNone/>
              </a:pPr>
              <a:r>
                <a:rPr kumimoji="1" lang="en-US" altLang="zh-CN" sz="2000" b="1">
                  <a:solidFill>
                    <a:srgbClr val="333333"/>
                  </a:solidFill>
                  <a:latin typeface="Times New Roman" panose="02020603050405020304" pitchFamily="18" charset="0"/>
                  <a:ea typeface="宋体" panose="02010600030101010101" pitchFamily="2" charset="-122"/>
                </a:rPr>
                <a:t>HalfDuplexMAC</a:t>
              </a:r>
            </a:p>
          </p:txBody>
        </p:sp>
        <p:sp>
          <p:nvSpPr>
            <p:cNvPr id="8" name="Rectangle 8"/>
            <p:cNvSpPr>
              <a:spLocks noChangeArrowheads="1"/>
            </p:cNvSpPr>
            <p:nvPr/>
          </p:nvSpPr>
          <p:spPr bwMode="auto">
            <a:xfrm>
              <a:off x="2245" y="2202"/>
              <a:ext cx="1200" cy="288"/>
            </a:xfrm>
            <a:prstGeom prst="rect">
              <a:avLst/>
            </a:prstGeom>
            <a:solidFill>
              <a:srgbClr val="E0FC9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algn="ctr" fontAlgn="base">
                <a:spcBef>
                  <a:spcPct val="0"/>
                </a:spcBef>
                <a:buClrTx/>
                <a:buSzTx/>
                <a:buFontTx/>
                <a:buNone/>
              </a:pPr>
              <a:r>
                <a:rPr kumimoji="1" lang="en-US" altLang="zh-CN" sz="2000" b="1">
                  <a:solidFill>
                    <a:srgbClr val="333333"/>
                  </a:solidFill>
                  <a:latin typeface="Times New Roman" panose="02020603050405020304" pitchFamily="18" charset="0"/>
                  <a:ea typeface="宋体" panose="02010600030101010101" pitchFamily="2" charset="-122"/>
                </a:rPr>
                <a:t>FullDuplexMAC</a:t>
              </a:r>
            </a:p>
          </p:txBody>
        </p:sp>
        <p:sp>
          <p:nvSpPr>
            <p:cNvPr id="9" name="Line 10"/>
            <p:cNvSpPr>
              <a:spLocks noChangeShapeType="1"/>
            </p:cNvSpPr>
            <p:nvPr/>
          </p:nvSpPr>
          <p:spPr bwMode="auto">
            <a:xfrm>
              <a:off x="661" y="1722"/>
              <a:ext cx="0" cy="48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sp>
          <p:nvSpPr>
            <p:cNvPr id="10" name="Line 11"/>
            <p:cNvSpPr>
              <a:spLocks noChangeShapeType="1"/>
            </p:cNvSpPr>
            <p:nvPr/>
          </p:nvSpPr>
          <p:spPr bwMode="auto">
            <a:xfrm>
              <a:off x="1861" y="1722"/>
              <a:ext cx="1584" cy="48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grpSp>
      <p:sp>
        <p:nvSpPr>
          <p:cNvPr id="5" name="Rectangle 13"/>
          <p:cNvSpPr>
            <a:spLocks noChangeArrowheads="1"/>
          </p:cNvSpPr>
          <p:nvPr/>
        </p:nvSpPr>
        <p:spPr bwMode="auto">
          <a:xfrm>
            <a:off x="725569" y="1525916"/>
            <a:ext cx="10628231" cy="127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和</a:t>
            </a:r>
            <a:r>
              <a:rPr lang="en-US" altLang="zh-CN" sz="2600" dirty="0">
                <a:latin typeface="+mj-lt"/>
                <a:ea typeface="+mj-ea"/>
                <a:cs typeface="+mj-cs"/>
              </a:rPr>
              <a:t>OSI</a:t>
            </a:r>
            <a:r>
              <a:rPr lang="zh-CN" altLang="en-US" sz="2600" dirty="0">
                <a:latin typeface="+mj-lt"/>
                <a:ea typeface="+mj-ea"/>
                <a:cs typeface="+mj-cs"/>
              </a:rPr>
              <a:t>标准的层与层的独立关系不同，以太网数据链路层和</a:t>
            </a:r>
            <a:r>
              <a:rPr lang="zh-CN" altLang="en-US" sz="2600" dirty="0" smtClean="0">
                <a:latin typeface="+mj-lt"/>
                <a:ea typeface="+mj-ea"/>
                <a:cs typeface="+mj-cs"/>
              </a:rPr>
              <a:t>物理层息息相关</a:t>
            </a:r>
            <a:r>
              <a:rPr lang="zh-CN" altLang="en-US" sz="2600" dirty="0">
                <a:latin typeface="+mj-lt"/>
                <a:ea typeface="+mj-ea"/>
                <a:cs typeface="+mj-cs"/>
              </a:rPr>
              <a:t>，随着以太网物理层从共享介质到全双工的发展，</a:t>
            </a:r>
            <a:r>
              <a:rPr lang="en-US" altLang="zh-CN" sz="2600" dirty="0">
                <a:latin typeface="+mj-lt"/>
                <a:ea typeface="+mj-ea"/>
                <a:cs typeface="+mj-cs"/>
              </a:rPr>
              <a:t>MAC</a:t>
            </a:r>
            <a:r>
              <a:rPr lang="zh-CN" altLang="en-US" sz="2600" dirty="0">
                <a:latin typeface="+mj-lt"/>
                <a:ea typeface="+mj-ea"/>
                <a:cs typeface="+mj-cs"/>
              </a:rPr>
              <a:t>子层</a:t>
            </a:r>
            <a:r>
              <a:rPr lang="zh-CN" altLang="en-US" sz="2600" dirty="0" smtClean="0">
                <a:latin typeface="+mj-lt"/>
                <a:ea typeface="+mj-ea"/>
                <a:cs typeface="+mj-cs"/>
              </a:rPr>
              <a:t>也从</a:t>
            </a:r>
            <a:r>
              <a:rPr lang="zh-CN" altLang="en-US" sz="2600" dirty="0">
                <a:latin typeface="+mj-lt"/>
                <a:ea typeface="+mj-ea"/>
                <a:cs typeface="+mj-cs"/>
              </a:rPr>
              <a:t>半双工模式发展到全双工模式</a:t>
            </a:r>
            <a:r>
              <a:rPr lang="zh-CN" altLang="en-US" sz="2600" dirty="0" smtClean="0">
                <a:latin typeface="+mj-lt"/>
                <a:ea typeface="+mj-ea"/>
                <a:cs typeface="+mj-cs"/>
              </a:rPr>
              <a:t>。</a:t>
            </a:r>
            <a:endParaRPr lang="zh-CN" altLang="en-US" sz="2600" dirty="0">
              <a:latin typeface="+mj-lt"/>
              <a:ea typeface="+mj-ea"/>
              <a:cs typeface="+mj-cs"/>
            </a:endParaRPr>
          </a:p>
        </p:txBody>
      </p:sp>
    </p:spTree>
    <p:extLst>
      <p:ext uri="{BB962C8B-B14F-4D97-AF65-F5344CB8AC3E}">
        <p14:creationId xmlns:p14="http://schemas.microsoft.com/office/powerpoint/2010/main" val="183588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nvSpPr>
        <p:spPr bwMode="auto">
          <a:xfrm>
            <a:off x="448964" y="1917387"/>
            <a:ext cx="6561436" cy="127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半双工模式：基于</a:t>
            </a:r>
            <a:r>
              <a:rPr lang="en-US" altLang="zh-CN" sz="2600" dirty="0">
                <a:latin typeface="+mj-lt"/>
                <a:ea typeface="+mj-ea"/>
                <a:cs typeface="+mj-cs"/>
              </a:rPr>
              <a:t>CSMA/CD</a:t>
            </a:r>
            <a:r>
              <a:rPr lang="zh-CN" altLang="en-US" sz="2600" dirty="0">
                <a:latin typeface="+mj-lt"/>
                <a:ea typeface="+mj-ea"/>
                <a:cs typeface="+mj-cs"/>
              </a:rPr>
              <a:t>的介质访问方法。两个或更多的站点共享一个传输介质</a:t>
            </a:r>
            <a:r>
              <a:rPr lang="zh-CN" altLang="en-US" sz="2600" dirty="0" smtClean="0">
                <a:latin typeface="+mj-lt"/>
                <a:ea typeface="+mj-ea"/>
                <a:cs typeface="+mj-cs"/>
              </a:rPr>
              <a:t>，从前的共享式以太网采用这种模式。</a:t>
            </a:r>
            <a:endParaRPr lang="zh-CN" altLang="en-US" sz="2600" dirty="0">
              <a:latin typeface="+mj-lt"/>
              <a:ea typeface="+mj-ea"/>
              <a:cs typeface="+mj-cs"/>
            </a:endParaRPr>
          </a:p>
        </p:txBody>
      </p:sp>
      <p:sp>
        <p:nvSpPr>
          <p:cNvPr id="4" name="标题 1"/>
          <p:cNvSpPr txBox="1">
            <a:spLocks/>
          </p:cNvSpPr>
          <p:nvPr/>
        </p:nvSpPr>
        <p:spPr>
          <a:xfrm>
            <a:off x="838200" y="808309"/>
            <a:ext cx="10515600"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84225" fontAlgn="base">
              <a:spcAft>
                <a:spcPct val="0"/>
              </a:spcAft>
            </a:pPr>
            <a:r>
              <a:rPr lang="zh-CN" altLang="en-US" sz="2600" b="1" dirty="0" smtClean="0"/>
              <a:t>全双工与半双工</a:t>
            </a:r>
            <a:endParaRPr lang="zh-CN" altLang="en-US" sz="2600" b="1" dirty="0"/>
          </a:p>
        </p:txBody>
      </p:sp>
      <p:sp>
        <p:nvSpPr>
          <p:cNvPr id="5" name="Rectangle 3"/>
          <p:cNvSpPr>
            <a:spLocks noGrp="1" noChangeArrowheads="1"/>
          </p:cNvSpPr>
          <p:nvPr/>
        </p:nvSpPr>
        <p:spPr bwMode="auto">
          <a:xfrm>
            <a:off x="448964" y="3380320"/>
            <a:ext cx="6561436" cy="287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全双工模式：在点对点介质段的一对设备间进行同步通信，点对点介质段提供了独立的发送和接收数据的路径</a:t>
            </a:r>
            <a:r>
              <a:rPr lang="zh-CN" altLang="en-US" sz="2600" dirty="0" smtClean="0">
                <a:latin typeface="+mj-lt"/>
                <a:ea typeface="+mj-ea"/>
                <a:cs typeface="+mj-cs"/>
              </a:rPr>
              <a:t>。</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当数据的发送和接收分流，分别由两根不同的传输线传送时</a:t>
            </a:r>
            <a:r>
              <a:rPr lang="zh-CN" altLang="en-US" sz="2600" dirty="0">
                <a:latin typeface="+mj-lt"/>
                <a:ea typeface="+mj-ea"/>
                <a:cs typeface="+mj-cs"/>
              </a:rPr>
              <a:t>，通信</a:t>
            </a:r>
            <a:r>
              <a:rPr lang="zh-CN" altLang="en-US" sz="2600" dirty="0">
                <a:latin typeface="+mj-lt"/>
                <a:ea typeface="+mj-ea"/>
                <a:cs typeface="+mj-cs"/>
              </a:rPr>
              <a:t>双方都能在同一时刻进行发送和接收</a:t>
            </a:r>
            <a:r>
              <a:rPr lang="zh-CN" altLang="en-US" sz="2600" dirty="0">
                <a:latin typeface="+mj-lt"/>
                <a:ea typeface="+mj-ea"/>
                <a:cs typeface="+mj-cs"/>
              </a:rPr>
              <a:t>操作</a:t>
            </a:r>
            <a:r>
              <a:rPr lang="zh-CN" altLang="en-US" sz="2600" dirty="0">
                <a:latin typeface="+mj-lt"/>
                <a:ea typeface="+mj-ea"/>
                <a:cs typeface="+mj-cs"/>
              </a:rPr>
              <a:t>，</a:t>
            </a:r>
            <a:r>
              <a:rPr lang="zh-CN" altLang="en-US" sz="2600" dirty="0">
                <a:latin typeface="+mj-lt"/>
                <a:ea typeface="+mj-ea"/>
                <a:cs typeface="+mj-cs"/>
              </a:rPr>
              <a:t>无需</a:t>
            </a:r>
            <a:r>
              <a:rPr lang="zh-CN" altLang="en-US" sz="2600" dirty="0">
                <a:latin typeface="+mj-lt"/>
                <a:ea typeface="+mj-ea"/>
                <a:cs typeface="+mj-cs"/>
              </a:rPr>
              <a:t>方向</a:t>
            </a:r>
            <a:r>
              <a:rPr lang="zh-CN" altLang="en-US" sz="2600" dirty="0" smtClean="0">
                <a:latin typeface="+mj-lt"/>
                <a:ea typeface="+mj-ea"/>
                <a:cs typeface="+mj-cs"/>
              </a:rPr>
              <a:t>切换</a:t>
            </a:r>
            <a:r>
              <a:rPr lang="zh-CN" altLang="en-US" sz="2600" dirty="0"/>
              <a:t>，</a:t>
            </a:r>
            <a:r>
              <a:rPr lang="zh-CN" altLang="en-US" sz="2600" dirty="0" smtClean="0">
                <a:latin typeface="+mj-lt"/>
                <a:ea typeface="+mj-ea"/>
                <a:cs typeface="+mj-cs"/>
              </a:rPr>
              <a:t>减少</a:t>
            </a:r>
            <a:r>
              <a:rPr lang="zh-CN" altLang="en-US" sz="2600" dirty="0">
                <a:latin typeface="+mj-lt"/>
                <a:ea typeface="+mj-ea"/>
                <a:cs typeface="+mj-cs"/>
              </a:rPr>
              <a:t>时间延迟，提高</a:t>
            </a:r>
            <a:r>
              <a:rPr lang="zh-CN" altLang="en-US" sz="2600" dirty="0" smtClean="0">
                <a:latin typeface="+mj-lt"/>
                <a:ea typeface="+mj-ea"/>
                <a:cs typeface="+mj-cs"/>
              </a:rPr>
              <a:t>性能</a:t>
            </a:r>
            <a:r>
              <a:rPr lang="zh-CN" altLang="en-US" sz="2600" dirty="0"/>
              <a:t>。</a:t>
            </a:r>
            <a:endParaRPr lang="zh-CN" altLang="en-US" sz="2600" dirty="0">
              <a:latin typeface="+mj-lt"/>
              <a:ea typeface="+mj-ea"/>
              <a:cs typeface="+mj-cs"/>
            </a:endParaRPr>
          </a:p>
        </p:txBody>
      </p:sp>
      <p:pic>
        <p:nvPicPr>
          <p:cNvPr id="6" name="图片 5"/>
          <p:cNvPicPr>
            <a:picLocks noChangeAspect="1"/>
          </p:cNvPicPr>
          <p:nvPr/>
        </p:nvPicPr>
        <p:blipFill rotWithShape="1">
          <a:blip r:embed="rId2"/>
          <a:srcRect t="45402"/>
          <a:stretch/>
        </p:blipFill>
        <p:spPr>
          <a:xfrm>
            <a:off x="7338370" y="3978875"/>
            <a:ext cx="4267065" cy="1466108"/>
          </a:xfrm>
          <a:prstGeom prst="rect">
            <a:avLst/>
          </a:prstGeom>
        </p:spPr>
      </p:pic>
    </p:spTree>
    <p:extLst>
      <p:ext uri="{BB962C8B-B14F-4D97-AF65-F5344CB8AC3E}">
        <p14:creationId xmlns:p14="http://schemas.microsoft.com/office/powerpoint/2010/main" val="403686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458321" y="1533849"/>
            <a:ext cx="7272359" cy="307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pPr marL="0" indent="0">
              <a:lnSpc>
                <a:spcPct val="150000"/>
              </a:lnSpc>
              <a:buNone/>
            </a:pPr>
            <a:r>
              <a:rPr lang="zh-CN" altLang="en-US" dirty="0"/>
              <a:t>全双工</a:t>
            </a:r>
            <a:r>
              <a:rPr lang="en-US" altLang="zh-CN" dirty="0"/>
              <a:t>MAC</a:t>
            </a:r>
            <a:r>
              <a:rPr lang="zh-CN" altLang="en-US" dirty="0"/>
              <a:t>跟物理层之间至少有四种信号：</a:t>
            </a:r>
          </a:p>
          <a:p>
            <a:pPr>
              <a:lnSpc>
                <a:spcPct val="150000"/>
              </a:lnSpc>
            </a:pPr>
            <a:r>
              <a:rPr lang="zh-CN" altLang="en-US" dirty="0"/>
              <a:t>接收数据</a:t>
            </a:r>
            <a:r>
              <a:rPr lang="zh-CN" altLang="en-US" dirty="0" smtClean="0"/>
              <a:t>线 </a:t>
            </a:r>
            <a:r>
              <a:rPr lang="en-US" altLang="zh-CN" dirty="0" smtClean="0"/>
              <a:t>RXD0-3</a:t>
            </a:r>
            <a:endParaRPr lang="zh-CN" altLang="en-US" dirty="0"/>
          </a:p>
          <a:p>
            <a:pPr>
              <a:lnSpc>
                <a:spcPct val="150000"/>
              </a:lnSpc>
            </a:pPr>
            <a:r>
              <a:rPr lang="zh-CN" altLang="en-US" dirty="0"/>
              <a:t>发送数据</a:t>
            </a:r>
            <a:r>
              <a:rPr lang="zh-CN" altLang="en-US" dirty="0" smtClean="0"/>
              <a:t>线 </a:t>
            </a:r>
            <a:r>
              <a:rPr lang="en-US" altLang="zh-CN" dirty="0" smtClean="0"/>
              <a:t>TXD0-3</a:t>
            </a:r>
            <a:endParaRPr lang="zh-CN" altLang="en-US" dirty="0"/>
          </a:p>
          <a:p>
            <a:pPr>
              <a:lnSpc>
                <a:spcPct val="150000"/>
              </a:lnSpc>
            </a:pPr>
            <a:r>
              <a:rPr lang="zh-CN" altLang="en-US" dirty="0"/>
              <a:t>接收数据</a:t>
            </a:r>
            <a:r>
              <a:rPr lang="zh-CN" altLang="en-US" dirty="0" smtClean="0"/>
              <a:t>指示 </a:t>
            </a:r>
            <a:r>
              <a:rPr lang="en-US" altLang="zh-CN" dirty="0" smtClean="0"/>
              <a:t>RXDV RXER</a:t>
            </a:r>
            <a:endParaRPr lang="zh-CN" altLang="en-US" dirty="0"/>
          </a:p>
          <a:p>
            <a:pPr>
              <a:lnSpc>
                <a:spcPct val="150000"/>
              </a:lnSpc>
            </a:pPr>
            <a:r>
              <a:rPr lang="zh-CN" altLang="en-US" dirty="0"/>
              <a:t>发送数据</a:t>
            </a:r>
            <a:r>
              <a:rPr lang="zh-CN" altLang="en-US" dirty="0" smtClean="0"/>
              <a:t>指示 </a:t>
            </a:r>
            <a:r>
              <a:rPr lang="en-US" altLang="zh-CN" dirty="0" smtClean="0"/>
              <a:t>TXEN TXER</a:t>
            </a:r>
            <a:endParaRPr lang="zh-CN" altLang="en-US" dirty="0"/>
          </a:p>
        </p:txBody>
      </p:sp>
      <p:sp>
        <p:nvSpPr>
          <p:cNvPr id="3" name="Rectangle 3"/>
          <p:cNvSpPr>
            <a:spLocks noChangeArrowheads="1"/>
          </p:cNvSpPr>
          <p:nvPr/>
        </p:nvSpPr>
        <p:spPr bwMode="auto">
          <a:xfrm>
            <a:off x="1235268" y="1897856"/>
            <a:ext cx="22098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algn="ctr" fontAlgn="base">
              <a:spcBef>
                <a:spcPct val="0"/>
              </a:spcBef>
              <a:buClrTx/>
              <a:buSzTx/>
              <a:buFontTx/>
              <a:buNone/>
            </a:pPr>
            <a:r>
              <a:rPr kumimoji="1" lang="en-US" altLang="zh-CN" sz="2000" b="1" dirty="0" err="1">
                <a:latin typeface="Times New Roman" panose="02020603050405020304" pitchFamily="18" charset="0"/>
                <a:ea typeface="宋体" panose="02010600030101010101" pitchFamily="2" charset="-122"/>
              </a:rPr>
              <a:t>FullDuplexMAC</a:t>
            </a:r>
            <a:endParaRPr kumimoji="1" lang="en-US" altLang="zh-CN" sz="2000" b="1" dirty="0">
              <a:latin typeface="Times New Roman" panose="02020603050405020304" pitchFamily="18" charset="0"/>
              <a:ea typeface="宋体" panose="02010600030101010101" pitchFamily="2" charset="-122"/>
            </a:endParaRPr>
          </a:p>
        </p:txBody>
      </p:sp>
      <p:sp>
        <p:nvSpPr>
          <p:cNvPr id="4" name="Rectangle 4"/>
          <p:cNvSpPr>
            <a:spLocks noChangeArrowheads="1"/>
          </p:cNvSpPr>
          <p:nvPr/>
        </p:nvSpPr>
        <p:spPr bwMode="auto">
          <a:xfrm>
            <a:off x="1235268" y="3574256"/>
            <a:ext cx="22098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algn="ctr" fontAlgn="base">
              <a:spcBef>
                <a:spcPct val="0"/>
              </a:spcBef>
              <a:buClrTx/>
              <a:buSzTx/>
              <a:buFontTx/>
              <a:buNone/>
            </a:pPr>
            <a:r>
              <a:rPr kumimoji="1" lang="en-US" altLang="zh-CN" sz="2000" b="1" dirty="0" err="1">
                <a:latin typeface="Times New Roman" panose="02020603050405020304" pitchFamily="18" charset="0"/>
                <a:ea typeface="宋体" panose="02010600030101010101" pitchFamily="2" charset="-122"/>
              </a:rPr>
              <a:t>Physical_Layer</a:t>
            </a:r>
            <a:endParaRPr kumimoji="1" lang="en-US" altLang="zh-CN" sz="2000" b="1" dirty="0">
              <a:latin typeface="Times New Roman" panose="02020603050405020304" pitchFamily="18" charset="0"/>
              <a:ea typeface="宋体" panose="02010600030101010101" pitchFamily="2" charset="-122"/>
            </a:endParaRPr>
          </a:p>
        </p:txBody>
      </p:sp>
      <p:sp>
        <p:nvSpPr>
          <p:cNvPr id="5" name="Line 5"/>
          <p:cNvSpPr>
            <a:spLocks noChangeShapeType="1"/>
          </p:cNvSpPr>
          <p:nvPr/>
        </p:nvSpPr>
        <p:spPr bwMode="auto">
          <a:xfrm>
            <a:off x="1540068" y="2507456"/>
            <a:ext cx="0" cy="10668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sp>
        <p:nvSpPr>
          <p:cNvPr id="6" name="Line 6"/>
          <p:cNvSpPr>
            <a:spLocks noChangeShapeType="1"/>
          </p:cNvSpPr>
          <p:nvPr/>
        </p:nvSpPr>
        <p:spPr bwMode="auto">
          <a:xfrm flipV="1">
            <a:off x="1997268" y="2507456"/>
            <a:ext cx="0" cy="10668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sp>
        <p:nvSpPr>
          <p:cNvPr id="7" name="Line 7"/>
          <p:cNvSpPr>
            <a:spLocks noChangeShapeType="1"/>
          </p:cNvSpPr>
          <p:nvPr/>
        </p:nvSpPr>
        <p:spPr bwMode="auto">
          <a:xfrm>
            <a:off x="2302068" y="2507456"/>
            <a:ext cx="0" cy="1066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sp>
        <p:nvSpPr>
          <p:cNvPr id="8" name="Line 8"/>
          <p:cNvSpPr>
            <a:spLocks noChangeShapeType="1"/>
          </p:cNvSpPr>
          <p:nvPr/>
        </p:nvSpPr>
        <p:spPr bwMode="auto">
          <a:xfrm flipV="1">
            <a:off x="2530668" y="2507456"/>
            <a:ext cx="0" cy="1066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sp>
        <p:nvSpPr>
          <p:cNvPr id="9" name="Line 9"/>
          <p:cNvSpPr>
            <a:spLocks noChangeShapeType="1"/>
          </p:cNvSpPr>
          <p:nvPr/>
        </p:nvSpPr>
        <p:spPr bwMode="auto">
          <a:xfrm flipV="1">
            <a:off x="1235268" y="5403056"/>
            <a:ext cx="1295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sp>
        <p:nvSpPr>
          <p:cNvPr id="10" name="Line 10"/>
          <p:cNvSpPr>
            <a:spLocks noChangeShapeType="1"/>
          </p:cNvSpPr>
          <p:nvPr/>
        </p:nvSpPr>
        <p:spPr bwMode="auto">
          <a:xfrm>
            <a:off x="1235268" y="5860256"/>
            <a:ext cx="1219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endParaRPr lang="zh-CN" altLang="en-US"/>
          </a:p>
        </p:txBody>
      </p:sp>
      <p:sp>
        <p:nvSpPr>
          <p:cNvPr id="11" name="Text Box 11"/>
          <p:cNvSpPr txBox="1">
            <a:spLocks noChangeArrowheads="1"/>
          </p:cNvSpPr>
          <p:nvPr/>
        </p:nvSpPr>
        <p:spPr bwMode="auto">
          <a:xfrm>
            <a:off x="2606868" y="5174456"/>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fontAlgn="base">
              <a:spcBef>
                <a:spcPct val="0"/>
              </a:spcBef>
              <a:buClrTx/>
              <a:buSzTx/>
              <a:buFontTx/>
              <a:buNone/>
            </a:pPr>
            <a:r>
              <a:rPr kumimoji="1" lang="zh-CN" altLang="en-US" sz="1800">
                <a:latin typeface="Times New Roman" panose="02020603050405020304" pitchFamily="18" charset="0"/>
                <a:ea typeface="宋体" panose="02010600030101010101" pitchFamily="2" charset="-122"/>
              </a:rPr>
              <a:t>数据线</a:t>
            </a:r>
            <a:endParaRPr kumimoji="1" lang="zh-CN" altLang="en-US" sz="2800">
              <a:latin typeface="Times New Roman" panose="02020603050405020304" pitchFamily="18" charset="0"/>
              <a:ea typeface="宋体" panose="02010600030101010101" pitchFamily="2" charset="-122"/>
            </a:endParaRPr>
          </a:p>
        </p:txBody>
      </p:sp>
      <p:sp>
        <p:nvSpPr>
          <p:cNvPr id="12" name="Text Box 12"/>
          <p:cNvSpPr txBox="1">
            <a:spLocks noChangeArrowheads="1"/>
          </p:cNvSpPr>
          <p:nvPr/>
        </p:nvSpPr>
        <p:spPr bwMode="auto">
          <a:xfrm>
            <a:off x="2530668" y="5707856"/>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1pPr>
            <a:lvl2pPr marL="4572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2pPr>
            <a:lvl3pPr marL="9144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3pPr>
            <a:lvl4pPr marL="13716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4pPr>
            <a:lvl5pPr marL="1828800" algn="l" rtl="0" fontAlgn="t">
              <a:spcBef>
                <a:spcPct val="20000"/>
              </a:spcBef>
              <a:spcAft>
                <a:spcPct val="0"/>
              </a:spcAft>
              <a:buClr>
                <a:schemeClr val="tx1"/>
              </a:buClr>
              <a:buSzPct val="85000"/>
              <a:buFont typeface="Wingdings" panose="05000000000000000000" pitchFamily="2" charset="2"/>
              <a:buChar char="à"/>
              <a:defRPr sz="3200" kern="1200">
                <a:solidFill>
                  <a:schemeClr val="tx1"/>
                </a:solidFill>
                <a:latin typeface="Arial" panose="020B0604020202020204" pitchFamily="34" charset="0"/>
                <a:ea typeface="华文楷体" panose="0201060004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华文楷体" panose="02010600040101010101" pitchFamily="2" charset="-122"/>
                <a:cs typeface="+mn-cs"/>
              </a:defRPr>
            </a:lvl9pPr>
          </a:lstStyle>
          <a:p>
            <a:pPr fontAlgn="base">
              <a:spcBef>
                <a:spcPct val="0"/>
              </a:spcBef>
              <a:buClrTx/>
              <a:buSzTx/>
              <a:buFontTx/>
              <a:buNone/>
            </a:pPr>
            <a:r>
              <a:rPr kumimoji="1" lang="zh-CN" altLang="en-US" sz="1800">
                <a:latin typeface="Times New Roman" panose="02020603050405020304" pitchFamily="18" charset="0"/>
                <a:ea typeface="宋体" panose="02010600030101010101" pitchFamily="2" charset="-122"/>
              </a:rPr>
              <a:t>指示信号</a:t>
            </a:r>
            <a:endParaRPr kumimoji="1" lang="zh-CN" altLang="en-US" sz="2800">
              <a:latin typeface="Times New Roman" panose="02020603050405020304" pitchFamily="18" charset="0"/>
              <a:ea typeface="宋体" panose="02010600030101010101" pitchFamily="2" charset="-122"/>
            </a:endParaRPr>
          </a:p>
        </p:txBody>
      </p:sp>
      <p:sp>
        <p:nvSpPr>
          <p:cNvPr id="13" name="Text Box 13"/>
          <p:cNvSpPr txBox="1">
            <a:spLocks noChangeArrowheads="1"/>
          </p:cNvSpPr>
          <p:nvPr/>
        </p:nvSpPr>
        <p:spPr bwMode="auto">
          <a:xfrm>
            <a:off x="828310" y="831056"/>
            <a:ext cx="7543800"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defTabSz="784225" fontAlgn="base">
              <a:lnSpc>
                <a:spcPct val="90000"/>
              </a:lnSpc>
              <a:spcBef>
                <a:spcPct val="0"/>
              </a:spcBef>
              <a:spcAft>
                <a:spcPct val="0"/>
              </a:spcAft>
              <a:buNone/>
              <a:defRPr sz="2600" b="1">
                <a:latin typeface="+mj-lt"/>
                <a:ea typeface="+mj-ea"/>
                <a:cs typeface="+mj-cs"/>
              </a:defRPr>
            </a:lvl1pPr>
          </a:lstStyle>
          <a:p>
            <a:r>
              <a:rPr lang="zh-CN" altLang="en-US" dirty="0"/>
              <a:t>全</a:t>
            </a:r>
            <a:r>
              <a:rPr lang="zh-CN" altLang="en-US" dirty="0"/>
              <a:t>双工</a:t>
            </a:r>
            <a:r>
              <a:rPr lang="en-US" altLang="zh-CN" dirty="0"/>
              <a:t>MAC</a:t>
            </a:r>
          </a:p>
        </p:txBody>
      </p:sp>
    </p:spTree>
    <p:extLst>
      <p:ext uri="{BB962C8B-B14F-4D97-AF65-F5344CB8AC3E}">
        <p14:creationId xmlns:p14="http://schemas.microsoft.com/office/powerpoint/2010/main" val="2639102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951134" y="662276"/>
            <a:ext cx="5861050"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rtlCol="0"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a:latin typeface="+mj-lt"/>
                <a:ea typeface="+mj-ea"/>
                <a:cs typeface="+mj-cs"/>
              </a:rPr>
              <a:t>网络传输类型</a:t>
            </a:r>
          </a:p>
        </p:txBody>
      </p:sp>
      <p:grpSp>
        <p:nvGrpSpPr>
          <p:cNvPr id="4" name="Group 4"/>
          <p:cNvGrpSpPr>
            <a:grpSpLocks/>
          </p:cNvGrpSpPr>
          <p:nvPr/>
        </p:nvGrpSpPr>
        <p:grpSpPr bwMode="auto">
          <a:xfrm>
            <a:off x="3328194" y="1390413"/>
            <a:ext cx="5345111" cy="5016499"/>
            <a:chOff x="1001" y="680"/>
            <a:chExt cx="2820" cy="3640"/>
          </a:xfrm>
        </p:grpSpPr>
        <p:sp>
          <p:nvSpPr>
            <p:cNvPr id="5" name="Rectangle 5"/>
            <p:cNvSpPr>
              <a:spLocks noChangeArrowheads="1"/>
            </p:cNvSpPr>
            <p:nvPr/>
          </p:nvSpPr>
          <p:spPr bwMode="auto">
            <a:xfrm>
              <a:off x="1200" y="680"/>
              <a:ext cx="2614" cy="1182"/>
            </a:xfrm>
            <a:prstGeom prst="rect">
              <a:avLst/>
            </a:prstGeom>
            <a:solidFill>
              <a:srgbClr val="FCFEB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6" name="Rectangle 6"/>
            <p:cNvSpPr>
              <a:spLocks noChangeArrowheads="1"/>
            </p:cNvSpPr>
            <p:nvPr/>
          </p:nvSpPr>
          <p:spPr bwMode="auto">
            <a:xfrm>
              <a:off x="1200" y="1907"/>
              <a:ext cx="2621" cy="1182"/>
            </a:xfrm>
            <a:prstGeom prst="rect">
              <a:avLst/>
            </a:prstGeom>
            <a:solidFill>
              <a:srgbClr val="FDE3B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7" name="Rectangle 7"/>
            <p:cNvSpPr>
              <a:spLocks noChangeArrowheads="1"/>
            </p:cNvSpPr>
            <p:nvPr/>
          </p:nvSpPr>
          <p:spPr bwMode="auto">
            <a:xfrm>
              <a:off x="1200" y="3138"/>
              <a:ext cx="2621" cy="1182"/>
            </a:xfrm>
            <a:prstGeom prst="rect">
              <a:avLst/>
            </a:prstGeom>
            <a:solidFill>
              <a:srgbClr val="FCD1C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8"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8" y="941"/>
              <a:ext cx="325"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1" y="941"/>
              <a:ext cx="325"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 y="941"/>
              <a:ext cx="325"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2" y="941"/>
              <a:ext cx="325"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Line 12"/>
            <p:cNvSpPr>
              <a:spLocks noChangeShapeType="1"/>
            </p:cNvSpPr>
            <p:nvPr/>
          </p:nvSpPr>
          <p:spPr bwMode="auto">
            <a:xfrm>
              <a:off x="1293" y="1493"/>
              <a:ext cx="2381"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13" name="Line 13"/>
            <p:cNvSpPr>
              <a:spLocks noChangeShapeType="1"/>
            </p:cNvSpPr>
            <p:nvPr/>
          </p:nvSpPr>
          <p:spPr bwMode="auto">
            <a:xfrm>
              <a:off x="1507" y="1320"/>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14" name="Line 14"/>
            <p:cNvSpPr>
              <a:spLocks noChangeShapeType="1"/>
            </p:cNvSpPr>
            <p:nvPr/>
          </p:nvSpPr>
          <p:spPr bwMode="auto">
            <a:xfrm>
              <a:off x="2124" y="1320"/>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15" name="Line 15"/>
            <p:cNvSpPr>
              <a:spLocks noChangeShapeType="1"/>
            </p:cNvSpPr>
            <p:nvPr/>
          </p:nvSpPr>
          <p:spPr bwMode="auto">
            <a:xfrm>
              <a:off x="2798" y="1320"/>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16" name="Line 16"/>
            <p:cNvSpPr>
              <a:spLocks noChangeShapeType="1"/>
            </p:cNvSpPr>
            <p:nvPr/>
          </p:nvSpPr>
          <p:spPr bwMode="auto">
            <a:xfrm>
              <a:off x="3416" y="1320"/>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17" name="Line 17"/>
            <p:cNvSpPr>
              <a:spLocks noChangeShapeType="1"/>
            </p:cNvSpPr>
            <p:nvPr/>
          </p:nvSpPr>
          <p:spPr bwMode="auto">
            <a:xfrm>
              <a:off x="1315" y="1587"/>
              <a:ext cx="0" cy="151"/>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18" name="Line 18"/>
            <p:cNvSpPr>
              <a:spLocks noChangeShapeType="1"/>
            </p:cNvSpPr>
            <p:nvPr/>
          </p:nvSpPr>
          <p:spPr bwMode="auto">
            <a:xfrm>
              <a:off x="1315" y="1742"/>
              <a:ext cx="1483"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19" name="Line 19"/>
            <p:cNvSpPr>
              <a:spLocks noChangeShapeType="1"/>
            </p:cNvSpPr>
            <p:nvPr/>
          </p:nvSpPr>
          <p:spPr bwMode="auto">
            <a:xfrm>
              <a:off x="2801" y="1535"/>
              <a:ext cx="0" cy="203"/>
            </a:xfrm>
            <a:prstGeom prst="line">
              <a:avLst/>
            </a:prstGeom>
            <a:noFill/>
            <a:ln w="127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20" name="Line 20"/>
            <p:cNvSpPr>
              <a:spLocks noChangeShapeType="1"/>
            </p:cNvSpPr>
            <p:nvPr/>
          </p:nvSpPr>
          <p:spPr bwMode="auto">
            <a:xfrm>
              <a:off x="1350" y="1599"/>
              <a:ext cx="0" cy="19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21" name="Line 21"/>
            <p:cNvSpPr>
              <a:spLocks noChangeShapeType="1"/>
            </p:cNvSpPr>
            <p:nvPr/>
          </p:nvSpPr>
          <p:spPr bwMode="auto">
            <a:xfrm>
              <a:off x="1350" y="1793"/>
              <a:ext cx="2050"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22" name="Line 22"/>
            <p:cNvSpPr>
              <a:spLocks noChangeShapeType="1"/>
            </p:cNvSpPr>
            <p:nvPr/>
          </p:nvSpPr>
          <p:spPr bwMode="auto">
            <a:xfrm>
              <a:off x="3408" y="1535"/>
              <a:ext cx="0" cy="254"/>
            </a:xfrm>
            <a:prstGeom prst="line">
              <a:avLst/>
            </a:prstGeom>
            <a:noFill/>
            <a:ln w="127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23" name="Rectangle 23"/>
            <p:cNvSpPr>
              <a:spLocks noChangeArrowheads="1"/>
            </p:cNvSpPr>
            <p:nvPr/>
          </p:nvSpPr>
          <p:spPr bwMode="auto">
            <a:xfrm>
              <a:off x="1868" y="1527"/>
              <a:ext cx="353"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zh-CN" altLang="en-US" sz="1300" b="1">
                  <a:latin typeface="Arial" panose="020B0604020202020204" pitchFamily="34" charset="0"/>
                </a:rPr>
                <a:t>点到点</a:t>
              </a:r>
            </a:p>
          </p:txBody>
        </p:sp>
        <p:sp>
          <p:nvSpPr>
            <p:cNvPr id="24" name="Rectangle 24"/>
            <p:cNvSpPr>
              <a:spLocks noChangeArrowheads="1"/>
            </p:cNvSpPr>
            <p:nvPr/>
          </p:nvSpPr>
          <p:spPr bwMode="auto">
            <a:xfrm>
              <a:off x="2586" y="778"/>
              <a:ext cx="335"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en-US" altLang="zh-CN" sz="1300" b="1">
                  <a:latin typeface="Arial" panose="020B0604020202020204" pitchFamily="34" charset="0"/>
                </a:rPr>
                <a:t>Client</a:t>
              </a:r>
            </a:p>
          </p:txBody>
        </p:sp>
        <p:sp>
          <p:nvSpPr>
            <p:cNvPr id="25" name="Rectangle 25"/>
            <p:cNvSpPr>
              <a:spLocks noChangeArrowheads="1"/>
            </p:cNvSpPr>
            <p:nvPr/>
          </p:nvSpPr>
          <p:spPr bwMode="auto">
            <a:xfrm>
              <a:off x="3182" y="778"/>
              <a:ext cx="335"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en-US" altLang="zh-CN" sz="1300" b="1">
                  <a:latin typeface="Arial" panose="020B0604020202020204" pitchFamily="34" charset="0"/>
                </a:rPr>
                <a:t>Client</a:t>
              </a:r>
            </a:p>
          </p:txBody>
        </p:sp>
        <p:sp>
          <p:nvSpPr>
            <p:cNvPr id="26" name="Rectangle 26"/>
            <p:cNvSpPr>
              <a:spLocks noChangeArrowheads="1"/>
            </p:cNvSpPr>
            <p:nvPr/>
          </p:nvSpPr>
          <p:spPr bwMode="auto">
            <a:xfrm>
              <a:off x="1328" y="692"/>
              <a:ext cx="36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pPr algn="ctr">
                <a:lnSpc>
                  <a:spcPct val="80000"/>
                </a:lnSpc>
              </a:pPr>
              <a:r>
                <a:rPr lang="en-US" altLang="zh-CN" sz="1300" b="1">
                  <a:latin typeface="Arial" panose="020B0604020202020204" pitchFamily="34" charset="0"/>
                </a:rPr>
                <a:t>Video</a:t>
              </a:r>
              <a:br>
                <a:rPr lang="en-US" altLang="zh-CN" sz="1300" b="1">
                  <a:latin typeface="Arial" panose="020B0604020202020204" pitchFamily="34" charset="0"/>
                </a:rPr>
              </a:br>
              <a:r>
                <a:rPr lang="en-US" altLang="zh-CN" sz="1300" b="1">
                  <a:latin typeface="Arial" panose="020B0604020202020204" pitchFamily="34" charset="0"/>
                </a:rPr>
                <a:t>Server</a:t>
              </a:r>
            </a:p>
          </p:txBody>
        </p:sp>
        <p:sp>
          <p:nvSpPr>
            <p:cNvPr id="27" name="Rectangle 27"/>
            <p:cNvSpPr>
              <a:spLocks noChangeArrowheads="1"/>
            </p:cNvSpPr>
            <p:nvPr/>
          </p:nvSpPr>
          <p:spPr bwMode="auto">
            <a:xfrm>
              <a:off x="3182" y="2031"/>
              <a:ext cx="33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en-US" altLang="zh-CN" sz="1300" b="1">
                  <a:latin typeface="Arial" panose="020B0604020202020204" pitchFamily="34" charset="0"/>
                </a:rPr>
                <a:t>Client</a:t>
              </a:r>
            </a:p>
          </p:txBody>
        </p:sp>
        <p:pic>
          <p:nvPicPr>
            <p:cNvPr id="2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8" y="2193"/>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1" y="2193"/>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 y="2193"/>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2" y="2193"/>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Line 32"/>
            <p:cNvSpPr>
              <a:spLocks noChangeShapeType="1"/>
            </p:cNvSpPr>
            <p:nvPr/>
          </p:nvSpPr>
          <p:spPr bwMode="auto">
            <a:xfrm>
              <a:off x="1293" y="2751"/>
              <a:ext cx="2381"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33" name="Line 33"/>
            <p:cNvSpPr>
              <a:spLocks noChangeShapeType="1"/>
            </p:cNvSpPr>
            <p:nvPr/>
          </p:nvSpPr>
          <p:spPr bwMode="auto">
            <a:xfrm>
              <a:off x="1507" y="2573"/>
              <a:ext cx="0" cy="16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34" name="Line 34"/>
            <p:cNvSpPr>
              <a:spLocks noChangeShapeType="1"/>
            </p:cNvSpPr>
            <p:nvPr/>
          </p:nvSpPr>
          <p:spPr bwMode="auto">
            <a:xfrm>
              <a:off x="2124" y="2573"/>
              <a:ext cx="0" cy="16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35" name="Line 35"/>
            <p:cNvSpPr>
              <a:spLocks noChangeShapeType="1"/>
            </p:cNvSpPr>
            <p:nvPr/>
          </p:nvSpPr>
          <p:spPr bwMode="auto">
            <a:xfrm>
              <a:off x="2798" y="2573"/>
              <a:ext cx="0" cy="16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36" name="Line 36"/>
            <p:cNvSpPr>
              <a:spLocks noChangeShapeType="1"/>
            </p:cNvSpPr>
            <p:nvPr/>
          </p:nvSpPr>
          <p:spPr bwMode="auto">
            <a:xfrm>
              <a:off x="3416" y="2573"/>
              <a:ext cx="0" cy="16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37" name="Line 37"/>
            <p:cNvSpPr>
              <a:spLocks noChangeShapeType="1"/>
            </p:cNvSpPr>
            <p:nvPr/>
          </p:nvSpPr>
          <p:spPr bwMode="auto">
            <a:xfrm>
              <a:off x="1496" y="2840"/>
              <a:ext cx="0" cy="19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38" name="Line 38"/>
            <p:cNvSpPr>
              <a:spLocks noChangeShapeType="1"/>
            </p:cNvSpPr>
            <p:nvPr/>
          </p:nvSpPr>
          <p:spPr bwMode="auto">
            <a:xfrm>
              <a:off x="1496" y="3034"/>
              <a:ext cx="1921"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39" name="Line 39"/>
            <p:cNvSpPr>
              <a:spLocks noChangeShapeType="1"/>
            </p:cNvSpPr>
            <p:nvPr/>
          </p:nvSpPr>
          <p:spPr bwMode="auto">
            <a:xfrm>
              <a:off x="3416" y="2777"/>
              <a:ext cx="0" cy="253"/>
            </a:xfrm>
            <a:prstGeom prst="line">
              <a:avLst/>
            </a:prstGeom>
            <a:noFill/>
            <a:ln w="127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40" name="Line 40"/>
            <p:cNvSpPr>
              <a:spLocks noChangeShapeType="1"/>
            </p:cNvSpPr>
            <p:nvPr/>
          </p:nvSpPr>
          <p:spPr bwMode="auto">
            <a:xfrm>
              <a:off x="2798" y="2772"/>
              <a:ext cx="0" cy="253"/>
            </a:xfrm>
            <a:prstGeom prst="line">
              <a:avLst/>
            </a:prstGeom>
            <a:noFill/>
            <a:ln w="127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41" name="Line 41"/>
            <p:cNvSpPr>
              <a:spLocks noChangeShapeType="1"/>
            </p:cNvSpPr>
            <p:nvPr/>
          </p:nvSpPr>
          <p:spPr bwMode="auto">
            <a:xfrm>
              <a:off x="2124" y="2772"/>
              <a:ext cx="0" cy="253"/>
            </a:xfrm>
            <a:prstGeom prst="line">
              <a:avLst/>
            </a:prstGeom>
            <a:noFill/>
            <a:ln w="127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42" name="Rectangle 42"/>
            <p:cNvSpPr>
              <a:spLocks noChangeArrowheads="1"/>
            </p:cNvSpPr>
            <p:nvPr/>
          </p:nvSpPr>
          <p:spPr bwMode="auto">
            <a:xfrm>
              <a:off x="2160" y="2819"/>
              <a:ext cx="26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zh-CN" altLang="en-US" sz="1300" b="1">
                  <a:latin typeface="Arial" panose="020B0604020202020204" pitchFamily="34" charset="0"/>
                </a:rPr>
                <a:t>广播</a:t>
              </a:r>
            </a:p>
          </p:txBody>
        </p:sp>
        <p:sp>
          <p:nvSpPr>
            <p:cNvPr id="43" name="Rectangle 43"/>
            <p:cNvSpPr>
              <a:spLocks noChangeArrowheads="1"/>
            </p:cNvSpPr>
            <p:nvPr/>
          </p:nvSpPr>
          <p:spPr bwMode="auto">
            <a:xfrm>
              <a:off x="2586" y="2031"/>
              <a:ext cx="33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en-US" altLang="zh-CN" sz="1300" b="1">
                  <a:latin typeface="Arial" panose="020B0604020202020204" pitchFamily="34" charset="0"/>
                </a:rPr>
                <a:t>Client</a:t>
              </a:r>
            </a:p>
          </p:txBody>
        </p:sp>
        <p:sp>
          <p:nvSpPr>
            <p:cNvPr id="44" name="Rectangle 44"/>
            <p:cNvSpPr>
              <a:spLocks noChangeArrowheads="1"/>
            </p:cNvSpPr>
            <p:nvPr/>
          </p:nvSpPr>
          <p:spPr bwMode="auto">
            <a:xfrm>
              <a:off x="1924" y="2031"/>
              <a:ext cx="33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en-US" altLang="zh-CN" sz="1300" b="1">
                  <a:latin typeface="Arial" panose="020B0604020202020204" pitchFamily="34" charset="0"/>
                </a:rPr>
                <a:t>Client</a:t>
              </a:r>
            </a:p>
          </p:txBody>
        </p:sp>
        <p:sp>
          <p:nvSpPr>
            <p:cNvPr id="45" name="Rectangle 45"/>
            <p:cNvSpPr>
              <a:spLocks noChangeArrowheads="1"/>
            </p:cNvSpPr>
            <p:nvPr/>
          </p:nvSpPr>
          <p:spPr bwMode="auto">
            <a:xfrm>
              <a:off x="1340" y="1957"/>
              <a:ext cx="36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pPr algn="ctr">
                <a:lnSpc>
                  <a:spcPct val="80000"/>
                </a:lnSpc>
              </a:pPr>
              <a:r>
                <a:rPr lang="en-US" altLang="zh-CN" sz="1300" b="1">
                  <a:latin typeface="Arial" panose="020B0604020202020204" pitchFamily="34" charset="0"/>
                </a:rPr>
                <a:t>Video</a:t>
              </a:r>
              <a:br>
                <a:rPr lang="en-US" altLang="zh-CN" sz="1300" b="1">
                  <a:latin typeface="Arial" panose="020B0604020202020204" pitchFamily="34" charset="0"/>
                </a:rPr>
              </a:br>
              <a:r>
                <a:rPr lang="en-US" altLang="zh-CN" sz="1300" b="1">
                  <a:latin typeface="Arial" panose="020B0604020202020204" pitchFamily="34" charset="0"/>
                </a:rPr>
                <a:t>Server</a:t>
              </a:r>
            </a:p>
          </p:txBody>
        </p:sp>
        <p:pic>
          <p:nvPicPr>
            <p:cNvPr id="4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4" y="3408"/>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7" y="3408"/>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5" y="3408"/>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8" y="3408"/>
              <a:ext cx="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Line 50"/>
            <p:cNvSpPr>
              <a:spLocks noChangeShapeType="1"/>
            </p:cNvSpPr>
            <p:nvPr/>
          </p:nvSpPr>
          <p:spPr bwMode="auto">
            <a:xfrm>
              <a:off x="1289" y="3961"/>
              <a:ext cx="2362"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1" name="Line 51"/>
            <p:cNvSpPr>
              <a:spLocks noChangeShapeType="1"/>
            </p:cNvSpPr>
            <p:nvPr/>
          </p:nvSpPr>
          <p:spPr bwMode="auto">
            <a:xfrm>
              <a:off x="1483" y="3788"/>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2" name="Line 52"/>
            <p:cNvSpPr>
              <a:spLocks noChangeShapeType="1"/>
            </p:cNvSpPr>
            <p:nvPr/>
          </p:nvSpPr>
          <p:spPr bwMode="auto">
            <a:xfrm>
              <a:off x="2101" y="3788"/>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3" name="Line 53"/>
            <p:cNvSpPr>
              <a:spLocks noChangeShapeType="1"/>
            </p:cNvSpPr>
            <p:nvPr/>
          </p:nvSpPr>
          <p:spPr bwMode="auto">
            <a:xfrm>
              <a:off x="2775" y="3788"/>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4" name="Line 54"/>
            <p:cNvSpPr>
              <a:spLocks noChangeShapeType="1"/>
            </p:cNvSpPr>
            <p:nvPr/>
          </p:nvSpPr>
          <p:spPr bwMode="auto">
            <a:xfrm>
              <a:off x="3392" y="3788"/>
              <a:ext cx="0"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5" name="Line 55"/>
            <p:cNvSpPr>
              <a:spLocks noChangeShapeType="1"/>
            </p:cNvSpPr>
            <p:nvPr/>
          </p:nvSpPr>
          <p:spPr bwMode="auto">
            <a:xfrm>
              <a:off x="1483" y="4080"/>
              <a:ext cx="0" cy="19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6" name="Line 56"/>
            <p:cNvSpPr>
              <a:spLocks noChangeShapeType="1"/>
            </p:cNvSpPr>
            <p:nvPr/>
          </p:nvSpPr>
          <p:spPr bwMode="auto">
            <a:xfrm>
              <a:off x="3392" y="4017"/>
              <a:ext cx="0" cy="253"/>
            </a:xfrm>
            <a:prstGeom prst="line">
              <a:avLst/>
            </a:prstGeom>
            <a:noFill/>
            <a:ln w="127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7" name="Line 57"/>
            <p:cNvSpPr>
              <a:spLocks noChangeShapeType="1"/>
            </p:cNvSpPr>
            <p:nvPr/>
          </p:nvSpPr>
          <p:spPr bwMode="auto">
            <a:xfrm>
              <a:off x="2775" y="4017"/>
              <a:ext cx="0" cy="253"/>
            </a:xfrm>
            <a:prstGeom prst="line">
              <a:avLst/>
            </a:prstGeom>
            <a:noFill/>
            <a:ln w="127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58" name="Rectangle 58"/>
            <p:cNvSpPr>
              <a:spLocks noChangeArrowheads="1"/>
            </p:cNvSpPr>
            <p:nvPr/>
          </p:nvSpPr>
          <p:spPr bwMode="auto">
            <a:xfrm>
              <a:off x="2136" y="4059"/>
              <a:ext cx="26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zh-CN" altLang="en-US" sz="1300" b="1">
                  <a:latin typeface="Arial" panose="020B0604020202020204" pitchFamily="34" charset="0"/>
                </a:rPr>
                <a:t>组播</a:t>
              </a:r>
            </a:p>
          </p:txBody>
        </p:sp>
        <p:sp>
          <p:nvSpPr>
            <p:cNvPr id="59" name="Line 59"/>
            <p:cNvSpPr>
              <a:spLocks noChangeShapeType="1"/>
            </p:cNvSpPr>
            <p:nvPr/>
          </p:nvSpPr>
          <p:spPr bwMode="auto">
            <a:xfrm>
              <a:off x="1483" y="4282"/>
              <a:ext cx="1905"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sp>
          <p:nvSpPr>
            <p:cNvPr id="60" name="Rectangle 60"/>
            <p:cNvSpPr>
              <a:spLocks noChangeArrowheads="1"/>
            </p:cNvSpPr>
            <p:nvPr/>
          </p:nvSpPr>
          <p:spPr bwMode="auto">
            <a:xfrm>
              <a:off x="2563" y="3246"/>
              <a:ext cx="33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en-US" altLang="zh-CN" sz="1300" b="1">
                  <a:latin typeface="Arial" panose="020B0604020202020204" pitchFamily="34" charset="0"/>
                </a:rPr>
                <a:t>Client</a:t>
              </a:r>
            </a:p>
          </p:txBody>
        </p:sp>
        <p:sp>
          <p:nvSpPr>
            <p:cNvPr id="61" name="Rectangle 61"/>
            <p:cNvSpPr>
              <a:spLocks noChangeArrowheads="1"/>
            </p:cNvSpPr>
            <p:nvPr/>
          </p:nvSpPr>
          <p:spPr bwMode="auto">
            <a:xfrm>
              <a:off x="3170" y="3245"/>
              <a:ext cx="33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en-US" altLang="zh-CN" sz="1300" b="1">
                  <a:latin typeface="Arial" panose="020B0604020202020204" pitchFamily="34" charset="0"/>
                </a:rPr>
                <a:t>Client</a:t>
              </a:r>
            </a:p>
          </p:txBody>
        </p:sp>
        <p:sp>
          <p:nvSpPr>
            <p:cNvPr id="62" name="Rectangle 62"/>
            <p:cNvSpPr>
              <a:spLocks noChangeArrowheads="1"/>
            </p:cNvSpPr>
            <p:nvPr/>
          </p:nvSpPr>
          <p:spPr bwMode="auto">
            <a:xfrm>
              <a:off x="1316" y="3151"/>
              <a:ext cx="36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pPr algn="ctr">
                <a:lnSpc>
                  <a:spcPct val="80000"/>
                </a:lnSpc>
              </a:pPr>
              <a:r>
                <a:rPr lang="en-US" altLang="zh-CN" sz="1300" b="1">
                  <a:latin typeface="Arial" panose="020B0604020202020204" pitchFamily="34" charset="0"/>
                </a:rPr>
                <a:t>Video</a:t>
              </a:r>
              <a:br>
                <a:rPr lang="en-US" altLang="zh-CN" sz="1300" b="1">
                  <a:latin typeface="Arial" panose="020B0604020202020204" pitchFamily="34" charset="0"/>
                </a:rPr>
              </a:br>
              <a:r>
                <a:rPr lang="en-US" altLang="zh-CN" sz="1300" b="1">
                  <a:latin typeface="Arial" panose="020B0604020202020204" pitchFamily="34" charset="0"/>
                </a:rPr>
                <a:t>Server</a:t>
              </a:r>
            </a:p>
          </p:txBody>
        </p:sp>
        <p:sp>
          <p:nvSpPr>
            <p:cNvPr id="63" name="Rectangle 63"/>
            <p:cNvSpPr>
              <a:spLocks noChangeArrowheads="1"/>
            </p:cNvSpPr>
            <p:nvPr/>
          </p:nvSpPr>
          <p:spPr bwMode="auto">
            <a:xfrm rot="16200000">
              <a:off x="787" y="1165"/>
              <a:ext cx="631"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zh-CN" altLang="en-US" sz="1800" b="1">
                  <a:ea typeface="宋体" panose="02010600030101010101" pitchFamily="2" charset="-122"/>
                </a:rPr>
                <a:t>点到点</a:t>
              </a:r>
            </a:p>
          </p:txBody>
        </p:sp>
        <p:sp>
          <p:nvSpPr>
            <p:cNvPr id="64" name="Rectangle 64"/>
            <p:cNvSpPr>
              <a:spLocks noChangeArrowheads="1"/>
            </p:cNvSpPr>
            <p:nvPr/>
          </p:nvSpPr>
          <p:spPr bwMode="auto">
            <a:xfrm rot="16200000">
              <a:off x="870" y="2576"/>
              <a:ext cx="465"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zh-CN" altLang="en-US" sz="1800" b="1">
                  <a:ea typeface="宋体" panose="02010600030101010101" pitchFamily="2" charset="-122"/>
                </a:rPr>
                <a:t>广播</a:t>
              </a:r>
            </a:p>
          </p:txBody>
        </p:sp>
        <p:sp>
          <p:nvSpPr>
            <p:cNvPr id="65" name="Rectangle 65"/>
            <p:cNvSpPr>
              <a:spLocks noChangeArrowheads="1"/>
            </p:cNvSpPr>
            <p:nvPr/>
          </p:nvSpPr>
          <p:spPr bwMode="auto">
            <a:xfrm rot="16200000">
              <a:off x="865" y="3676"/>
              <a:ext cx="4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幼圆" panose="02010509060101010101" pitchFamily="49" charset="-122"/>
                  <a:cs typeface="+mn-cs"/>
                </a:defRPr>
              </a:lvl9pPr>
            </a:lstStyle>
            <a:p>
              <a:r>
                <a:rPr lang="zh-CN" altLang="en-US" sz="1800" b="1">
                  <a:ea typeface="宋体" panose="02010600030101010101" pitchFamily="2" charset="-122"/>
                </a:rPr>
                <a:t>组播</a:t>
              </a:r>
            </a:p>
          </p:txBody>
        </p:sp>
      </p:grpSp>
    </p:spTree>
    <p:extLst>
      <p:ext uri="{BB962C8B-B14F-4D97-AF65-F5344CB8AC3E}">
        <p14:creationId xmlns:p14="http://schemas.microsoft.com/office/powerpoint/2010/main" val="46204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nvSpPr>
        <p:spPr bwMode="auto">
          <a:xfrm>
            <a:off x="854299" y="836796"/>
            <a:ext cx="6850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lvl1pPr algn="l" defTabSz="784225" rtl="0" fontAlgn="base">
              <a:spcBef>
                <a:spcPct val="0"/>
              </a:spcBef>
              <a:spcAft>
                <a:spcPct val="0"/>
              </a:spcAft>
              <a:defRPr sz="2600" kern="1200">
                <a:solidFill>
                  <a:srgbClr val="990000"/>
                </a:solidFill>
                <a:latin typeface="+mj-lt"/>
                <a:ea typeface="+mj-ea"/>
                <a:cs typeface="+mj-cs"/>
              </a:defRPr>
            </a:lvl1pPr>
            <a:lvl2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2pPr>
            <a:lvl3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3pPr>
            <a:lvl4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4pPr>
            <a:lvl5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5pPr>
            <a:lvl6pPr marL="4572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6pPr>
            <a:lvl7pPr marL="9144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7pPr>
            <a:lvl8pPr marL="13716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8pPr>
            <a:lvl9pPr marL="18288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9pPr>
          </a:lstStyle>
          <a:p>
            <a:r>
              <a:rPr lang="zh-CN" altLang="en-US" b="1" dirty="0">
                <a:solidFill>
                  <a:schemeClr val="tx1"/>
                </a:solidFill>
              </a:rPr>
              <a:t>以太网</a:t>
            </a:r>
            <a:r>
              <a:rPr lang="zh-CN" altLang="en-US" b="1" dirty="0" smtClean="0">
                <a:solidFill>
                  <a:schemeClr val="tx1"/>
                </a:solidFill>
              </a:rPr>
              <a:t>的起源</a:t>
            </a:r>
            <a:endParaRPr lang="zh-CN" altLang="en-US" b="1" dirty="0">
              <a:solidFill>
                <a:schemeClr val="tx1"/>
              </a:solidFill>
            </a:endParaRPr>
          </a:p>
        </p:txBody>
      </p:sp>
      <p:sp>
        <p:nvSpPr>
          <p:cNvPr id="5" name="Rectangle 3"/>
          <p:cNvSpPr>
            <a:spLocks noGrp="1" noChangeArrowheads="1"/>
          </p:cNvSpPr>
          <p:nvPr/>
        </p:nvSpPr>
        <p:spPr bwMode="auto">
          <a:xfrm>
            <a:off x="854299" y="1804305"/>
            <a:ext cx="10415063" cy="327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以太网最初是由</a:t>
            </a:r>
            <a:r>
              <a:rPr lang="en-US" altLang="zh-CN" sz="2600" dirty="0">
                <a:latin typeface="+mj-lt"/>
                <a:ea typeface="+mj-ea"/>
                <a:cs typeface="+mj-cs"/>
              </a:rPr>
              <a:t>Xerox</a:t>
            </a:r>
            <a:r>
              <a:rPr lang="zh-CN" altLang="en-US" sz="2600" dirty="0">
                <a:latin typeface="+mj-lt"/>
                <a:ea typeface="+mj-ea"/>
                <a:cs typeface="+mj-cs"/>
              </a:rPr>
              <a:t>公司开发的一种基带局域网技术，使用同轴电缆作为网络媒体，采用载波多路访问和冲突检测（</a:t>
            </a:r>
            <a:r>
              <a:rPr lang="en-US" altLang="zh-CN" sz="2600" dirty="0">
                <a:latin typeface="+mj-lt"/>
                <a:ea typeface="+mj-ea"/>
                <a:cs typeface="+mj-cs"/>
              </a:rPr>
              <a:t>CSMA/CD</a:t>
            </a:r>
            <a:r>
              <a:rPr lang="zh-CN" altLang="en-US" sz="2600" dirty="0">
                <a:latin typeface="+mj-lt"/>
                <a:ea typeface="+mj-ea"/>
                <a:cs typeface="+mj-cs"/>
              </a:rPr>
              <a:t>）机制</a:t>
            </a:r>
            <a:r>
              <a:rPr lang="en-US" altLang="zh-CN" sz="2600" dirty="0">
                <a:latin typeface="+mj-lt"/>
                <a:ea typeface="+mj-ea"/>
                <a:cs typeface="+mj-cs"/>
              </a:rPr>
              <a:t>,</a:t>
            </a:r>
            <a:r>
              <a:rPr lang="zh-CN" altLang="en-US" sz="2600" dirty="0">
                <a:latin typeface="+mj-lt"/>
                <a:ea typeface="+mj-ea"/>
                <a:cs typeface="+mj-cs"/>
              </a:rPr>
              <a:t>数据传输速率达到</a:t>
            </a:r>
            <a:r>
              <a:rPr lang="en-US" altLang="zh-CN" sz="2600" dirty="0">
                <a:latin typeface="+mj-lt"/>
                <a:ea typeface="+mj-ea"/>
                <a:cs typeface="+mj-cs"/>
              </a:rPr>
              <a:t>10Mbps</a:t>
            </a:r>
            <a:r>
              <a:rPr lang="zh-CN" altLang="en-US" sz="2600" dirty="0">
                <a:latin typeface="+mj-lt"/>
                <a:ea typeface="+mj-ea"/>
                <a:cs typeface="+mj-cs"/>
              </a:rPr>
              <a:t>。 </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endParaRPr lang="zh-CN" altLang="en-US" sz="2600" dirty="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以太网被设计用来满足非持续性网络数据传输的需要，而</a:t>
            </a:r>
            <a:r>
              <a:rPr lang="en-US" altLang="zh-CN" sz="2600" dirty="0">
                <a:latin typeface="+mj-lt"/>
                <a:ea typeface="+mj-ea"/>
                <a:cs typeface="+mj-cs"/>
              </a:rPr>
              <a:t>IEEE 802.3</a:t>
            </a:r>
            <a:r>
              <a:rPr lang="zh-CN" altLang="en-US" sz="2600" dirty="0">
                <a:latin typeface="+mj-lt"/>
                <a:ea typeface="+mj-ea"/>
                <a:cs typeface="+mj-cs"/>
              </a:rPr>
              <a:t>规范则是基于最初的以太网技术于</a:t>
            </a:r>
            <a:r>
              <a:rPr lang="en-US" altLang="zh-CN" sz="2600" dirty="0">
                <a:latin typeface="+mj-lt"/>
                <a:ea typeface="+mj-ea"/>
                <a:cs typeface="+mj-cs"/>
              </a:rPr>
              <a:t>1980</a:t>
            </a:r>
            <a:r>
              <a:rPr lang="zh-CN" altLang="en-US" sz="2600" dirty="0">
                <a:latin typeface="+mj-lt"/>
                <a:ea typeface="+mj-ea"/>
                <a:cs typeface="+mj-cs"/>
              </a:rPr>
              <a:t>年制定。以太网版本</a:t>
            </a:r>
            <a:r>
              <a:rPr lang="en-US" altLang="zh-CN" sz="2600" dirty="0">
                <a:latin typeface="+mj-lt"/>
                <a:ea typeface="+mj-ea"/>
                <a:cs typeface="+mj-cs"/>
              </a:rPr>
              <a:t>2.0</a:t>
            </a:r>
            <a:r>
              <a:rPr lang="zh-CN" altLang="en-US" sz="2600" dirty="0">
                <a:latin typeface="+mj-lt"/>
                <a:ea typeface="+mj-ea"/>
                <a:cs typeface="+mj-cs"/>
              </a:rPr>
              <a:t>由</a:t>
            </a:r>
            <a:r>
              <a:rPr lang="en-US" altLang="zh-CN" sz="2600" dirty="0">
                <a:latin typeface="+mj-lt"/>
                <a:ea typeface="+mj-ea"/>
                <a:cs typeface="+mj-cs"/>
              </a:rPr>
              <a:t>Digital Equipment Corporation</a:t>
            </a:r>
            <a:r>
              <a:rPr lang="zh-CN" altLang="en-US" sz="2600" dirty="0">
                <a:latin typeface="+mj-lt"/>
                <a:ea typeface="+mj-ea"/>
                <a:cs typeface="+mj-cs"/>
              </a:rPr>
              <a:t>、</a:t>
            </a:r>
            <a:r>
              <a:rPr lang="en-US" altLang="zh-CN" sz="2600" dirty="0">
                <a:latin typeface="+mj-lt"/>
                <a:ea typeface="+mj-ea"/>
                <a:cs typeface="+mj-cs"/>
              </a:rPr>
              <a:t>Intel</a:t>
            </a:r>
            <a:r>
              <a:rPr lang="zh-CN" altLang="en-US" sz="2600" dirty="0">
                <a:latin typeface="+mj-lt"/>
                <a:ea typeface="+mj-ea"/>
                <a:cs typeface="+mj-cs"/>
              </a:rPr>
              <a:t>和</a:t>
            </a:r>
            <a:r>
              <a:rPr lang="en-US" altLang="zh-CN" sz="2600" dirty="0">
                <a:latin typeface="+mj-lt"/>
                <a:ea typeface="+mj-ea"/>
                <a:cs typeface="+mj-cs"/>
              </a:rPr>
              <a:t>Xerox</a:t>
            </a:r>
            <a:r>
              <a:rPr lang="zh-CN" altLang="en-US" sz="2600" dirty="0">
                <a:latin typeface="+mj-lt"/>
                <a:ea typeface="+mj-ea"/>
                <a:cs typeface="+mj-cs"/>
              </a:rPr>
              <a:t>三家公司联合开发，与</a:t>
            </a:r>
            <a:r>
              <a:rPr lang="en-US" altLang="zh-CN" sz="2600" dirty="0">
                <a:latin typeface="+mj-lt"/>
                <a:ea typeface="+mj-ea"/>
                <a:cs typeface="+mj-cs"/>
              </a:rPr>
              <a:t>IEEE 802.3</a:t>
            </a:r>
            <a:r>
              <a:rPr lang="zh-CN" altLang="en-US" sz="2600" dirty="0">
                <a:latin typeface="+mj-lt"/>
                <a:ea typeface="+mj-ea"/>
                <a:cs typeface="+mj-cs"/>
              </a:rPr>
              <a:t>规范相互兼容。</a:t>
            </a:r>
          </a:p>
        </p:txBody>
      </p:sp>
    </p:spTree>
    <p:extLst>
      <p:ext uri="{BB962C8B-B14F-4D97-AF65-F5344CB8AC3E}">
        <p14:creationId xmlns:p14="http://schemas.microsoft.com/office/powerpoint/2010/main" val="1372834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149178" y="757531"/>
            <a:ext cx="8229600"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en-US" altLang="zh-CN" sz="2600" b="1" dirty="0">
                <a:latin typeface="+mj-lt"/>
                <a:ea typeface="+mj-ea"/>
                <a:cs typeface="+mj-cs"/>
              </a:rPr>
              <a:t>MAC</a:t>
            </a:r>
            <a:r>
              <a:rPr lang="zh-CN" altLang="en-US" sz="2600" b="1" dirty="0">
                <a:latin typeface="+mj-lt"/>
                <a:ea typeface="+mj-ea"/>
                <a:cs typeface="+mj-cs"/>
              </a:rPr>
              <a:t>帧结构</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333500"/>
            <a:ext cx="77057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54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915751" y="731273"/>
            <a:ext cx="8229600"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a:latin typeface="+mj-lt"/>
                <a:ea typeface="+mj-ea"/>
                <a:cs typeface="+mj-cs"/>
              </a:rPr>
              <a:t>基本的</a:t>
            </a:r>
            <a:r>
              <a:rPr lang="en-US" altLang="zh-CN" sz="2600" b="1" dirty="0">
                <a:latin typeface="+mj-lt"/>
                <a:ea typeface="+mj-ea"/>
                <a:cs typeface="+mj-cs"/>
              </a:rPr>
              <a:t>MAC</a:t>
            </a:r>
            <a:r>
              <a:rPr lang="zh-CN" altLang="en-US" sz="2600" b="1" dirty="0">
                <a:latin typeface="+mj-lt"/>
                <a:ea typeface="+mj-ea"/>
                <a:cs typeface="+mj-cs"/>
              </a:rPr>
              <a:t>帧结构</a:t>
            </a:r>
          </a:p>
        </p:txBody>
      </p:sp>
      <p:pic>
        <p:nvPicPr>
          <p:cNvPr id="3" name="table"/>
          <p:cNvPicPr>
            <a:picLocks noChangeAspect="1"/>
          </p:cNvPicPr>
          <p:nvPr/>
        </p:nvPicPr>
        <p:blipFill>
          <a:blip r:embed="rId2"/>
          <a:stretch>
            <a:fillRect/>
          </a:stretch>
        </p:blipFill>
        <p:spPr>
          <a:xfrm>
            <a:off x="1945481" y="1531937"/>
            <a:ext cx="8229600" cy="670560"/>
          </a:xfrm>
          <a:prstGeom prst="rect">
            <a:avLst/>
          </a:prstGeom>
        </p:spPr>
      </p:pic>
      <p:sp>
        <p:nvSpPr>
          <p:cNvPr id="4" name="Text Box 35"/>
          <p:cNvSpPr txBox="1">
            <a:spLocks noChangeArrowheads="1"/>
          </p:cNvSpPr>
          <p:nvPr/>
        </p:nvSpPr>
        <p:spPr bwMode="auto">
          <a:xfrm>
            <a:off x="1883569" y="2281237"/>
            <a:ext cx="8424862"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a:lstStyle>
          <a:p>
            <a:r>
              <a:rPr lang="zh-CN" altLang="en-US" sz="1600" b="1" dirty="0">
                <a:solidFill>
                  <a:schemeClr val="folHlink"/>
                </a:solidFill>
              </a:rPr>
              <a:t>１．</a:t>
            </a:r>
            <a:r>
              <a:rPr lang="en-US" altLang="zh-CN" sz="1600" b="1" dirty="0">
                <a:solidFill>
                  <a:schemeClr val="folHlink"/>
                </a:solidFill>
              </a:rPr>
              <a:t>Preamble(</a:t>
            </a:r>
            <a:r>
              <a:rPr lang="zh-CN" altLang="en-US" sz="1600" b="1" dirty="0">
                <a:solidFill>
                  <a:schemeClr val="folHlink"/>
                </a:solidFill>
              </a:rPr>
              <a:t>前同步信号）：</a:t>
            </a:r>
            <a:r>
              <a:rPr lang="zh-CN" altLang="en-US" sz="1600" b="1" dirty="0"/>
              <a:t>由７个１</a:t>
            </a:r>
            <a:r>
              <a:rPr lang="en-US" altLang="zh-CN" sz="1600" b="1" dirty="0"/>
              <a:t>,</a:t>
            </a:r>
            <a:r>
              <a:rPr lang="zh-CN" altLang="en-US" sz="1600" b="1" dirty="0"/>
              <a:t>０交替的７位字节组成：</a:t>
            </a:r>
          </a:p>
          <a:p>
            <a:r>
              <a:rPr lang="zh-CN" altLang="en-US" sz="1600" b="1" dirty="0"/>
              <a:t>　　　</a:t>
            </a:r>
            <a:r>
              <a:rPr lang="en-US" altLang="zh-CN" sz="1600" b="1" dirty="0"/>
              <a:t>10101010 10101010……10101010</a:t>
            </a:r>
          </a:p>
          <a:p>
            <a:r>
              <a:rPr lang="zh-CN" altLang="en-US" sz="1600" b="1" dirty="0"/>
              <a:t>　 　该字段保证网络上的以太网接口能在重要的数据字段到来前与输入的数据流同步。</a:t>
            </a:r>
          </a:p>
          <a:p>
            <a:endParaRPr lang="zh-CN" altLang="en-US" sz="1600" b="1" dirty="0"/>
          </a:p>
          <a:p>
            <a:r>
              <a:rPr lang="zh-CN" altLang="en-US" sz="1600" b="1" dirty="0">
                <a:solidFill>
                  <a:schemeClr val="folHlink"/>
                </a:solidFill>
              </a:rPr>
              <a:t>２．</a:t>
            </a:r>
            <a:r>
              <a:rPr lang="en-US" altLang="zh-CN" sz="1600" b="1" dirty="0">
                <a:solidFill>
                  <a:schemeClr val="folHlink"/>
                </a:solidFill>
              </a:rPr>
              <a:t>SFD (</a:t>
            </a:r>
            <a:r>
              <a:rPr lang="zh-CN" altLang="en-US" sz="1600" b="1" dirty="0">
                <a:solidFill>
                  <a:schemeClr val="folHlink"/>
                </a:solidFill>
              </a:rPr>
              <a:t>起始帧定界符</a:t>
            </a:r>
            <a:r>
              <a:rPr lang="en-US" altLang="zh-CN" sz="1600" b="1" dirty="0">
                <a:solidFill>
                  <a:schemeClr val="folHlink"/>
                </a:solidFill>
              </a:rPr>
              <a:t>)</a:t>
            </a:r>
            <a:r>
              <a:rPr lang="zh-CN" altLang="en-US" sz="1600" b="1" dirty="0">
                <a:solidFill>
                  <a:schemeClr val="folHlink"/>
                </a:solidFill>
              </a:rPr>
              <a:t>：</a:t>
            </a:r>
            <a:r>
              <a:rPr lang="en-US" altLang="zh-CN" sz="1600" b="1" dirty="0"/>
              <a:t>1</a:t>
            </a:r>
            <a:r>
              <a:rPr lang="zh-CN" altLang="en-US" sz="1600" b="1" dirty="0"/>
              <a:t>个字节，其比特模式为“</a:t>
            </a:r>
            <a:r>
              <a:rPr lang="en-US" altLang="zh-CN" sz="1600" b="1" dirty="0"/>
              <a:t>10101011”</a:t>
            </a:r>
            <a:r>
              <a:rPr lang="zh-CN" altLang="en-US" sz="1600" b="1" dirty="0"/>
              <a:t>。它紧跟在前同步信号后，用于指示一帧的开始。出现</a:t>
            </a:r>
            <a:r>
              <a:rPr lang="en-US" altLang="zh-CN" sz="1600" b="1" dirty="0"/>
              <a:t>11</a:t>
            </a:r>
            <a:r>
              <a:rPr lang="zh-CN" altLang="en-US" sz="1600" b="1" dirty="0"/>
              <a:t>时，指示帧开始。</a:t>
            </a:r>
          </a:p>
          <a:p>
            <a:endParaRPr lang="zh-CN" altLang="en-US" sz="1600" b="1" dirty="0"/>
          </a:p>
          <a:p>
            <a:r>
              <a:rPr lang="zh-CN" altLang="en-US" sz="1600" b="1" dirty="0">
                <a:solidFill>
                  <a:schemeClr val="folHlink"/>
                </a:solidFill>
              </a:rPr>
              <a:t>３</a:t>
            </a:r>
            <a:r>
              <a:rPr lang="en-US" altLang="zh-CN" sz="1600" b="1" dirty="0">
                <a:solidFill>
                  <a:schemeClr val="folHlink"/>
                </a:solidFill>
              </a:rPr>
              <a:t>.    DA </a:t>
            </a:r>
            <a:r>
              <a:rPr lang="zh-CN" altLang="en-US" sz="1600" b="1" dirty="0">
                <a:solidFill>
                  <a:schemeClr val="folHlink"/>
                </a:solidFill>
              </a:rPr>
              <a:t>（目的地址）</a:t>
            </a:r>
            <a:r>
              <a:rPr lang="en-US" altLang="zh-CN" sz="1600" b="1" dirty="0">
                <a:solidFill>
                  <a:schemeClr val="folHlink"/>
                </a:solidFill>
              </a:rPr>
              <a:t>:   </a:t>
            </a:r>
            <a:r>
              <a:rPr lang="zh-CN" altLang="en-US" sz="1600" b="1" dirty="0"/>
              <a:t>６个字节，用</a:t>
            </a:r>
            <a:r>
              <a:rPr lang="en-US" altLang="zh-CN" sz="1600" b="1" dirty="0"/>
              <a:t>12</a:t>
            </a:r>
            <a:r>
              <a:rPr lang="zh-CN" altLang="en-US" sz="1600" b="1" dirty="0"/>
              <a:t>个十六进制表示，每两个一组，代表一个</a:t>
            </a:r>
            <a:r>
              <a:rPr lang="en-US" altLang="zh-CN" sz="1600" b="1" dirty="0"/>
              <a:t>8</a:t>
            </a:r>
            <a:r>
              <a:rPr lang="zh-CN" altLang="en-US" sz="1600" b="1" dirty="0"/>
              <a:t>位信息。目的地址可以是单独的地址，或者是广播或组播</a:t>
            </a:r>
            <a:r>
              <a:rPr lang="en-US" altLang="zh-CN" sz="1600" b="1" dirty="0"/>
              <a:t>MAC</a:t>
            </a:r>
            <a:r>
              <a:rPr lang="zh-CN" altLang="en-US" sz="1600" b="1" dirty="0"/>
              <a:t>地址。</a:t>
            </a:r>
          </a:p>
          <a:p>
            <a:endParaRPr lang="zh-CN" altLang="en-US" sz="1600" b="1" dirty="0"/>
          </a:p>
          <a:p>
            <a:r>
              <a:rPr lang="zh-CN" altLang="en-US" sz="1600" b="1" dirty="0">
                <a:solidFill>
                  <a:schemeClr val="folHlink"/>
                </a:solidFill>
              </a:rPr>
              <a:t>４</a:t>
            </a:r>
            <a:r>
              <a:rPr lang="en-US" altLang="zh-CN" sz="1600" b="1" dirty="0">
                <a:solidFill>
                  <a:schemeClr val="folHlink"/>
                </a:solidFill>
              </a:rPr>
              <a:t>.    SA </a:t>
            </a:r>
            <a:r>
              <a:rPr lang="zh-CN" altLang="en-US" sz="1600" b="1" dirty="0">
                <a:solidFill>
                  <a:schemeClr val="folHlink"/>
                </a:solidFill>
              </a:rPr>
              <a:t>（源地址）：</a:t>
            </a:r>
            <a:r>
              <a:rPr lang="zh-CN" altLang="en-US" sz="1600" b="1" dirty="0"/>
              <a:t>６个字节，在</a:t>
            </a:r>
            <a:r>
              <a:rPr lang="en-US" altLang="zh-CN" sz="1600" b="1" dirty="0"/>
              <a:t>SA</a:t>
            </a:r>
            <a:r>
              <a:rPr lang="zh-CN" altLang="en-US" sz="1600" b="1" dirty="0"/>
              <a:t>字段中，广播和组播地址格式是非法的。</a:t>
            </a:r>
          </a:p>
          <a:p>
            <a:endParaRPr lang="zh-CN" altLang="en-US" sz="1600" b="1" dirty="0"/>
          </a:p>
          <a:p>
            <a:r>
              <a:rPr lang="zh-CN" altLang="en-US" sz="1600" b="1" dirty="0">
                <a:solidFill>
                  <a:schemeClr val="folHlink"/>
                </a:solidFill>
              </a:rPr>
              <a:t> </a:t>
            </a:r>
            <a:r>
              <a:rPr lang="en-US" altLang="zh-CN" sz="1600" b="1" dirty="0">
                <a:solidFill>
                  <a:schemeClr val="folHlink"/>
                </a:solidFill>
              </a:rPr>
              <a:t>5.    </a:t>
            </a:r>
            <a:r>
              <a:rPr lang="zh-CN" altLang="en-US" sz="1600" b="1" dirty="0">
                <a:solidFill>
                  <a:schemeClr val="folHlink"/>
                </a:solidFill>
              </a:rPr>
              <a:t>类型</a:t>
            </a:r>
            <a:r>
              <a:rPr lang="en-US" altLang="zh-CN" sz="1600" b="1" dirty="0">
                <a:solidFill>
                  <a:schemeClr val="folHlink"/>
                </a:solidFill>
              </a:rPr>
              <a:t>/</a:t>
            </a:r>
            <a:r>
              <a:rPr lang="zh-CN" altLang="en-US" sz="1600" b="1" dirty="0">
                <a:solidFill>
                  <a:schemeClr val="folHlink"/>
                </a:solidFill>
              </a:rPr>
              <a:t>长度字段（</a:t>
            </a:r>
            <a:r>
              <a:rPr lang="en-US" altLang="zh-CN" sz="1600" b="1" dirty="0">
                <a:solidFill>
                  <a:schemeClr val="folHlink"/>
                </a:solidFill>
              </a:rPr>
              <a:t>Length/type field</a:t>
            </a:r>
            <a:r>
              <a:rPr lang="zh-CN" altLang="en-US" sz="1600" b="1" dirty="0">
                <a:solidFill>
                  <a:schemeClr val="folHlink"/>
                </a:solidFill>
              </a:rPr>
              <a:t>）：</a:t>
            </a:r>
            <a:r>
              <a:rPr lang="en-US" altLang="zh-CN" sz="1600" b="1" dirty="0"/>
              <a:t>2</a:t>
            </a:r>
            <a:r>
              <a:rPr lang="zh-CN" altLang="en-US" sz="1600" b="1" dirty="0"/>
              <a:t>个字节，表示的意义取决于其数值。</a:t>
            </a:r>
          </a:p>
          <a:p>
            <a:r>
              <a:rPr lang="zh-CN" altLang="en-US" sz="1600" b="1" dirty="0"/>
              <a:t>         如果字段中的值小于或等于最大帧尺寸</a:t>
            </a:r>
            <a:r>
              <a:rPr lang="en-US" altLang="zh-CN" sz="1600" b="1" dirty="0" smtClean="0"/>
              <a:t>1500</a:t>
            </a:r>
            <a:r>
              <a:rPr lang="zh-CN" altLang="en-US" sz="1600" b="1" dirty="0" smtClean="0"/>
              <a:t>（</a:t>
            </a:r>
            <a:r>
              <a:rPr lang="zh-CN" altLang="en-US" sz="1600" b="1" dirty="0"/>
              <a:t>十进制）则做为长度字段使用，表示数据字段中数据的长度。如果字段中的值</a:t>
            </a:r>
            <a:r>
              <a:rPr lang="zh-CN" altLang="en-US" sz="1600" b="1" dirty="0" smtClean="0"/>
              <a:t>大于</a:t>
            </a:r>
            <a:r>
              <a:rPr lang="en-US" altLang="zh-CN" sz="1600" b="1" dirty="0" smtClean="0"/>
              <a:t>1500</a:t>
            </a:r>
            <a:r>
              <a:rPr lang="zh-CN" altLang="en-US" sz="1600" b="1" dirty="0" smtClean="0"/>
              <a:t>，</a:t>
            </a:r>
            <a:r>
              <a:rPr lang="zh-CN" altLang="en-US" sz="1600" b="1" dirty="0"/>
              <a:t>则被做为类型字段，标识数据字段所携带的数据协议类型。</a:t>
            </a:r>
          </a:p>
          <a:p>
            <a:pPr>
              <a:spcBef>
                <a:spcPct val="50000"/>
              </a:spcBef>
            </a:pPr>
            <a:endParaRPr lang="zh-CN" altLang="en-US" sz="1600" b="1" dirty="0"/>
          </a:p>
        </p:txBody>
      </p:sp>
    </p:spTree>
    <p:extLst>
      <p:ext uri="{BB962C8B-B14F-4D97-AF65-F5344CB8AC3E}">
        <p14:creationId xmlns:p14="http://schemas.microsoft.com/office/powerpoint/2010/main" val="2301880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p:cNvPicPr>
            <a:picLocks noChangeAspect="1"/>
          </p:cNvPicPr>
          <p:nvPr/>
        </p:nvPicPr>
        <p:blipFill>
          <a:blip r:embed="rId2"/>
          <a:stretch>
            <a:fillRect/>
          </a:stretch>
        </p:blipFill>
        <p:spPr>
          <a:xfrm>
            <a:off x="1889125" y="1611312"/>
            <a:ext cx="8229600" cy="670560"/>
          </a:xfrm>
          <a:prstGeom prst="rect">
            <a:avLst/>
          </a:prstGeom>
        </p:spPr>
      </p:pic>
      <p:sp>
        <p:nvSpPr>
          <p:cNvPr id="4" name="Text Box 34"/>
          <p:cNvSpPr txBox="1">
            <a:spLocks noChangeArrowheads="1"/>
          </p:cNvSpPr>
          <p:nvPr/>
        </p:nvSpPr>
        <p:spPr bwMode="auto">
          <a:xfrm>
            <a:off x="1889125" y="2403474"/>
            <a:ext cx="8424862"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a:lstStyle>
          <a:p>
            <a:r>
              <a:rPr lang="zh-CN" altLang="en-US" sz="1600" b="1" dirty="0">
                <a:solidFill>
                  <a:schemeClr val="folHlink"/>
                </a:solidFill>
              </a:rPr>
              <a:t>６．</a:t>
            </a:r>
            <a:r>
              <a:rPr lang="en-US" altLang="zh-CN" sz="1600" b="1" dirty="0">
                <a:solidFill>
                  <a:schemeClr val="folHlink"/>
                </a:solidFill>
              </a:rPr>
              <a:t>Data and PAD field</a:t>
            </a:r>
            <a:r>
              <a:rPr lang="zh-CN" altLang="en-US" sz="1600" b="1" dirty="0">
                <a:solidFill>
                  <a:schemeClr val="folHlink"/>
                </a:solidFill>
              </a:rPr>
              <a:t>（数据和填充字段）：</a:t>
            </a:r>
            <a:r>
              <a:rPr lang="zh-CN" altLang="en-US" sz="1600" b="1" dirty="0"/>
              <a:t>最少为</a:t>
            </a:r>
            <a:r>
              <a:rPr lang="en-US" altLang="zh-CN" sz="1600" b="1" dirty="0"/>
              <a:t>46</a:t>
            </a:r>
            <a:r>
              <a:rPr lang="zh-CN" altLang="en-US" sz="1600" b="1" dirty="0"/>
              <a:t>字节</a:t>
            </a:r>
            <a:r>
              <a:rPr lang="en-US" altLang="zh-CN" sz="1600" b="1" dirty="0"/>
              <a:t>,</a:t>
            </a:r>
            <a:r>
              <a:rPr lang="zh-CN" altLang="en-US" sz="1600" b="1" dirty="0"/>
              <a:t>最多为</a:t>
            </a:r>
            <a:r>
              <a:rPr lang="en-US" altLang="zh-CN" sz="1600" b="1" dirty="0"/>
              <a:t>1500</a:t>
            </a:r>
            <a:r>
              <a:rPr lang="zh-CN" altLang="en-US" sz="1600" b="1" dirty="0"/>
              <a:t>字节</a:t>
            </a:r>
            <a:r>
              <a:rPr lang="en-US" altLang="zh-CN" sz="1600" b="1" dirty="0"/>
              <a:t>;</a:t>
            </a:r>
          </a:p>
          <a:p>
            <a:r>
              <a:rPr lang="zh-CN" altLang="en-US" sz="1600" b="1" dirty="0"/>
              <a:t>　　数据字段至少必须有</a:t>
            </a:r>
            <a:r>
              <a:rPr lang="en-US" altLang="zh-CN" sz="1600" b="1" dirty="0"/>
              <a:t>46</a:t>
            </a:r>
            <a:r>
              <a:rPr lang="zh-CN" altLang="en-US" sz="1600" b="1" dirty="0"/>
              <a:t>个字节，这是为了确保帧信号在网络传输过程中停留的时间足够长，使网络系统中的每个站点在以太网系统的最大循环信号传输时间内都能收到帧。当数据域的长度不够</a:t>
            </a:r>
            <a:r>
              <a:rPr lang="en-US" altLang="zh-CN" sz="1600" b="1" dirty="0"/>
              <a:t>46</a:t>
            </a:r>
            <a:r>
              <a:rPr lang="zh-CN" altLang="en-US" sz="1600" b="1" dirty="0"/>
              <a:t>个字节时，就要通过填充字段进行填充，直到它达到</a:t>
            </a:r>
            <a:r>
              <a:rPr lang="en-US" altLang="zh-CN" sz="1600" b="1" dirty="0"/>
              <a:t>46</a:t>
            </a:r>
            <a:r>
              <a:rPr lang="zh-CN" altLang="en-US" sz="1600" b="1" dirty="0"/>
              <a:t>个字节的长度为止</a:t>
            </a:r>
            <a:r>
              <a:rPr lang="zh-CN" altLang="en-US" sz="1600" b="1" dirty="0" smtClean="0"/>
              <a:t>。</a:t>
            </a:r>
            <a:endParaRPr lang="en-US" altLang="zh-CN" sz="1600" b="1" dirty="0" smtClean="0"/>
          </a:p>
          <a:p>
            <a:endParaRPr lang="en-US" altLang="zh-CN" sz="1600" b="1" dirty="0">
              <a:solidFill>
                <a:schemeClr val="folHlink"/>
              </a:solidFill>
            </a:endParaRPr>
          </a:p>
          <a:p>
            <a:r>
              <a:rPr lang="zh-CN" altLang="en-US" sz="1600" b="1" dirty="0">
                <a:solidFill>
                  <a:schemeClr val="folHlink"/>
                </a:solidFill>
              </a:rPr>
              <a:t>７．</a:t>
            </a:r>
            <a:r>
              <a:rPr lang="en-US" altLang="zh-CN" sz="1600" b="1" dirty="0">
                <a:solidFill>
                  <a:schemeClr val="folHlink"/>
                </a:solidFill>
              </a:rPr>
              <a:t>FCS</a:t>
            </a:r>
            <a:r>
              <a:rPr lang="zh-CN" altLang="en-US" sz="1600" b="1" dirty="0">
                <a:solidFill>
                  <a:schemeClr val="folHlink"/>
                </a:solidFill>
              </a:rPr>
              <a:t>（帧校验序列）：</a:t>
            </a:r>
            <a:r>
              <a:rPr lang="en-US" altLang="zh-CN" sz="1600" b="1" dirty="0"/>
              <a:t>4</a:t>
            </a:r>
            <a:r>
              <a:rPr lang="zh-CN" altLang="en-US" sz="1600" b="1" dirty="0"/>
              <a:t>个字节的循环冗余校验码（</a:t>
            </a:r>
            <a:r>
              <a:rPr lang="en-US" altLang="zh-CN" sz="1600" b="1" dirty="0"/>
              <a:t>CRC</a:t>
            </a:r>
            <a:r>
              <a:rPr lang="zh-CN" altLang="en-US" sz="1600" b="1" dirty="0"/>
              <a:t>），由</a:t>
            </a:r>
            <a:r>
              <a:rPr lang="en-US" altLang="zh-CN" sz="1600" b="1" dirty="0"/>
              <a:t>DA,SA,LEN/TYPE,DATA,PAD</a:t>
            </a:r>
            <a:r>
              <a:rPr lang="zh-CN" altLang="en-US" sz="1600" b="1" dirty="0"/>
              <a:t>共同计算得出。在接收端收到</a:t>
            </a:r>
            <a:r>
              <a:rPr lang="en-US" altLang="zh-CN" sz="1600" b="1" dirty="0"/>
              <a:t>MAC</a:t>
            </a:r>
            <a:r>
              <a:rPr lang="zh-CN" altLang="en-US" sz="1600" b="1" dirty="0"/>
              <a:t>帧以后，重新计算</a:t>
            </a:r>
            <a:r>
              <a:rPr lang="en-US" altLang="zh-CN" sz="1600" b="1" dirty="0"/>
              <a:t>FCS</a:t>
            </a:r>
            <a:r>
              <a:rPr lang="zh-CN" altLang="en-US" sz="1600" b="1" dirty="0"/>
              <a:t>字段的值，并与帧中的</a:t>
            </a:r>
            <a:r>
              <a:rPr lang="en-US" altLang="zh-CN" sz="1600" b="1" dirty="0"/>
              <a:t>FCS</a:t>
            </a:r>
            <a:r>
              <a:rPr lang="zh-CN" altLang="en-US" sz="1600" b="1" dirty="0"/>
              <a:t>字段进行对比，如果两个值相同，则接收站点认为在以太网信道传递过程中没有发生错误。</a:t>
            </a:r>
          </a:p>
          <a:p>
            <a:endParaRPr lang="zh-CN" altLang="en-US" sz="1600" b="1" dirty="0"/>
          </a:p>
          <a:p>
            <a:r>
              <a:rPr lang="zh-CN" altLang="en-US" sz="1600" b="1" dirty="0">
                <a:solidFill>
                  <a:schemeClr val="folHlink"/>
                </a:solidFill>
              </a:rPr>
              <a:t>８．</a:t>
            </a:r>
            <a:r>
              <a:rPr lang="en-US" altLang="zh-CN" sz="1600" b="1" dirty="0">
                <a:solidFill>
                  <a:schemeClr val="folHlink"/>
                </a:solidFill>
              </a:rPr>
              <a:t>Extension</a:t>
            </a:r>
            <a:r>
              <a:rPr lang="zh-CN" altLang="en-US" sz="1600" b="1" dirty="0">
                <a:solidFill>
                  <a:schemeClr val="folHlink"/>
                </a:solidFill>
              </a:rPr>
              <a:t>（载波扩展字段）</a:t>
            </a:r>
            <a:r>
              <a:rPr lang="en-US" altLang="zh-CN" sz="1600" b="1" dirty="0">
                <a:solidFill>
                  <a:schemeClr val="folHlink"/>
                </a:solidFill>
              </a:rPr>
              <a:t>:</a:t>
            </a:r>
            <a:r>
              <a:rPr lang="zh-CN" altLang="en-US" sz="1600" b="1" dirty="0"/>
              <a:t>速度在</a:t>
            </a:r>
            <a:r>
              <a:rPr lang="en-US" altLang="zh-CN" sz="1600" b="1" dirty="0"/>
              <a:t>1000Mb/s</a:t>
            </a:r>
            <a:r>
              <a:rPr lang="zh-CN" altLang="en-US" sz="1600" b="1" dirty="0"/>
              <a:t>以上时，为了扩大最小帧传送相关的载波事件的时间，载波通过附加非数据信号来进行扩展，扩展的最大长度为</a:t>
            </a:r>
          </a:p>
          <a:p>
            <a:r>
              <a:rPr lang="en-GB" altLang="zh-CN" sz="1600" b="1" dirty="0"/>
              <a:t>    Extension=</a:t>
            </a:r>
            <a:r>
              <a:rPr lang="en-US" altLang="zh-CN" sz="1600" b="1" dirty="0"/>
              <a:t>slot time-</a:t>
            </a:r>
            <a:r>
              <a:rPr lang="en-US" altLang="zh-CN" sz="1600" b="1" dirty="0" err="1"/>
              <a:t>minFrameSize</a:t>
            </a:r>
            <a:r>
              <a:rPr lang="zh-CN" altLang="en-GB" sz="1600" b="1" dirty="0"/>
              <a:t>＝</a:t>
            </a:r>
            <a:r>
              <a:rPr lang="en-US" altLang="zh-CN" sz="1600" b="1" dirty="0"/>
              <a:t>4096 </a:t>
            </a:r>
            <a:r>
              <a:rPr lang="en-GB" altLang="zh-CN" sz="1600" b="1" dirty="0"/>
              <a:t>bits</a:t>
            </a:r>
            <a:r>
              <a:rPr lang="zh-CN" altLang="en-GB" sz="1600" b="1" dirty="0"/>
              <a:t>－</a:t>
            </a:r>
            <a:r>
              <a:rPr lang="en-GB" altLang="zh-CN" sz="1600" b="1" dirty="0"/>
              <a:t>512 bits</a:t>
            </a:r>
            <a:r>
              <a:rPr lang="zh-CN" altLang="en-GB" sz="1600" b="1" dirty="0"/>
              <a:t>＝</a:t>
            </a:r>
            <a:r>
              <a:rPr lang="en-GB" altLang="zh-CN" sz="1600" b="1" dirty="0"/>
              <a:t>3584 bits(448</a:t>
            </a:r>
            <a:r>
              <a:rPr lang="zh-CN" altLang="en-GB" sz="1600" b="1" dirty="0"/>
              <a:t>字节）</a:t>
            </a:r>
            <a:endParaRPr lang="zh-CN" altLang="en-US" sz="1600" b="1" dirty="0">
              <a:solidFill>
                <a:schemeClr val="folHlink"/>
              </a:solidFill>
            </a:endParaRPr>
          </a:p>
          <a:p>
            <a:pPr>
              <a:spcBef>
                <a:spcPct val="50000"/>
              </a:spcBef>
            </a:pPr>
            <a:endParaRPr lang="zh-CN" altLang="en-US" sz="1600" b="1" dirty="0"/>
          </a:p>
        </p:txBody>
      </p:sp>
      <p:sp>
        <p:nvSpPr>
          <p:cNvPr id="5" name="Rectangle 2"/>
          <p:cNvSpPr>
            <a:spLocks noGrp="1" noChangeArrowheads="1"/>
          </p:cNvSpPr>
          <p:nvPr/>
        </p:nvSpPr>
        <p:spPr bwMode="auto">
          <a:xfrm>
            <a:off x="915751" y="731273"/>
            <a:ext cx="8229600"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a:latin typeface="+mj-lt"/>
                <a:ea typeface="+mj-ea"/>
                <a:cs typeface="+mj-cs"/>
              </a:rPr>
              <a:t>基本的</a:t>
            </a:r>
            <a:r>
              <a:rPr lang="en-US" altLang="zh-CN" sz="2600" b="1" dirty="0">
                <a:latin typeface="+mj-lt"/>
                <a:ea typeface="+mj-ea"/>
                <a:cs typeface="+mj-cs"/>
              </a:rPr>
              <a:t>MAC</a:t>
            </a:r>
            <a:r>
              <a:rPr lang="zh-CN" altLang="en-US" sz="2600" b="1" dirty="0">
                <a:latin typeface="+mj-lt"/>
                <a:ea typeface="+mj-ea"/>
                <a:cs typeface="+mj-cs"/>
              </a:rPr>
              <a:t>帧结构</a:t>
            </a:r>
          </a:p>
        </p:txBody>
      </p:sp>
    </p:spTree>
    <p:extLst>
      <p:ext uri="{BB962C8B-B14F-4D97-AF65-F5344CB8AC3E}">
        <p14:creationId xmlns:p14="http://schemas.microsoft.com/office/powerpoint/2010/main" val="2588208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5"/>
          <p:cNvSpPr>
            <a:spLocks noGrp="1"/>
          </p:cNvSpPr>
          <p:nvPr/>
        </p:nvSpPr>
        <p:spPr bwMode="auto">
          <a:xfrm>
            <a:off x="7618413" y="6087269"/>
            <a:ext cx="1595437"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zh-CN"/>
            </a:defPPr>
            <a:lvl1pPr algn="l" rtl="0" eaLnBrk="0" fontAlgn="base" hangingPunct="0">
              <a:lnSpc>
                <a:spcPct val="145000"/>
              </a:lnSpc>
              <a:spcBef>
                <a:spcPct val="0"/>
              </a:spcBef>
              <a:spcAft>
                <a:spcPct val="0"/>
              </a:spcAft>
              <a:defRPr sz="1400" kern="1200">
                <a:solidFill>
                  <a:schemeClr val="tx1"/>
                </a:solidFill>
                <a:latin typeface="FrutigerNext LT Bold" pitchFamily="20"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de-DE" altLang="zh-CN"/>
              <a:t>Page </a:t>
            </a:r>
            <a:fld id="{32D1F895-4AB0-437D-8B68-B6796BB87FAC}" type="slidenum">
              <a:rPr lang="de-DE" altLang="zh-CN"/>
              <a:pPr/>
              <a:t>33</a:t>
            </a:fld>
            <a:endParaRPr lang="en-GB" altLang="zh-CN"/>
          </a:p>
        </p:txBody>
      </p:sp>
      <p:sp>
        <p:nvSpPr>
          <p:cNvPr id="3" name="Rectangle 6"/>
          <p:cNvSpPr>
            <a:spLocks noGrp="1" noChangeArrowheads="1"/>
          </p:cNvSpPr>
          <p:nvPr/>
        </p:nvSpPr>
        <p:spPr bwMode="auto">
          <a:xfrm>
            <a:off x="768351" y="579188"/>
            <a:ext cx="6850062"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a:latin typeface="+mj-lt"/>
                <a:ea typeface="+mj-ea"/>
                <a:cs typeface="+mj-cs"/>
              </a:rPr>
              <a:t>以太网的</a:t>
            </a:r>
            <a:r>
              <a:rPr lang="en-US" altLang="zh-CN" sz="2600" b="1" dirty="0">
                <a:latin typeface="+mj-lt"/>
                <a:ea typeface="+mj-ea"/>
                <a:cs typeface="+mj-cs"/>
              </a:rPr>
              <a:t>MAC</a:t>
            </a:r>
            <a:r>
              <a:rPr lang="zh-CN" altLang="en-US" sz="2600" b="1" dirty="0">
                <a:latin typeface="+mj-lt"/>
                <a:ea typeface="+mj-ea"/>
                <a:cs typeface="+mj-cs"/>
              </a:rPr>
              <a:t>地址</a:t>
            </a:r>
          </a:p>
        </p:txBody>
      </p:sp>
      <p:sp>
        <p:nvSpPr>
          <p:cNvPr id="4" name="Rectangle 7"/>
          <p:cNvSpPr>
            <a:spLocks noGrp="1" noChangeArrowheads="1"/>
          </p:cNvSpPr>
          <p:nvPr/>
        </p:nvSpPr>
        <p:spPr bwMode="auto">
          <a:xfrm>
            <a:off x="974339" y="1194517"/>
            <a:ext cx="10443303" cy="247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MAC</a:t>
            </a:r>
            <a:r>
              <a:rPr lang="zh-CN" altLang="en-US" sz="2600" dirty="0">
                <a:latin typeface="+mj-lt"/>
                <a:ea typeface="+mj-ea"/>
                <a:cs typeface="+mj-cs"/>
              </a:rPr>
              <a:t>地址有</a:t>
            </a:r>
            <a:r>
              <a:rPr lang="en-US" altLang="zh-CN" sz="2600" dirty="0" smtClean="0">
                <a:latin typeface="+mj-lt"/>
                <a:ea typeface="+mj-ea"/>
                <a:cs typeface="+mj-cs"/>
              </a:rPr>
              <a:t>48</a:t>
            </a:r>
            <a:r>
              <a:rPr lang="zh-CN" altLang="en-US" sz="2600" dirty="0" smtClean="0">
                <a:latin typeface="+mj-lt"/>
                <a:ea typeface="+mj-ea"/>
                <a:cs typeface="+mj-cs"/>
              </a:rPr>
              <a:t>位</a:t>
            </a:r>
            <a:r>
              <a:rPr lang="zh-CN" altLang="en-US" sz="2600" dirty="0">
                <a:latin typeface="+mj-lt"/>
                <a:ea typeface="+mj-ea"/>
                <a:cs typeface="+mj-cs"/>
              </a:rPr>
              <a:t>，但它通常被表示为</a:t>
            </a:r>
            <a:r>
              <a:rPr lang="en-US" altLang="zh-CN" sz="2600" dirty="0">
                <a:latin typeface="+mj-lt"/>
                <a:ea typeface="+mj-ea"/>
                <a:cs typeface="+mj-cs"/>
              </a:rPr>
              <a:t>12</a:t>
            </a:r>
            <a:r>
              <a:rPr lang="zh-CN" altLang="en-US" sz="2600" dirty="0">
                <a:latin typeface="+mj-lt"/>
                <a:ea typeface="+mj-ea"/>
                <a:cs typeface="+mj-cs"/>
              </a:rPr>
              <a:t>位的点分十六进制数。</a:t>
            </a:r>
          </a:p>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MAC</a:t>
            </a:r>
            <a:r>
              <a:rPr lang="zh-CN" altLang="en-US" sz="2600" dirty="0">
                <a:latin typeface="+mj-lt"/>
                <a:ea typeface="+mj-ea"/>
                <a:cs typeface="+mj-cs"/>
              </a:rPr>
              <a:t>地址全球唯一，由 </a:t>
            </a:r>
            <a:r>
              <a:rPr lang="en-US" altLang="zh-CN" sz="2600" dirty="0">
                <a:latin typeface="+mj-lt"/>
                <a:ea typeface="+mj-ea"/>
                <a:cs typeface="+mj-cs"/>
              </a:rPr>
              <a:t>IEEE</a:t>
            </a:r>
            <a:r>
              <a:rPr lang="zh-CN" altLang="en-US" sz="2600" dirty="0">
                <a:latin typeface="+mj-lt"/>
                <a:ea typeface="+mj-ea"/>
                <a:cs typeface="+mj-cs"/>
              </a:rPr>
              <a:t>对这些地址进行管理和分配。每个地址由两部分组成，分别是供应商代码和序列号。其中前</a:t>
            </a:r>
            <a:r>
              <a:rPr lang="en-US" altLang="zh-CN" sz="2600" dirty="0">
                <a:latin typeface="+mj-lt"/>
                <a:ea typeface="+mj-ea"/>
                <a:cs typeface="+mj-cs"/>
              </a:rPr>
              <a:t>24</a:t>
            </a:r>
            <a:r>
              <a:rPr lang="zh-CN" altLang="en-US" sz="2600" dirty="0">
                <a:latin typeface="+mj-lt"/>
                <a:ea typeface="+mj-ea"/>
                <a:cs typeface="+mj-cs"/>
              </a:rPr>
              <a:t>位二进制代表该供应商代码。剩下的</a:t>
            </a:r>
            <a:r>
              <a:rPr lang="en-US" altLang="zh-CN" sz="2600" dirty="0">
                <a:latin typeface="+mj-lt"/>
                <a:ea typeface="+mj-ea"/>
                <a:cs typeface="+mj-cs"/>
              </a:rPr>
              <a:t>24</a:t>
            </a:r>
            <a:r>
              <a:rPr lang="zh-CN" altLang="en-US" sz="2600" dirty="0">
                <a:latin typeface="+mj-lt"/>
                <a:ea typeface="+mj-ea"/>
                <a:cs typeface="+mj-cs"/>
              </a:rPr>
              <a:t>位由厂商自己分配。</a:t>
            </a:r>
          </a:p>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如果</a:t>
            </a:r>
            <a:r>
              <a:rPr lang="en-US" altLang="zh-CN" sz="2600" dirty="0">
                <a:latin typeface="+mj-lt"/>
                <a:ea typeface="+mj-ea"/>
                <a:cs typeface="+mj-cs"/>
              </a:rPr>
              <a:t>48</a:t>
            </a:r>
            <a:r>
              <a:rPr lang="zh-CN" altLang="en-US" sz="2600" dirty="0">
                <a:latin typeface="+mj-lt"/>
                <a:ea typeface="+mj-ea"/>
                <a:cs typeface="+mj-cs"/>
              </a:rPr>
              <a:t>位全是</a:t>
            </a:r>
            <a:r>
              <a:rPr lang="en-US" altLang="zh-CN" sz="2600" dirty="0">
                <a:latin typeface="+mj-lt"/>
                <a:ea typeface="+mj-ea"/>
                <a:cs typeface="+mj-cs"/>
              </a:rPr>
              <a:t>1</a:t>
            </a:r>
            <a:r>
              <a:rPr lang="zh-CN" altLang="en-US" sz="2600" dirty="0">
                <a:latin typeface="+mj-lt"/>
                <a:ea typeface="+mj-ea"/>
                <a:cs typeface="+mj-cs"/>
              </a:rPr>
              <a:t>，则表明该地址是广播地址。</a:t>
            </a:r>
          </a:p>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如果第</a:t>
            </a:r>
            <a:r>
              <a:rPr lang="en-US" altLang="zh-CN" sz="2600" dirty="0">
                <a:latin typeface="+mj-lt"/>
                <a:ea typeface="+mj-ea"/>
                <a:cs typeface="+mj-cs"/>
              </a:rPr>
              <a:t>8</a:t>
            </a:r>
            <a:r>
              <a:rPr lang="zh-CN" altLang="en-US" sz="2600" dirty="0">
                <a:latin typeface="+mj-lt"/>
                <a:ea typeface="+mj-ea"/>
                <a:cs typeface="+mj-cs"/>
              </a:rPr>
              <a:t>位是</a:t>
            </a:r>
            <a:r>
              <a:rPr lang="en-US" altLang="zh-CN" sz="2600" dirty="0">
                <a:latin typeface="+mj-lt"/>
                <a:ea typeface="+mj-ea"/>
                <a:cs typeface="+mj-cs"/>
              </a:rPr>
              <a:t>1</a:t>
            </a:r>
            <a:r>
              <a:rPr lang="zh-CN" altLang="en-US" sz="2600" dirty="0">
                <a:latin typeface="+mj-lt"/>
                <a:ea typeface="+mj-ea"/>
                <a:cs typeface="+mj-cs"/>
              </a:rPr>
              <a:t>，则表示该地址是组播地址。</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4542632"/>
            <a:ext cx="8959850" cy="1247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a:off x="4468813" y="3818732"/>
            <a:ext cx="30241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b="1" dirty="0">
                <a:solidFill>
                  <a:srgbClr val="FF33CC"/>
                </a:solidFill>
              </a:rPr>
              <a:t>00e0.fc</a:t>
            </a:r>
            <a:r>
              <a:rPr lang="en-US" altLang="zh-CN" sz="3200" b="1" dirty="0">
                <a:solidFill>
                  <a:srgbClr val="000000"/>
                </a:solidFill>
              </a:rPr>
              <a:t>39.8034</a:t>
            </a:r>
          </a:p>
        </p:txBody>
      </p:sp>
    </p:spTree>
    <p:extLst>
      <p:ext uri="{BB962C8B-B14F-4D97-AF65-F5344CB8AC3E}">
        <p14:creationId xmlns:p14="http://schemas.microsoft.com/office/powerpoint/2010/main" val="2001397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nvSpPr>
        <p:spPr bwMode="auto">
          <a:xfrm>
            <a:off x="768351" y="1240258"/>
            <a:ext cx="10591627" cy="127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en-US" sz="2600" dirty="0">
                <a:latin typeface="+mj-lt"/>
                <a:ea typeface="+mj-ea"/>
                <a:cs typeface="+mj-cs"/>
              </a:rPr>
              <a:t>以太网上</a:t>
            </a:r>
            <a:r>
              <a:rPr lang="zh-CN" altLang="en-US" sz="2600" dirty="0" smtClean="0">
                <a:latin typeface="+mj-lt"/>
                <a:ea typeface="+mj-ea"/>
                <a:cs typeface="+mj-cs"/>
              </a:rPr>
              <a:t>传送字节信息</a:t>
            </a:r>
            <a:r>
              <a:rPr lang="zh-CN" altLang="en-US" sz="2600" dirty="0">
                <a:latin typeface="+mj-lt"/>
                <a:ea typeface="+mj-ea"/>
                <a:cs typeface="+mj-cs"/>
              </a:rPr>
              <a:t>的顺序是从最高位（最左端的</a:t>
            </a:r>
            <a:r>
              <a:rPr lang="en-US" altLang="zh-CN" sz="2600" dirty="0">
                <a:latin typeface="+mj-lt"/>
                <a:ea typeface="+mj-ea"/>
                <a:cs typeface="+mj-cs"/>
              </a:rPr>
              <a:t>8</a:t>
            </a:r>
            <a:r>
              <a:rPr lang="zh-CN" altLang="en-US" sz="2600" dirty="0">
                <a:latin typeface="+mj-lt"/>
                <a:ea typeface="+mj-ea"/>
                <a:cs typeface="+mj-cs"/>
              </a:rPr>
              <a:t>位）到最低位（最右端的</a:t>
            </a:r>
            <a:r>
              <a:rPr lang="en-US" altLang="zh-CN" sz="2600" dirty="0">
                <a:latin typeface="+mj-lt"/>
                <a:ea typeface="+mj-ea"/>
                <a:cs typeface="+mj-cs"/>
              </a:rPr>
              <a:t>8</a:t>
            </a:r>
            <a:r>
              <a:rPr lang="zh-CN" altLang="en-US" sz="2600" dirty="0">
                <a:latin typeface="+mj-lt"/>
                <a:ea typeface="+mj-ea"/>
                <a:cs typeface="+mj-cs"/>
              </a:rPr>
              <a:t>位），但在</a:t>
            </a:r>
            <a:r>
              <a:rPr lang="en-US" altLang="zh-CN" sz="2600" dirty="0">
                <a:latin typeface="+mj-lt"/>
                <a:ea typeface="+mj-ea"/>
                <a:cs typeface="+mj-cs"/>
              </a:rPr>
              <a:t>8</a:t>
            </a:r>
            <a:r>
              <a:rPr lang="zh-CN" altLang="en-US" sz="2600" dirty="0">
                <a:latin typeface="+mj-lt"/>
                <a:ea typeface="+mj-ea"/>
                <a:cs typeface="+mj-cs"/>
              </a:rPr>
              <a:t>位内部（</a:t>
            </a:r>
            <a:r>
              <a:rPr lang="en-GB" altLang="zh-CN" sz="2600" dirty="0">
                <a:latin typeface="+mj-lt"/>
                <a:ea typeface="+mj-ea"/>
                <a:cs typeface="+mj-cs"/>
              </a:rPr>
              <a:t>Bit</a:t>
            </a:r>
            <a:r>
              <a:rPr lang="zh-CN" altLang="en-US" sz="2600" dirty="0">
                <a:latin typeface="+mj-lt"/>
                <a:ea typeface="+mj-ea"/>
                <a:cs typeface="+mj-cs"/>
              </a:rPr>
              <a:t>）的传送顺序是先低位，后高位（先右后左）</a:t>
            </a:r>
            <a:r>
              <a:rPr lang="zh-CN" altLang="en-US" sz="2600" dirty="0" smtClean="0">
                <a:latin typeface="+mj-lt"/>
                <a:ea typeface="+mj-ea"/>
                <a:cs typeface="+mj-cs"/>
              </a:rPr>
              <a:t>。</a:t>
            </a:r>
            <a:endParaRPr lang="zh-CN" altLang="en-US" sz="2600" dirty="0">
              <a:latin typeface="+mj-lt"/>
              <a:ea typeface="+mj-ea"/>
              <a:cs typeface="+mj-cs"/>
            </a:endParaRPr>
          </a:p>
        </p:txBody>
      </p:sp>
      <p:sp>
        <p:nvSpPr>
          <p:cNvPr id="4" name="Rectangle 6"/>
          <p:cNvSpPr>
            <a:spLocks noGrp="1" noChangeArrowheads="1"/>
          </p:cNvSpPr>
          <p:nvPr/>
        </p:nvSpPr>
        <p:spPr bwMode="auto">
          <a:xfrm>
            <a:off x="768351" y="579188"/>
            <a:ext cx="6850062"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a:latin typeface="+mj-lt"/>
                <a:ea typeface="+mj-ea"/>
                <a:cs typeface="+mj-cs"/>
              </a:rPr>
              <a:t>以太网的比特传输顺序</a:t>
            </a:r>
          </a:p>
        </p:txBody>
      </p:sp>
      <p:sp>
        <p:nvSpPr>
          <p:cNvPr id="2" name="矩形 1"/>
          <p:cNvSpPr/>
          <p:nvPr/>
        </p:nvSpPr>
        <p:spPr>
          <a:xfrm>
            <a:off x="904574" y="3636672"/>
            <a:ext cx="10331837" cy="247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dirty="0">
                <a:latin typeface="+mj-lt"/>
                <a:ea typeface="+mj-ea"/>
                <a:cs typeface="+mj-cs"/>
              </a:rPr>
              <a:t>凡出现下列情况之一的即为无效的</a:t>
            </a:r>
            <a:r>
              <a:rPr lang="en-US" altLang="zh-CN" sz="2600" dirty="0">
                <a:latin typeface="+mj-lt"/>
                <a:ea typeface="+mj-ea"/>
                <a:cs typeface="+mj-cs"/>
              </a:rPr>
              <a:t>MAC</a:t>
            </a:r>
            <a:r>
              <a:rPr lang="zh-CN" altLang="en-US" sz="2600" dirty="0">
                <a:latin typeface="+mj-lt"/>
                <a:ea typeface="+mj-ea"/>
                <a:cs typeface="+mj-cs"/>
              </a:rPr>
              <a:t>帧</a:t>
            </a:r>
            <a:r>
              <a:rPr lang="zh-CN" altLang="en-US" sz="2600" dirty="0" smtClean="0">
                <a:latin typeface="+mj-lt"/>
                <a:ea typeface="+mj-ea"/>
                <a:cs typeface="+mj-cs"/>
              </a:rPr>
              <a:t>：</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en-US" altLang="zh-CN" sz="2600" dirty="0" smtClean="0">
                <a:latin typeface="+mj-lt"/>
                <a:ea typeface="+mj-ea"/>
                <a:cs typeface="+mj-cs"/>
              </a:rPr>
              <a:t>MAC</a:t>
            </a:r>
            <a:r>
              <a:rPr lang="zh-CN" altLang="en-US" sz="2600" dirty="0">
                <a:latin typeface="+mj-lt"/>
                <a:ea typeface="+mj-ea"/>
                <a:cs typeface="+mj-cs"/>
              </a:rPr>
              <a:t>客户数据字段的实际长度和长度字段中的值不</a:t>
            </a:r>
            <a:r>
              <a:rPr lang="zh-CN" altLang="en-US" sz="2600" dirty="0" smtClean="0">
                <a:latin typeface="+mj-lt"/>
                <a:ea typeface="+mj-ea"/>
                <a:cs typeface="+mj-cs"/>
              </a:rPr>
              <a:t>一致；</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帧的长度不是整数个字节；</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用</a:t>
            </a:r>
            <a:r>
              <a:rPr lang="zh-CN" altLang="en-US" sz="2600" dirty="0">
                <a:latin typeface="+mj-lt"/>
                <a:ea typeface="+mj-ea"/>
                <a:cs typeface="+mj-cs"/>
              </a:rPr>
              <a:t>收到的帧校验序列</a:t>
            </a:r>
            <a:r>
              <a:rPr lang="en-US" altLang="zh-CN" sz="2600" dirty="0">
                <a:latin typeface="+mj-lt"/>
                <a:ea typeface="+mj-ea"/>
                <a:cs typeface="+mj-cs"/>
              </a:rPr>
              <a:t>FCS</a:t>
            </a:r>
            <a:r>
              <a:rPr lang="zh-CN" altLang="en-US" sz="2600" dirty="0">
                <a:latin typeface="+mj-lt"/>
                <a:ea typeface="+mj-ea"/>
                <a:cs typeface="+mj-cs"/>
              </a:rPr>
              <a:t>查出有</a:t>
            </a:r>
            <a:r>
              <a:rPr lang="zh-CN" altLang="en-US" sz="2600" dirty="0" smtClean="0">
                <a:latin typeface="+mj-lt"/>
                <a:ea typeface="+mj-ea"/>
                <a:cs typeface="+mj-cs"/>
              </a:rPr>
              <a:t>差错；</a:t>
            </a:r>
            <a:endParaRPr lang="en-US" altLang="zh-CN" sz="2600" dirty="0" smtClean="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帧</a:t>
            </a:r>
            <a:r>
              <a:rPr lang="zh-CN" altLang="en-US" sz="2600" dirty="0">
                <a:latin typeface="+mj-lt"/>
                <a:ea typeface="+mj-ea"/>
                <a:cs typeface="+mj-cs"/>
              </a:rPr>
              <a:t>的</a:t>
            </a:r>
            <a:r>
              <a:rPr lang="en-US" altLang="zh-CN" sz="2600" dirty="0">
                <a:latin typeface="+mj-lt"/>
                <a:ea typeface="+mj-ea"/>
                <a:cs typeface="+mj-cs"/>
              </a:rPr>
              <a:t>MAC</a:t>
            </a:r>
            <a:r>
              <a:rPr lang="zh-CN" altLang="en-US" sz="2600" dirty="0">
                <a:latin typeface="+mj-lt"/>
                <a:ea typeface="+mj-ea"/>
                <a:cs typeface="+mj-cs"/>
              </a:rPr>
              <a:t>客户数据字段的长度不在</a:t>
            </a:r>
            <a:r>
              <a:rPr lang="en-US" altLang="zh-CN" sz="2600" dirty="0">
                <a:latin typeface="+mj-lt"/>
                <a:ea typeface="+mj-ea"/>
                <a:cs typeface="+mj-cs"/>
              </a:rPr>
              <a:t>46-1500</a:t>
            </a:r>
            <a:r>
              <a:rPr lang="zh-CN" altLang="en-US" sz="2600" dirty="0">
                <a:latin typeface="+mj-lt"/>
                <a:ea typeface="+mj-ea"/>
                <a:cs typeface="+mj-cs"/>
              </a:rPr>
              <a:t>字节之间。</a:t>
            </a:r>
            <a:endParaRPr lang="en-US" altLang="zh-CN" sz="2600" dirty="0">
              <a:latin typeface="+mj-lt"/>
              <a:ea typeface="+mj-ea"/>
              <a:cs typeface="+mj-cs"/>
            </a:endParaRPr>
          </a:p>
          <a:p>
            <a:pPr marL="457200" indent="-457200" defTabSz="784225" fontAlgn="base">
              <a:spcBef>
                <a:spcPct val="0"/>
              </a:spcBef>
              <a:spcAft>
                <a:spcPct val="0"/>
              </a:spcAft>
              <a:buFont typeface="Wingdings" panose="05000000000000000000" pitchFamily="2" charset="2"/>
              <a:buChar char="Ø"/>
            </a:pPr>
            <a:endParaRPr lang="en-US" altLang="zh-CN" sz="2600" dirty="0">
              <a:latin typeface="+mj-lt"/>
              <a:ea typeface="+mj-ea"/>
              <a:cs typeface="+mj-cs"/>
            </a:endParaRPr>
          </a:p>
        </p:txBody>
      </p:sp>
      <p:sp>
        <p:nvSpPr>
          <p:cNvPr id="5" name="Rectangle 6"/>
          <p:cNvSpPr>
            <a:spLocks noGrp="1" noChangeArrowheads="1"/>
          </p:cNvSpPr>
          <p:nvPr/>
        </p:nvSpPr>
        <p:spPr bwMode="auto">
          <a:xfrm>
            <a:off x="768351" y="2881663"/>
            <a:ext cx="6850062"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smtClean="0">
                <a:latin typeface="+mj-lt"/>
                <a:ea typeface="+mj-ea"/>
                <a:cs typeface="+mj-cs"/>
              </a:rPr>
              <a:t>无效</a:t>
            </a:r>
            <a:r>
              <a:rPr lang="de-DE" altLang="zh-CN" sz="2600" b="1" dirty="0">
                <a:latin typeface="+mj-lt"/>
                <a:ea typeface="+mj-ea"/>
                <a:cs typeface="+mj-cs"/>
              </a:rPr>
              <a:t>MAC</a:t>
            </a:r>
            <a:r>
              <a:rPr lang="zh-CN" altLang="en-US" sz="2600" b="1" dirty="0">
                <a:latin typeface="+mj-lt"/>
                <a:ea typeface="+mj-ea"/>
                <a:cs typeface="+mj-cs"/>
              </a:rPr>
              <a:t>帧</a:t>
            </a:r>
          </a:p>
        </p:txBody>
      </p:sp>
    </p:spTree>
    <p:extLst>
      <p:ext uri="{BB962C8B-B14F-4D97-AF65-F5344CB8AC3E}">
        <p14:creationId xmlns:p14="http://schemas.microsoft.com/office/powerpoint/2010/main" val="3694610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上次讲座的</a:t>
            </a:r>
            <a:r>
              <a:rPr lang="zh-CN" altLang="en-US" b="1" dirty="0" smtClean="0"/>
              <a:t>补充</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14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Grp="1" noChangeArrowheads="1"/>
          </p:cNvSpPr>
          <p:nvPr/>
        </p:nvSpPr>
        <p:spPr bwMode="auto">
          <a:xfrm>
            <a:off x="768351" y="579188"/>
            <a:ext cx="6850062" cy="43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smtClean="0">
                <a:latin typeface="+mj-lt"/>
                <a:ea typeface="+mj-ea"/>
                <a:cs typeface="+mj-cs"/>
              </a:rPr>
              <a:t>以太网</a:t>
            </a:r>
            <a:r>
              <a:rPr lang="en-US" altLang="zh-CN" sz="2600" b="1" dirty="0" err="1" smtClean="0">
                <a:latin typeface="+mj-lt"/>
                <a:ea typeface="+mj-ea"/>
                <a:cs typeface="+mj-cs"/>
              </a:rPr>
              <a:t>PoE</a:t>
            </a:r>
            <a:r>
              <a:rPr lang="zh-CN" altLang="en-US" sz="2600" b="1" dirty="0" smtClean="0">
                <a:latin typeface="+mj-lt"/>
                <a:ea typeface="+mj-ea"/>
                <a:cs typeface="+mj-cs"/>
              </a:rPr>
              <a:t>和</a:t>
            </a:r>
            <a:r>
              <a:rPr lang="en-US" altLang="zh-CN" sz="2600" b="1" dirty="0" err="1" smtClean="0">
                <a:latin typeface="+mj-lt"/>
                <a:ea typeface="+mj-ea"/>
                <a:cs typeface="+mj-cs"/>
              </a:rPr>
              <a:t>PoDL</a:t>
            </a:r>
            <a:endParaRPr lang="zh-CN" altLang="en-US" sz="2600" b="1" dirty="0">
              <a:latin typeface="+mj-lt"/>
              <a:ea typeface="+mj-ea"/>
              <a:cs typeface="+mj-cs"/>
            </a:endParaRPr>
          </a:p>
        </p:txBody>
      </p:sp>
      <p:pic>
        <p:nvPicPr>
          <p:cNvPr id="3" name="图片 2"/>
          <p:cNvPicPr>
            <a:picLocks noChangeAspect="1"/>
          </p:cNvPicPr>
          <p:nvPr/>
        </p:nvPicPr>
        <p:blipFill>
          <a:blip r:embed="rId2"/>
          <a:stretch>
            <a:fillRect/>
          </a:stretch>
        </p:blipFill>
        <p:spPr>
          <a:xfrm>
            <a:off x="285492" y="2085396"/>
            <a:ext cx="5404644" cy="3323453"/>
          </a:xfrm>
          <a:prstGeom prst="rect">
            <a:avLst/>
          </a:prstGeom>
        </p:spPr>
      </p:pic>
      <p:sp>
        <p:nvSpPr>
          <p:cNvPr id="4" name="Rectangle 3"/>
          <p:cNvSpPr>
            <a:spLocks noGrp="1" noChangeArrowheads="1"/>
          </p:cNvSpPr>
          <p:nvPr/>
        </p:nvSpPr>
        <p:spPr bwMode="auto">
          <a:xfrm>
            <a:off x="694211" y="1253189"/>
            <a:ext cx="10591627" cy="47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zh-CN" altLang="en-US" sz="2600" dirty="0" smtClean="0">
                <a:latin typeface="+mj-lt"/>
                <a:ea typeface="+mj-ea"/>
                <a:cs typeface="+mj-cs"/>
              </a:rPr>
              <a:t>通过数据线供电</a:t>
            </a:r>
            <a:endParaRPr lang="zh-CN" altLang="en-US" sz="2600" dirty="0">
              <a:latin typeface="+mj-lt"/>
              <a:ea typeface="+mj-ea"/>
              <a:cs typeface="+mj-cs"/>
            </a:endParaRPr>
          </a:p>
        </p:txBody>
      </p:sp>
      <p:sp>
        <p:nvSpPr>
          <p:cNvPr id="6" name="矩形 5"/>
          <p:cNvSpPr/>
          <p:nvPr/>
        </p:nvSpPr>
        <p:spPr>
          <a:xfrm>
            <a:off x="1971240" y="5506482"/>
            <a:ext cx="3268824" cy="369332"/>
          </a:xfrm>
          <a:prstGeom prst="rect">
            <a:avLst/>
          </a:prstGeom>
        </p:spPr>
        <p:txBody>
          <a:bodyPr wrap="square">
            <a:spAutoFit/>
          </a:bodyPr>
          <a:lstStyle/>
          <a:p>
            <a:r>
              <a:rPr lang="zh-CN" altLang="en-US" dirty="0" smtClean="0">
                <a:solidFill>
                  <a:srgbClr val="000000"/>
                </a:solidFill>
                <a:latin typeface="Arial" panose="020B0604020202020204" pitchFamily="34" charset="0"/>
              </a:rPr>
              <a:t>传统以太网</a:t>
            </a:r>
            <a:r>
              <a:rPr lang="en-US" altLang="zh-CN" dirty="0" err="1" smtClean="0">
                <a:solidFill>
                  <a:srgbClr val="000000"/>
                </a:solidFill>
                <a:latin typeface="Arial" panose="020B0604020202020204" pitchFamily="34" charset="0"/>
              </a:rPr>
              <a:t>PoE</a:t>
            </a:r>
            <a:endParaRPr lang="zh-CN" altLang="en-US" dirty="0"/>
          </a:p>
        </p:txBody>
      </p:sp>
      <p:sp>
        <p:nvSpPr>
          <p:cNvPr id="7" name="矩形 6"/>
          <p:cNvSpPr/>
          <p:nvPr/>
        </p:nvSpPr>
        <p:spPr>
          <a:xfrm>
            <a:off x="7956166" y="5506482"/>
            <a:ext cx="3268824" cy="369332"/>
          </a:xfrm>
          <a:prstGeom prst="rect">
            <a:avLst/>
          </a:prstGeom>
        </p:spPr>
        <p:txBody>
          <a:bodyPr wrap="square">
            <a:spAutoFit/>
          </a:bodyPr>
          <a:lstStyle/>
          <a:p>
            <a:r>
              <a:rPr lang="zh-CN" altLang="en-US" dirty="0" smtClean="0">
                <a:solidFill>
                  <a:srgbClr val="000000"/>
                </a:solidFill>
                <a:latin typeface="Arial" panose="020B0604020202020204" pitchFamily="34" charset="0"/>
              </a:rPr>
              <a:t>车载以太网</a:t>
            </a:r>
            <a:r>
              <a:rPr lang="en-US" altLang="zh-CN" dirty="0" err="1" smtClean="0">
                <a:solidFill>
                  <a:srgbClr val="000000"/>
                </a:solidFill>
                <a:latin typeface="Arial" panose="020B0604020202020204" pitchFamily="34" charset="0"/>
              </a:rPr>
              <a:t>PoDL</a:t>
            </a:r>
            <a:endParaRPr lang="zh-CN" altLang="en-US" dirty="0"/>
          </a:p>
        </p:txBody>
      </p:sp>
      <p:sp>
        <p:nvSpPr>
          <p:cNvPr id="8" name="矩形 7"/>
          <p:cNvSpPr/>
          <p:nvPr/>
        </p:nvSpPr>
        <p:spPr>
          <a:xfrm>
            <a:off x="7587124" y="5875814"/>
            <a:ext cx="2866619" cy="369332"/>
          </a:xfrm>
          <a:prstGeom prst="rect">
            <a:avLst/>
          </a:prstGeom>
        </p:spPr>
        <p:txBody>
          <a:bodyPr wrap="none">
            <a:spAutoFit/>
          </a:bodyPr>
          <a:lstStyle/>
          <a:p>
            <a:r>
              <a:rPr lang="en-US" altLang="zh-CN" dirty="0"/>
              <a:t>1-Pair Power over Data Lines</a:t>
            </a:r>
            <a:endParaRPr lang="zh-CN" altLang="en-US" dirty="0"/>
          </a:p>
        </p:txBody>
      </p:sp>
      <p:sp>
        <p:nvSpPr>
          <p:cNvPr id="10" name="矩形 9"/>
          <p:cNvSpPr/>
          <p:nvPr/>
        </p:nvSpPr>
        <p:spPr>
          <a:xfrm>
            <a:off x="5815911" y="532064"/>
            <a:ext cx="6096000" cy="1200329"/>
          </a:xfrm>
          <a:prstGeom prst="rect">
            <a:avLst/>
          </a:prstGeom>
        </p:spPr>
        <p:txBody>
          <a:bodyPr>
            <a:spAutoFit/>
          </a:bodyPr>
          <a:lstStyle/>
          <a:p>
            <a:r>
              <a:rPr lang="en-US" altLang="zh-CN" dirty="0" smtClean="0"/>
              <a:t>2013</a:t>
            </a:r>
            <a:r>
              <a:rPr lang="zh-CN" altLang="en-US" dirty="0"/>
              <a:t>年</a:t>
            </a:r>
            <a:r>
              <a:rPr lang="en-US" altLang="zh-CN" dirty="0"/>
              <a:t>7</a:t>
            </a:r>
            <a:r>
              <a:rPr lang="zh-CN" altLang="en-US" dirty="0"/>
              <a:t>月在</a:t>
            </a:r>
            <a:r>
              <a:rPr lang="en-US" altLang="zh-CN" dirty="0"/>
              <a:t>IEEE802.3</a:t>
            </a:r>
            <a:r>
              <a:rPr lang="zh-CN" altLang="en-US" dirty="0"/>
              <a:t>内成立了“</a:t>
            </a:r>
            <a:r>
              <a:rPr lang="en-US" altLang="zh-CN" dirty="0"/>
              <a:t>1-pair Power over Data Lines</a:t>
            </a:r>
            <a:r>
              <a:rPr lang="zh-CN" altLang="en-US" dirty="0"/>
              <a:t>（</a:t>
            </a:r>
            <a:r>
              <a:rPr lang="en-US" altLang="zh-CN" dirty="0"/>
              <a:t>1PPoDL</a:t>
            </a:r>
            <a:r>
              <a:rPr lang="zh-CN" altLang="en-US" dirty="0"/>
              <a:t>） </a:t>
            </a:r>
            <a:r>
              <a:rPr lang="en-US" altLang="zh-CN" dirty="0"/>
              <a:t>Study Group”</a:t>
            </a:r>
            <a:r>
              <a:rPr lang="zh-CN" altLang="en-US" dirty="0"/>
              <a:t>。</a:t>
            </a:r>
          </a:p>
          <a:p>
            <a:r>
              <a:rPr lang="en-US" altLang="zh-CN" dirty="0"/>
              <a:t>1PPoDL Study Group</a:t>
            </a:r>
            <a:r>
              <a:rPr lang="zh-CN" altLang="en-US" dirty="0"/>
              <a:t>负责讨论供给电力的大小以及相应的电力等级、电压值等</a:t>
            </a:r>
            <a:r>
              <a:rPr lang="zh-CN" altLang="en-US" dirty="0" smtClean="0"/>
              <a:t>。还在讨论标准中。</a:t>
            </a:r>
            <a:endParaRPr lang="zh-CN" altLang="en-US" dirty="0"/>
          </a:p>
        </p:txBody>
      </p:sp>
      <p:pic>
        <p:nvPicPr>
          <p:cNvPr id="11" name="图片 10"/>
          <p:cNvPicPr>
            <a:picLocks noChangeAspect="1"/>
          </p:cNvPicPr>
          <p:nvPr/>
        </p:nvPicPr>
        <p:blipFill>
          <a:blip r:embed="rId3"/>
          <a:stretch>
            <a:fillRect/>
          </a:stretch>
        </p:blipFill>
        <p:spPr>
          <a:xfrm>
            <a:off x="6115016" y="2101725"/>
            <a:ext cx="5329657" cy="3080084"/>
          </a:xfrm>
          <a:prstGeom prst="rect">
            <a:avLst/>
          </a:prstGeom>
        </p:spPr>
      </p:pic>
    </p:spTree>
    <p:extLst>
      <p:ext uri="{BB962C8B-B14F-4D97-AF65-F5344CB8AC3E}">
        <p14:creationId xmlns:p14="http://schemas.microsoft.com/office/powerpoint/2010/main" val="62457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Grp="1" noChangeArrowheads="1"/>
          </p:cNvSpPr>
          <p:nvPr/>
        </p:nvSpPr>
        <p:spPr bwMode="auto">
          <a:xfrm>
            <a:off x="768351" y="565339"/>
            <a:ext cx="6850062" cy="46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lnSpc>
                <a:spcPct val="90000"/>
              </a:lnSpc>
              <a:spcBef>
                <a:spcPct val="0"/>
              </a:spcBef>
              <a:spcAft>
                <a:spcPct val="0"/>
              </a:spcAft>
            </a:pPr>
            <a:r>
              <a:rPr lang="zh-CN" altLang="en-US" sz="2600" b="1" dirty="0">
                <a:latin typeface="+mj-lt"/>
                <a:ea typeface="+mj-ea"/>
                <a:cs typeface="+mj-cs"/>
              </a:rPr>
              <a:t>高</a:t>
            </a:r>
            <a:r>
              <a:rPr lang="zh-CN" altLang="en-US" sz="2600" b="1" dirty="0" smtClean="0">
                <a:latin typeface="+mj-lt"/>
                <a:ea typeface="+mj-ea"/>
                <a:cs typeface="+mj-cs"/>
              </a:rPr>
              <a:t>能效以太网</a:t>
            </a:r>
            <a:r>
              <a:rPr lang="en-US" altLang="zh-CN" sz="2600" b="1" dirty="0" smtClean="0">
                <a:latin typeface="+mj-lt"/>
                <a:ea typeface="+mj-ea"/>
                <a:cs typeface="+mj-cs"/>
              </a:rPr>
              <a:t>EEE</a:t>
            </a:r>
            <a:r>
              <a:rPr lang="zh-CN" altLang="en-US" sz="2600" b="1" dirty="0" smtClean="0">
                <a:latin typeface="+mj-lt"/>
                <a:ea typeface="+mj-ea"/>
                <a:cs typeface="+mj-cs"/>
              </a:rPr>
              <a:t>（</a:t>
            </a:r>
            <a:r>
              <a:rPr lang="de-DE" altLang="zh-CN" sz="2800" dirty="0" smtClean="0"/>
              <a:t>EnergyEfficient </a:t>
            </a:r>
            <a:r>
              <a:rPr lang="de-DE" altLang="zh-CN" sz="2800" dirty="0"/>
              <a:t>Ethernet</a:t>
            </a:r>
            <a:r>
              <a:rPr lang="zh-CN" altLang="en-US" sz="2600" b="1" dirty="0" smtClean="0">
                <a:latin typeface="+mj-lt"/>
                <a:ea typeface="+mj-ea"/>
                <a:cs typeface="+mj-cs"/>
              </a:rPr>
              <a:t>）</a:t>
            </a:r>
            <a:endParaRPr lang="zh-CN" altLang="en-US" sz="2600" b="1" dirty="0">
              <a:latin typeface="+mj-lt"/>
              <a:ea typeface="+mj-ea"/>
              <a:cs typeface="+mj-cs"/>
            </a:endParaRPr>
          </a:p>
        </p:txBody>
      </p:sp>
      <p:sp>
        <p:nvSpPr>
          <p:cNvPr id="9" name="矩形 8"/>
          <p:cNvSpPr/>
          <p:nvPr/>
        </p:nvSpPr>
        <p:spPr>
          <a:xfrm>
            <a:off x="546252" y="1102166"/>
            <a:ext cx="10920818" cy="2862322"/>
          </a:xfrm>
          <a:prstGeom prst="rect">
            <a:avLst/>
          </a:prstGeom>
        </p:spPr>
        <p:txBody>
          <a:bodyPr wrap="square">
            <a:spAutoFit/>
          </a:bodyPr>
          <a:lstStyle/>
          <a:p>
            <a:pPr marL="285750" indent="-285750">
              <a:buFont typeface="Wingdings" panose="05000000000000000000" pitchFamily="2" charset="2"/>
              <a:buChar char="Ø"/>
            </a:pPr>
            <a:r>
              <a:rPr lang="en-US" altLang="zh-CN" dirty="0" smtClean="0"/>
              <a:t>IEEE</a:t>
            </a:r>
            <a:r>
              <a:rPr lang="zh-CN" altLang="en-US" dirty="0"/>
              <a:t>研究制定并批准了</a:t>
            </a:r>
            <a:r>
              <a:rPr lang="en-US" altLang="zh-CN" dirty="0"/>
              <a:t>802.3az</a:t>
            </a:r>
            <a:r>
              <a:rPr lang="zh-CN" altLang="en-US" dirty="0"/>
              <a:t>标准。这一标准</a:t>
            </a:r>
            <a:r>
              <a:rPr lang="zh-CN" altLang="en-US" dirty="0" smtClean="0"/>
              <a:t>称之为高能效以太网</a:t>
            </a:r>
            <a:r>
              <a:rPr lang="zh-CN" altLang="en-US" dirty="0"/>
              <a:t>标准</a:t>
            </a:r>
            <a:r>
              <a:rPr lang="en-US" altLang="zh-CN" dirty="0"/>
              <a:t>(EEE)</a:t>
            </a:r>
            <a:r>
              <a:rPr lang="zh-CN" altLang="en-US" dirty="0"/>
              <a:t>。该标准为以太网</a:t>
            </a:r>
            <a:r>
              <a:rPr lang="en-US" altLang="zh-CN" dirty="0"/>
              <a:t>Base-T</a:t>
            </a:r>
            <a:r>
              <a:rPr lang="zh-CN" altLang="en-US" dirty="0"/>
              <a:t>收发器</a:t>
            </a:r>
            <a:r>
              <a:rPr lang="en-US" altLang="zh-CN" dirty="0"/>
              <a:t>(100Mb</a:t>
            </a:r>
            <a:r>
              <a:rPr lang="zh-CN" altLang="en-US" dirty="0"/>
              <a:t>、</a:t>
            </a:r>
            <a:r>
              <a:rPr lang="en-US" altLang="zh-CN" dirty="0"/>
              <a:t>1GbE</a:t>
            </a:r>
            <a:r>
              <a:rPr lang="zh-CN" altLang="en-US" dirty="0"/>
              <a:t>及</a:t>
            </a:r>
            <a:r>
              <a:rPr lang="en-US" altLang="zh-CN" dirty="0"/>
              <a:t>10GbE)</a:t>
            </a:r>
            <a:r>
              <a:rPr lang="zh-CN" altLang="en-US" dirty="0"/>
              <a:t>及背板物理层提供低功耗闲置</a:t>
            </a:r>
            <a:r>
              <a:rPr lang="en-US" altLang="zh-CN" dirty="0"/>
              <a:t>(LPI)</a:t>
            </a:r>
            <a:r>
              <a:rPr lang="zh-CN" altLang="en-US" dirty="0"/>
              <a:t>模式应用</a:t>
            </a:r>
            <a:r>
              <a:rPr lang="zh-CN" altLang="en-US" dirty="0" smtClean="0"/>
              <a:t>。</a:t>
            </a:r>
            <a:endParaRPr lang="zh-CN" altLang="en-US" dirty="0"/>
          </a:p>
          <a:p>
            <a:pPr marL="285750" indent="-285750">
              <a:buFont typeface="Wingdings" panose="05000000000000000000" pitchFamily="2" charset="2"/>
              <a:buChar char="Ø"/>
            </a:pPr>
            <a:r>
              <a:rPr lang="zh-CN" altLang="en-US" dirty="0" smtClean="0"/>
              <a:t>高能效以太网</a:t>
            </a:r>
            <a:r>
              <a:rPr lang="zh-CN" altLang="en-US" dirty="0"/>
              <a:t>标准基于这样一个基本理念：在设备利用率低的时段或闲置期，断开电源连接，而在数据传输时期，恢复电源连接</a:t>
            </a:r>
            <a:r>
              <a:rPr lang="zh-CN" altLang="en-US" dirty="0" smtClean="0"/>
              <a:t>。</a:t>
            </a:r>
            <a:endParaRPr lang="zh-CN" altLang="en-US" dirty="0"/>
          </a:p>
          <a:p>
            <a:pPr marL="285750" indent="-285750">
              <a:buFont typeface="Wingdings" panose="05000000000000000000" pitchFamily="2" charset="2"/>
              <a:buChar char="Ø"/>
            </a:pPr>
            <a:r>
              <a:rPr lang="en-US" altLang="zh-CN" dirty="0" smtClean="0"/>
              <a:t>EEE</a:t>
            </a:r>
            <a:r>
              <a:rPr lang="zh-CN" altLang="en-US" dirty="0" smtClean="0"/>
              <a:t>对</a:t>
            </a:r>
            <a:r>
              <a:rPr lang="zh-CN" altLang="en-US" dirty="0"/>
              <a:t>低功耗闲置</a:t>
            </a:r>
            <a:r>
              <a:rPr lang="en-US" altLang="zh-CN" dirty="0"/>
              <a:t>(LPI)</a:t>
            </a:r>
            <a:r>
              <a:rPr lang="zh-CN" altLang="en-US" dirty="0"/>
              <a:t>协议进行详细规定。该协议对物理连接两端通过发送信号进行控制，实现对连接设备省电模式的快速调整</a:t>
            </a:r>
            <a:r>
              <a:rPr lang="en-US" altLang="zh-CN" dirty="0"/>
              <a:t>——</a:t>
            </a:r>
            <a:r>
              <a:rPr lang="zh-CN" altLang="en-US" dirty="0"/>
              <a:t>包括在无数据传输期间，关闭电源，停止系统数据传输和接收功能。此外</a:t>
            </a:r>
            <a:r>
              <a:rPr lang="zh-CN" altLang="en-US" dirty="0" smtClean="0"/>
              <a:t>，</a:t>
            </a:r>
            <a:r>
              <a:rPr lang="en-US" altLang="zh-CN" dirty="0" smtClean="0"/>
              <a:t>EEE</a:t>
            </a:r>
            <a:r>
              <a:rPr lang="zh-CN" altLang="en-US" dirty="0" smtClean="0"/>
              <a:t>标准还规定保持</a:t>
            </a:r>
            <a:r>
              <a:rPr lang="zh-CN" altLang="en-US" dirty="0"/>
              <a:t>在低功耗闲置</a:t>
            </a:r>
            <a:r>
              <a:rPr lang="en-US" altLang="zh-CN" dirty="0"/>
              <a:t>(LPI)</a:t>
            </a:r>
            <a:r>
              <a:rPr lang="zh-CN" altLang="en-US" dirty="0"/>
              <a:t>模式下的以太网物理层系统的运行参数随时更新，从而保持连接稳定，防止连接断开。此外，节能以太网标准还对一侧的信号协议进行详细规定。这一协议显示物理连接何时需要并实现连接快速恢复。结果是，在高水准的以太网物理层技术中，低功耗闲置</a:t>
            </a:r>
            <a:r>
              <a:rPr lang="en-US" altLang="zh-CN" dirty="0"/>
              <a:t>(LPI)</a:t>
            </a:r>
            <a:r>
              <a:rPr lang="zh-CN" altLang="en-US" dirty="0"/>
              <a:t>应用可以为每个以太网连接节省一瓦功率</a:t>
            </a:r>
            <a:r>
              <a:rPr lang="zh-CN" altLang="en-US" dirty="0" smtClean="0"/>
              <a:t>。</a:t>
            </a:r>
            <a:endParaRPr lang="zh-CN" altLang="en-US" dirty="0"/>
          </a:p>
        </p:txBody>
      </p:sp>
      <p:pic>
        <p:nvPicPr>
          <p:cNvPr id="13" name="图片 12"/>
          <p:cNvPicPr>
            <a:picLocks noChangeAspect="1"/>
          </p:cNvPicPr>
          <p:nvPr/>
        </p:nvPicPr>
        <p:blipFill>
          <a:blip r:embed="rId2"/>
          <a:stretch>
            <a:fillRect/>
          </a:stretch>
        </p:blipFill>
        <p:spPr>
          <a:xfrm>
            <a:off x="296563" y="3861245"/>
            <a:ext cx="6008988" cy="2924160"/>
          </a:xfrm>
          <a:prstGeom prst="rect">
            <a:avLst/>
          </a:prstGeom>
        </p:spPr>
      </p:pic>
      <p:pic>
        <p:nvPicPr>
          <p:cNvPr id="14" name="图片 13"/>
          <p:cNvPicPr>
            <a:picLocks noChangeAspect="1"/>
          </p:cNvPicPr>
          <p:nvPr/>
        </p:nvPicPr>
        <p:blipFill>
          <a:blip r:embed="rId3"/>
          <a:stretch>
            <a:fillRect/>
          </a:stretch>
        </p:blipFill>
        <p:spPr>
          <a:xfrm>
            <a:off x="6203092" y="4034422"/>
            <a:ext cx="5805743" cy="2465232"/>
          </a:xfrm>
          <a:prstGeom prst="rect">
            <a:avLst/>
          </a:prstGeom>
        </p:spPr>
      </p:pic>
    </p:spTree>
    <p:extLst>
      <p:ext uri="{BB962C8B-B14F-4D97-AF65-F5344CB8AC3E}">
        <p14:creationId xmlns:p14="http://schemas.microsoft.com/office/powerpoint/2010/main" val="380035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1622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113712" y="2155031"/>
            <a:ext cx="197167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2000">
                <a:ea typeface="黑体" panose="02010609060101010101" pitchFamily="49" charset="-122"/>
              </a:rPr>
              <a:t>万兆以太网出现</a:t>
            </a:r>
          </a:p>
        </p:txBody>
      </p:sp>
      <p:sp>
        <p:nvSpPr>
          <p:cNvPr id="3" name="Rectangle 3"/>
          <p:cNvSpPr>
            <a:spLocks noGrp="1" noChangeArrowheads="1"/>
          </p:cNvSpPr>
          <p:nvPr/>
        </p:nvSpPr>
        <p:spPr bwMode="auto">
          <a:xfrm>
            <a:off x="679450" y="1361308"/>
            <a:ext cx="6850062" cy="167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IEEE802.3 </a:t>
            </a:r>
            <a:r>
              <a:rPr lang="zh-CN" altLang="en-US" sz="2600" dirty="0">
                <a:latin typeface="+mj-lt"/>
                <a:ea typeface="+mj-ea"/>
                <a:cs typeface="+mj-cs"/>
              </a:rPr>
              <a:t>以太网标准</a:t>
            </a:r>
          </a:p>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IEEE802.3u 100BASE-T</a:t>
            </a:r>
            <a:r>
              <a:rPr lang="zh-CN" altLang="en-US" sz="2600" dirty="0">
                <a:latin typeface="+mj-lt"/>
                <a:ea typeface="+mj-ea"/>
                <a:cs typeface="+mj-cs"/>
              </a:rPr>
              <a:t>快速以太网标准</a:t>
            </a:r>
          </a:p>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IEEE802.3z/ab 1000Mb/s</a:t>
            </a:r>
            <a:r>
              <a:rPr lang="zh-CN" altLang="en-US" sz="2600" dirty="0">
                <a:latin typeface="+mj-lt"/>
                <a:ea typeface="+mj-ea"/>
                <a:cs typeface="+mj-cs"/>
              </a:rPr>
              <a:t>千兆以太网标准</a:t>
            </a:r>
          </a:p>
          <a:p>
            <a:pPr marL="457200" indent="-457200" defTabSz="784225" fontAlgn="base">
              <a:spcBef>
                <a:spcPct val="0"/>
              </a:spcBef>
              <a:spcAft>
                <a:spcPct val="0"/>
              </a:spcAft>
              <a:buFont typeface="Wingdings" panose="05000000000000000000" pitchFamily="2" charset="2"/>
              <a:buChar char="Ø"/>
            </a:pPr>
            <a:r>
              <a:rPr lang="en-US" altLang="zh-CN" sz="2600" dirty="0">
                <a:latin typeface="+mj-lt"/>
                <a:ea typeface="+mj-ea"/>
                <a:cs typeface="+mj-cs"/>
              </a:rPr>
              <a:t>IEEE802.3ae 10GE</a:t>
            </a:r>
            <a:r>
              <a:rPr lang="zh-CN" altLang="en-US" sz="2600" dirty="0">
                <a:latin typeface="+mj-lt"/>
                <a:ea typeface="+mj-ea"/>
                <a:cs typeface="+mj-cs"/>
              </a:rPr>
              <a:t>以太网标准</a:t>
            </a:r>
          </a:p>
        </p:txBody>
      </p:sp>
      <p:sp>
        <p:nvSpPr>
          <p:cNvPr id="4" name="Line 4"/>
          <p:cNvSpPr>
            <a:spLocks noChangeShapeType="1"/>
          </p:cNvSpPr>
          <p:nvPr/>
        </p:nvSpPr>
        <p:spPr bwMode="auto">
          <a:xfrm>
            <a:off x="2281237" y="5539581"/>
            <a:ext cx="7921625" cy="0"/>
          </a:xfrm>
          <a:prstGeom prst="line">
            <a:avLst/>
          </a:prstGeom>
          <a:noFill/>
          <a:ln w="5715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Line 5"/>
          <p:cNvSpPr>
            <a:spLocks noChangeShapeType="1"/>
          </p:cNvSpPr>
          <p:nvPr/>
        </p:nvSpPr>
        <p:spPr bwMode="auto">
          <a:xfrm>
            <a:off x="3001962" y="5323681"/>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Line 6"/>
          <p:cNvSpPr>
            <a:spLocks noChangeShapeType="1"/>
          </p:cNvSpPr>
          <p:nvPr/>
        </p:nvSpPr>
        <p:spPr bwMode="auto">
          <a:xfrm>
            <a:off x="4225924" y="5325269"/>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 name="Line 7"/>
          <p:cNvSpPr>
            <a:spLocks noChangeShapeType="1"/>
          </p:cNvSpPr>
          <p:nvPr/>
        </p:nvSpPr>
        <p:spPr bwMode="auto">
          <a:xfrm>
            <a:off x="5954712" y="5325269"/>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 name="Text Box 8"/>
          <p:cNvSpPr txBox="1">
            <a:spLocks noChangeArrowheads="1"/>
          </p:cNvSpPr>
          <p:nvPr/>
        </p:nvSpPr>
        <p:spPr bwMode="auto">
          <a:xfrm>
            <a:off x="2570162" y="5753894"/>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70</a:t>
            </a:r>
            <a:r>
              <a:rPr kumimoji="1" lang="zh-CN" altLang="en-US" sz="2000">
                <a:ea typeface="黑体" panose="02010609060101010101" pitchFamily="49" charset="-122"/>
              </a:rPr>
              <a:t>年代</a:t>
            </a:r>
          </a:p>
        </p:txBody>
      </p:sp>
      <p:sp>
        <p:nvSpPr>
          <p:cNvPr id="9" name="Text Box 9"/>
          <p:cNvSpPr txBox="1">
            <a:spLocks noChangeArrowheads="1"/>
          </p:cNvSpPr>
          <p:nvPr/>
        </p:nvSpPr>
        <p:spPr bwMode="auto">
          <a:xfrm>
            <a:off x="3865562" y="5753894"/>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80</a:t>
            </a:r>
            <a:r>
              <a:rPr kumimoji="1" lang="zh-CN" altLang="en-US" sz="2000">
                <a:ea typeface="黑体" panose="02010609060101010101" pitchFamily="49" charset="-122"/>
              </a:rPr>
              <a:t>年代</a:t>
            </a:r>
          </a:p>
        </p:txBody>
      </p:sp>
      <p:sp>
        <p:nvSpPr>
          <p:cNvPr id="10" name="Text Box 10"/>
          <p:cNvSpPr txBox="1">
            <a:spLocks noChangeArrowheads="1"/>
          </p:cNvSpPr>
          <p:nvPr/>
        </p:nvSpPr>
        <p:spPr bwMode="auto">
          <a:xfrm>
            <a:off x="5521324" y="5753894"/>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90</a:t>
            </a:r>
            <a:r>
              <a:rPr kumimoji="1" lang="zh-CN" altLang="en-US" sz="2000">
                <a:ea typeface="黑体" panose="02010609060101010101" pitchFamily="49" charset="-122"/>
              </a:rPr>
              <a:t>年代</a:t>
            </a:r>
          </a:p>
        </p:txBody>
      </p:sp>
      <p:sp>
        <p:nvSpPr>
          <p:cNvPr id="11" name="Text Box 11"/>
          <p:cNvSpPr txBox="1">
            <a:spLocks noChangeArrowheads="1"/>
          </p:cNvSpPr>
          <p:nvPr/>
        </p:nvSpPr>
        <p:spPr bwMode="auto">
          <a:xfrm>
            <a:off x="2281237" y="4963319"/>
            <a:ext cx="1463675" cy="406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2000">
                <a:ea typeface="黑体" panose="02010609060101010101" pitchFamily="49" charset="-122"/>
              </a:rPr>
              <a:t>以太网产生</a:t>
            </a:r>
          </a:p>
        </p:txBody>
      </p:sp>
      <p:sp>
        <p:nvSpPr>
          <p:cNvPr id="12" name="Text Box 12"/>
          <p:cNvSpPr txBox="1">
            <a:spLocks noChangeArrowheads="1"/>
          </p:cNvSpPr>
          <p:nvPr/>
        </p:nvSpPr>
        <p:spPr bwMode="auto">
          <a:xfrm>
            <a:off x="3217862" y="4460081"/>
            <a:ext cx="2465387" cy="406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10M</a:t>
            </a:r>
            <a:r>
              <a:rPr kumimoji="1" lang="zh-CN" altLang="en-US" sz="2000">
                <a:ea typeface="黑体" panose="02010609060101010101" pitchFamily="49" charset="-122"/>
              </a:rPr>
              <a:t>以太网发展成熟</a:t>
            </a:r>
          </a:p>
        </p:txBody>
      </p:sp>
      <p:sp>
        <p:nvSpPr>
          <p:cNvPr id="13" name="Text Box 13"/>
          <p:cNvSpPr txBox="1">
            <a:spLocks noChangeArrowheads="1"/>
          </p:cNvSpPr>
          <p:nvPr/>
        </p:nvSpPr>
        <p:spPr bwMode="auto">
          <a:xfrm>
            <a:off x="4802187" y="3952081"/>
            <a:ext cx="2720975" cy="406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2000" dirty="0">
                <a:ea typeface="黑体" panose="02010609060101010101" pitchFamily="49" charset="-122"/>
              </a:rPr>
              <a:t>共享式转发</a:t>
            </a:r>
            <a:r>
              <a:rPr kumimoji="1" lang="en-US" altLang="zh-CN" sz="2000" dirty="0">
                <a:ea typeface="黑体" panose="02010609060101010101" pitchFamily="49" charset="-122"/>
              </a:rPr>
              <a:t>LAN</a:t>
            </a:r>
            <a:r>
              <a:rPr kumimoji="1" lang="zh-CN" altLang="en-US" sz="2000" dirty="0">
                <a:ea typeface="黑体" panose="02010609060101010101" pitchFamily="49" charset="-122"/>
              </a:rPr>
              <a:t>交换机</a:t>
            </a:r>
          </a:p>
        </p:txBody>
      </p:sp>
      <p:sp>
        <p:nvSpPr>
          <p:cNvPr id="14" name="Text Box 14"/>
          <p:cNvSpPr txBox="1">
            <a:spLocks noChangeArrowheads="1"/>
          </p:cNvSpPr>
          <p:nvPr/>
        </p:nvSpPr>
        <p:spPr bwMode="auto">
          <a:xfrm>
            <a:off x="6170612" y="3304381"/>
            <a:ext cx="2098675" cy="406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100M</a:t>
            </a:r>
            <a:r>
              <a:rPr kumimoji="1" lang="zh-CN" altLang="en-US" sz="2000">
                <a:ea typeface="黑体" panose="02010609060101010101" pitchFamily="49" charset="-122"/>
              </a:rPr>
              <a:t>快速以太网</a:t>
            </a:r>
          </a:p>
        </p:txBody>
      </p:sp>
      <p:sp>
        <p:nvSpPr>
          <p:cNvPr id="15" name="Line 15"/>
          <p:cNvSpPr>
            <a:spLocks noChangeShapeType="1"/>
          </p:cNvSpPr>
          <p:nvPr/>
        </p:nvSpPr>
        <p:spPr bwMode="auto">
          <a:xfrm>
            <a:off x="7105649" y="5325269"/>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Text Box 16"/>
          <p:cNvSpPr txBox="1">
            <a:spLocks noChangeArrowheads="1"/>
          </p:cNvSpPr>
          <p:nvPr/>
        </p:nvSpPr>
        <p:spPr bwMode="auto">
          <a:xfrm>
            <a:off x="6808787" y="5753894"/>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92</a:t>
            </a:r>
            <a:r>
              <a:rPr kumimoji="1" lang="zh-CN" altLang="en-US" sz="2000">
                <a:ea typeface="黑体" panose="02010609060101010101" pitchFamily="49" charset="-122"/>
              </a:rPr>
              <a:t>年</a:t>
            </a:r>
          </a:p>
        </p:txBody>
      </p:sp>
      <p:sp>
        <p:nvSpPr>
          <p:cNvPr id="17" name="Line 17"/>
          <p:cNvSpPr>
            <a:spLocks noChangeShapeType="1"/>
          </p:cNvSpPr>
          <p:nvPr/>
        </p:nvSpPr>
        <p:spPr bwMode="auto">
          <a:xfrm>
            <a:off x="8113712" y="5325269"/>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8" name="Text Box 18"/>
          <p:cNvSpPr txBox="1">
            <a:spLocks noChangeArrowheads="1"/>
          </p:cNvSpPr>
          <p:nvPr/>
        </p:nvSpPr>
        <p:spPr bwMode="auto">
          <a:xfrm>
            <a:off x="7854949" y="5753894"/>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96</a:t>
            </a:r>
            <a:r>
              <a:rPr kumimoji="1" lang="zh-CN" altLang="en-US" sz="2000">
                <a:ea typeface="黑体" panose="02010609060101010101" pitchFamily="49" charset="-122"/>
              </a:rPr>
              <a:t>年</a:t>
            </a:r>
          </a:p>
        </p:txBody>
      </p:sp>
      <p:sp>
        <p:nvSpPr>
          <p:cNvPr id="19" name="Text Box 19"/>
          <p:cNvSpPr txBox="1">
            <a:spLocks noChangeArrowheads="1"/>
          </p:cNvSpPr>
          <p:nvPr/>
        </p:nvSpPr>
        <p:spPr bwMode="auto">
          <a:xfrm>
            <a:off x="7105649" y="2731294"/>
            <a:ext cx="2479675" cy="406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2000">
                <a:ea typeface="黑体" panose="02010609060101010101" pitchFamily="49" charset="-122"/>
              </a:rPr>
              <a:t>千兆以太网迅速发展</a:t>
            </a:r>
          </a:p>
        </p:txBody>
      </p:sp>
      <p:sp>
        <p:nvSpPr>
          <p:cNvPr id="20" name="Text Box 20"/>
          <p:cNvSpPr txBox="1">
            <a:spLocks noChangeArrowheads="1"/>
          </p:cNvSpPr>
          <p:nvPr/>
        </p:nvSpPr>
        <p:spPr bwMode="auto">
          <a:xfrm>
            <a:off x="8834437" y="5753894"/>
            <a:ext cx="100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4" tIns="45680" rIns="91364" bIns="4568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2000">
                <a:ea typeface="黑体" panose="02010609060101010101" pitchFamily="49" charset="-122"/>
              </a:rPr>
              <a:t>2002</a:t>
            </a:r>
            <a:r>
              <a:rPr kumimoji="1" lang="zh-CN" altLang="en-US" sz="2000">
                <a:ea typeface="黑体" panose="02010609060101010101" pitchFamily="49" charset="-122"/>
              </a:rPr>
              <a:t>年</a:t>
            </a:r>
          </a:p>
        </p:txBody>
      </p:sp>
      <p:sp>
        <p:nvSpPr>
          <p:cNvPr id="21" name="Line 21"/>
          <p:cNvSpPr>
            <a:spLocks noChangeShapeType="1"/>
          </p:cNvSpPr>
          <p:nvPr/>
        </p:nvSpPr>
        <p:spPr bwMode="auto">
          <a:xfrm>
            <a:off x="9121774" y="5325269"/>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2" name="Line 22"/>
          <p:cNvSpPr>
            <a:spLocks noChangeShapeType="1"/>
          </p:cNvSpPr>
          <p:nvPr/>
        </p:nvSpPr>
        <p:spPr bwMode="auto">
          <a:xfrm flipV="1">
            <a:off x="2209799" y="1939131"/>
            <a:ext cx="5903913" cy="2881313"/>
          </a:xfrm>
          <a:prstGeom prst="line">
            <a:avLst/>
          </a:prstGeom>
          <a:noFill/>
          <a:ln w="57150">
            <a:solidFill>
              <a:srgbClr val="D91C1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3" name="Rectangle 23"/>
          <p:cNvSpPr>
            <a:spLocks noGrp="1" noChangeArrowheads="1"/>
          </p:cNvSpPr>
          <p:nvPr/>
        </p:nvSpPr>
        <p:spPr bwMode="auto">
          <a:xfrm>
            <a:off x="673100" y="655664"/>
            <a:ext cx="6850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lvl1pPr algn="l" defTabSz="784225" rtl="0" fontAlgn="base">
              <a:spcBef>
                <a:spcPct val="0"/>
              </a:spcBef>
              <a:spcAft>
                <a:spcPct val="0"/>
              </a:spcAft>
              <a:defRPr sz="2600" kern="1200">
                <a:solidFill>
                  <a:srgbClr val="990000"/>
                </a:solidFill>
                <a:latin typeface="+mj-lt"/>
                <a:ea typeface="+mj-ea"/>
                <a:cs typeface="+mj-cs"/>
              </a:defRPr>
            </a:lvl1pPr>
            <a:lvl2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2pPr>
            <a:lvl3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3pPr>
            <a:lvl4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4pPr>
            <a:lvl5pPr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5pPr>
            <a:lvl6pPr marL="4572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6pPr>
            <a:lvl7pPr marL="9144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7pPr>
            <a:lvl8pPr marL="13716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8pPr>
            <a:lvl9pPr marL="1828800" algn="l" defTabSz="784225" rtl="0" fontAlgn="base">
              <a:spcBef>
                <a:spcPct val="0"/>
              </a:spcBef>
              <a:spcAft>
                <a:spcPct val="0"/>
              </a:spcAft>
              <a:defRPr sz="2600">
                <a:solidFill>
                  <a:srgbClr val="990000"/>
                </a:solidFill>
                <a:latin typeface="Arial" panose="020B0604020202020204" pitchFamily="34" charset="0"/>
                <a:ea typeface="黑体" panose="02010609060101010101" pitchFamily="49" charset="-122"/>
              </a:defRPr>
            </a:lvl9pPr>
          </a:lstStyle>
          <a:p>
            <a:r>
              <a:rPr lang="zh-CN" altLang="en-US" b="1" dirty="0">
                <a:solidFill>
                  <a:schemeClr val="tx1"/>
                </a:solidFill>
              </a:rPr>
              <a:t>以太网发展简史</a:t>
            </a:r>
          </a:p>
        </p:txBody>
      </p:sp>
    </p:spTree>
    <p:extLst>
      <p:ext uri="{BB962C8B-B14F-4D97-AF65-F5344CB8AC3E}">
        <p14:creationId xmlns:p14="http://schemas.microsoft.com/office/powerpoint/2010/main" val="329385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973330" y="884434"/>
            <a:ext cx="8229600" cy="47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2600" b="1" dirty="0">
                <a:latin typeface="+mj-lt"/>
                <a:ea typeface="+mj-ea"/>
                <a:cs typeface="+mj-cs"/>
              </a:rPr>
              <a:t>OSI</a:t>
            </a:r>
            <a:r>
              <a:rPr lang="zh-CN" altLang="en-US" sz="2600" b="1" dirty="0">
                <a:latin typeface="+mj-lt"/>
                <a:ea typeface="+mj-ea"/>
                <a:cs typeface="+mj-cs"/>
              </a:rPr>
              <a:t>模型七层结构</a:t>
            </a:r>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4" y="1774868"/>
            <a:ext cx="8229600" cy="431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582032" y="3945924"/>
            <a:ext cx="1573427" cy="19853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204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a:latin typeface="+mj-lt"/>
                <a:ea typeface="+mj-ea"/>
                <a:cs typeface="+mj-cs"/>
              </a:rPr>
              <a:t>传输介质</a:t>
            </a:r>
            <a:r>
              <a:rPr lang="zh-CN" altLang="en-US" sz="2600" b="1" dirty="0" smtClean="0">
                <a:latin typeface="+mj-lt"/>
                <a:ea typeface="+mj-ea"/>
                <a:cs typeface="+mj-cs"/>
              </a:rPr>
              <a:t>：传统以太网</a:t>
            </a:r>
            <a:r>
              <a:rPr lang="en-US" altLang="zh-CN" sz="2600" b="1" dirty="0" smtClean="0">
                <a:latin typeface="+mj-lt"/>
                <a:ea typeface="+mj-ea"/>
                <a:cs typeface="+mj-cs"/>
              </a:rPr>
              <a:t>VS</a:t>
            </a:r>
            <a:r>
              <a:rPr lang="zh-CN" altLang="en-US" sz="2600" b="1" dirty="0" smtClean="0">
                <a:latin typeface="+mj-lt"/>
                <a:ea typeface="+mj-ea"/>
                <a:cs typeface="+mj-cs"/>
              </a:rPr>
              <a:t>博通以太网</a:t>
            </a:r>
            <a:endParaRPr lang="zh-CN" altLang="en-US" sz="2600" b="1" dirty="0">
              <a:latin typeface="+mj-lt"/>
              <a:ea typeface="+mj-ea"/>
              <a:cs typeface="+mj-cs"/>
            </a:endParaRPr>
          </a:p>
        </p:txBody>
      </p:sp>
      <p:sp>
        <p:nvSpPr>
          <p:cNvPr id="6" name="文本框 5"/>
          <p:cNvSpPr txBox="1"/>
          <p:nvPr/>
        </p:nvSpPr>
        <p:spPr>
          <a:xfrm>
            <a:off x="1005620" y="1584358"/>
            <a:ext cx="10189601" cy="8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r>
              <a:rPr lang="zh-CN" altLang="en-US" dirty="0"/>
              <a:t>博通以太网</a:t>
            </a:r>
            <a:r>
              <a:rPr lang="en-US" altLang="zh-CN" dirty="0"/>
              <a:t>100Base</a:t>
            </a:r>
            <a:r>
              <a:rPr lang="zh-CN" altLang="en-US" dirty="0"/>
              <a:t>只用一对非屏蔽双绞线，传统以太网</a:t>
            </a:r>
            <a:r>
              <a:rPr lang="en-US" altLang="zh-CN" dirty="0" smtClean="0"/>
              <a:t>100Base-Tx</a:t>
            </a:r>
            <a:r>
              <a:rPr lang="zh-CN" altLang="en-US" dirty="0" smtClean="0"/>
              <a:t>需</a:t>
            </a:r>
            <a:r>
              <a:rPr lang="zh-CN" altLang="en-US" dirty="0"/>
              <a:t>两</a:t>
            </a:r>
            <a:r>
              <a:rPr lang="zh-CN" altLang="en-US" dirty="0" smtClean="0"/>
              <a:t>对</a:t>
            </a:r>
            <a:r>
              <a:rPr lang="zh-CN" altLang="en-US" dirty="0"/>
              <a:t>非</a:t>
            </a:r>
            <a:r>
              <a:rPr lang="zh-CN" altLang="en-US" dirty="0" smtClean="0"/>
              <a:t>屏蔽双绞线或屏蔽双绞线。</a:t>
            </a:r>
            <a:endParaRPr lang="en-US" altLang="zh-CN"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636" y="2940909"/>
            <a:ext cx="3674073" cy="2755555"/>
          </a:xfrm>
          <a:prstGeom prst="rect">
            <a:avLst/>
          </a:prstGeom>
        </p:spPr>
      </p:pic>
      <p:pic>
        <p:nvPicPr>
          <p:cNvPr id="9" name="Picture 4" descr="http://www.waimao8.com/upfilepic/2008-10/20081025112537.gi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t="9450" b="11801"/>
          <a:stretch>
            <a:fillRect/>
          </a:stretch>
        </p:blipFill>
        <p:spPr bwMode="auto">
          <a:xfrm>
            <a:off x="1484371" y="2940909"/>
            <a:ext cx="4405684" cy="2643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矩形 9"/>
          <p:cNvSpPr/>
          <p:nvPr/>
        </p:nvSpPr>
        <p:spPr>
          <a:xfrm>
            <a:off x="1108769" y="5736241"/>
            <a:ext cx="5156887" cy="32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en-US" altLang="zh-CN" sz="1600" dirty="0">
                <a:latin typeface="+mj-lt"/>
                <a:ea typeface="+mj-ea"/>
                <a:cs typeface="+mj-cs"/>
              </a:rPr>
              <a:t>4</a:t>
            </a:r>
            <a:r>
              <a:rPr lang="zh-CN" altLang="en-US" sz="1600" dirty="0">
                <a:latin typeface="+mj-lt"/>
                <a:ea typeface="+mj-ea"/>
                <a:cs typeface="+mj-cs"/>
              </a:rPr>
              <a:t>对中用于以太网传输的为</a:t>
            </a:r>
            <a:r>
              <a:rPr lang="en-US" altLang="zh-CN" sz="1600" dirty="0">
                <a:latin typeface="+mj-lt"/>
                <a:ea typeface="+mj-ea"/>
                <a:cs typeface="+mj-cs"/>
              </a:rPr>
              <a:t>2</a:t>
            </a:r>
            <a:r>
              <a:rPr lang="zh-CN" altLang="en-US" sz="1600" dirty="0">
                <a:latin typeface="+mj-lt"/>
                <a:ea typeface="+mj-ea"/>
                <a:cs typeface="+mj-cs"/>
              </a:rPr>
              <a:t>对，其余</a:t>
            </a:r>
            <a:r>
              <a:rPr lang="en-US" altLang="zh-CN" sz="1600" dirty="0">
                <a:latin typeface="+mj-lt"/>
                <a:ea typeface="+mj-ea"/>
                <a:cs typeface="+mj-cs"/>
              </a:rPr>
              <a:t>2</a:t>
            </a:r>
            <a:r>
              <a:rPr lang="zh-CN" altLang="en-US" sz="1600" dirty="0">
                <a:latin typeface="+mj-lt"/>
                <a:ea typeface="+mj-ea"/>
                <a:cs typeface="+mj-cs"/>
              </a:rPr>
              <a:t>对保留为电话使用</a:t>
            </a:r>
            <a:endParaRPr lang="zh-CN" altLang="en-US" sz="1600" dirty="0">
              <a:latin typeface="+mj-lt"/>
              <a:ea typeface="+mj-ea"/>
              <a:cs typeface="+mj-cs"/>
            </a:endParaRPr>
          </a:p>
        </p:txBody>
      </p:sp>
    </p:spTree>
    <p:extLst>
      <p:ext uri="{BB962C8B-B14F-4D97-AF65-F5344CB8AC3E}">
        <p14:creationId xmlns:p14="http://schemas.microsoft.com/office/powerpoint/2010/main" val="340257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a:latin typeface="+mj-lt"/>
                <a:ea typeface="+mj-ea"/>
                <a:cs typeface="+mj-cs"/>
              </a:rPr>
              <a:t>传输介质</a:t>
            </a:r>
            <a:r>
              <a:rPr lang="zh-CN" altLang="en-US" sz="2600" b="1" dirty="0" smtClean="0">
                <a:latin typeface="+mj-lt"/>
                <a:ea typeface="+mj-ea"/>
                <a:cs typeface="+mj-cs"/>
              </a:rPr>
              <a:t>：传统以太网</a:t>
            </a:r>
            <a:r>
              <a:rPr lang="en-US" altLang="zh-CN" sz="2600" b="1" dirty="0" smtClean="0">
                <a:latin typeface="+mj-lt"/>
                <a:ea typeface="+mj-ea"/>
                <a:cs typeface="+mj-cs"/>
              </a:rPr>
              <a:t>VS</a:t>
            </a:r>
            <a:r>
              <a:rPr lang="zh-CN" altLang="en-US" sz="2600" b="1" dirty="0" smtClean="0">
                <a:latin typeface="+mj-lt"/>
                <a:ea typeface="+mj-ea"/>
                <a:cs typeface="+mj-cs"/>
              </a:rPr>
              <a:t>博通以太网</a:t>
            </a:r>
            <a:endParaRPr lang="zh-CN" altLang="en-US" sz="2600" b="1" dirty="0">
              <a:latin typeface="+mj-lt"/>
              <a:ea typeface="+mj-ea"/>
              <a:cs typeface="+mj-cs"/>
            </a:endParaRPr>
          </a:p>
        </p:txBody>
      </p:sp>
      <p:sp>
        <p:nvSpPr>
          <p:cNvPr id="6" name="文本框 5"/>
          <p:cNvSpPr txBox="1"/>
          <p:nvPr/>
        </p:nvSpPr>
        <p:spPr>
          <a:xfrm>
            <a:off x="1005620" y="1584358"/>
            <a:ext cx="10189601" cy="8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r>
              <a:rPr lang="zh-CN" altLang="en-US" dirty="0"/>
              <a:t>博通以太网使用单对双绞线差分信号完成全双工通信，传统以太网</a:t>
            </a:r>
            <a:r>
              <a:rPr lang="zh-CN" altLang="en-US" dirty="0" smtClean="0"/>
              <a:t>使用一对</a:t>
            </a:r>
            <a:r>
              <a:rPr lang="en-US" altLang="zh-CN" dirty="0" smtClean="0"/>
              <a:t>TX-RX</a:t>
            </a:r>
            <a:r>
              <a:rPr lang="zh-CN" altLang="en-US" dirty="0" smtClean="0"/>
              <a:t>完成</a:t>
            </a:r>
            <a:r>
              <a:rPr lang="zh-CN" altLang="en-US" dirty="0"/>
              <a:t>全双工通信</a:t>
            </a:r>
          </a:p>
        </p:txBody>
      </p:sp>
      <p:pic>
        <p:nvPicPr>
          <p:cNvPr id="4" name="图片 3"/>
          <p:cNvPicPr>
            <a:picLocks noChangeAspect="1"/>
          </p:cNvPicPr>
          <p:nvPr/>
        </p:nvPicPr>
        <p:blipFill rotWithShape="1">
          <a:blip r:embed="rId2"/>
          <a:srcRect b="47229"/>
          <a:stretch/>
        </p:blipFill>
        <p:spPr>
          <a:xfrm>
            <a:off x="2435761" y="5177095"/>
            <a:ext cx="6002423" cy="1358073"/>
          </a:xfrm>
          <a:prstGeom prst="rect">
            <a:avLst/>
          </a:prstGeom>
        </p:spPr>
      </p:pic>
      <p:pic>
        <p:nvPicPr>
          <p:cNvPr id="1028" name="Picture 4" descr="http://img.my.csdn.net/uploads/201302/19/1361256470_7483.JPG"/>
          <p:cNvPicPr>
            <a:picLocks noChangeAspect="1" noChangeArrowheads="1"/>
          </p:cNvPicPr>
          <p:nvPr/>
        </p:nvPicPr>
        <p:blipFill rotWithShape="1">
          <a:blip r:embed="rId3">
            <a:extLst>
              <a:ext uri="{28A0092B-C50C-407E-A947-70E740481C1C}">
                <a14:useLocalDpi xmlns:a14="http://schemas.microsoft.com/office/drawing/2010/main" val="0"/>
              </a:ext>
            </a:extLst>
          </a:blip>
          <a:srcRect b="52158"/>
          <a:stretch/>
        </p:blipFill>
        <p:spPr bwMode="auto">
          <a:xfrm>
            <a:off x="6219567" y="2562726"/>
            <a:ext cx="4003161" cy="2479800"/>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a:off x="4852086" y="3550508"/>
            <a:ext cx="1021492" cy="37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8784173" y="5042526"/>
            <a:ext cx="354227" cy="691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27110" y="2988570"/>
            <a:ext cx="2183209" cy="646331"/>
          </a:xfrm>
          <a:prstGeom prst="rect">
            <a:avLst/>
          </a:prstGeom>
        </p:spPr>
        <p:txBody>
          <a:bodyPr wrap="square">
            <a:spAutoFit/>
          </a:bodyPr>
          <a:lstStyle/>
          <a:p>
            <a:r>
              <a:rPr lang="zh-CN" altLang="en-US" dirty="0">
                <a:solidFill>
                  <a:srgbClr val="000000"/>
                </a:solidFill>
                <a:latin typeface="Arial" panose="020B0604020202020204" pitchFamily="34" charset="0"/>
              </a:rPr>
              <a:t>与</a:t>
            </a:r>
            <a:r>
              <a:rPr lang="en-US" altLang="zh-CN" dirty="0">
                <a:solidFill>
                  <a:srgbClr val="000000"/>
                </a:solidFill>
                <a:latin typeface="Arial" panose="020B0604020202020204" pitchFamily="34" charset="0"/>
              </a:rPr>
              <a:t>100</a:t>
            </a:r>
            <a:r>
              <a:rPr lang="de-DE" altLang="zh-CN" dirty="0">
                <a:solidFill>
                  <a:srgbClr val="000000"/>
                </a:solidFill>
                <a:latin typeface="Arial" panose="020B0604020202020204" pitchFamily="34" charset="0"/>
              </a:rPr>
              <a:t>Base-Tx</a:t>
            </a:r>
            <a:r>
              <a:rPr lang="zh-CN" altLang="en-US" dirty="0">
                <a:solidFill>
                  <a:srgbClr val="000000"/>
                </a:solidFill>
                <a:latin typeface="Arial" panose="020B0604020202020204" pitchFamily="34" charset="0"/>
              </a:rPr>
              <a:t>信号频率相同</a:t>
            </a:r>
            <a:r>
              <a:rPr lang="en-US" altLang="zh-CN" dirty="0">
                <a:solidFill>
                  <a:srgbClr val="000000"/>
                </a:solidFill>
                <a:latin typeface="Arial" panose="020B0604020202020204" pitchFamily="34" charset="0"/>
              </a:rPr>
              <a:t>125</a:t>
            </a:r>
            <a:r>
              <a:rPr lang="de-DE" altLang="zh-CN" dirty="0">
                <a:solidFill>
                  <a:srgbClr val="000000"/>
                </a:solidFill>
                <a:latin typeface="Arial" panose="020B0604020202020204" pitchFamily="34" charset="0"/>
              </a:rPr>
              <a:t>MHz </a:t>
            </a:r>
            <a:endParaRPr lang="zh-CN" altLang="en-US"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3371" y="2460690"/>
            <a:ext cx="3656002" cy="2577481"/>
          </a:xfrm>
          <a:prstGeom prst="rect">
            <a:avLst/>
          </a:prstGeom>
        </p:spPr>
      </p:pic>
    </p:spTree>
    <p:extLst>
      <p:ext uri="{BB962C8B-B14F-4D97-AF65-F5344CB8AC3E}">
        <p14:creationId xmlns:p14="http://schemas.microsoft.com/office/powerpoint/2010/main" val="149665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smtClean="0">
                <a:latin typeface="+mj-lt"/>
                <a:ea typeface="+mj-ea"/>
                <a:cs typeface="+mj-cs"/>
              </a:rPr>
              <a:t>传统百兆以太网编码方式</a:t>
            </a:r>
            <a:endParaRPr lang="zh-CN" altLang="en-US" sz="2600" b="1" dirty="0">
              <a:latin typeface="+mj-lt"/>
              <a:ea typeface="+mj-ea"/>
              <a:cs typeface="+mj-cs"/>
            </a:endParaRPr>
          </a:p>
        </p:txBody>
      </p:sp>
      <p:sp>
        <p:nvSpPr>
          <p:cNvPr id="11" name="文本框 10"/>
          <p:cNvSpPr txBox="1"/>
          <p:nvPr/>
        </p:nvSpPr>
        <p:spPr>
          <a:xfrm>
            <a:off x="5067033" y="761048"/>
            <a:ext cx="6573794" cy="501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pPr>
              <a:lnSpc>
                <a:spcPct val="150000"/>
              </a:lnSpc>
            </a:pPr>
            <a:r>
              <a:rPr lang="en-US" altLang="zh-CN" sz="1800" dirty="0"/>
              <a:t>PCS</a:t>
            </a:r>
            <a:r>
              <a:rPr lang="zh-CN" altLang="en-US" sz="1800" dirty="0"/>
              <a:t>子层使用</a:t>
            </a:r>
            <a:r>
              <a:rPr lang="en-US" altLang="zh-CN" sz="1800" dirty="0"/>
              <a:t>4B/5B</a:t>
            </a:r>
            <a:r>
              <a:rPr lang="zh-CN" altLang="en-US" sz="1800" dirty="0"/>
              <a:t>编码</a:t>
            </a:r>
            <a:r>
              <a:rPr lang="zh-CN" altLang="en-US" sz="1800" dirty="0" smtClean="0"/>
              <a:t>方式，</a:t>
            </a:r>
            <a:r>
              <a:rPr lang="en-US" altLang="zh-CN" sz="1800" dirty="0" smtClean="0"/>
              <a:t>PMD</a:t>
            </a:r>
            <a:r>
              <a:rPr lang="zh-CN" altLang="en-US" sz="1800" dirty="0" smtClean="0"/>
              <a:t>子层中</a:t>
            </a:r>
            <a:r>
              <a:rPr lang="zh-CN" altLang="en-US" sz="1800" dirty="0"/>
              <a:t>使用</a:t>
            </a:r>
            <a:r>
              <a:rPr lang="en-US" altLang="zh-CN" sz="1800" dirty="0"/>
              <a:t>MLT-3(</a:t>
            </a:r>
            <a:r>
              <a:rPr lang="zh-CN" altLang="en-US" sz="1800" dirty="0"/>
              <a:t>多电平传输</a:t>
            </a:r>
            <a:r>
              <a:rPr lang="en-US" altLang="zh-CN" sz="1800" dirty="0"/>
              <a:t>-3)</a:t>
            </a:r>
            <a:r>
              <a:rPr lang="zh-CN" altLang="en-US" sz="1800" dirty="0" smtClean="0"/>
              <a:t>编码方式</a:t>
            </a:r>
            <a:endParaRPr lang="en-US" altLang="zh-CN" sz="1800" dirty="0" smtClean="0"/>
          </a:p>
          <a:p>
            <a:pPr>
              <a:lnSpc>
                <a:spcPct val="150000"/>
              </a:lnSpc>
            </a:pPr>
            <a:r>
              <a:rPr lang="en-US" altLang="zh-CN" sz="1800" dirty="0"/>
              <a:t>4B/5B</a:t>
            </a:r>
            <a:r>
              <a:rPr lang="zh-CN" altLang="en-US" sz="1800" dirty="0"/>
              <a:t>编码是百兆以太网（即快速以太网）中线路层编码类型之一，就是用</a:t>
            </a:r>
            <a:r>
              <a:rPr lang="en-US" altLang="zh-CN" sz="1800" dirty="0"/>
              <a:t>5bit</a:t>
            </a:r>
            <a:r>
              <a:rPr lang="zh-CN" altLang="en-US" sz="1800" dirty="0"/>
              <a:t>的二进制数来表示</a:t>
            </a:r>
            <a:r>
              <a:rPr lang="en-US" altLang="zh-CN" sz="1800" dirty="0"/>
              <a:t>4bit</a:t>
            </a:r>
            <a:r>
              <a:rPr lang="zh-CN" altLang="en-US" sz="1800" dirty="0" smtClean="0"/>
              <a:t>二进制数</a:t>
            </a:r>
            <a:endParaRPr lang="en-US" altLang="zh-CN" sz="1800" dirty="0" smtClean="0"/>
          </a:p>
          <a:p>
            <a:pPr>
              <a:lnSpc>
                <a:spcPct val="150000"/>
              </a:lnSpc>
            </a:pPr>
            <a:r>
              <a:rPr lang="en-US" altLang="zh-CN" sz="1800" dirty="0"/>
              <a:t>MLT-3</a:t>
            </a:r>
            <a:r>
              <a:rPr lang="zh-CN" altLang="en-US" sz="1800" dirty="0"/>
              <a:t>即</a:t>
            </a:r>
            <a:r>
              <a:rPr lang="en-US" altLang="zh-CN" sz="1800" dirty="0"/>
              <a:t>Multi-Level Transmit -3</a:t>
            </a:r>
            <a:r>
              <a:rPr lang="zh-CN" altLang="en-US" sz="1800" dirty="0"/>
              <a:t>，多电平传输码</a:t>
            </a:r>
            <a:r>
              <a:rPr lang="zh-CN" altLang="en-US" sz="1800" dirty="0" smtClean="0"/>
              <a:t>，其特点是</a:t>
            </a:r>
            <a:r>
              <a:rPr lang="zh-CN" altLang="en-US" sz="1800" dirty="0"/>
              <a:t>逢“</a:t>
            </a:r>
            <a:r>
              <a:rPr lang="en-US" altLang="zh-CN" sz="1800" dirty="0"/>
              <a:t>1”</a:t>
            </a:r>
            <a:r>
              <a:rPr lang="zh-CN" altLang="en-US" sz="1800" dirty="0"/>
              <a:t>跳变，逢“</a:t>
            </a:r>
            <a:r>
              <a:rPr lang="en-US" altLang="zh-CN" sz="1800" dirty="0"/>
              <a:t>0”</a:t>
            </a:r>
            <a:r>
              <a:rPr lang="zh-CN" altLang="en-US" sz="1800" dirty="0"/>
              <a:t>保持不变，并且编码后不改变信号速率</a:t>
            </a:r>
            <a:r>
              <a:rPr lang="zh-CN" altLang="en-US" sz="1800" dirty="0" smtClean="0"/>
              <a:t>。</a:t>
            </a:r>
            <a:r>
              <a:rPr lang="en-US" altLang="zh-CN" sz="1800" dirty="0" smtClean="0"/>
              <a:t>MLT-3</a:t>
            </a:r>
            <a:r>
              <a:rPr lang="zh-CN" altLang="en-US" sz="1800" dirty="0"/>
              <a:t>是双极性码，有”</a:t>
            </a:r>
            <a:r>
              <a:rPr lang="en-US" altLang="zh-CN" sz="1800" dirty="0"/>
              <a:t>-1”</a:t>
            </a:r>
            <a:r>
              <a:rPr lang="zh-CN" altLang="en-US" sz="1800" dirty="0"/>
              <a:t>、“</a:t>
            </a:r>
            <a:r>
              <a:rPr lang="en-US" altLang="zh-CN" sz="1800" dirty="0"/>
              <a:t>0”</a:t>
            </a:r>
            <a:r>
              <a:rPr lang="zh-CN" altLang="en-US" sz="1800" dirty="0"/>
              <a:t>、“</a:t>
            </a:r>
            <a:r>
              <a:rPr lang="en-US" altLang="zh-CN" sz="1800" dirty="0"/>
              <a:t>1”</a:t>
            </a:r>
            <a:r>
              <a:rPr lang="zh-CN" altLang="en-US" sz="1800" dirty="0"/>
              <a:t>三种电平，编码后直流成份大大减少，可以进行电路</a:t>
            </a:r>
            <a:r>
              <a:rPr lang="zh-CN" altLang="en-US" sz="1800" dirty="0" smtClean="0"/>
              <a:t>传输。</a:t>
            </a:r>
            <a:endParaRPr lang="en-US" altLang="zh-CN" sz="1800" dirty="0" smtClean="0"/>
          </a:p>
          <a:p>
            <a:pPr>
              <a:lnSpc>
                <a:spcPct val="150000"/>
              </a:lnSpc>
            </a:pPr>
            <a:r>
              <a:rPr lang="zh-CN" altLang="en-US" sz="1800" b="1" u="sng" dirty="0"/>
              <a:t>为什么要进行</a:t>
            </a:r>
            <a:r>
              <a:rPr lang="en-US" altLang="zh-CN" sz="1800" b="1" u="sng" dirty="0"/>
              <a:t>4B/5B</a:t>
            </a:r>
            <a:r>
              <a:rPr lang="zh-CN" altLang="en-US" sz="1800" b="1" u="sng" dirty="0"/>
              <a:t>编码？</a:t>
            </a:r>
            <a:r>
              <a:rPr lang="zh-CN" altLang="en-US" sz="1800" dirty="0"/>
              <a:t>在通信网络中，接收端需要从接收数据中恢复时钟信息来保证同步，这就需要线路中所传输的二进制码流有足够多的跳变，即不能有过多连续的高电平或低电平，否则无法提取时钟信息。</a:t>
            </a:r>
            <a:endParaRPr lang="zh-CN" altLang="en-US" sz="1800" dirty="0"/>
          </a:p>
        </p:txBody>
      </p:sp>
      <p:pic>
        <p:nvPicPr>
          <p:cNvPr id="12" name="图片 11"/>
          <p:cNvPicPr>
            <a:picLocks noChangeAspect="1"/>
          </p:cNvPicPr>
          <p:nvPr/>
        </p:nvPicPr>
        <p:blipFill>
          <a:blip r:embed="rId2"/>
          <a:stretch>
            <a:fillRect/>
          </a:stretch>
        </p:blipFill>
        <p:spPr>
          <a:xfrm>
            <a:off x="291364" y="1472454"/>
            <a:ext cx="4775669" cy="3594814"/>
          </a:xfrm>
          <a:prstGeom prst="rect">
            <a:avLst/>
          </a:prstGeom>
        </p:spPr>
      </p:pic>
    </p:spTree>
    <p:extLst>
      <p:ext uri="{BB962C8B-B14F-4D97-AF65-F5344CB8AC3E}">
        <p14:creationId xmlns:p14="http://schemas.microsoft.com/office/powerpoint/2010/main" val="171987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nvSpPr>
        <p:spPr bwMode="auto">
          <a:xfrm>
            <a:off x="733168" y="682860"/>
            <a:ext cx="7924800" cy="530184"/>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p>
            <a:pPr defTabSz="784225" fontAlgn="base">
              <a:spcBef>
                <a:spcPct val="0"/>
              </a:spcBef>
              <a:spcAft>
                <a:spcPct val="0"/>
              </a:spcAft>
            </a:pPr>
            <a:r>
              <a:rPr lang="zh-CN" altLang="en-US" sz="2600" b="1" dirty="0" smtClean="0">
                <a:latin typeface="+mj-lt"/>
                <a:ea typeface="+mj-ea"/>
                <a:cs typeface="+mj-cs"/>
              </a:rPr>
              <a:t>传统千兆以太网编码方式</a:t>
            </a:r>
            <a:endParaRPr lang="zh-CN" altLang="en-US" sz="2600" b="1" dirty="0">
              <a:latin typeface="+mj-lt"/>
              <a:ea typeface="+mj-ea"/>
              <a:cs typeface="+mj-cs"/>
            </a:endParaRPr>
          </a:p>
        </p:txBody>
      </p:sp>
      <p:sp>
        <p:nvSpPr>
          <p:cNvPr id="11" name="文本框 10"/>
          <p:cNvSpPr txBox="1"/>
          <p:nvPr/>
        </p:nvSpPr>
        <p:spPr>
          <a:xfrm>
            <a:off x="5017606" y="1810818"/>
            <a:ext cx="6573794" cy="210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328" tIns="39165" rIns="78328" bIns="39165" numCol="1" anchor="ctr" anchorCtr="0" compatLnSpc="1">
            <a:prstTxWarp prst="textNoShape">
              <a:avLst/>
            </a:prstTxWarp>
            <a:spAutoFit/>
          </a:bodyPr>
          <a:lstStyle>
            <a:defPPr>
              <a:defRPr lang="zh-CN"/>
            </a:defPPr>
            <a:lvl1pPr marL="457200" indent="-457200" defTabSz="784225" fontAlgn="base">
              <a:spcBef>
                <a:spcPct val="0"/>
              </a:spcBef>
              <a:spcAft>
                <a:spcPct val="0"/>
              </a:spcAft>
              <a:buFont typeface="Wingdings" panose="05000000000000000000" pitchFamily="2" charset="2"/>
              <a:buChar char="Ø"/>
              <a:defRPr sz="2600">
                <a:latin typeface="+mj-lt"/>
                <a:ea typeface="+mj-ea"/>
                <a:cs typeface="+mj-cs"/>
              </a:defRPr>
            </a:lvl1pPr>
          </a:lstStyle>
          <a:p>
            <a:pPr>
              <a:lnSpc>
                <a:spcPct val="150000"/>
              </a:lnSpc>
            </a:pPr>
            <a:r>
              <a:rPr lang="en-US" altLang="zh-CN" sz="1800" dirty="0" smtClean="0"/>
              <a:t>4</a:t>
            </a:r>
            <a:r>
              <a:rPr lang="zh-CN" altLang="en-US" sz="1800" dirty="0" smtClean="0"/>
              <a:t>对</a:t>
            </a:r>
            <a:r>
              <a:rPr lang="zh-CN" altLang="en-US" sz="1800" dirty="0"/>
              <a:t>线全都</a:t>
            </a:r>
            <a:r>
              <a:rPr lang="zh-CN" altLang="en-US" sz="1800" dirty="0" smtClean="0"/>
              <a:t>使用双向传输</a:t>
            </a:r>
            <a:r>
              <a:rPr lang="zh-CN" altLang="en-US" sz="1800" dirty="0"/>
              <a:t>（全双工</a:t>
            </a:r>
            <a:r>
              <a:rPr lang="zh-CN" altLang="en-US" sz="1800" dirty="0" smtClean="0"/>
              <a:t>）</a:t>
            </a:r>
            <a:endParaRPr lang="en-US" altLang="zh-CN" sz="1800" dirty="0" smtClean="0"/>
          </a:p>
          <a:p>
            <a:pPr>
              <a:lnSpc>
                <a:spcPct val="150000"/>
              </a:lnSpc>
            </a:pPr>
            <a:r>
              <a:rPr lang="zh-CN" altLang="en-US" sz="1800" dirty="0" smtClean="0"/>
              <a:t>采用</a:t>
            </a:r>
            <a:r>
              <a:rPr lang="en-US" altLang="zh-CN" sz="1800" dirty="0" smtClean="0"/>
              <a:t>PAM5</a:t>
            </a:r>
            <a:r>
              <a:rPr lang="zh-CN" altLang="en-US" sz="1800" dirty="0" smtClean="0"/>
              <a:t>编码方式，</a:t>
            </a:r>
            <a:r>
              <a:rPr lang="en-US" altLang="zh-CN" sz="1800" dirty="0" smtClean="0"/>
              <a:t>5</a:t>
            </a:r>
            <a:r>
              <a:rPr lang="zh-CN" altLang="en-US" sz="1800" dirty="0" smtClean="0"/>
              <a:t>个电平等级</a:t>
            </a:r>
            <a:r>
              <a:rPr lang="en-US" altLang="zh-CN" sz="1800" dirty="0" smtClean="0"/>
              <a:t>-2</a:t>
            </a:r>
            <a:r>
              <a:rPr lang="zh-CN" altLang="en-US" sz="1800" dirty="0" smtClean="0"/>
              <a:t>、</a:t>
            </a:r>
            <a:r>
              <a:rPr lang="en-US" altLang="zh-CN" sz="1800" dirty="0" smtClean="0"/>
              <a:t>-1</a:t>
            </a:r>
            <a:r>
              <a:rPr lang="zh-CN" altLang="en-US" sz="1800" dirty="0" smtClean="0"/>
              <a:t>、</a:t>
            </a:r>
            <a:r>
              <a:rPr lang="en-US" altLang="zh-CN" sz="1800" dirty="0" smtClean="0"/>
              <a:t>0 </a:t>
            </a:r>
            <a:r>
              <a:rPr lang="zh-CN" altLang="en-US" sz="1800" dirty="0" smtClean="0"/>
              <a:t>、</a:t>
            </a:r>
            <a:r>
              <a:rPr lang="en-US" altLang="zh-CN" sz="1800" dirty="0" smtClean="0"/>
              <a:t>1</a:t>
            </a:r>
            <a:r>
              <a:rPr lang="zh-CN" altLang="en-US" sz="1800" dirty="0" smtClean="0"/>
              <a:t>、</a:t>
            </a:r>
            <a:r>
              <a:rPr lang="en-US" altLang="zh-CN" sz="1800" dirty="0" smtClean="0"/>
              <a:t>2</a:t>
            </a:r>
            <a:r>
              <a:rPr lang="zh-CN" altLang="en-US" sz="1800" dirty="0" smtClean="0"/>
              <a:t>，</a:t>
            </a:r>
            <a:r>
              <a:rPr lang="en-US" altLang="zh-CN" sz="1800" dirty="0" smtClean="0"/>
              <a:t>4</a:t>
            </a:r>
            <a:r>
              <a:rPr lang="zh-CN" altLang="en-US" sz="1800" dirty="0" smtClean="0"/>
              <a:t>对双绞线可表示的范围为</a:t>
            </a:r>
            <a:r>
              <a:rPr lang="en-US" altLang="zh-CN" sz="1800" dirty="0" smtClean="0"/>
              <a:t>5^4</a:t>
            </a:r>
            <a:r>
              <a:rPr lang="zh-CN" altLang="en-US" sz="1800" dirty="0" smtClean="0"/>
              <a:t>，选取其中</a:t>
            </a:r>
            <a:r>
              <a:rPr lang="en-US" altLang="zh-CN" sz="1800" dirty="0" smtClean="0"/>
              <a:t>256</a:t>
            </a:r>
            <a:r>
              <a:rPr lang="zh-CN" altLang="en-US" sz="1800" dirty="0" smtClean="0"/>
              <a:t>种结果作为一个字节信息，每</a:t>
            </a:r>
            <a:r>
              <a:rPr lang="zh-CN" altLang="en-US" sz="1800" dirty="0"/>
              <a:t>一对双绞线上载波频率为</a:t>
            </a:r>
            <a:r>
              <a:rPr lang="en-US" altLang="zh-CN" sz="1800" dirty="0"/>
              <a:t>125MHz</a:t>
            </a:r>
            <a:r>
              <a:rPr lang="zh-CN" altLang="en-US" sz="1800" dirty="0" smtClean="0"/>
              <a:t>，因此</a:t>
            </a:r>
            <a:r>
              <a:rPr lang="en-US" altLang="zh-CN" sz="1800" dirty="0" smtClean="0"/>
              <a:t>125*8=1000MHz</a:t>
            </a:r>
            <a:r>
              <a:rPr lang="zh-CN" altLang="en-US" sz="1800" dirty="0" smtClean="0"/>
              <a:t>。</a:t>
            </a:r>
            <a:endParaRPr lang="en-US" altLang="zh-CN" sz="1800" dirty="0" smtClean="0"/>
          </a:p>
        </p:txBody>
      </p:sp>
      <p:pic>
        <p:nvPicPr>
          <p:cNvPr id="7" name="图片 6"/>
          <p:cNvPicPr>
            <a:picLocks noChangeAspect="1"/>
          </p:cNvPicPr>
          <p:nvPr/>
        </p:nvPicPr>
        <p:blipFill>
          <a:blip r:embed="rId2"/>
          <a:stretch>
            <a:fillRect/>
          </a:stretch>
        </p:blipFill>
        <p:spPr>
          <a:xfrm>
            <a:off x="468656" y="1598947"/>
            <a:ext cx="4111582" cy="4242628"/>
          </a:xfrm>
          <a:prstGeom prst="rect">
            <a:avLst/>
          </a:prstGeom>
        </p:spPr>
      </p:pic>
    </p:spTree>
    <p:extLst>
      <p:ext uri="{BB962C8B-B14F-4D97-AF65-F5344CB8AC3E}">
        <p14:creationId xmlns:p14="http://schemas.microsoft.com/office/powerpoint/2010/main" val="30292628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2894</Words>
  <Application>Microsoft Office PowerPoint</Application>
  <PresentationFormat>宽屏</PresentationFormat>
  <Paragraphs>198</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FrutigerNext LT Bold</vt:lpstr>
      <vt:lpstr>MS PGothic</vt:lpstr>
      <vt:lpstr>TimesNewRomanPSMT</vt:lpstr>
      <vt:lpstr>黑体</vt:lpstr>
      <vt:lpstr>华文楷体</vt:lpstr>
      <vt:lpstr>宋体</vt:lpstr>
      <vt:lpstr>幼圆</vt:lpstr>
      <vt:lpstr>Arial</vt:lpstr>
      <vt:lpstr>Calibri</vt:lpstr>
      <vt:lpstr>Calibri Light</vt:lpstr>
      <vt:lpstr>Cambria Math</vt:lpstr>
      <vt:lpstr>Times New Roman</vt:lpstr>
      <vt:lpstr>Wingdings</vt:lpstr>
      <vt:lpstr>Office 主题</vt:lpstr>
      <vt:lpstr>以太网基础知识</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上次讲座的补充</vt:lpstr>
      <vt:lpstr>PowerPoint 演示文稿</vt:lpstr>
      <vt:lpstr>PowerPoint 演示文稿</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643</cp:revision>
  <dcterms:created xsi:type="dcterms:W3CDTF">2016-11-21T02:35:36Z</dcterms:created>
  <dcterms:modified xsi:type="dcterms:W3CDTF">2016-11-23T08:43:02Z</dcterms:modified>
</cp:coreProperties>
</file>