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9" r:id="rId4"/>
    <p:sldId id="264" r:id="rId5"/>
    <p:sldId id="262" r:id="rId6"/>
    <p:sldId id="263" r:id="rId7"/>
    <p:sldId id="260" r:id="rId8"/>
    <p:sldId id="261" r:id="rId9"/>
    <p:sldId id="265" r:id="rId10"/>
    <p:sldId id="267" r:id="rId11"/>
    <p:sldId id="268" r:id="rId12"/>
    <p:sldId id="270" r:id="rId13"/>
    <p:sldId id="271" r:id="rId14"/>
    <p:sldId id="269" r:id="rId15"/>
    <p:sldId id="286" r:id="rId16"/>
    <p:sldId id="301" r:id="rId17"/>
    <p:sldId id="284" r:id="rId18"/>
    <p:sldId id="285" r:id="rId19"/>
    <p:sldId id="274" r:id="rId20"/>
    <p:sldId id="291" r:id="rId21"/>
    <p:sldId id="298" r:id="rId22"/>
    <p:sldId id="299" r:id="rId23"/>
    <p:sldId id="300" r:id="rId24"/>
    <p:sldId id="29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309" autoAdjust="0"/>
  </p:normalViewPr>
  <p:slideViewPr>
    <p:cSldViewPr snapToGrid="0">
      <p:cViewPr varScale="1">
        <p:scale>
          <a:sx n="86" d="100"/>
          <a:sy n="86" d="100"/>
        </p:scale>
        <p:origin x="145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E52E58-6C97-4149-ACF4-892EF81B52BD}" type="datetimeFigureOut">
              <a:rPr lang="zh-CN" altLang="en-US" smtClean="0"/>
              <a:t>2016/12/1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EE7E75-D58C-420B-A632-834F2ACED25E}" type="slidenum">
              <a:rPr lang="zh-CN" altLang="en-US" smtClean="0"/>
              <a:t>‹#›</a:t>
            </a:fld>
            <a:endParaRPr lang="zh-CN" altLang="en-US"/>
          </a:p>
        </p:txBody>
      </p:sp>
    </p:spTree>
    <p:extLst>
      <p:ext uri="{BB962C8B-B14F-4D97-AF65-F5344CB8AC3E}">
        <p14:creationId xmlns:p14="http://schemas.microsoft.com/office/powerpoint/2010/main" val="2456851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TSA: Transmission Selection</a:t>
            </a:r>
            <a:r>
              <a:rPr lang="en-US" altLang="zh-CN" baseline="0" dirty="0" smtClean="0"/>
              <a:t> Algorithm</a:t>
            </a:r>
          </a:p>
          <a:p>
            <a:r>
              <a:rPr lang="en-US" altLang="zh-CN" baseline="0" dirty="0" smtClean="0"/>
              <a:t>TS: Transmission Selection</a:t>
            </a:r>
            <a:endParaRPr lang="zh-CN" altLang="en-US" dirty="0"/>
          </a:p>
        </p:txBody>
      </p:sp>
      <p:sp>
        <p:nvSpPr>
          <p:cNvPr id="4" name="灯片编号占位符 3"/>
          <p:cNvSpPr>
            <a:spLocks noGrp="1"/>
          </p:cNvSpPr>
          <p:nvPr>
            <p:ph type="sldNum" sz="quarter" idx="10"/>
          </p:nvPr>
        </p:nvSpPr>
        <p:spPr/>
        <p:txBody>
          <a:bodyPr/>
          <a:lstStyle/>
          <a:p>
            <a:fld id="{49EE7E75-D58C-420B-A632-834F2ACED25E}" type="slidenum">
              <a:rPr lang="zh-CN" altLang="en-US" smtClean="0"/>
              <a:t>15</a:t>
            </a:fld>
            <a:endParaRPr lang="zh-CN" altLang="en-US"/>
          </a:p>
        </p:txBody>
      </p:sp>
    </p:spTree>
    <p:extLst>
      <p:ext uri="{BB962C8B-B14F-4D97-AF65-F5344CB8AC3E}">
        <p14:creationId xmlns:p14="http://schemas.microsoft.com/office/powerpoint/2010/main" val="14313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802.1</a:t>
            </a:r>
            <a:r>
              <a:rPr lang="en-US" altLang="zh-CN" sz="1200" kern="1200" baseline="0" dirty="0" smtClean="0">
                <a:solidFill>
                  <a:schemeClr val="tx1"/>
                </a:solidFill>
                <a:effectLst/>
                <a:latin typeface="+mn-lt"/>
                <a:ea typeface="+mn-ea"/>
                <a:cs typeface="+mn-cs"/>
              </a:rPr>
              <a:t> CB</a:t>
            </a:r>
            <a:r>
              <a:rPr lang="zh-CN" altLang="en-US" sz="1200" kern="1200" baseline="0" dirty="0" smtClean="0">
                <a:solidFill>
                  <a:schemeClr val="tx1"/>
                </a:solidFill>
                <a:effectLst/>
                <a:latin typeface="+mn-lt"/>
                <a:ea typeface="+mn-ea"/>
                <a:cs typeface="+mn-cs"/>
              </a:rPr>
              <a:t>定义的是帧的复制和消除的标准，可以</a:t>
            </a:r>
            <a:r>
              <a:rPr lang="zh-CN" altLang="zh-CN" kern="100" dirty="0" smtClean="0">
                <a:latin typeface="Calibri" panose="020F0502020204030204" pitchFamily="34" charset="0"/>
                <a:cs typeface="Times New Roman" panose="02020603050405020304" pitchFamily="18" charset="0"/>
              </a:rPr>
              <a:t>减少丢包率</a:t>
            </a:r>
            <a:r>
              <a:rPr lang="zh-CN" altLang="en-US" kern="100" dirty="0" smtClean="0">
                <a:latin typeface="Calibri" panose="020F0502020204030204" pitchFamily="34" charset="0"/>
                <a:cs typeface="Times New Roman" panose="02020603050405020304" pitchFamily="18" charset="0"/>
              </a:rPr>
              <a:t>，</a:t>
            </a:r>
            <a:r>
              <a:rPr lang="zh-CN" altLang="zh-CN" kern="100" dirty="0" smtClean="0">
                <a:latin typeface="Calibri" panose="020F0502020204030204" pitchFamily="34" charset="0"/>
                <a:cs typeface="Times New Roman" panose="02020603050405020304" pitchFamily="18" charset="0"/>
              </a:rPr>
              <a:t>提高系统的可靠性</a:t>
            </a:r>
            <a:r>
              <a:rPr lang="zh-CN" altLang="en-US" kern="100" dirty="0" smtClean="0">
                <a:latin typeface="Calibri" panose="020F0502020204030204" pitchFamily="34" charset="0"/>
                <a:cs typeface="Times New Roman" panose="02020603050405020304" pitchFamily="18" charset="0"/>
              </a:rPr>
              <a:t>。</a:t>
            </a:r>
            <a:r>
              <a:rPr lang="zh-CN" altLang="en-US" sz="1200" kern="1200" dirty="0" smtClean="0">
                <a:solidFill>
                  <a:schemeClr val="tx1"/>
                </a:solidFill>
                <a:effectLst/>
                <a:latin typeface="+mn-lt"/>
                <a:ea typeface="+mn-ea"/>
                <a:cs typeface="+mn-cs"/>
              </a:rPr>
              <a:t>左图是一个</a:t>
            </a:r>
            <a:r>
              <a:rPr lang="zh-CN" altLang="zh-CN" kern="100" dirty="0" smtClean="0">
                <a:latin typeface="Calibri" panose="020F0502020204030204" pitchFamily="34" charset="0"/>
                <a:cs typeface="Times New Roman" panose="02020603050405020304" pitchFamily="18" charset="0"/>
              </a:rPr>
              <a:t>包含</a:t>
            </a:r>
            <a:r>
              <a:rPr lang="en-US" altLang="zh-CN" kern="100" dirty="0" smtClean="0">
                <a:latin typeface="Calibri" panose="020F0502020204030204" pitchFamily="34" charset="0"/>
                <a:cs typeface="Times New Roman" panose="02020603050405020304" pitchFamily="18" charset="0"/>
              </a:rPr>
              <a:t>4</a:t>
            </a:r>
            <a:r>
              <a:rPr lang="zh-CN" altLang="zh-CN" kern="100" dirty="0" smtClean="0">
                <a:latin typeface="Calibri" panose="020F0502020204030204" pitchFamily="34" charset="0"/>
                <a:cs typeface="Times New Roman" panose="02020603050405020304" pitchFamily="18" charset="0"/>
              </a:rPr>
              <a:t>个成员流的复合流</a:t>
            </a:r>
            <a:r>
              <a:rPr lang="zh-CN" altLang="en-US" kern="100" dirty="0" smtClean="0">
                <a:latin typeface="Calibri" panose="020F0502020204030204" pitchFamily="34" charset="0"/>
                <a:cs typeface="Times New Roman" panose="02020603050405020304" pitchFamily="18" charset="0"/>
              </a:rPr>
              <a:t>。最左边是源节点，可以</a:t>
            </a:r>
            <a:r>
              <a:rPr lang="zh-CN" altLang="zh-CN" kern="100" dirty="0" smtClean="0">
                <a:latin typeface="Calibri" panose="020F0502020204030204" pitchFamily="34" charset="0"/>
                <a:cs typeface="Times New Roman" panose="02020603050405020304" pitchFamily="18" charset="0"/>
              </a:rPr>
              <a:t>复制数据包，产生序列号，</a:t>
            </a:r>
            <a:r>
              <a:rPr lang="zh-CN" altLang="en-US" kern="100" dirty="0" smtClean="0">
                <a:latin typeface="Calibri" panose="020F0502020204030204" pitchFamily="34" charset="0"/>
                <a:cs typeface="Times New Roman" panose="02020603050405020304" pitchFamily="18" charset="0"/>
              </a:rPr>
              <a:t>并将序列号</a:t>
            </a:r>
            <a:r>
              <a:rPr lang="zh-CN" altLang="zh-CN" kern="100" dirty="0" smtClean="0">
                <a:latin typeface="Calibri" panose="020F0502020204030204" pitchFamily="34" charset="0"/>
                <a:cs typeface="Times New Roman" panose="02020603050405020304" pitchFamily="18" charset="0"/>
              </a:rPr>
              <a:t>封装进每个数据包</a:t>
            </a:r>
            <a:r>
              <a:rPr lang="zh-CN" altLang="en-US" kern="100" dirty="0" smtClean="0">
                <a:latin typeface="Calibri" panose="020F0502020204030204" pitchFamily="34" charset="0"/>
                <a:cs typeface="Times New Roman" panose="02020603050405020304" pitchFamily="18" charset="0"/>
              </a:rPr>
              <a:t>。中间节点可以消除复制，产生新的成员流。最右边是接收节点，同样可以消除复制。</a:t>
            </a:r>
            <a:r>
              <a:rPr lang="zh-CN" altLang="zh-CN" kern="100" dirty="0" smtClean="0">
                <a:latin typeface="Calibri" panose="020F0502020204030204" pitchFamily="34" charset="0"/>
                <a:cs typeface="Times New Roman" panose="02020603050405020304" pitchFamily="18" charset="0"/>
              </a:rPr>
              <a:t>这种配置可以抵抗</a:t>
            </a:r>
            <a:r>
              <a:rPr lang="en-US" altLang="zh-CN" kern="100" dirty="0" smtClean="0">
                <a:latin typeface="Calibri" panose="020F0502020204030204" pitchFamily="34" charset="0"/>
                <a:cs typeface="Times New Roman" panose="02020603050405020304" pitchFamily="18" charset="0"/>
              </a:rPr>
              <a:t>7</a:t>
            </a:r>
            <a:r>
              <a:rPr lang="zh-CN" altLang="en-US" kern="100" dirty="0" smtClean="0">
                <a:latin typeface="Calibri" panose="020F0502020204030204" pitchFamily="34" charset="0"/>
                <a:cs typeface="Times New Roman" panose="02020603050405020304" pitchFamily="18" charset="0"/>
              </a:rPr>
              <a:t>种</a:t>
            </a:r>
            <a:r>
              <a:rPr lang="zh-CN" altLang="zh-CN" kern="100" dirty="0" smtClean="0">
                <a:latin typeface="Calibri" panose="020F0502020204030204" pitchFamily="34" charset="0"/>
                <a:cs typeface="Times New Roman" panose="02020603050405020304" pitchFamily="18" charset="0"/>
              </a:rPr>
              <a:t>单链路故障，和</a:t>
            </a:r>
            <a:r>
              <a:rPr lang="en-US" altLang="zh-CN" kern="100" dirty="0" smtClean="0">
                <a:latin typeface="Calibri" panose="020F0502020204030204" pitchFamily="34" charset="0"/>
                <a:cs typeface="Times New Roman" panose="02020603050405020304" pitchFamily="18" charset="0"/>
              </a:rPr>
              <a:t>16</a:t>
            </a:r>
            <a:r>
              <a:rPr lang="zh-CN" altLang="zh-CN" kern="100" dirty="0" smtClean="0">
                <a:latin typeface="Calibri" panose="020F0502020204030204" pitchFamily="34" charset="0"/>
                <a:cs typeface="Times New Roman" panose="02020603050405020304" pitchFamily="18" charset="0"/>
              </a:rPr>
              <a:t>种双链路故障。</a:t>
            </a:r>
            <a:endParaRPr lang="en-US" altLang="zh-CN" kern="100" dirty="0" smtClean="0">
              <a:latin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kern="100" dirty="0" smtClean="0">
              <a:latin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kern="100" dirty="0" smtClean="0">
              <a:latin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kern="100" dirty="0" smtClean="0">
              <a:latin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kern="100" dirty="0" smtClean="0">
              <a:latin typeface="Calibri" panose="020F0502020204030204" pitchFamily="34"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B0F241A1-8639-4FEF-A152-277CC0F847B5}" type="slidenum">
              <a:rPr lang="zh-CN" altLang="en-US" smtClean="0"/>
              <a:t>20</a:t>
            </a:fld>
            <a:endParaRPr lang="zh-CN" altLang="en-US"/>
          </a:p>
        </p:txBody>
      </p:sp>
    </p:spTree>
    <p:extLst>
      <p:ext uri="{BB962C8B-B14F-4D97-AF65-F5344CB8AC3E}">
        <p14:creationId xmlns:p14="http://schemas.microsoft.com/office/powerpoint/2010/main" val="425042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如图所示，</a:t>
            </a:r>
            <a:r>
              <a:rPr lang="en-US" altLang="zh-CN" sz="1200" kern="1200" dirty="0" smtClean="0">
                <a:solidFill>
                  <a:schemeClr val="tx1"/>
                </a:solidFill>
                <a:effectLst/>
                <a:latin typeface="+mn-lt"/>
                <a:ea typeface="+mn-ea"/>
                <a:cs typeface="+mn-cs"/>
              </a:rPr>
              <a:t>CB</a:t>
            </a:r>
            <a:r>
              <a:rPr lang="zh-CN" altLang="en-US" sz="1200" kern="1200" dirty="0" smtClean="0">
                <a:solidFill>
                  <a:schemeClr val="tx1"/>
                </a:solidFill>
                <a:effectLst/>
                <a:latin typeface="+mn-lt"/>
                <a:ea typeface="+mn-ea"/>
                <a:cs typeface="+mn-cs"/>
              </a:rPr>
              <a:t>包含了</a:t>
            </a:r>
            <a:r>
              <a:rPr lang="en-US" altLang="zh-CN" sz="1200" kern="1200" dirty="0" smtClean="0">
                <a:solidFill>
                  <a:schemeClr val="tx1"/>
                </a:solidFill>
                <a:effectLst/>
                <a:latin typeface="+mn-lt"/>
                <a:ea typeface="+mn-ea"/>
                <a:cs typeface="+mn-cs"/>
              </a:rPr>
              <a:t>5</a:t>
            </a:r>
            <a:r>
              <a:rPr lang="zh-CN" altLang="en-US" sz="1200" kern="1200" dirty="0" smtClean="0">
                <a:solidFill>
                  <a:schemeClr val="tx1"/>
                </a:solidFill>
                <a:effectLst/>
                <a:latin typeface="+mn-lt"/>
                <a:ea typeface="+mn-ea"/>
                <a:cs typeface="+mn-cs"/>
              </a:rPr>
              <a:t>种功能。</a:t>
            </a:r>
            <a:r>
              <a:rPr lang="en-US" altLang="zh-CN" sz="1200" kern="1200" dirty="0" smtClean="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0F241A1-8639-4FEF-A152-277CC0F847B5}" type="slidenum">
              <a:rPr lang="zh-CN" altLang="en-US" smtClean="0"/>
              <a:t>21</a:t>
            </a:fld>
            <a:endParaRPr lang="zh-CN" altLang="en-US"/>
          </a:p>
        </p:txBody>
      </p:sp>
    </p:spTree>
    <p:extLst>
      <p:ext uri="{BB962C8B-B14F-4D97-AF65-F5344CB8AC3E}">
        <p14:creationId xmlns:p14="http://schemas.microsoft.com/office/powerpoint/2010/main" val="1873743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下面介绍的是</a:t>
            </a:r>
            <a:r>
              <a:rPr lang="zh-CN" altLang="en-US" sz="1200" kern="1200" dirty="0" smtClean="0">
                <a:solidFill>
                  <a:schemeClr val="tx1"/>
                </a:solidFill>
                <a:latin typeface="+mn-lt"/>
                <a:ea typeface="+mn-ea"/>
                <a:cs typeface="+mn-cs"/>
              </a:rPr>
              <a:t>序列产生功能。</a:t>
            </a:r>
            <a:r>
              <a:rPr lang="zh-CN" altLang="zh-CN" dirty="0" smtClean="0">
                <a:latin typeface="Calibri" panose="020F0502020204030204" pitchFamily="34" charset="0"/>
                <a:cs typeface="Times New Roman" panose="02020603050405020304" pitchFamily="18" charset="0"/>
              </a:rPr>
              <a:t>每个端口，每个</a:t>
            </a:r>
            <a:r>
              <a:rPr lang="zh-CN" altLang="en-US" dirty="0" smtClean="0">
                <a:latin typeface="Calibri" panose="020F0502020204030204" pitchFamily="34" charset="0"/>
                <a:cs typeface="Times New Roman" panose="02020603050405020304" pitchFamily="18" charset="0"/>
              </a:rPr>
              <a:t>流</a:t>
            </a:r>
            <a:r>
              <a:rPr lang="zh-CN" altLang="zh-CN" dirty="0" smtClean="0">
                <a:latin typeface="Calibri" panose="020F0502020204030204" pitchFamily="34" charset="0"/>
                <a:cs typeface="Times New Roman" panose="02020603050405020304" pitchFamily="18" charset="0"/>
              </a:rPr>
              <a:t>，每个方向都对应一个序列产生</a:t>
            </a:r>
            <a:r>
              <a:rPr lang="zh-CN" altLang="en-US" dirty="0" smtClean="0">
                <a:latin typeface="Calibri" panose="020F0502020204030204" pitchFamily="34" charset="0"/>
                <a:cs typeface="Times New Roman" panose="02020603050405020304" pitchFamily="18" charset="0"/>
              </a:rPr>
              <a:t>模块</a:t>
            </a:r>
            <a:r>
              <a:rPr lang="zh-CN" altLang="zh-CN" dirty="0" smtClean="0">
                <a:latin typeface="Calibri" panose="020F0502020204030204" pitchFamily="34" charset="0"/>
                <a:cs typeface="Times New Roman" panose="02020603050405020304" pitchFamily="18" charset="0"/>
              </a:rPr>
              <a:t>。</a:t>
            </a:r>
            <a:r>
              <a:rPr lang="zh-CN" altLang="en-US" dirty="0" smtClean="0">
                <a:latin typeface="Calibri" panose="020F0502020204030204" pitchFamily="34" charset="0"/>
                <a:cs typeface="Times New Roman" panose="02020603050405020304" pitchFamily="18" charset="0"/>
              </a:rPr>
              <a:t>它由</a:t>
            </a:r>
            <a:r>
              <a:rPr lang="zh-CN" altLang="en-US" dirty="0" smtClean="0">
                <a:latin typeface="+mn-lt"/>
                <a:cs typeface="+mn-cs"/>
              </a:rPr>
              <a:t>请求数据</a:t>
            </a:r>
            <a:r>
              <a:rPr lang="zh-CN" altLang="zh-CN" dirty="0" smtClean="0"/>
              <a:t>事件触发。</a:t>
            </a:r>
            <a:r>
              <a:rPr lang="zh-CN" altLang="en-US" dirty="0" smtClean="0"/>
              <a:t>包含一个变量</a:t>
            </a:r>
            <a:r>
              <a:rPr lang="en-US" altLang="zh-CN" dirty="0" err="1" smtClean="0"/>
              <a:t>GenSeqNum</a:t>
            </a:r>
            <a:r>
              <a:rPr lang="zh-CN" altLang="en-US" dirty="0" smtClean="0"/>
              <a:t>，</a:t>
            </a:r>
            <a:r>
              <a:rPr lang="zh-CN" altLang="zh-CN" dirty="0" smtClean="0"/>
              <a:t>初始值为</a:t>
            </a:r>
            <a:r>
              <a:rPr lang="en-US" altLang="zh-CN" dirty="0" smtClean="0"/>
              <a:t>0</a:t>
            </a:r>
            <a:r>
              <a:rPr lang="zh-CN" altLang="en-US" dirty="0" smtClean="0"/>
              <a:t>。序列产生算法</a:t>
            </a:r>
            <a:r>
              <a:rPr lang="zh-CN" altLang="zh-CN" dirty="0" smtClean="0"/>
              <a:t>复制</a:t>
            </a:r>
            <a:r>
              <a:rPr lang="en-US" altLang="zh-CN" dirty="0" err="1" smtClean="0"/>
              <a:t>GenSeqNum</a:t>
            </a:r>
            <a:r>
              <a:rPr lang="zh-CN" altLang="zh-CN" dirty="0" smtClean="0"/>
              <a:t>到</a:t>
            </a:r>
            <a:r>
              <a:rPr lang="zh-CN" altLang="en-US" dirty="0" smtClean="0"/>
              <a:t>数据包里的序列号参数</a:t>
            </a:r>
            <a:r>
              <a:rPr lang="zh-CN" altLang="zh-CN" dirty="0" smtClean="0"/>
              <a:t>，</a:t>
            </a:r>
            <a:r>
              <a:rPr lang="en-US" altLang="zh-CN" dirty="0" smtClean="0"/>
              <a:t>GenSeqNum+1</a:t>
            </a:r>
            <a:r>
              <a:rPr lang="zh-CN" altLang="en-US" dirty="0" smtClean="0"/>
              <a:t>，</a:t>
            </a:r>
            <a:r>
              <a:rPr lang="zh-CN" altLang="zh-CN" dirty="0" smtClean="0"/>
              <a:t>达到最大值后重置为</a:t>
            </a:r>
            <a:r>
              <a:rPr lang="en-US" altLang="zh-CN" dirty="0" smtClean="0"/>
              <a:t>0</a:t>
            </a:r>
            <a:r>
              <a:rPr lang="zh-CN" altLang="en-US" dirty="0" smtClean="0"/>
              <a:t>。序列产生功能结束后将触发发送数据事件。</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0F241A1-8639-4FEF-A152-277CC0F847B5}" type="slidenum">
              <a:rPr lang="zh-CN" altLang="en-US" smtClean="0"/>
              <a:t>22</a:t>
            </a:fld>
            <a:endParaRPr lang="zh-CN" altLang="en-US"/>
          </a:p>
        </p:txBody>
      </p:sp>
    </p:spTree>
    <p:extLst>
      <p:ext uri="{BB962C8B-B14F-4D97-AF65-F5344CB8AC3E}">
        <p14:creationId xmlns:p14="http://schemas.microsoft.com/office/powerpoint/2010/main" val="4265840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序列恢复功能</a:t>
            </a:r>
            <a:r>
              <a:rPr lang="zh-CN" altLang="zh-CN" dirty="0" smtClean="0"/>
              <a:t>利用</a:t>
            </a:r>
            <a:r>
              <a:rPr lang="zh-CN" altLang="en-US" dirty="0" smtClean="0"/>
              <a:t>数据包内的</a:t>
            </a:r>
            <a:r>
              <a:rPr lang="zh-CN" altLang="zh-CN" dirty="0" smtClean="0"/>
              <a:t>序列号判断对数据包进行上送或丢弃</a:t>
            </a:r>
            <a:r>
              <a:rPr lang="zh-CN" altLang="en-US" dirty="0" smtClean="0"/>
              <a:t>处理</a:t>
            </a:r>
            <a:r>
              <a:rPr lang="zh-CN" altLang="zh-CN" dirty="0" smtClean="0"/>
              <a:t>。</a:t>
            </a:r>
            <a:r>
              <a:rPr lang="en-US" altLang="zh-CN" dirty="0" err="1" smtClean="0"/>
              <a:t>RecovSeqNum</a:t>
            </a:r>
            <a:r>
              <a:rPr lang="zh-CN" altLang="zh-CN" dirty="0" smtClean="0"/>
              <a:t>等于所接收到的最大的序列号</a:t>
            </a:r>
            <a:r>
              <a:rPr lang="zh-CN" altLang="en-US" dirty="0" smtClean="0"/>
              <a:t>。重置序列恢复功能后</a:t>
            </a:r>
            <a:r>
              <a:rPr lang="zh-CN" altLang="zh-CN" dirty="0" smtClean="0"/>
              <a:t>，</a:t>
            </a:r>
            <a:r>
              <a:rPr lang="zh-CN" altLang="en-US" dirty="0" smtClean="0"/>
              <a:t>序列恢复算法</a:t>
            </a:r>
            <a:r>
              <a:rPr lang="zh-CN" altLang="zh-CN" dirty="0" smtClean="0"/>
              <a:t>接收第一个数据包，</a:t>
            </a:r>
            <a:r>
              <a:rPr lang="zh-CN" altLang="zh-CN" dirty="0" smtClean="0">
                <a:solidFill>
                  <a:srgbClr val="FF0000"/>
                </a:solidFill>
              </a:rPr>
              <a:t>后续数据包中在上次接收包序列号</a:t>
            </a:r>
            <a:r>
              <a:rPr lang="en-US" altLang="zh-CN" dirty="0" smtClean="0">
                <a:solidFill>
                  <a:srgbClr val="FF0000"/>
                </a:solidFill>
              </a:rPr>
              <a:t>±</a:t>
            </a:r>
            <a:r>
              <a:rPr lang="en-US" altLang="zh-CN" dirty="0" err="1" smtClean="0">
                <a:solidFill>
                  <a:srgbClr val="FF0000"/>
                </a:solidFill>
              </a:rPr>
              <a:t>tsnSeqRecHistoryLength</a:t>
            </a:r>
            <a:r>
              <a:rPr lang="zh-CN" altLang="zh-CN" dirty="0" smtClean="0">
                <a:solidFill>
                  <a:srgbClr val="FF0000"/>
                </a:solidFill>
              </a:rPr>
              <a:t>窗内的将被接收，其余的将被丢弃。</a:t>
            </a:r>
            <a:r>
              <a:rPr lang="en-US" altLang="zh-CN" dirty="0" err="1" smtClean="0"/>
              <a:t>SequenceHistory</a:t>
            </a:r>
            <a:r>
              <a:rPr lang="zh-CN" altLang="zh-CN" dirty="0" smtClean="0"/>
              <a:t>保存接收数据包的序列号历史</a:t>
            </a:r>
            <a:r>
              <a:rPr lang="zh-CN" altLang="en-US" dirty="0" smtClean="0"/>
              <a:t>，是</a:t>
            </a:r>
            <a:r>
              <a:rPr lang="zh-CN" altLang="zh-CN" dirty="0" smtClean="0"/>
              <a:t>比特向量，一个</a:t>
            </a:r>
            <a:r>
              <a:rPr lang="zh-CN" altLang="en-US" dirty="0" smtClean="0"/>
              <a:t>比特</a:t>
            </a:r>
            <a:r>
              <a:rPr lang="zh-CN" altLang="zh-CN" dirty="0" smtClean="0"/>
              <a:t>对应一个</a:t>
            </a:r>
            <a:r>
              <a:rPr lang="zh-CN" altLang="en-US" dirty="0" smtClean="0"/>
              <a:t>序列号的信息，</a:t>
            </a:r>
            <a:r>
              <a:rPr lang="en-US" altLang="zh-CN" dirty="0" smtClean="0"/>
              <a:t>1</a:t>
            </a:r>
            <a:r>
              <a:rPr lang="zh-CN" altLang="zh-CN" dirty="0" smtClean="0"/>
              <a:t>表示对应的序列号被接收，</a:t>
            </a:r>
            <a:r>
              <a:rPr lang="en-US" altLang="zh-CN" dirty="0" smtClean="0"/>
              <a:t>0</a:t>
            </a:r>
            <a:r>
              <a:rPr lang="zh-CN" altLang="zh-CN" dirty="0" smtClean="0"/>
              <a:t>表示未被接收。</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0F241A1-8639-4FEF-A152-277CC0F847B5}" type="slidenum">
              <a:rPr lang="zh-CN" altLang="en-US" smtClean="0"/>
              <a:t>23</a:t>
            </a:fld>
            <a:endParaRPr lang="zh-CN" altLang="en-US"/>
          </a:p>
        </p:txBody>
      </p:sp>
    </p:spTree>
    <p:extLst>
      <p:ext uri="{BB962C8B-B14F-4D97-AF65-F5344CB8AC3E}">
        <p14:creationId xmlns:p14="http://schemas.microsoft.com/office/powerpoint/2010/main" val="3712854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CB</a:t>
            </a:r>
            <a:r>
              <a:rPr lang="zh-CN" altLang="en-US" sz="1200" kern="1200" dirty="0" smtClean="0">
                <a:solidFill>
                  <a:schemeClr val="tx1"/>
                </a:solidFill>
                <a:effectLst/>
                <a:latin typeface="+mn-lt"/>
                <a:ea typeface="+mn-ea"/>
                <a:cs typeface="+mn-cs"/>
              </a:rPr>
              <a:t>中还包括超时处理。</a:t>
            </a:r>
            <a:r>
              <a:rPr lang="zh-CN" altLang="zh-CN" dirty="0" smtClean="0"/>
              <a:t>每个数据包被接收后，将重置</a:t>
            </a:r>
            <a:r>
              <a:rPr lang="en-US" altLang="zh-CN" dirty="0" err="1" smtClean="0"/>
              <a:t>RemainingTicks</a:t>
            </a:r>
            <a:r>
              <a:rPr lang="zh-CN" altLang="zh-CN" dirty="0" smtClean="0"/>
              <a:t>，</a:t>
            </a:r>
            <a:r>
              <a:rPr lang="en-US" altLang="zh-CN" dirty="0" smtClean="0"/>
              <a:t> </a:t>
            </a:r>
            <a:r>
              <a:rPr lang="en-US" altLang="zh-CN" dirty="0" err="1" smtClean="0"/>
              <a:t>RemainingTicks</a:t>
            </a:r>
            <a:r>
              <a:rPr lang="zh-CN" altLang="zh-CN" dirty="0" smtClean="0"/>
              <a:t>以</a:t>
            </a:r>
            <a:r>
              <a:rPr lang="en-US" altLang="zh-CN" dirty="0" err="1" smtClean="0"/>
              <a:t>TicksPerSecond</a:t>
            </a:r>
            <a:r>
              <a:rPr lang="zh-CN" altLang="zh-CN" dirty="0" smtClean="0"/>
              <a:t>的速率减少，</a:t>
            </a:r>
            <a:r>
              <a:rPr lang="en-US" altLang="zh-CN" dirty="0" smtClean="0"/>
              <a:t> </a:t>
            </a:r>
            <a:r>
              <a:rPr lang="zh-CN" altLang="zh-CN" dirty="0" smtClean="0"/>
              <a:t>减到</a:t>
            </a:r>
            <a:r>
              <a:rPr lang="en-US" altLang="zh-CN" dirty="0" smtClean="0"/>
              <a:t>0</a:t>
            </a:r>
            <a:r>
              <a:rPr lang="zh-CN" altLang="zh-CN" dirty="0" smtClean="0"/>
              <a:t>时</a:t>
            </a:r>
            <a:r>
              <a:rPr lang="en-US" altLang="zh-CN" dirty="0" err="1" smtClean="0"/>
              <a:t>SequenceRecoveryReset</a:t>
            </a:r>
            <a:r>
              <a:rPr lang="zh-CN" altLang="zh-CN" dirty="0" smtClean="0"/>
              <a:t>将重置算法，然后接收下一帧。如果基本恢复功能在序列产生环节出错，经过</a:t>
            </a:r>
            <a:r>
              <a:rPr lang="en-US" altLang="zh-CN" dirty="0" err="1" smtClean="0"/>
              <a:t>SeqRecResetMSec</a:t>
            </a:r>
            <a:r>
              <a:rPr lang="zh-CN" altLang="zh-CN" dirty="0" smtClean="0"/>
              <a:t>毫秒后，基本恢复功能将被重置，数据将可以通过。</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B0F241A1-8639-4FEF-A152-277CC0F847B5}" type="slidenum">
              <a:rPr lang="zh-CN" altLang="en-US" smtClean="0"/>
              <a:t>24</a:t>
            </a:fld>
            <a:endParaRPr lang="zh-CN" altLang="en-US"/>
          </a:p>
        </p:txBody>
      </p:sp>
    </p:spTree>
    <p:extLst>
      <p:ext uri="{BB962C8B-B14F-4D97-AF65-F5344CB8AC3E}">
        <p14:creationId xmlns:p14="http://schemas.microsoft.com/office/powerpoint/2010/main" val="233349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DB6E4C0-32E4-4F11-8847-FFEE618D1B99}" type="datetimeFigureOut">
              <a:rPr lang="zh-CN" altLang="en-US" smtClean="0"/>
              <a:t>2016/12/1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857487-E77C-4D42-B560-6D040A0BFFD1}" type="slidenum">
              <a:rPr lang="zh-CN" altLang="en-US" smtClean="0"/>
              <a:t>‹#›</a:t>
            </a:fld>
            <a:endParaRPr lang="zh-CN" altLang="en-US"/>
          </a:p>
        </p:txBody>
      </p:sp>
    </p:spTree>
    <p:extLst>
      <p:ext uri="{BB962C8B-B14F-4D97-AF65-F5344CB8AC3E}">
        <p14:creationId xmlns:p14="http://schemas.microsoft.com/office/powerpoint/2010/main" val="3781172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DB6E4C0-32E4-4F11-8847-FFEE618D1B99}" type="datetimeFigureOut">
              <a:rPr lang="zh-CN" altLang="en-US" smtClean="0"/>
              <a:t>2016/12/1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857487-E77C-4D42-B560-6D040A0BFFD1}" type="slidenum">
              <a:rPr lang="zh-CN" altLang="en-US" smtClean="0"/>
              <a:t>‹#›</a:t>
            </a:fld>
            <a:endParaRPr lang="zh-CN" altLang="en-US"/>
          </a:p>
        </p:txBody>
      </p:sp>
    </p:spTree>
    <p:extLst>
      <p:ext uri="{BB962C8B-B14F-4D97-AF65-F5344CB8AC3E}">
        <p14:creationId xmlns:p14="http://schemas.microsoft.com/office/powerpoint/2010/main" val="4080080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DB6E4C0-32E4-4F11-8847-FFEE618D1B99}" type="datetimeFigureOut">
              <a:rPr lang="zh-CN" altLang="en-US" smtClean="0"/>
              <a:t>2016/12/1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857487-E77C-4D42-B560-6D040A0BFFD1}" type="slidenum">
              <a:rPr lang="zh-CN" altLang="en-US" smtClean="0"/>
              <a:t>‹#›</a:t>
            </a:fld>
            <a:endParaRPr lang="zh-CN" altLang="en-US"/>
          </a:p>
        </p:txBody>
      </p:sp>
    </p:spTree>
    <p:extLst>
      <p:ext uri="{BB962C8B-B14F-4D97-AF65-F5344CB8AC3E}">
        <p14:creationId xmlns:p14="http://schemas.microsoft.com/office/powerpoint/2010/main" val="214805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DB6E4C0-32E4-4F11-8847-FFEE618D1B99}" type="datetimeFigureOut">
              <a:rPr lang="zh-CN" altLang="en-US" smtClean="0"/>
              <a:t>2016/12/1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857487-E77C-4D42-B560-6D040A0BFFD1}" type="slidenum">
              <a:rPr lang="zh-CN" altLang="en-US" smtClean="0"/>
              <a:t>‹#›</a:t>
            </a:fld>
            <a:endParaRPr lang="zh-CN" altLang="en-US"/>
          </a:p>
        </p:txBody>
      </p:sp>
    </p:spTree>
    <p:extLst>
      <p:ext uri="{BB962C8B-B14F-4D97-AF65-F5344CB8AC3E}">
        <p14:creationId xmlns:p14="http://schemas.microsoft.com/office/powerpoint/2010/main" val="2079962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DB6E4C0-32E4-4F11-8847-FFEE618D1B99}" type="datetimeFigureOut">
              <a:rPr lang="zh-CN" altLang="en-US" smtClean="0"/>
              <a:t>2016/12/1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857487-E77C-4D42-B560-6D040A0BFFD1}" type="slidenum">
              <a:rPr lang="zh-CN" altLang="en-US" smtClean="0"/>
              <a:t>‹#›</a:t>
            </a:fld>
            <a:endParaRPr lang="zh-CN" altLang="en-US"/>
          </a:p>
        </p:txBody>
      </p:sp>
    </p:spTree>
    <p:extLst>
      <p:ext uri="{BB962C8B-B14F-4D97-AF65-F5344CB8AC3E}">
        <p14:creationId xmlns:p14="http://schemas.microsoft.com/office/powerpoint/2010/main" val="2769401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DB6E4C0-32E4-4F11-8847-FFEE618D1B99}" type="datetimeFigureOut">
              <a:rPr lang="zh-CN" altLang="en-US" smtClean="0"/>
              <a:t>2016/12/1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857487-E77C-4D42-B560-6D040A0BFFD1}" type="slidenum">
              <a:rPr lang="zh-CN" altLang="en-US" smtClean="0"/>
              <a:t>‹#›</a:t>
            </a:fld>
            <a:endParaRPr lang="zh-CN" altLang="en-US"/>
          </a:p>
        </p:txBody>
      </p:sp>
    </p:spTree>
    <p:extLst>
      <p:ext uri="{BB962C8B-B14F-4D97-AF65-F5344CB8AC3E}">
        <p14:creationId xmlns:p14="http://schemas.microsoft.com/office/powerpoint/2010/main" val="2482299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DB6E4C0-32E4-4F11-8847-FFEE618D1B99}" type="datetimeFigureOut">
              <a:rPr lang="zh-CN" altLang="en-US" smtClean="0"/>
              <a:t>2016/12/1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8857487-E77C-4D42-B560-6D040A0BFFD1}" type="slidenum">
              <a:rPr lang="zh-CN" altLang="en-US" smtClean="0"/>
              <a:t>‹#›</a:t>
            </a:fld>
            <a:endParaRPr lang="zh-CN" altLang="en-US"/>
          </a:p>
        </p:txBody>
      </p:sp>
    </p:spTree>
    <p:extLst>
      <p:ext uri="{BB962C8B-B14F-4D97-AF65-F5344CB8AC3E}">
        <p14:creationId xmlns:p14="http://schemas.microsoft.com/office/powerpoint/2010/main" val="3308457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DB6E4C0-32E4-4F11-8847-FFEE618D1B99}" type="datetimeFigureOut">
              <a:rPr lang="zh-CN" altLang="en-US" smtClean="0"/>
              <a:t>2016/12/1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8857487-E77C-4D42-B560-6D040A0BFFD1}" type="slidenum">
              <a:rPr lang="zh-CN" altLang="en-US" smtClean="0"/>
              <a:t>‹#›</a:t>
            </a:fld>
            <a:endParaRPr lang="zh-CN" altLang="en-US"/>
          </a:p>
        </p:txBody>
      </p:sp>
    </p:spTree>
    <p:extLst>
      <p:ext uri="{BB962C8B-B14F-4D97-AF65-F5344CB8AC3E}">
        <p14:creationId xmlns:p14="http://schemas.microsoft.com/office/powerpoint/2010/main" val="843141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B6E4C0-32E4-4F11-8847-FFEE618D1B99}" type="datetimeFigureOut">
              <a:rPr lang="zh-CN" altLang="en-US" smtClean="0"/>
              <a:t>2016/12/1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8857487-E77C-4D42-B560-6D040A0BFFD1}" type="slidenum">
              <a:rPr lang="zh-CN" altLang="en-US" smtClean="0"/>
              <a:t>‹#›</a:t>
            </a:fld>
            <a:endParaRPr lang="zh-CN" altLang="en-US"/>
          </a:p>
        </p:txBody>
      </p:sp>
    </p:spTree>
    <p:extLst>
      <p:ext uri="{BB962C8B-B14F-4D97-AF65-F5344CB8AC3E}">
        <p14:creationId xmlns:p14="http://schemas.microsoft.com/office/powerpoint/2010/main" val="209868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DB6E4C0-32E4-4F11-8847-FFEE618D1B99}" type="datetimeFigureOut">
              <a:rPr lang="zh-CN" altLang="en-US" smtClean="0"/>
              <a:t>2016/12/1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857487-E77C-4D42-B560-6D040A0BFFD1}" type="slidenum">
              <a:rPr lang="zh-CN" altLang="en-US" smtClean="0"/>
              <a:t>‹#›</a:t>
            </a:fld>
            <a:endParaRPr lang="zh-CN" altLang="en-US"/>
          </a:p>
        </p:txBody>
      </p:sp>
    </p:spTree>
    <p:extLst>
      <p:ext uri="{BB962C8B-B14F-4D97-AF65-F5344CB8AC3E}">
        <p14:creationId xmlns:p14="http://schemas.microsoft.com/office/powerpoint/2010/main" val="3804474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DB6E4C0-32E4-4F11-8847-FFEE618D1B99}" type="datetimeFigureOut">
              <a:rPr lang="zh-CN" altLang="en-US" smtClean="0"/>
              <a:t>2016/12/1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857487-E77C-4D42-B560-6D040A0BFFD1}" type="slidenum">
              <a:rPr lang="zh-CN" altLang="en-US" smtClean="0"/>
              <a:t>‹#›</a:t>
            </a:fld>
            <a:endParaRPr lang="zh-CN" altLang="en-US"/>
          </a:p>
        </p:txBody>
      </p:sp>
    </p:spTree>
    <p:extLst>
      <p:ext uri="{BB962C8B-B14F-4D97-AF65-F5344CB8AC3E}">
        <p14:creationId xmlns:p14="http://schemas.microsoft.com/office/powerpoint/2010/main" val="1474990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B6E4C0-32E4-4F11-8847-FFEE618D1B99}" type="datetimeFigureOut">
              <a:rPr lang="zh-CN" altLang="en-US" smtClean="0"/>
              <a:t>2016/12/1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857487-E77C-4D42-B560-6D040A0BFFD1}" type="slidenum">
              <a:rPr lang="zh-CN" altLang="en-US" smtClean="0"/>
              <a:t>‹#›</a:t>
            </a:fld>
            <a:endParaRPr lang="zh-CN" altLang="en-US"/>
          </a:p>
        </p:txBody>
      </p:sp>
    </p:spTree>
    <p:extLst>
      <p:ext uri="{BB962C8B-B14F-4D97-AF65-F5344CB8AC3E}">
        <p14:creationId xmlns:p14="http://schemas.microsoft.com/office/powerpoint/2010/main" val="3857909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1.bin"/><Relationship Id="rId7" Type="http://schemas.openxmlformats.org/officeDocument/2006/relationships/package" Target="../embeddings/Microsoft_Visio_Drawing2.vsdx"/><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package" Target="../embeddings/Microsoft_Visio_Drawing1.vsdx"/></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以太网技术讲座</a:t>
            </a:r>
            <a:endParaRPr lang="zh-CN" altLang="en-US" dirty="0"/>
          </a:p>
        </p:txBody>
      </p:sp>
      <p:sp>
        <p:nvSpPr>
          <p:cNvPr id="3" name="副标题 2"/>
          <p:cNvSpPr>
            <a:spLocks noGrp="1"/>
          </p:cNvSpPr>
          <p:nvPr>
            <p:ph type="subTitle" idx="1"/>
          </p:nvPr>
        </p:nvSpPr>
        <p:spPr/>
        <p:txBody>
          <a:bodyPr/>
          <a:lstStyle/>
          <a:p>
            <a:r>
              <a:rPr lang="en-US" altLang="zh-CN" dirty="0" smtClean="0"/>
              <a:t>2016.12.01</a:t>
            </a:r>
            <a:endParaRPr lang="zh-CN" altLang="en-US" dirty="0"/>
          </a:p>
        </p:txBody>
      </p:sp>
    </p:spTree>
    <p:extLst>
      <p:ext uri="{BB962C8B-B14F-4D97-AF65-F5344CB8AC3E}">
        <p14:creationId xmlns:p14="http://schemas.microsoft.com/office/powerpoint/2010/main" val="29668159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同步</a:t>
            </a:r>
            <a:r>
              <a:rPr lang="zh-CN" altLang="en-US" dirty="0"/>
              <a:t>过程</a:t>
            </a:r>
          </a:p>
        </p:txBody>
      </p:sp>
      <p:graphicFrame>
        <p:nvGraphicFramePr>
          <p:cNvPr id="4" name="对象 3"/>
          <p:cNvGraphicFramePr>
            <a:graphicFrameLocks noChangeAspect="1"/>
          </p:cNvGraphicFramePr>
          <p:nvPr>
            <p:extLst>
              <p:ext uri="{D42A27DB-BD31-4B8C-83A1-F6EECF244321}">
                <p14:modId xmlns:p14="http://schemas.microsoft.com/office/powerpoint/2010/main" val="4035116106"/>
              </p:ext>
            </p:extLst>
          </p:nvPr>
        </p:nvGraphicFramePr>
        <p:xfrm>
          <a:off x="838200" y="1837038"/>
          <a:ext cx="4743450" cy="3514725"/>
        </p:xfrm>
        <a:graphic>
          <a:graphicData uri="http://schemas.openxmlformats.org/presentationml/2006/ole">
            <mc:AlternateContent xmlns:mc="http://schemas.openxmlformats.org/markup-compatibility/2006">
              <mc:Choice xmlns:v="urn:schemas-microsoft-com:vml" Requires="v">
                <p:oleObj spid="_x0000_s2879" name="Visio" r:id="rId4" imgW="5543668" imgH="4114800" progId="Visio.Drawing.15">
                  <p:embed/>
                </p:oleObj>
              </mc:Choice>
              <mc:Fallback>
                <p:oleObj name="Visio" r:id="rId4" imgW="5543668" imgH="411480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837038"/>
                        <a:ext cx="4743450" cy="351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矩形 4"/>
          <p:cNvSpPr/>
          <p:nvPr/>
        </p:nvSpPr>
        <p:spPr>
          <a:xfrm>
            <a:off x="1497002" y="5465162"/>
            <a:ext cx="3046027" cy="348813"/>
          </a:xfrm>
          <a:prstGeom prst="rect">
            <a:avLst/>
          </a:prstGeom>
        </p:spPr>
        <p:txBody>
          <a:bodyPr wrap="none">
            <a:spAutoFit/>
          </a:bodyPr>
          <a:lstStyle/>
          <a:p>
            <a:pPr lvl="0" algn="just">
              <a:lnSpc>
                <a:spcPts val="2000"/>
              </a:lnSpc>
              <a:spcAft>
                <a:spcPts val="0"/>
              </a:spcAft>
            </a:pPr>
            <a:r>
              <a:rPr lang="en-US" altLang="zh-CN" kern="100" dirty="0" smtClean="0">
                <a:latin typeface="Times New Roman" panose="02020603050405020304" pitchFamily="18" charset="0"/>
              </a:rPr>
              <a:t>Phase </a:t>
            </a:r>
            <a:r>
              <a:rPr lang="en-US" altLang="zh-CN" kern="100" dirty="0">
                <a:latin typeface="Times New Roman" panose="02020603050405020304" pitchFamily="18" charset="0"/>
              </a:rPr>
              <a:t>= </a:t>
            </a:r>
            <a:r>
              <a:rPr lang="en-US" altLang="zh-CN" kern="100" dirty="0" smtClean="0">
                <a:latin typeface="Times New Roman" panose="02020603050405020304" pitchFamily="18" charset="0"/>
              </a:rPr>
              <a:t>[(</a:t>
            </a:r>
            <a:r>
              <a:rPr lang="en-US" altLang="zh-CN" kern="100" dirty="0">
                <a:latin typeface="Times New Roman" panose="02020603050405020304" pitchFamily="18" charset="0"/>
              </a:rPr>
              <a:t>t</a:t>
            </a:r>
            <a:r>
              <a:rPr lang="en-US" altLang="zh-CN" kern="100" baseline="-25000" dirty="0">
                <a:latin typeface="Times New Roman" panose="02020603050405020304" pitchFamily="18" charset="0"/>
              </a:rPr>
              <a:t>4</a:t>
            </a:r>
            <a:r>
              <a:rPr lang="en-US" altLang="zh-CN" kern="100" dirty="0">
                <a:latin typeface="Times New Roman" panose="02020603050405020304" pitchFamily="18" charset="0"/>
              </a:rPr>
              <a:t> – t</a:t>
            </a:r>
            <a:r>
              <a:rPr lang="en-US" altLang="zh-CN" kern="100" baseline="-25000" dirty="0">
                <a:latin typeface="Times New Roman" panose="02020603050405020304" pitchFamily="18" charset="0"/>
              </a:rPr>
              <a:t>1</a:t>
            </a:r>
            <a:r>
              <a:rPr lang="en-US" altLang="zh-CN" kern="100" dirty="0">
                <a:latin typeface="Times New Roman" panose="02020603050405020304" pitchFamily="18" charset="0"/>
              </a:rPr>
              <a:t>) – (t</a:t>
            </a:r>
            <a:r>
              <a:rPr lang="en-US" altLang="zh-CN" kern="100" baseline="-25000" dirty="0">
                <a:latin typeface="Times New Roman" panose="02020603050405020304" pitchFamily="18" charset="0"/>
              </a:rPr>
              <a:t>3</a:t>
            </a:r>
            <a:r>
              <a:rPr lang="en-US" altLang="zh-CN" kern="100" dirty="0">
                <a:latin typeface="Times New Roman" panose="02020603050405020304" pitchFamily="18" charset="0"/>
              </a:rPr>
              <a:t> – t</a:t>
            </a:r>
            <a:r>
              <a:rPr lang="en-US" altLang="zh-CN" kern="100" baseline="-25000" dirty="0">
                <a:latin typeface="Times New Roman" panose="02020603050405020304" pitchFamily="18" charset="0"/>
              </a:rPr>
              <a:t>2</a:t>
            </a:r>
            <a:r>
              <a:rPr lang="en-US" altLang="zh-CN" kern="100" dirty="0">
                <a:latin typeface="Times New Roman" panose="02020603050405020304" pitchFamily="18" charset="0"/>
              </a:rPr>
              <a:t>)] / 2;</a:t>
            </a:r>
            <a:endParaRPr lang="zh-CN" altLang="zh-CN" kern="100" dirty="0">
              <a:latin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663741672"/>
              </p:ext>
            </p:extLst>
          </p:nvPr>
        </p:nvGraphicFramePr>
        <p:xfrm>
          <a:off x="6096000" y="1837038"/>
          <a:ext cx="4667250" cy="3314700"/>
        </p:xfrm>
        <a:graphic>
          <a:graphicData uri="http://schemas.openxmlformats.org/presentationml/2006/ole">
            <mc:AlternateContent xmlns:mc="http://schemas.openxmlformats.org/markup-compatibility/2006">
              <mc:Choice xmlns:v="urn:schemas-microsoft-com:vml" Requires="v">
                <p:oleObj spid="_x0000_s2880" name="Visio" r:id="rId7" imgW="5286502" imgH="3752730" progId="Visio.Drawing.15">
                  <p:embed/>
                </p:oleObj>
              </mc:Choice>
              <mc:Fallback>
                <p:oleObj name="Visio" r:id="rId7" imgW="5286502" imgH="3752730" progId="Visio.Drawing.15">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1837038"/>
                        <a:ext cx="4667250" cy="331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7028943" y="5465161"/>
            <a:ext cx="2963183" cy="348813"/>
          </a:xfrm>
          <a:prstGeom prst="rect">
            <a:avLst/>
          </a:prstGeom>
        </p:spPr>
        <p:txBody>
          <a:bodyPr wrap="none">
            <a:spAutoFit/>
          </a:bodyPr>
          <a:lstStyle/>
          <a:p>
            <a:pPr lvl="0" algn="just">
              <a:lnSpc>
                <a:spcPts val="2000"/>
              </a:lnSpc>
              <a:spcAft>
                <a:spcPts val="0"/>
              </a:spcAft>
            </a:pPr>
            <a:r>
              <a:rPr lang="en-US" altLang="zh-CN" kern="100" dirty="0" err="1" smtClean="0">
                <a:latin typeface="Times New Roman" panose="02020603050405020304" pitchFamily="18" charset="0"/>
              </a:rPr>
              <a:t>Freq</a:t>
            </a:r>
            <a:r>
              <a:rPr lang="en-US" altLang="zh-CN" kern="100" dirty="0" smtClean="0">
                <a:latin typeface="Times New Roman" panose="02020603050405020304" pitchFamily="18" charset="0"/>
              </a:rPr>
              <a:t> </a:t>
            </a:r>
            <a:r>
              <a:rPr lang="en-US" altLang="zh-CN" kern="100" dirty="0">
                <a:latin typeface="Times New Roman" panose="02020603050405020304" pitchFamily="18" charset="0"/>
              </a:rPr>
              <a:t>= </a:t>
            </a:r>
            <a:r>
              <a:rPr lang="en-US" altLang="zh-CN" kern="100" dirty="0" smtClean="0">
                <a:latin typeface="Times New Roman" panose="02020603050405020304" pitchFamily="18" charset="0"/>
              </a:rPr>
              <a:t>(t</a:t>
            </a:r>
            <a:r>
              <a:rPr lang="en-US" altLang="zh-CN" kern="100" baseline="-25000" dirty="0" smtClean="0">
                <a:latin typeface="Times New Roman" panose="02020603050405020304" pitchFamily="18" charset="0"/>
              </a:rPr>
              <a:t>r,i+1</a:t>
            </a:r>
            <a:r>
              <a:rPr lang="en-US" altLang="zh-CN" kern="100" dirty="0" smtClean="0">
                <a:latin typeface="Times New Roman" panose="02020603050405020304" pitchFamily="18" charset="0"/>
              </a:rPr>
              <a:t> – </a:t>
            </a:r>
            <a:r>
              <a:rPr lang="en-US" altLang="zh-CN" kern="100" dirty="0" err="1" smtClean="0">
                <a:latin typeface="Times New Roman" panose="02020603050405020304" pitchFamily="18" charset="0"/>
              </a:rPr>
              <a:t>t</a:t>
            </a:r>
            <a:r>
              <a:rPr lang="en-US" altLang="zh-CN" kern="100" baseline="-25000" dirty="0" err="1" smtClean="0">
                <a:latin typeface="Times New Roman" panose="02020603050405020304" pitchFamily="18" charset="0"/>
              </a:rPr>
              <a:t>r,i</a:t>
            </a:r>
            <a:r>
              <a:rPr lang="en-US" altLang="zh-CN" kern="100" dirty="0" smtClean="0">
                <a:latin typeface="Times New Roman" panose="02020603050405020304" pitchFamily="18" charset="0"/>
              </a:rPr>
              <a:t>) / (</a:t>
            </a:r>
            <a:r>
              <a:rPr lang="en-US" altLang="zh-CN" kern="100" dirty="0" err="1" smtClean="0">
                <a:latin typeface="Times New Roman" panose="02020603050405020304" pitchFamily="18" charset="0"/>
              </a:rPr>
              <a:t>t</a:t>
            </a:r>
            <a:r>
              <a:rPr lang="en-US" altLang="zh-CN" kern="100" baseline="-25000" dirty="0" err="1" smtClean="0">
                <a:latin typeface="Times New Roman" panose="02020603050405020304" pitchFamily="18" charset="0"/>
              </a:rPr>
              <a:t>s,i</a:t>
            </a:r>
            <a:r>
              <a:rPr lang="en-US" altLang="zh-CN" kern="100" dirty="0" smtClean="0">
                <a:latin typeface="Times New Roman" panose="02020603050405020304" pitchFamily="18" charset="0"/>
              </a:rPr>
              <a:t> – t</a:t>
            </a:r>
            <a:r>
              <a:rPr lang="en-US" altLang="zh-CN" kern="100" baseline="-25000" dirty="0" smtClean="0">
                <a:latin typeface="Times New Roman" panose="02020603050405020304" pitchFamily="18" charset="0"/>
              </a:rPr>
              <a:t>s,i-1</a:t>
            </a:r>
            <a:r>
              <a:rPr lang="en-US" altLang="zh-CN" kern="100" dirty="0" smtClean="0">
                <a:latin typeface="Times New Roman" panose="02020603050405020304" pitchFamily="18" charset="0"/>
              </a:rPr>
              <a:t>)</a:t>
            </a:r>
            <a:endParaRPr lang="zh-CN" altLang="zh-CN" kern="100" dirty="0">
              <a:latin typeface="Times New Roman" panose="02020603050405020304" pitchFamily="18" charset="0"/>
            </a:endParaRPr>
          </a:p>
        </p:txBody>
      </p:sp>
    </p:spTree>
    <p:extLst>
      <p:ext uri="{BB962C8B-B14F-4D97-AF65-F5344CB8AC3E}">
        <p14:creationId xmlns:p14="http://schemas.microsoft.com/office/powerpoint/2010/main" val="1418353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PTP</a:t>
            </a:r>
            <a:r>
              <a:rPr lang="zh-CN" altLang="en-US" dirty="0" smtClean="0"/>
              <a:t>报文格式</a:t>
            </a:r>
            <a:endParaRPr lang="zh-CN" altLang="en-US" dirty="0"/>
          </a:p>
        </p:txBody>
      </p:sp>
      <p:pic>
        <p:nvPicPr>
          <p:cNvPr id="4" name="图片 3"/>
          <p:cNvPicPr>
            <a:picLocks noChangeAspect="1"/>
          </p:cNvPicPr>
          <p:nvPr/>
        </p:nvPicPr>
        <p:blipFill>
          <a:blip r:embed="rId2"/>
          <a:stretch>
            <a:fillRect/>
          </a:stretch>
        </p:blipFill>
        <p:spPr>
          <a:xfrm>
            <a:off x="1717718" y="1393739"/>
            <a:ext cx="8410575" cy="2324100"/>
          </a:xfrm>
          <a:prstGeom prst="rect">
            <a:avLst/>
          </a:prstGeom>
        </p:spPr>
      </p:pic>
      <p:pic>
        <p:nvPicPr>
          <p:cNvPr id="5" name="图片 4"/>
          <p:cNvPicPr>
            <a:picLocks noChangeAspect="1"/>
          </p:cNvPicPr>
          <p:nvPr/>
        </p:nvPicPr>
        <p:blipFill>
          <a:blip r:embed="rId3"/>
          <a:stretch>
            <a:fillRect/>
          </a:stretch>
        </p:blipFill>
        <p:spPr>
          <a:xfrm>
            <a:off x="1717718" y="3949013"/>
            <a:ext cx="8410575" cy="2667000"/>
          </a:xfrm>
          <a:prstGeom prst="rect">
            <a:avLst/>
          </a:prstGeom>
        </p:spPr>
      </p:pic>
    </p:spTree>
    <p:extLst>
      <p:ext uri="{BB962C8B-B14F-4D97-AF65-F5344CB8AC3E}">
        <p14:creationId xmlns:p14="http://schemas.microsoft.com/office/powerpoint/2010/main" val="17999469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PTP</a:t>
            </a:r>
            <a:r>
              <a:rPr lang="zh-CN" altLang="en-US" dirty="0" smtClean="0"/>
              <a:t>报文格式</a:t>
            </a:r>
            <a:endParaRPr lang="zh-CN" altLang="en-US" dirty="0"/>
          </a:p>
        </p:txBody>
      </p:sp>
      <p:pic>
        <p:nvPicPr>
          <p:cNvPr id="3" name="图片 2"/>
          <p:cNvPicPr>
            <a:picLocks noChangeAspect="1"/>
          </p:cNvPicPr>
          <p:nvPr/>
        </p:nvPicPr>
        <p:blipFill>
          <a:blip r:embed="rId2"/>
          <a:stretch>
            <a:fillRect/>
          </a:stretch>
        </p:blipFill>
        <p:spPr>
          <a:xfrm>
            <a:off x="1990725" y="1789542"/>
            <a:ext cx="8210550" cy="2724150"/>
          </a:xfrm>
          <a:prstGeom prst="rect">
            <a:avLst/>
          </a:prstGeom>
        </p:spPr>
      </p:pic>
    </p:spTree>
    <p:extLst>
      <p:ext uri="{BB962C8B-B14F-4D97-AF65-F5344CB8AC3E}">
        <p14:creationId xmlns:p14="http://schemas.microsoft.com/office/powerpoint/2010/main" val="1511795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976434" y="249066"/>
            <a:ext cx="8239125" cy="2752725"/>
          </a:xfrm>
          <a:prstGeom prst="rect">
            <a:avLst/>
          </a:prstGeom>
        </p:spPr>
      </p:pic>
      <p:pic>
        <p:nvPicPr>
          <p:cNvPr id="4" name="图片 3"/>
          <p:cNvPicPr>
            <a:picLocks noChangeAspect="1"/>
          </p:cNvPicPr>
          <p:nvPr/>
        </p:nvPicPr>
        <p:blipFill>
          <a:blip r:embed="rId3"/>
          <a:stretch>
            <a:fillRect/>
          </a:stretch>
        </p:blipFill>
        <p:spPr>
          <a:xfrm>
            <a:off x="1976434" y="3254975"/>
            <a:ext cx="8239125" cy="2819400"/>
          </a:xfrm>
          <a:prstGeom prst="rect">
            <a:avLst/>
          </a:prstGeom>
        </p:spPr>
      </p:pic>
    </p:spTree>
    <p:extLst>
      <p:ext uri="{BB962C8B-B14F-4D97-AF65-F5344CB8AC3E}">
        <p14:creationId xmlns:p14="http://schemas.microsoft.com/office/powerpoint/2010/main" val="7713253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55910" y="598623"/>
            <a:ext cx="7751743" cy="5387737"/>
          </a:xfrm>
          <a:prstGeom prst="rect">
            <a:avLst/>
          </a:prstGeom>
        </p:spPr>
      </p:pic>
      <p:sp>
        <p:nvSpPr>
          <p:cNvPr id="2" name="文本框 1"/>
          <p:cNvSpPr txBox="1"/>
          <p:nvPr/>
        </p:nvSpPr>
        <p:spPr>
          <a:xfrm>
            <a:off x="2669060" y="1853515"/>
            <a:ext cx="518091" cy="369332"/>
          </a:xfrm>
          <a:prstGeom prst="rect">
            <a:avLst/>
          </a:prstGeom>
          <a:noFill/>
        </p:spPr>
        <p:txBody>
          <a:bodyPr wrap="none" rtlCol="0">
            <a:spAutoFit/>
          </a:bodyPr>
          <a:lstStyle/>
          <a:p>
            <a:r>
              <a:rPr lang="en-US" altLang="zh-CN" dirty="0" smtClean="0">
                <a:solidFill>
                  <a:srgbClr val="FF0000"/>
                </a:solidFill>
              </a:rPr>
              <a:t>0x1</a:t>
            </a:r>
            <a:endParaRPr lang="zh-CN" altLang="en-US" dirty="0">
              <a:solidFill>
                <a:srgbClr val="FF0000"/>
              </a:solidFill>
            </a:endParaRPr>
          </a:p>
        </p:txBody>
      </p:sp>
      <p:sp>
        <p:nvSpPr>
          <p:cNvPr id="4" name="文本框 3"/>
          <p:cNvSpPr txBox="1"/>
          <p:nvPr/>
        </p:nvSpPr>
        <p:spPr>
          <a:xfrm>
            <a:off x="4123039" y="2837936"/>
            <a:ext cx="518091" cy="369332"/>
          </a:xfrm>
          <a:prstGeom prst="rect">
            <a:avLst/>
          </a:prstGeom>
          <a:noFill/>
        </p:spPr>
        <p:txBody>
          <a:bodyPr wrap="none" rtlCol="0">
            <a:spAutoFit/>
          </a:bodyPr>
          <a:lstStyle/>
          <a:p>
            <a:r>
              <a:rPr lang="en-US" altLang="zh-CN" dirty="0" smtClean="0">
                <a:solidFill>
                  <a:srgbClr val="FF0000"/>
                </a:solidFill>
              </a:rPr>
              <a:t>0x0</a:t>
            </a:r>
            <a:endParaRPr lang="zh-CN" altLang="en-US" dirty="0">
              <a:solidFill>
                <a:srgbClr val="FF0000"/>
              </a:solidFill>
            </a:endParaRPr>
          </a:p>
        </p:txBody>
      </p:sp>
      <p:sp>
        <p:nvSpPr>
          <p:cNvPr id="5" name="文本框 4"/>
          <p:cNvSpPr txBox="1"/>
          <p:nvPr/>
        </p:nvSpPr>
        <p:spPr>
          <a:xfrm>
            <a:off x="5441255" y="2162434"/>
            <a:ext cx="518091" cy="369332"/>
          </a:xfrm>
          <a:prstGeom prst="rect">
            <a:avLst/>
          </a:prstGeom>
          <a:noFill/>
        </p:spPr>
        <p:txBody>
          <a:bodyPr wrap="none" rtlCol="0">
            <a:spAutoFit/>
          </a:bodyPr>
          <a:lstStyle/>
          <a:p>
            <a:r>
              <a:rPr lang="en-US" altLang="zh-CN" dirty="0" smtClean="0">
                <a:solidFill>
                  <a:srgbClr val="FF0000"/>
                </a:solidFill>
              </a:rPr>
              <a:t>0x2</a:t>
            </a:r>
            <a:endParaRPr lang="zh-CN" altLang="en-US" dirty="0">
              <a:solidFill>
                <a:srgbClr val="FF0000"/>
              </a:solidFill>
            </a:endParaRPr>
          </a:p>
        </p:txBody>
      </p:sp>
      <p:pic>
        <p:nvPicPr>
          <p:cNvPr id="6" name="图片 5"/>
          <p:cNvPicPr>
            <a:picLocks noChangeAspect="1"/>
          </p:cNvPicPr>
          <p:nvPr/>
        </p:nvPicPr>
        <p:blipFill>
          <a:blip r:embed="rId3"/>
          <a:stretch>
            <a:fillRect/>
          </a:stretch>
        </p:blipFill>
        <p:spPr>
          <a:xfrm>
            <a:off x="7780682" y="31428"/>
            <a:ext cx="4397238" cy="1791196"/>
          </a:xfrm>
          <a:prstGeom prst="rect">
            <a:avLst/>
          </a:prstGeom>
        </p:spPr>
      </p:pic>
      <p:cxnSp>
        <p:nvCxnSpPr>
          <p:cNvPr id="8" name="直接箭头连接符 7"/>
          <p:cNvCxnSpPr/>
          <p:nvPr/>
        </p:nvCxnSpPr>
        <p:spPr>
          <a:xfrm flipV="1">
            <a:off x="5700300" y="181232"/>
            <a:ext cx="2910268" cy="18370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4"/>
          <a:stretch>
            <a:fillRect/>
          </a:stretch>
        </p:blipFill>
        <p:spPr>
          <a:xfrm>
            <a:off x="7585996" y="1782879"/>
            <a:ext cx="4591924" cy="926755"/>
          </a:xfrm>
          <a:prstGeom prst="rect">
            <a:avLst/>
          </a:prstGeom>
        </p:spPr>
      </p:pic>
      <p:cxnSp>
        <p:nvCxnSpPr>
          <p:cNvPr id="11" name="直接箭头连接符 10"/>
          <p:cNvCxnSpPr>
            <a:endCxn id="9" idx="1"/>
          </p:cNvCxnSpPr>
          <p:nvPr/>
        </p:nvCxnSpPr>
        <p:spPr>
          <a:xfrm flipV="1">
            <a:off x="4431957" y="2246257"/>
            <a:ext cx="3154039" cy="14607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5"/>
          <a:stretch>
            <a:fillRect/>
          </a:stretch>
        </p:blipFill>
        <p:spPr>
          <a:xfrm>
            <a:off x="7873162" y="5406612"/>
            <a:ext cx="2305490" cy="1370244"/>
          </a:xfrm>
          <a:prstGeom prst="rect">
            <a:avLst/>
          </a:prstGeom>
        </p:spPr>
      </p:pic>
      <p:cxnSp>
        <p:nvCxnSpPr>
          <p:cNvPr id="14" name="直接箭头连接符 13"/>
          <p:cNvCxnSpPr>
            <a:endCxn id="12" idx="1"/>
          </p:cNvCxnSpPr>
          <p:nvPr/>
        </p:nvCxnSpPr>
        <p:spPr>
          <a:xfrm>
            <a:off x="4123039" y="5362833"/>
            <a:ext cx="3750123" cy="7289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6"/>
          <a:stretch>
            <a:fillRect/>
          </a:stretch>
        </p:blipFill>
        <p:spPr>
          <a:xfrm>
            <a:off x="7873162" y="2700251"/>
            <a:ext cx="2333625" cy="714375"/>
          </a:xfrm>
          <a:prstGeom prst="rect">
            <a:avLst/>
          </a:prstGeom>
        </p:spPr>
      </p:pic>
      <p:cxnSp>
        <p:nvCxnSpPr>
          <p:cNvPr id="17" name="直接箭头连接符 16"/>
          <p:cNvCxnSpPr>
            <a:endCxn id="15" idx="1"/>
          </p:cNvCxnSpPr>
          <p:nvPr/>
        </p:nvCxnSpPr>
        <p:spPr>
          <a:xfrm flipV="1">
            <a:off x="4514335" y="3057439"/>
            <a:ext cx="3358827" cy="15722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nvPicPr>
        <p:blipFill>
          <a:blip r:embed="rId7"/>
          <a:stretch>
            <a:fillRect/>
          </a:stretch>
        </p:blipFill>
        <p:spPr>
          <a:xfrm>
            <a:off x="7873162" y="3348591"/>
            <a:ext cx="4208248" cy="2224988"/>
          </a:xfrm>
          <a:prstGeom prst="rect">
            <a:avLst/>
          </a:prstGeom>
        </p:spPr>
      </p:pic>
    </p:spTree>
    <p:extLst>
      <p:ext uri="{BB962C8B-B14F-4D97-AF65-F5344CB8AC3E}">
        <p14:creationId xmlns:p14="http://schemas.microsoft.com/office/powerpoint/2010/main" val="7739563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802.1Qbv</a:t>
            </a:r>
            <a:endParaRPr lang="zh-CN" altLang="en-US" dirty="0"/>
          </a:p>
        </p:txBody>
      </p:sp>
      <p:sp>
        <p:nvSpPr>
          <p:cNvPr id="5" name="Rectangle 2"/>
          <p:cNvSpPr>
            <a:spLocks noChangeArrowheads="1"/>
          </p:cNvSpPr>
          <p:nvPr/>
        </p:nvSpPr>
        <p:spPr bwMode="auto">
          <a:xfrm>
            <a:off x="222189" y="1853324"/>
            <a:ext cx="6183336" cy="374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720000" fontAlgn="base">
              <a:lnSpc>
                <a:spcPct val="110000"/>
              </a:lnSpc>
              <a:spcBef>
                <a:spcPct val="0"/>
              </a:spcBef>
              <a:spcAft>
                <a:spcPct val="0"/>
              </a:spcAft>
              <a:buClrTx/>
              <a:buSzTx/>
              <a:buFontTx/>
              <a:buNone/>
              <a:tabLst/>
            </a:pPr>
            <a:r>
              <a:rPr lang="en-US" altLang="zh-CN" dirty="0">
                <a:latin typeface="宋体" panose="02010600030101010101" pitchFamily="2" charset="-122"/>
              </a:rPr>
              <a:t>802.1Qbv</a:t>
            </a:r>
            <a:r>
              <a:rPr lang="zh-CN" altLang="en-US" dirty="0">
                <a:latin typeface="宋体" panose="02010600030101010101" pitchFamily="2" charset="-122"/>
              </a:rPr>
              <a:t>协议提供基于时间调度机制的队列消息流量整形控制，保证交换网络中数据流量的时间确定性。</a:t>
            </a:r>
            <a:endParaRPr lang="en-US" altLang="zh-CN" dirty="0">
              <a:latin typeface="宋体" panose="02010600030101010101" pitchFamily="2" charset="-122"/>
            </a:endParaRPr>
          </a:p>
          <a:p>
            <a:pPr marR="0" lvl="0" indent="720000" fontAlgn="base">
              <a:lnSpc>
                <a:spcPct val="110000"/>
              </a:lnSpc>
              <a:spcBef>
                <a:spcPct val="0"/>
              </a:spcBef>
              <a:spcAft>
                <a:spcPct val="0"/>
              </a:spcAft>
              <a:buClrTx/>
              <a:buSzTx/>
              <a:buFontTx/>
              <a:buNone/>
              <a:tabLst/>
            </a:pPr>
            <a:r>
              <a:rPr lang="zh-CN" altLang="en-US" dirty="0">
                <a:latin typeface="宋体" panose="02010600030101010101" pitchFamily="2" charset="-122"/>
              </a:rPr>
              <a:t>通过</a:t>
            </a:r>
            <a:r>
              <a:rPr lang="en-US" altLang="zh-CN" dirty="0">
                <a:latin typeface="宋体" panose="02010600030101010101" pitchFamily="2" charset="-122"/>
              </a:rPr>
              <a:t>VLAN</a:t>
            </a:r>
            <a:r>
              <a:rPr lang="zh-CN" altLang="en-US" dirty="0">
                <a:latin typeface="宋体" panose="02010600030101010101" pitchFamily="2" charset="-122"/>
              </a:rPr>
              <a:t>（虚拟局域网）标签的方式标识以太网报文帧并分配相应的队列优先级，队列被放在一个调度器中</a:t>
            </a:r>
            <a:r>
              <a:rPr lang="zh-CN" altLang="en-US" dirty="0" smtClean="0">
                <a:latin typeface="宋体" panose="02010600030101010101" pitchFamily="2" charset="-122"/>
              </a:rPr>
              <a:t>，队列</a:t>
            </a:r>
            <a:r>
              <a:rPr lang="zh-CN" altLang="en-US" dirty="0">
                <a:latin typeface="宋体" panose="02010600030101010101" pitchFamily="2" charset="-122"/>
              </a:rPr>
              <a:t>中报文的发送是通过调度器窗口完成的，在当前窗口下，其他队列中的报文将被阻塞</a:t>
            </a:r>
            <a:r>
              <a:rPr lang="zh-CN" altLang="en-US" dirty="0" smtClean="0">
                <a:latin typeface="宋体" panose="02010600030101010101" pitchFamily="2" charset="-122"/>
              </a:rPr>
              <a:t>，从而</a:t>
            </a:r>
            <a:r>
              <a:rPr lang="zh-CN" altLang="en-US" dirty="0">
                <a:latin typeface="宋体" panose="02010600030101010101" pitchFamily="2" charset="-122"/>
              </a:rPr>
              <a:t>降低了基于调度的报文流量被非调度的报文流量干扰的机率，保证基于调度机制的队列报文传输时间的</a:t>
            </a:r>
            <a:r>
              <a:rPr lang="zh-CN" altLang="en-US" dirty="0" smtClean="0">
                <a:latin typeface="宋体" panose="02010600030101010101" pitchFamily="2" charset="-122"/>
              </a:rPr>
              <a:t>确定性</a:t>
            </a:r>
            <a:r>
              <a:rPr lang="en-US" altLang="zh-CN" dirty="0" smtClean="0">
                <a:latin typeface="宋体" panose="02010600030101010101" pitchFamily="2" charset="-122"/>
              </a:rPr>
              <a:t>.</a:t>
            </a:r>
          </a:p>
          <a:p>
            <a:pPr indent="720000" fontAlgn="base">
              <a:lnSpc>
                <a:spcPct val="110000"/>
              </a:lnSpc>
              <a:spcBef>
                <a:spcPct val="0"/>
              </a:spcBef>
              <a:spcAft>
                <a:spcPct val="0"/>
              </a:spcAft>
            </a:pPr>
            <a:r>
              <a:rPr lang="en-US" altLang="zh-CN" dirty="0" smtClean="0">
                <a:latin typeface="宋体" panose="02010600030101010101" pitchFamily="2" charset="-122"/>
              </a:rPr>
              <a:t>TAS</a:t>
            </a:r>
            <a:r>
              <a:rPr lang="zh-CN" altLang="zh-CN" dirty="0" smtClean="0">
                <a:latin typeface="宋体" panose="02010600030101010101" pitchFamily="2" charset="-122"/>
              </a:rPr>
              <a:t>中（</a:t>
            </a:r>
            <a:r>
              <a:rPr lang="en-US" altLang="zh-CN" dirty="0" smtClean="0">
                <a:latin typeface="宋体" panose="02010600030101010101" pitchFamily="2" charset="-122"/>
              </a:rPr>
              <a:t>Time-aware Shaper</a:t>
            </a:r>
            <a:r>
              <a:rPr lang="zh-CN" altLang="zh-CN" dirty="0" smtClean="0">
                <a:latin typeface="宋体" panose="02010600030101010101" pitchFamily="2" charset="-122"/>
              </a:rPr>
              <a:t>）</a:t>
            </a:r>
            <a:r>
              <a:rPr lang="zh-CN" altLang="zh-CN" dirty="0">
                <a:latin typeface="宋体" panose="02010600030101010101" pitchFamily="2" charset="-122"/>
              </a:rPr>
              <a:t>引入传输窗口的概念，一个窗口有两种状态，即开状态与关状态，从出口（</a:t>
            </a:r>
            <a:r>
              <a:rPr lang="en-US" altLang="zh-CN" dirty="0">
                <a:latin typeface="宋体" panose="02010600030101010101" pitchFamily="2" charset="-122"/>
              </a:rPr>
              <a:t>egress</a:t>
            </a:r>
            <a:r>
              <a:rPr lang="zh-CN" altLang="zh-CN" dirty="0">
                <a:latin typeface="宋体" panose="02010600030101010101" pitchFamily="2" charset="-122"/>
              </a:rPr>
              <a:t>）发送的下一报文一定是窗口为开状态队列中的报文，窗口的开与关状态是由网络的调度器实现</a:t>
            </a:r>
            <a:r>
              <a:rPr lang="zh-CN" altLang="zh-CN" dirty="0" smtClean="0">
                <a:latin typeface="宋体" panose="02010600030101010101" pitchFamily="2" charset="-122"/>
              </a:rPr>
              <a:t>的</a:t>
            </a:r>
            <a:r>
              <a:rPr lang="en-US" altLang="zh-CN" dirty="0" smtClean="0">
                <a:latin typeface="宋体" panose="02010600030101010101" pitchFamily="2" charset="-122"/>
              </a:rPr>
              <a:t>.</a:t>
            </a:r>
            <a:endParaRPr lang="zh-CN" altLang="en-US" dirty="0">
              <a:latin typeface="宋体" panose="02010600030101010101" pitchFamily="2" charset="-122"/>
            </a:endParaRPr>
          </a:p>
        </p:txBody>
      </p:sp>
      <p:pic>
        <p:nvPicPr>
          <p:cNvPr id="8" name="图片 7"/>
          <p:cNvPicPr>
            <a:picLocks noChangeAspect="1"/>
          </p:cNvPicPr>
          <p:nvPr/>
        </p:nvPicPr>
        <p:blipFill>
          <a:blip r:embed="rId3"/>
          <a:stretch>
            <a:fillRect/>
          </a:stretch>
        </p:blipFill>
        <p:spPr>
          <a:xfrm>
            <a:off x="6405525" y="1397988"/>
            <a:ext cx="5742807" cy="4659393"/>
          </a:xfrm>
          <a:prstGeom prst="rect">
            <a:avLst/>
          </a:prstGeom>
        </p:spPr>
      </p:pic>
    </p:spTree>
    <p:extLst>
      <p:ext uri="{BB962C8B-B14F-4D97-AF65-F5344CB8AC3E}">
        <p14:creationId xmlns:p14="http://schemas.microsoft.com/office/powerpoint/2010/main" val="26401174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Qbv</a:t>
            </a:r>
            <a:r>
              <a:rPr lang="zh-CN" altLang="en-US" dirty="0" smtClean="0"/>
              <a:t>概念的提出过程</a:t>
            </a:r>
            <a:endParaRPr lang="zh-CN" altLang="en-US" dirty="0"/>
          </a:p>
        </p:txBody>
      </p:sp>
      <p:sp>
        <p:nvSpPr>
          <p:cNvPr id="3" name="Content Placeholder 2"/>
          <p:cNvSpPr txBox="1">
            <a:spLocks/>
          </p:cNvSpPr>
          <p:nvPr/>
        </p:nvSpPr>
        <p:spPr>
          <a:xfrm>
            <a:off x="1001454" y="2286688"/>
            <a:ext cx="4178643" cy="21088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defRPr/>
            </a:pPr>
            <a:r>
              <a:rPr lang="en-US" sz="1800" dirty="0" smtClean="0">
                <a:latin typeface="宋体" panose="02010600030101010101" pitchFamily="2" charset="-122"/>
              </a:rPr>
              <a:t>802.1Q-1998: </a:t>
            </a:r>
            <a:r>
              <a:rPr lang="zh-CN" altLang="en-US" sz="1800" dirty="0" smtClean="0">
                <a:latin typeface="宋体" panose="02010600030101010101" pitchFamily="2" charset="-122"/>
              </a:rPr>
              <a:t>通过优先级选择队列</a:t>
            </a:r>
            <a:endParaRPr lang="en-US" sz="1800" dirty="0" smtClean="0">
              <a:latin typeface="宋体" panose="02010600030101010101" pitchFamily="2" charset="-122"/>
            </a:endParaRPr>
          </a:p>
          <a:p>
            <a:pPr>
              <a:defRPr/>
            </a:pPr>
            <a:endParaRPr lang="en-US" dirty="0" smtClean="0"/>
          </a:p>
          <a:p>
            <a:pPr>
              <a:defRPr/>
            </a:pPr>
            <a:endParaRPr lang="en-US" dirty="0" smtClean="0"/>
          </a:p>
          <a:p>
            <a:pPr marL="0" indent="0">
              <a:buFont typeface="Arial" panose="020B0604020202020204" pitchFamily="34" charset="0"/>
              <a:buNone/>
              <a:defRPr/>
            </a:pPr>
            <a:endParaRPr lang="en-US" dirty="0" smtClean="0"/>
          </a:p>
        </p:txBody>
      </p:sp>
      <p:grpSp>
        <p:nvGrpSpPr>
          <p:cNvPr id="7" name="Group 6"/>
          <p:cNvGrpSpPr/>
          <p:nvPr/>
        </p:nvGrpSpPr>
        <p:grpSpPr>
          <a:xfrm>
            <a:off x="2016534" y="2813817"/>
            <a:ext cx="219619" cy="572893"/>
            <a:chOff x="1741664" y="1918076"/>
            <a:chExt cx="219619" cy="572893"/>
          </a:xfrm>
          <a:effectLst/>
        </p:grpSpPr>
        <p:sp>
          <p:nvSpPr>
            <p:cNvPr id="8" name="Rectangle 7"/>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2330315" y="2813817"/>
            <a:ext cx="219619" cy="572893"/>
            <a:chOff x="1741664" y="1918076"/>
            <a:chExt cx="219619" cy="572893"/>
          </a:xfrm>
          <a:effectLst/>
        </p:grpSpPr>
        <p:sp>
          <p:nvSpPr>
            <p:cNvPr id="13" name="Rectangle 12"/>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2635115" y="2813817"/>
            <a:ext cx="219619" cy="572893"/>
            <a:chOff x="1741664" y="1918076"/>
            <a:chExt cx="219619" cy="572893"/>
          </a:xfrm>
          <a:effectLst/>
        </p:grpSpPr>
        <p:sp>
          <p:nvSpPr>
            <p:cNvPr id="18" name="Rectangle 17"/>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22" name="Group 21"/>
          <p:cNvGrpSpPr/>
          <p:nvPr/>
        </p:nvGrpSpPr>
        <p:grpSpPr>
          <a:xfrm>
            <a:off x="2939915" y="2813817"/>
            <a:ext cx="219619" cy="572893"/>
            <a:chOff x="1741664" y="1918076"/>
            <a:chExt cx="219619" cy="572893"/>
          </a:xfrm>
          <a:effectLst/>
        </p:grpSpPr>
        <p:sp>
          <p:nvSpPr>
            <p:cNvPr id="23" name="Rectangle 22"/>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3244715" y="2813817"/>
            <a:ext cx="219619" cy="572893"/>
            <a:chOff x="1741664" y="1918076"/>
            <a:chExt cx="219619" cy="572893"/>
          </a:xfrm>
          <a:effectLst/>
        </p:grpSpPr>
        <p:sp>
          <p:nvSpPr>
            <p:cNvPr id="28" name="Rectangle 27"/>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3549515" y="2813817"/>
            <a:ext cx="219619" cy="572893"/>
            <a:chOff x="1741664" y="1918076"/>
            <a:chExt cx="219619" cy="572893"/>
          </a:xfrm>
          <a:effectLst/>
        </p:grpSpPr>
        <p:sp>
          <p:nvSpPr>
            <p:cNvPr id="33" name="Rectangle 32"/>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3854315" y="2813817"/>
            <a:ext cx="219619" cy="572893"/>
            <a:chOff x="1741664" y="1918076"/>
            <a:chExt cx="219619" cy="572893"/>
          </a:xfrm>
          <a:effectLst/>
        </p:grpSpPr>
        <p:sp>
          <p:nvSpPr>
            <p:cNvPr id="38" name="Rectangle 37"/>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42" name="Group 41"/>
          <p:cNvGrpSpPr/>
          <p:nvPr/>
        </p:nvGrpSpPr>
        <p:grpSpPr>
          <a:xfrm>
            <a:off x="4159115" y="2813817"/>
            <a:ext cx="219619" cy="572893"/>
            <a:chOff x="1741664" y="1918076"/>
            <a:chExt cx="219619" cy="572893"/>
          </a:xfrm>
          <a:effectLst/>
        </p:grpSpPr>
        <p:sp>
          <p:nvSpPr>
            <p:cNvPr id="43" name="Rectangle 42"/>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sp>
        <p:nvSpPr>
          <p:cNvPr id="47" name="Rectangle 46"/>
          <p:cNvSpPr/>
          <p:nvPr/>
        </p:nvSpPr>
        <p:spPr>
          <a:xfrm>
            <a:off x="2016533" y="3767709"/>
            <a:ext cx="2362200" cy="304800"/>
          </a:xfrm>
          <a:prstGeom prst="rect">
            <a:avLst/>
          </a:prstGeom>
          <a:solidFill>
            <a:schemeClr val="accent6">
              <a:lumMod val="20000"/>
              <a:lumOff val="80000"/>
            </a:schemeClr>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Priority selection</a:t>
            </a:r>
          </a:p>
        </p:txBody>
      </p:sp>
      <p:sp>
        <p:nvSpPr>
          <p:cNvPr id="48" name="TextBox 47"/>
          <p:cNvSpPr txBox="1"/>
          <p:nvPr/>
        </p:nvSpPr>
        <p:spPr>
          <a:xfrm>
            <a:off x="1960544" y="3386709"/>
            <a:ext cx="313044" cy="369332"/>
          </a:xfrm>
          <a:prstGeom prst="rect">
            <a:avLst/>
          </a:prstGeom>
          <a:noFill/>
        </p:spPr>
        <p:txBody>
          <a:bodyPr wrap="none" rtlCol="0">
            <a:spAutoFit/>
          </a:bodyPr>
          <a:lstStyle/>
          <a:p>
            <a:r>
              <a:rPr lang="en-US" dirty="0">
                <a:solidFill>
                  <a:srgbClr val="000000"/>
                </a:solidFill>
              </a:rPr>
              <a:t>1</a:t>
            </a:r>
          </a:p>
        </p:txBody>
      </p:sp>
      <p:sp>
        <p:nvSpPr>
          <p:cNvPr id="49" name="TextBox 48"/>
          <p:cNvSpPr txBox="1"/>
          <p:nvPr/>
        </p:nvSpPr>
        <p:spPr>
          <a:xfrm>
            <a:off x="2268100" y="3386709"/>
            <a:ext cx="313044" cy="369332"/>
          </a:xfrm>
          <a:prstGeom prst="rect">
            <a:avLst/>
          </a:prstGeom>
          <a:noFill/>
        </p:spPr>
        <p:txBody>
          <a:bodyPr wrap="none" rtlCol="0">
            <a:spAutoFit/>
          </a:bodyPr>
          <a:lstStyle/>
          <a:p>
            <a:r>
              <a:rPr lang="en-US" dirty="0">
                <a:solidFill>
                  <a:srgbClr val="000000"/>
                </a:solidFill>
              </a:rPr>
              <a:t>0</a:t>
            </a:r>
          </a:p>
        </p:txBody>
      </p:sp>
      <p:sp>
        <p:nvSpPr>
          <p:cNvPr id="50" name="TextBox 49"/>
          <p:cNvSpPr txBox="1"/>
          <p:nvPr/>
        </p:nvSpPr>
        <p:spPr>
          <a:xfrm>
            <a:off x="2575656" y="3386709"/>
            <a:ext cx="313044" cy="369332"/>
          </a:xfrm>
          <a:prstGeom prst="rect">
            <a:avLst/>
          </a:prstGeom>
          <a:noFill/>
        </p:spPr>
        <p:txBody>
          <a:bodyPr wrap="none" rtlCol="0">
            <a:spAutoFit/>
          </a:bodyPr>
          <a:lstStyle/>
          <a:p>
            <a:r>
              <a:rPr lang="en-US" dirty="0">
                <a:solidFill>
                  <a:srgbClr val="000000"/>
                </a:solidFill>
              </a:rPr>
              <a:t>2</a:t>
            </a:r>
          </a:p>
        </p:txBody>
      </p:sp>
      <p:sp>
        <p:nvSpPr>
          <p:cNvPr id="51" name="TextBox 50"/>
          <p:cNvSpPr txBox="1"/>
          <p:nvPr/>
        </p:nvSpPr>
        <p:spPr>
          <a:xfrm>
            <a:off x="2883212" y="3386709"/>
            <a:ext cx="313044" cy="369332"/>
          </a:xfrm>
          <a:prstGeom prst="rect">
            <a:avLst/>
          </a:prstGeom>
          <a:noFill/>
        </p:spPr>
        <p:txBody>
          <a:bodyPr wrap="none" rtlCol="0">
            <a:spAutoFit/>
          </a:bodyPr>
          <a:lstStyle/>
          <a:p>
            <a:r>
              <a:rPr lang="en-US" dirty="0">
                <a:solidFill>
                  <a:srgbClr val="000000"/>
                </a:solidFill>
              </a:rPr>
              <a:t>3</a:t>
            </a:r>
          </a:p>
        </p:txBody>
      </p:sp>
      <p:sp>
        <p:nvSpPr>
          <p:cNvPr id="52" name="TextBox 51"/>
          <p:cNvSpPr txBox="1"/>
          <p:nvPr/>
        </p:nvSpPr>
        <p:spPr>
          <a:xfrm>
            <a:off x="3190768" y="3386709"/>
            <a:ext cx="313044" cy="369332"/>
          </a:xfrm>
          <a:prstGeom prst="rect">
            <a:avLst/>
          </a:prstGeom>
          <a:noFill/>
        </p:spPr>
        <p:txBody>
          <a:bodyPr wrap="none" rtlCol="0">
            <a:spAutoFit/>
          </a:bodyPr>
          <a:lstStyle/>
          <a:p>
            <a:r>
              <a:rPr lang="en-US" dirty="0">
                <a:solidFill>
                  <a:srgbClr val="000000"/>
                </a:solidFill>
              </a:rPr>
              <a:t>4</a:t>
            </a:r>
          </a:p>
        </p:txBody>
      </p:sp>
      <p:sp>
        <p:nvSpPr>
          <p:cNvPr id="53" name="TextBox 52"/>
          <p:cNvSpPr txBox="1"/>
          <p:nvPr/>
        </p:nvSpPr>
        <p:spPr>
          <a:xfrm>
            <a:off x="3498324" y="3386709"/>
            <a:ext cx="313044" cy="369332"/>
          </a:xfrm>
          <a:prstGeom prst="rect">
            <a:avLst/>
          </a:prstGeom>
          <a:noFill/>
        </p:spPr>
        <p:txBody>
          <a:bodyPr wrap="none" rtlCol="0">
            <a:spAutoFit/>
          </a:bodyPr>
          <a:lstStyle/>
          <a:p>
            <a:r>
              <a:rPr lang="en-US" dirty="0">
                <a:solidFill>
                  <a:srgbClr val="000000"/>
                </a:solidFill>
              </a:rPr>
              <a:t>5</a:t>
            </a:r>
          </a:p>
        </p:txBody>
      </p:sp>
      <p:sp>
        <p:nvSpPr>
          <p:cNvPr id="54" name="TextBox 53"/>
          <p:cNvSpPr txBox="1"/>
          <p:nvPr/>
        </p:nvSpPr>
        <p:spPr>
          <a:xfrm>
            <a:off x="3805880" y="3386709"/>
            <a:ext cx="313044" cy="369332"/>
          </a:xfrm>
          <a:prstGeom prst="rect">
            <a:avLst/>
          </a:prstGeom>
          <a:noFill/>
        </p:spPr>
        <p:txBody>
          <a:bodyPr wrap="none" rtlCol="0">
            <a:spAutoFit/>
          </a:bodyPr>
          <a:lstStyle/>
          <a:p>
            <a:r>
              <a:rPr lang="en-US" dirty="0">
                <a:solidFill>
                  <a:srgbClr val="000000"/>
                </a:solidFill>
              </a:rPr>
              <a:t>6</a:t>
            </a:r>
          </a:p>
        </p:txBody>
      </p:sp>
      <p:sp>
        <p:nvSpPr>
          <p:cNvPr id="55" name="TextBox 54"/>
          <p:cNvSpPr txBox="1"/>
          <p:nvPr/>
        </p:nvSpPr>
        <p:spPr>
          <a:xfrm>
            <a:off x="4113434" y="3386709"/>
            <a:ext cx="313044" cy="369332"/>
          </a:xfrm>
          <a:prstGeom prst="rect">
            <a:avLst/>
          </a:prstGeom>
          <a:noFill/>
        </p:spPr>
        <p:txBody>
          <a:bodyPr wrap="none" rtlCol="0">
            <a:spAutoFit/>
          </a:bodyPr>
          <a:lstStyle/>
          <a:p>
            <a:r>
              <a:rPr lang="en-US" dirty="0">
                <a:solidFill>
                  <a:srgbClr val="000000"/>
                </a:solidFill>
              </a:rPr>
              <a:t>7</a:t>
            </a:r>
          </a:p>
        </p:txBody>
      </p:sp>
      <p:grpSp>
        <p:nvGrpSpPr>
          <p:cNvPr id="56" name="Group 55"/>
          <p:cNvGrpSpPr/>
          <p:nvPr/>
        </p:nvGrpSpPr>
        <p:grpSpPr>
          <a:xfrm>
            <a:off x="7499423" y="2813818"/>
            <a:ext cx="219619" cy="572893"/>
            <a:chOff x="1741664" y="1918076"/>
            <a:chExt cx="219619" cy="572893"/>
          </a:xfrm>
          <a:effectLst/>
        </p:grpSpPr>
        <p:sp>
          <p:nvSpPr>
            <p:cNvPr id="57" name="Rectangle 56"/>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8" name="Straight Connector 57"/>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7813204" y="2813818"/>
            <a:ext cx="219619" cy="572893"/>
            <a:chOff x="1741664" y="1918076"/>
            <a:chExt cx="219619" cy="572893"/>
          </a:xfrm>
          <a:effectLst/>
        </p:grpSpPr>
        <p:sp>
          <p:nvSpPr>
            <p:cNvPr id="62" name="Rectangle 61"/>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3" name="Straight Connector 62"/>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8118004" y="2813818"/>
            <a:ext cx="219619" cy="572893"/>
            <a:chOff x="1741664" y="1918076"/>
            <a:chExt cx="219619" cy="572893"/>
          </a:xfrm>
          <a:effectLst/>
        </p:grpSpPr>
        <p:sp>
          <p:nvSpPr>
            <p:cNvPr id="67" name="Rectangle 66"/>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8" name="Straight Connector 67"/>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8422804" y="2813818"/>
            <a:ext cx="219619" cy="572893"/>
            <a:chOff x="1741664" y="1918076"/>
            <a:chExt cx="219619" cy="572893"/>
          </a:xfrm>
          <a:effectLst/>
        </p:grpSpPr>
        <p:sp>
          <p:nvSpPr>
            <p:cNvPr id="72" name="Rectangle 71"/>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3" name="Straight Connector 72"/>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76" name="Group 75"/>
          <p:cNvGrpSpPr/>
          <p:nvPr/>
        </p:nvGrpSpPr>
        <p:grpSpPr>
          <a:xfrm>
            <a:off x="8727604" y="2813818"/>
            <a:ext cx="219619" cy="572893"/>
            <a:chOff x="1741664" y="1918076"/>
            <a:chExt cx="219619" cy="572893"/>
          </a:xfrm>
          <a:effectLst/>
        </p:grpSpPr>
        <p:sp>
          <p:nvSpPr>
            <p:cNvPr id="77" name="Rectangle 76"/>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8" name="Straight Connector 77"/>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81" name="Group 80"/>
          <p:cNvGrpSpPr/>
          <p:nvPr/>
        </p:nvGrpSpPr>
        <p:grpSpPr>
          <a:xfrm>
            <a:off x="9032404" y="2813818"/>
            <a:ext cx="219619" cy="572893"/>
            <a:chOff x="1741664" y="1918076"/>
            <a:chExt cx="219619" cy="572893"/>
          </a:xfrm>
          <a:effectLst/>
        </p:grpSpPr>
        <p:sp>
          <p:nvSpPr>
            <p:cNvPr id="82" name="Rectangle 81"/>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3" name="Straight Connector 82"/>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9337204" y="2813818"/>
            <a:ext cx="219619" cy="572893"/>
            <a:chOff x="1741664" y="1918076"/>
            <a:chExt cx="219619" cy="572893"/>
          </a:xfrm>
          <a:effectLst/>
        </p:grpSpPr>
        <p:sp>
          <p:nvSpPr>
            <p:cNvPr id="87" name="Rectangle 86"/>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 name="Straight Connector 87"/>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9642004" y="2813818"/>
            <a:ext cx="219619" cy="572893"/>
            <a:chOff x="1741664" y="1918076"/>
            <a:chExt cx="219619" cy="572893"/>
          </a:xfrm>
          <a:effectLst/>
        </p:grpSpPr>
        <p:sp>
          <p:nvSpPr>
            <p:cNvPr id="92" name="Rectangle 91"/>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3" name="Straight Connector 92"/>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sp>
        <p:nvSpPr>
          <p:cNvPr id="96" name="Rectangle 95"/>
          <p:cNvSpPr/>
          <p:nvPr/>
        </p:nvSpPr>
        <p:spPr>
          <a:xfrm>
            <a:off x="7499422" y="4072510"/>
            <a:ext cx="2362200" cy="304800"/>
          </a:xfrm>
          <a:prstGeom prst="rect">
            <a:avLst/>
          </a:prstGeom>
          <a:solidFill>
            <a:srgbClr val="FFFFFF"/>
          </a:solidFill>
          <a:ln>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Priority selection</a:t>
            </a:r>
          </a:p>
        </p:txBody>
      </p:sp>
      <p:sp>
        <p:nvSpPr>
          <p:cNvPr id="97" name="TextBox 96"/>
          <p:cNvSpPr txBox="1"/>
          <p:nvPr/>
        </p:nvSpPr>
        <p:spPr>
          <a:xfrm>
            <a:off x="7443433" y="3691510"/>
            <a:ext cx="313044" cy="369332"/>
          </a:xfrm>
          <a:prstGeom prst="rect">
            <a:avLst/>
          </a:prstGeom>
          <a:noFill/>
        </p:spPr>
        <p:txBody>
          <a:bodyPr wrap="none" rtlCol="0">
            <a:spAutoFit/>
          </a:bodyPr>
          <a:lstStyle/>
          <a:p>
            <a:r>
              <a:rPr lang="en-US" dirty="0">
                <a:solidFill>
                  <a:srgbClr val="000000"/>
                </a:solidFill>
              </a:rPr>
              <a:t>1</a:t>
            </a:r>
          </a:p>
        </p:txBody>
      </p:sp>
      <p:sp>
        <p:nvSpPr>
          <p:cNvPr id="98" name="TextBox 97"/>
          <p:cNvSpPr txBox="1"/>
          <p:nvPr/>
        </p:nvSpPr>
        <p:spPr>
          <a:xfrm>
            <a:off x="7750989" y="3691510"/>
            <a:ext cx="313044" cy="369332"/>
          </a:xfrm>
          <a:prstGeom prst="rect">
            <a:avLst/>
          </a:prstGeom>
          <a:noFill/>
        </p:spPr>
        <p:txBody>
          <a:bodyPr wrap="none" rtlCol="0">
            <a:spAutoFit/>
          </a:bodyPr>
          <a:lstStyle/>
          <a:p>
            <a:r>
              <a:rPr lang="en-US" dirty="0">
                <a:solidFill>
                  <a:srgbClr val="000000"/>
                </a:solidFill>
              </a:rPr>
              <a:t>0</a:t>
            </a:r>
          </a:p>
        </p:txBody>
      </p:sp>
      <p:sp>
        <p:nvSpPr>
          <p:cNvPr id="99" name="TextBox 98"/>
          <p:cNvSpPr txBox="1"/>
          <p:nvPr/>
        </p:nvSpPr>
        <p:spPr>
          <a:xfrm>
            <a:off x="8058545" y="3691510"/>
            <a:ext cx="313044" cy="369332"/>
          </a:xfrm>
          <a:prstGeom prst="rect">
            <a:avLst/>
          </a:prstGeom>
          <a:noFill/>
        </p:spPr>
        <p:txBody>
          <a:bodyPr wrap="none" rtlCol="0">
            <a:spAutoFit/>
          </a:bodyPr>
          <a:lstStyle/>
          <a:p>
            <a:r>
              <a:rPr lang="en-US" dirty="0">
                <a:solidFill>
                  <a:srgbClr val="000000"/>
                </a:solidFill>
              </a:rPr>
              <a:t>2</a:t>
            </a:r>
          </a:p>
        </p:txBody>
      </p:sp>
      <p:sp>
        <p:nvSpPr>
          <p:cNvPr id="100" name="TextBox 99"/>
          <p:cNvSpPr txBox="1"/>
          <p:nvPr/>
        </p:nvSpPr>
        <p:spPr>
          <a:xfrm>
            <a:off x="8366101" y="3691510"/>
            <a:ext cx="313044" cy="369332"/>
          </a:xfrm>
          <a:prstGeom prst="rect">
            <a:avLst/>
          </a:prstGeom>
          <a:noFill/>
        </p:spPr>
        <p:txBody>
          <a:bodyPr wrap="none" rtlCol="0">
            <a:spAutoFit/>
          </a:bodyPr>
          <a:lstStyle/>
          <a:p>
            <a:r>
              <a:rPr lang="en-US" dirty="0">
                <a:solidFill>
                  <a:srgbClr val="000000"/>
                </a:solidFill>
              </a:rPr>
              <a:t>3</a:t>
            </a:r>
          </a:p>
        </p:txBody>
      </p:sp>
      <p:sp>
        <p:nvSpPr>
          <p:cNvPr id="101" name="TextBox 100"/>
          <p:cNvSpPr txBox="1"/>
          <p:nvPr/>
        </p:nvSpPr>
        <p:spPr>
          <a:xfrm>
            <a:off x="8673657" y="3691510"/>
            <a:ext cx="313044" cy="369332"/>
          </a:xfrm>
          <a:prstGeom prst="rect">
            <a:avLst/>
          </a:prstGeom>
          <a:noFill/>
        </p:spPr>
        <p:txBody>
          <a:bodyPr wrap="none" rtlCol="0">
            <a:spAutoFit/>
          </a:bodyPr>
          <a:lstStyle/>
          <a:p>
            <a:r>
              <a:rPr lang="en-US" dirty="0">
                <a:solidFill>
                  <a:srgbClr val="000000"/>
                </a:solidFill>
              </a:rPr>
              <a:t>4</a:t>
            </a:r>
          </a:p>
        </p:txBody>
      </p:sp>
      <p:sp>
        <p:nvSpPr>
          <p:cNvPr id="102" name="TextBox 101"/>
          <p:cNvSpPr txBox="1"/>
          <p:nvPr/>
        </p:nvSpPr>
        <p:spPr>
          <a:xfrm>
            <a:off x="8981213" y="3691510"/>
            <a:ext cx="313044" cy="369332"/>
          </a:xfrm>
          <a:prstGeom prst="rect">
            <a:avLst/>
          </a:prstGeom>
          <a:noFill/>
        </p:spPr>
        <p:txBody>
          <a:bodyPr wrap="none" rtlCol="0">
            <a:spAutoFit/>
          </a:bodyPr>
          <a:lstStyle/>
          <a:p>
            <a:r>
              <a:rPr lang="en-US" dirty="0">
                <a:solidFill>
                  <a:srgbClr val="000000"/>
                </a:solidFill>
              </a:rPr>
              <a:t>5</a:t>
            </a:r>
          </a:p>
        </p:txBody>
      </p:sp>
      <p:sp>
        <p:nvSpPr>
          <p:cNvPr id="103" name="TextBox 102"/>
          <p:cNvSpPr txBox="1"/>
          <p:nvPr/>
        </p:nvSpPr>
        <p:spPr>
          <a:xfrm>
            <a:off x="9288769" y="3691510"/>
            <a:ext cx="313044" cy="369332"/>
          </a:xfrm>
          <a:prstGeom prst="rect">
            <a:avLst/>
          </a:prstGeom>
          <a:noFill/>
        </p:spPr>
        <p:txBody>
          <a:bodyPr wrap="none" rtlCol="0">
            <a:spAutoFit/>
          </a:bodyPr>
          <a:lstStyle/>
          <a:p>
            <a:r>
              <a:rPr lang="en-US" dirty="0">
                <a:solidFill>
                  <a:srgbClr val="000000"/>
                </a:solidFill>
              </a:rPr>
              <a:t>6</a:t>
            </a:r>
          </a:p>
        </p:txBody>
      </p:sp>
      <p:sp>
        <p:nvSpPr>
          <p:cNvPr id="104" name="TextBox 103"/>
          <p:cNvSpPr txBox="1"/>
          <p:nvPr/>
        </p:nvSpPr>
        <p:spPr>
          <a:xfrm>
            <a:off x="9596323" y="3691510"/>
            <a:ext cx="313044" cy="369332"/>
          </a:xfrm>
          <a:prstGeom prst="rect">
            <a:avLst/>
          </a:prstGeom>
          <a:noFill/>
        </p:spPr>
        <p:txBody>
          <a:bodyPr wrap="none" rtlCol="0">
            <a:spAutoFit/>
          </a:bodyPr>
          <a:lstStyle/>
          <a:p>
            <a:r>
              <a:rPr lang="en-US" dirty="0">
                <a:solidFill>
                  <a:srgbClr val="000000"/>
                </a:solidFill>
              </a:rPr>
              <a:t>7</a:t>
            </a:r>
          </a:p>
        </p:txBody>
      </p:sp>
      <p:sp>
        <p:nvSpPr>
          <p:cNvPr id="105" name="Rectangle 104"/>
          <p:cNvSpPr/>
          <p:nvPr/>
        </p:nvSpPr>
        <p:spPr>
          <a:xfrm>
            <a:off x="7813396" y="3448514"/>
            <a:ext cx="1133827" cy="304800"/>
          </a:xfrm>
          <a:prstGeom prst="rect">
            <a:avLst/>
          </a:prstGeom>
          <a:solidFill>
            <a:srgbClr val="E9D7D3"/>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Weighted</a:t>
            </a:r>
          </a:p>
        </p:txBody>
      </p:sp>
      <p:sp>
        <p:nvSpPr>
          <p:cNvPr id="106" name="矩形 105"/>
          <p:cNvSpPr/>
          <p:nvPr/>
        </p:nvSpPr>
        <p:spPr>
          <a:xfrm>
            <a:off x="6656352" y="2286688"/>
            <a:ext cx="4108817" cy="397032"/>
          </a:xfrm>
          <a:prstGeom prst="rect">
            <a:avLst/>
          </a:prstGeom>
        </p:spPr>
        <p:txBody>
          <a:bodyPr wrap="none">
            <a:spAutoFit/>
          </a:bodyPr>
          <a:lstStyle/>
          <a:p>
            <a:pPr>
              <a:lnSpc>
                <a:spcPct val="110000"/>
              </a:lnSpc>
              <a:defRPr/>
            </a:pPr>
            <a:r>
              <a:rPr lang="en-US" altLang="zh-CN" dirty="0">
                <a:latin typeface="宋体" panose="02010600030101010101" pitchFamily="2" charset="-122"/>
              </a:rPr>
              <a:t>802.1Q-2012 (802.1Qaz) </a:t>
            </a:r>
            <a:r>
              <a:rPr lang="zh-CN" altLang="en-US" dirty="0">
                <a:latin typeface="宋体" panose="02010600030101010101" pitchFamily="2" charset="-122"/>
              </a:rPr>
              <a:t>增加了权重</a:t>
            </a:r>
            <a:r>
              <a:rPr lang="en-US" altLang="zh-CN" dirty="0">
                <a:latin typeface="宋体" panose="02010600030101010101" pitchFamily="2" charset="-122"/>
              </a:rPr>
              <a:t>.</a:t>
            </a:r>
          </a:p>
        </p:txBody>
      </p:sp>
      <p:sp>
        <p:nvSpPr>
          <p:cNvPr id="107" name="右箭头 106"/>
          <p:cNvSpPr/>
          <p:nvPr/>
        </p:nvSpPr>
        <p:spPr>
          <a:xfrm>
            <a:off x="5313405" y="2957040"/>
            <a:ext cx="1112109" cy="491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25877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4467" y="2108886"/>
            <a:ext cx="10928195" cy="4020065"/>
          </a:xfrm>
        </p:spPr>
        <p:txBody>
          <a:bodyPr>
            <a:normAutofit/>
          </a:bodyPr>
          <a:lstStyle/>
          <a:p>
            <a:pPr>
              <a:lnSpc>
                <a:spcPct val="120000"/>
              </a:lnSpc>
              <a:defRPr/>
            </a:pPr>
            <a:r>
              <a:rPr lang="en-US" sz="1900" dirty="0">
                <a:latin typeface="宋体" panose="02010600030101010101" pitchFamily="2" charset="-122"/>
              </a:rPr>
              <a:t>802.1Q-2012 (802.1Qat) </a:t>
            </a:r>
            <a:r>
              <a:rPr lang="en-US" sz="1900" dirty="0" smtClean="0">
                <a:latin typeface="宋体" panose="02010600030101010101" pitchFamily="2" charset="-122"/>
              </a:rPr>
              <a:t>(AVB)</a:t>
            </a:r>
            <a:r>
              <a:rPr lang="zh-CN" altLang="en-US" sz="1900" dirty="0" smtClean="0">
                <a:latin typeface="宋体" panose="02010600030101010101" pitchFamily="2" charset="-122"/>
              </a:rPr>
              <a:t>增加了</a:t>
            </a:r>
            <a:r>
              <a:rPr lang="en-US" altLang="zh-CN" sz="1900" dirty="0" smtClean="0">
                <a:latin typeface="宋体" panose="02010600030101010101" pitchFamily="2" charset="-122"/>
              </a:rPr>
              <a:t>Shaper</a:t>
            </a:r>
            <a:r>
              <a:rPr lang="zh-CN" altLang="en-US" sz="1900" dirty="0" smtClean="0">
                <a:latin typeface="宋体" panose="02010600030101010101" pitchFamily="2" charset="-122"/>
              </a:rPr>
              <a:t>的概念。</a:t>
            </a:r>
            <a:r>
              <a:rPr lang="en-US" altLang="zh-CN" sz="1900" dirty="0" smtClean="0">
                <a:latin typeface="宋体" panose="02010600030101010101" pitchFamily="2" charset="-122"/>
              </a:rPr>
              <a:t>Shaper</a:t>
            </a:r>
            <a:r>
              <a:rPr lang="zh-CN" altLang="en-US" sz="1900" dirty="0" smtClean="0">
                <a:latin typeface="宋体" panose="02010600030101010101" pitchFamily="2" charset="-122"/>
              </a:rPr>
              <a:t>的队列比不</a:t>
            </a:r>
            <a:r>
              <a:rPr lang="en-US" altLang="zh-CN" sz="1900" dirty="0" smtClean="0">
                <a:latin typeface="宋体" panose="02010600030101010101" pitchFamily="2" charset="-122"/>
              </a:rPr>
              <a:t>shaper</a:t>
            </a:r>
            <a:r>
              <a:rPr lang="zh-CN" altLang="en-US" sz="1900" dirty="0" smtClean="0">
                <a:latin typeface="宋体" panose="02010600030101010101" pitchFamily="2" charset="-122"/>
              </a:rPr>
              <a:t>的队列优先级高。</a:t>
            </a:r>
            <a:endParaRPr lang="en-US" dirty="0"/>
          </a:p>
          <a:p>
            <a:pPr>
              <a:defRPr/>
            </a:pPr>
            <a:endParaRPr lang="en-US" dirty="0" smtClean="0"/>
          </a:p>
          <a:p>
            <a:pPr>
              <a:defRPr/>
            </a:pPr>
            <a:endParaRPr lang="en-US" dirty="0"/>
          </a:p>
        </p:txBody>
      </p:sp>
      <p:grpSp>
        <p:nvGrpSpPr>
          <p:cNvPr id="8" name="Group 7"/>
          <p:cNvGrpSpPr/>
          <p:nvPr/>
        </p:nvGrpSpPr>
        <p:grpSpPr>
          <a:xfrm>
            <a:off x="4401449" y="3016251"/>
            <a:ext cx="219619" cy="572893"/>
            <a:chOff x="1741664" y="1918076"/>
            <a:chExt cx="219619" cy="572893"/>
          </a:xfrm>
          <a:effectLst/>
        </p:grpSpPr>
        <p:sp>
          <p:nvSpPr>
            <p:cNvPr id="9" name="Rectangle 8"/>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13" name="Group 12"/>
          <p:cNvGrpSpPr/>
          <p:nvPr/>
        </p:nvGrpSpPr>
        <p:grpSpPr>
          <a:xfrm>
            <a:off x="4715230" y="3016251"/>
            <a:ext cx="219619" cy="572893"/>
            <a:chOff x="1741664" y="1918076"/>
            <a:chExt cx="219619" cy="572893"/>
          </a:xfrm>
          <a:effectLst/>
        </p:grpSpPr>
        <p:sp>
          <p:nvSpPr>
            <p:cNvPr id="14" name="Rectangle 13"/>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5020030" y="3016251"/>
            <a:ext cx="219619" cy="572893"/>
            <a:chOff x="1741664" y="1918076"/>
            <a:chExt cx="219619" cy="572893"/>
          </a:xfrm>
          <a:effectLst/>
        </p:grpSpPr>
        <p:sp>
          <p:nvSpPr>
            <p:cNvPr id="19" name="Rectangle 18"/>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5324830" y="3016251"/>
            <a:ext cx="219619" cy="572893"/>
            <a:chOff x="1741664" y="1918076"/>
            <a:chExt cx="219619" cy="572893"/>
          </a:xfrm>
          <a:effectLst/>
        </p:grpSpPr>
        <p:sp>
          <p:nvSpPr>
            <p:cNvPr id="24" name="Rectangle 23"/>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28" name="Group 27"/>
          <p:cNvGrpSpPr/>
          <p:nvPr/>
        </p:nvGrpSpPr>
        <p:grpSpPr>
          <a:xfrm>
            <a:off x="5629630" y="3016251"/>
            <a:ext cx="219619" cy="572893"/>
            <a:chOff x="1741664" y="1918076"/>
            <a:chExt cx="219619" cy="572893"/>
          </a:xfrm>
          <a:effectLst/>
        </p:grpSpPr>
        <p:sp>
          <p:nvSpPr>
            <p:cNvPr id="29" name="Rectangle 28"/>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5934430" y="3016251"/>
            <a:ext cx="219619" cy="572893"/>
            <a:chOff x="1741664" y="1918076"/>
            <a:chExt cx="219619" cy="572893"/>
          </a:xfrm>
          <a:effectLst/>
        </p:grpSpPr>
        <p:sp>
          <p:nvSpPr>
            <p:cNvPr id="34" name="Rectangle 33"/>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6239230" y="3016251"/>
            <a:ext cx="219619" cy="572893"/>
            <a:chOff x="1741664" y="1918076"/>
            <a:chExt cx="219619" cy="572893"/>
          </a:xfrm>
          <a:effectLst/>
        </p:grpSpPr>
        <p:sp>
          <p:nvSpPr>
            <p:cNvPr id="39" name="Rectangle 38"/>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6544030" y="3016251"/>
            <a:ext cx="219619" cy="572893"/>
            <a:chOff x="1741664" y="1918076"/>
            <a:chExt cx="219619" cy="572893"/>
          </a:xfrm>
          <a:effectLst/>
        </p:grpSpPr>
        <p:sp>
          <p:nvSpPr>
            <p:cNvPr id="44" name="Rectangle 43"/>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5" name="Straight Connector 44"/>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sp>
        <p:nvSpPr>
          <p:cNvPr id="48" name="Rectangle 47"/>
          <p:cNvSpPr/>
          <p:nvPr/>
        </p:nvSpPr>
        <p:spPr>
          <a:xfrm>
            <a:off x="4401448" y="4274943"/>
            <a:ext cx="2362200" cy="304800"/>
          </a:xfrm>
          <a:prstGeom prst="rect">
            <a:avLst/>
          </a:prstGeom>
          <a:solidFill>
            <a:srgbClr val="FFFFFF"/>
          </a:solidFill>
          <a:ln>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Priority selection</a:t>
            </a:r>
          </a:p>
        </p:txBody>
      </p:sp>
      <p:sp>
        <p:nvSpPr>
          <p:cNvPr id="49" name="TextBox 48"/>
          <p:cNvSpPr txBox="1"/>
          <p:nvPr/>
        </p:nvSpPr>
        <p:spPr>
          <a:xfrm>
            <a:off x="4345459" y="3893943"/>
            <a:ext cx="313044" cy="369332"/>
          </a:xfrm>
          <a:prstGeom prst="rect">
            <a:avLst/>
          </a:prstGeom>
          <a:noFill/>
        </p:spPr>
        <p:txBody>
          <a:bodyPr wrap="none" rtlCol="0">
            <a:spAutoFit/>
          </a:bodyPr>
          <a:lstStyle/>
          <a:p>
            <a:r>
              <a:rPr lang="en-US" dirty="0">
                <a:solidFill>
                  <a:srgbClr val="000000"/>
                </a:solidFill>
              </a:rPr>
              <a:t>1</a:t>
            </a:r>
          </a:p>
        </p:txBody>
      </p:sp>
      <p:sp>
        <p:nvSpPr>
          <p:cNvPr id="50" name="TextBox 49"/>
          <p:cNvSpPr txBox="1"/>
          <p:nvPr/>
        </p:nvSpPr>
        <p:spPr>
          <a:xfrm>
            <a:off x="4653015" y="3893943"/>
            <a:ext cx="313044" cy="369332"/>
          </a:xfrm>
          <a:prstGeom prst="rect">
            <a:avLst/>
          </a:prstGeom>
          <a:noFill/>
        </p:spPr>
        <p:txBody>
          <a:bodyPr wrap="none" rtlCol="0">
            <a:spAutoFit/>
          </a:bodyPr>
          <a:lstStyle/>
          <a:p>
            <a:r>
              <a:rPr lang="en-US" dirty="0">
                <a:solidFill>
                  <a:srgbClr val="000000"/>
                </a:solidFill>
              </a:rPr>
              <a:t>0</a:t>
            </a:r>
          </a:p>
        </p:txBody>
      </p:sp>
      <p:sp>
        <p:nvSpPr>
          <p:cNvPr id="51" name="TextBox 50"/>
          <p:cNvSpPr txBox="1"/>
          <p:nvPr/>
        </p:nvSpPr>
        <p:spPr>
          <a:xfrm>
            <a:off x="4960571" y="3893943"/>
            <a:ext cx="313044" cy="369332"/>
          </a:xfrm>
          <a:prstGeom prst="rect">
            <a:avLst/>
          </a:prstGeom>
          <a:noFill/>
        </p:spPr>
        <p:txBody>
          <a:bodyPr wrap="none" rtlCol="0">
            <a:spAutoFit/>
          </a:bodyPr>
          <a:lstStyle/>
          <a:p>
            <a:r>
              <a:rPr lang="en-US" dirty="0">
                <a:solidFill>
                  <a:srgbClr val="000000"/>
                </a:solidFill>
              </a:rPr>
              <a:t>4</a:t>
            </a:r>
          </a:p>
        </p:txBody>
      </p:sp>
      <p:sp>
        <p:nvSpPr>
          <p:cNvPr id="52" name="TextBox 51"/>
          <p:cNvSpPr txBox="1"/>
          <p:nvPr/>
        </p:nvSpPr>
        <p:spPr>
          <a:xfrm>
            <a:off x="5268127" y="3893943"/>
            <a:ext cx="313044" cy="369332"/>
          </a:xfrm>
          <a:prstGeom prst="rect">
            <a:avLst/>
          </a:prstGeom>
          <a:noFill/>
        </p:spPr>
        <p:txBody>
          <a:bodyPr wrap="none" rtlCol="0">
            <a:spAutoFit/>
          </a:bodyPr>
          <a:lstStyle/>
          <a:p>
            <a:r>
              <a:rPr lang="en-US" dirty="0">
                <a:solidFill>
                  <a:srgbClr val="000000"/>
                </a:solidFill>
              </a:rPr>
              <a:t>5</a:t>
            </a:r>
          </a:p>
        </p:txBody>
      </p:sp>
      <p:sp>
        <p:nvSpPr>
          <p:cNvPr id="53" name="TextBox 52"/>
          <p:cNvSpPr txBox="1"/>
          <p:nvPr/>
        </p:nvSpPr>
        <p:spPr>
          <a:xfrm>
            <a:off x="5575683" y="3893943"/>
            <a:ext cx="313044" cy="369332"/>
          </a:xfrm>
          <a:prstGeom prst="rect">
            <a:avLst/>
          </a:prstGeom>
          <a:noFill/>
        </p:spPr>
        <p:txBody>
          <a:bodyPr wrap="none" rtlCol="0">
            <a:spAutoFit/>
          </a:bodyPr>
          <a:lstStyle/>
          <a:p>
            <a:r>
              <a:rPr lang="en-US" dirty="0">
                <a:solidFill>
                  <a:srgbClr val="000000"/>
                </a:solidFill>
              </a:rPr>
              <a:t>6</a:t>
            </a:r>
          </a:p>
        </p:txBody>
      </p:sp>
      <p:sp>
        <p:nvSpPr>
          <p:cNvPr id="54" name="TextBox 53"/>
          <p:cNvSpPr txBox="1"/>
          <p:nvPr/>
        </p:nvSpPr>
        <p:spPr>
          <a:xfrm>
            <a:off x="5883239" y="3893943"/>
            <a:ext cx="313044" cy="369332"/>
          </a:xfrm>
          <a:prstGeom prst="rect">
            <a:avLst/>
          </a:prstGeom>
          <a:noFill/>
        </p:spPr>
        <p:txBody>
          <a:bodyPr wrap="none" rtlCol="0">
            <a:spAutoFit/>
          </a:bodyPr>
          <a:lstStyle/>
          <a:p>
            <a:r>
              <a:rPr lang="en-US" dirty="0">
                <a:solidFill>
                  <a:srgbClr val="000000"/>
                </a:solidFill>
              </a:rPr>
              <a:t>7</a:t>
            </a:r>
          </a:p>
        </p:txBody>
      </p:sp>
      <p:sp>
        <p:nvSpPr>
          <p:cNvPr id="55" name="TextBox 54"/>
          <p:cNvSpPr txBox="1"/>
          <p:nvPr/>
        </p:nvSpPr>
        <p:spPr>
          <a:xfrm>
            <a:off x="6190795" y="3893943"/>
            <a:ext cx="313044" cy="369332"/>
          </a:xfrm>
          <a:prstGeom prst="rect">
            <a:avLst/>
          </a:prstGeom>
          <a:noFill/>
        </p:spPr>
        <p:txBody>
          <a:bodyPr wrap="none" rtlCol="0">
            <a:spAutoFit/>
          </a:bodyPr>
          <a:lstStyle/>
          <a:p>
            <a:r>
              <a:rPr lang="en-US" dirty="0">
                <a:solidFill>
                  <a:srgbClr val="000000"/>
                </a:solidFill>
              </a:rPr>
              <a:t>2</a:t>
            </a:r>
          </a:p>
        </p:txBody>
      </p:sp>
      <p:sp>
        <p:nvSpPr>
          <p:cNvPr id="56" name="TextBox 55"/>
          <p:cNvSpPr txBox="1"/>
          <p:nvPr/>
        </p:nvSpPr>
        <p:spPr>
          <a:xfrm>
            <a:off x="6498349" y="3893943"/>
            <a:ext cx="313044" cy="369332"/>
          </a:xfrm>
          <a:prstGeom prst="rect">
            <a:avLst/>
          </a:prstGeom>
          <a:noFill/>
        </p:spPr>
        <p:txBody>
          <a:bodyPr wrap="none" rtlCol="0">
            <a:spAutoFit/>
          </a:bodyPr>
          <a:lstStyle/>
          <a:p>
            <a:r>
              <a:rPr lang="en-US" dirty="0">
                <a:solidFill>
                  <a:srgbClr val="000000"/>
                </a:solidFill>
              </a:rPr>
              <a:t>3</a:t>
            </a:r>
          </a:p>
        </p:txBody>
      </p:sp>
      <p:sp>
        <p:nvSpPr>
          <p:cNvPr id="57" name="Isosceles Triangle 56"/>
          <p:cNvSpPr/>
          <p:nvPr/>
        </p:nvSpPr>
        <p:spPr>
          <a:xfrm flipV="1">
            <a:off x="6544222" y="3665343"/>
            <a:ext cx="219619" cy="304800"/>
          </a:xfrm>
          <a:prstGeom prst="triangle">
            <a:avLst/>
          </a:prstGeom>
          <a:solidFill>
            <a:srgbClr val="E9D7D3"/>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Isosceles Triangle 57"/>
          <p:cNvSpPr/>
          <p:nvPr/>
        </p:nvSpPr>
        <p:spPr>
          <a:xfrm flipV="1">
            <a:off x="6239990" y="3665343"/>
            <a:ext cx="219619" cy="304800"/>
          </a:xfrm>
          <a:prstGeom prst="triangle">
            <a:avLst/>
          </a:prstGeom>
          <a:solidFill>
            <a:srgbClr val="E9D7D3"/>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Isosceles Triangle 58"/>
          <p:cNvSpPr/>
          <p:nvPr/>
        </p:nvSpPr>
        <p:spPr>
          <a:xfrm flipV="1">
            <a:off x="5930793" y="3658116"/>
            <a:ext cx="219619" cy="304800"/>
          </a:xfrm>
          <a:prstGeom prst="triangle">
            <a:avLst/>
          </a:prstGeom>
          <a:solidFill>
            <a:srgbClr val="E9D7D3"/>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a:off x="4715422" y="3650947"/>
            <a:ext cx="1133827" cy="304800"/>
          </a:xfrm>
          <a:prstGeom prst="rect">
            <a:avLst/>
          </a:prstGeom>
          <a:noFill/>
          <a:ln>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Weighted</a:t>
            </a:r>
          </a:p>
        </p:txBody>
      </p:sp>
      <p:sp>
        <p:nvSpPr>
          <p:cNvPr id="61" name="TextBox 60"/>
          <p:cNvSpPr txBox="1"/>
          <p:nvPr/>
        </p:nvSpPr>
        <p:spPr>
          <a:xfrm>
            <a:off x="6904405" y="3731839"/>
            <a:ext cx="3708644" cy="369332"/>
          </a:xfrm>
          <a:prstGeom prst="rect">
            <a:avLst/>
          </a:prstGeom>
          <a:noFill/>
        </p:spPr>
        <p:txBody>
          <a:bodyPr wrap="none" rtlCol="0">
            <a:spAutoFit/>
          </a:bodyPr>
          <a:lstStyle/>
          <a:p>
            <a:r>
              <a:rPr lang="en-US" dirty="0">
                <a:solidFill>
                  <a:srgbClr val="000000"/>
                </a:solidFill>
                <a:sym typeface="Wingdings"/>
              </a:rPr>
              <a:t> Highest priority for shaped queues</a:t>
            </a:r>
            <a:endParaRPr lang="en-US" dirty="0">
              <a:solidFill>
                <a:srgbClr val="000000"/>
              </a:solidFill>
            </a:endParaRPr>
          </a:p>
        </p:txBody>
      </p:sp>
      <p:sp>
        <p:nvSpPr>
          <p:cNvPr id="63" name="标题 1"/>
          <p:cNvSpPr>
            <a:spLocks noGrp="1"/>
          </p:cNvSpPr>
          <p:nvPr>
            <p:ph type="title"/>
          </p:nvPr>
        </p:nvSpPr>
        <p:spPr>
          <a:xfrm>
            <a:off x="838200" y="365125"/>
            <a:ext cx="10515600" cy="1325563"/>
          </a:xfrm>
        </p:spPr>
        <p:txBody>
          <a:bodyPr/>
          <a:lstStyle/>
          <a:p>
            <a:r>
              <a:rPr lang="en-US" altLang="zh-CN" dirty="0" err="1" smtClean="0"/>
              <a:t>Qbv</a:t>
            </a:r>
            <a:r>
              <a:rPr lang="zh-CN" altLang="en-US" dirty="0" smtClean="0"/>
              <a:t>概念的提出过程</a:t>
            </a:r>
            <a:endParaRPr lang="zh-CN" altLang="en-US" dirty="0"/>
          </a:p>
        </p:txBody>
      </p:sp>
      <p:sp>
        <p:nvSpPr>
          <p:cNvPr id="64" name="右箭头 63"/>
          <p:cNvSpPr/>
          <p:nvPr/>
        </p:nvSpPr>
        <p:spPr>
          <a:xfrm>
            <a:off x="1449859" y="3302697"/>
            <a:ext cx="1293340" cy="591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50360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14556"/>
            <a:ext cx="10515600" cy="4351338"/>
          </a:xfrm>
        </p:spPr>
        <p:txBody>
          <a:bodyPr>
            <a:normAutofit/>
          </a:bodyPr>
          <a:lstStyle/>
          <a:p>
            <a:pPr>
              <a:lnSpc>
                <a:spcPct val="130000"/>
              </a:lnSpc>
              <a:defRPr/>
            </a:pPr>
            <a:r>
              <a:rPr lang="en-US" sz="2100" dirty="0">
                <a:latin typeface="宋体" panose="02010600030101010101" pitchFamily="2" charset="-122"/>
              </a:rPr>
              <a:t>802.1Qbv: </a:t>
            </a:r>
            <a:r>
              <a:rPr lang="zh-CN" altLang="en-US" sz="2100" dirty="0">
                <a:latin typeface="宋体" panose="02010600030101010101" pitchFamily="2" charset="-122"/>
              </a:rPr>
              <a:t>引入</a:t>
            </a:r>
            <a:r>
              <a:rPr lang="zh-CN" altLang="en-US" sz="2100" dirty="0" smtClean="0">
                <a:latin typeface="宋体" panose="02010600030101010101" pitchFamily="2" charset="-122"/>
              </a:rPr>
              <a:t>了门的概念，门的开启和关闭由调度表控制。</a:t>
            </a:r>
            <a:endParaRPr lang="en-US" sz="2100" dirty="0">
              <a:latin typeface="宋体" panose="02010600030101010101" pitchFamily="2" charset="-122"/>
            </a:endParaRPr>
          </a:p>
          <a:p>
            <a:endParaRPr lang="en-US" dirty="0"/>
          </a:p>
          <a:p>
            <a:endParaRPr lang="en-US" dirty="0"/>
          </a:p>
          <a:p>
            <a:endParaRPr lang="en-US" dirty="0"/>
          </a:p>
          <a:p>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en-US" smtClean="0"/>
              <a:t>IETF91 Honolulu</a:t>
            </a:r>
            <a:endParaRPr lang="en-US"/>
          </a:p>
        </p:txBody>
      </p:sp>
      <p:sp>
        <p:nvSpPr>
          <p:cNvPr id="5" name="Footer Placeholder 4"/>
          <p:cNvSpPr>
            <a:spLocks noGrp="1"/>
          </p:cNvSpPr>
          <p:nvPr>
            <p:ph type="ftr" sz="quarter" idx="11"/>
          </p:nvPr>
        </p:nvSpPr>
        <p:spPr/>
        <p:txBody>
          <a:bodyPr/>
          <a:lstStyle/>
          <a:p>
            <a:pPr algn="r"/>
            <a:r>
              <a:rPr lang="en-US" smtClean="0"/>
              <a:t>raft-finn-detnet-problem-statement-01</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18</a:t>
            </a:fld>
            <a:endParaRPr lang="en-US"/>
          </a:p>
        </p:txBody>
      </p:sp>
      <p:grpSp>
        <p:nvGrpSpPr>
          <p:cNvPr id="7" name="Group 6"/>
          <p:cNvGrpSpPr/>
          <p:nvPr/>
        </p:nvGrpSpPr>
        <p:grpSpPr>
          <a:xfrm>
            <a:off x="2303024" y="2743201"/>
            <a:ext cx="219619" cy="572893"/>
            <a:chOff x="1741664" y="1918076"/>
            <a:chExt cx="219619" cy="572893"/>
          </a:xfrm>
          <a:effectLst/>
        </p:grpSpPr>
        <p:sp>
          <p:nvSpPr>
            <p:cNvPr id="8" name="Rectangle 7"/>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2616805" y="2743201"/>
            <a:ext cx="219619" cy="572893"/>
            <a:chOff x="1741664" y="1918076"/>
            <a:chExt cx="219619" cy="572893"/>
          </a:xfrm>
          <a:effectLst/>
        </p:grpSpPr>
        <p:sp>
          <p:nvSpPr>
            <p:cNvPr id="13" name="Rectangle 12"/>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a:off x="2921605" y="2743201"/>
            <a:ext cx="219619" cy="572893"/>
            <a:chOff x="1741664" y="1918076"/>
            <a:chExt cx="219619" cy="572893"/>
          </a:xfrm>
          <a:effectLst/>
        </p:grpSpPr>
        <p:sp>
          <p:nvSpPr>
            <p:cNvPr id="18" name="Rectangle 17"/>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22" name="Group 21"/>
          <p:cNvGrpSpPr/>
          <p:nvPr/>
        </p:nvGrpSpPr>
        <p:grpSpPr>
          <a:xfrm>
            <a:off x="3226405" y="2743201"/>
            <a:ext cx="219619" cy="572893"/>
            <a:chOff x="1741664" y="1918076"/>
            <a:chExt cx="219619" cy="572893"/>
          </a:xfrm>
          <a:effectLst/>
        </p:grpSpPr>
        <p:sp>
          <p:nvSpPr>
            <p:cNvPr id="23" name="Rectangle 22"/>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3531205" y="2743201"/>
            <a:ext cx="219619" cy="572893"/>
            <a:chOff x="1741664" y="1918076"/>
            <a:chExt cx="219619" cy="572893"/>
          </a:xfrm>
          <a:effectLst/>
        </p:grpSpPr>
        <p:sp>
          <p:nvSpPr>
            <p:cNvPr id="28" name="Rectangle 27"/>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3836005" y="2743201"/>
            <a:ext cx="219619" cy="572893"/>
            <a:chOff x="1741664" y="1918076"/>
            <a:chExt cx="219619" cy="572893"/>
          </a:xfrm>
          <a:effectLst/>
        </p:grpSpPr>
        <p:sp>
          <p:nvSpPr>
            <p:cNvPr id="33" name="Rectangle 32"/>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37" name="Group 36"/>
          <p:cNvGrpSpPr/>
          <p:nvPr/>
        </p:nvGrpSpPr>
        <p:grpSpPr>
          <a:xfrm>
            <a:off x="4140805" y="2743201"/>
            <a:ext cx="219619" cy="572893"/>
            <a:chOff x="1741664" y="1918076"/>
            <a:chExt cx="219619" cy="572893"/>
          </a:xfrm>
          <a:effectLst/>
        </p:grpSpPr>
        <p:sp>
          <p:nvSpPr>
            <p:cNvPr id="38" name="Rectangle 37"/>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42" name="Group 41"/>
          <p:cNvGrpSpPr/>
          <p:nvPr/>
        </p:nvGrpSpPr>
        <p:grpSpPr>
          <a:xfrm>
            <a:off x="4445605" y="2743201"/>
            <a:ext cx="219619" cy="572893"/>
            <a:chOff x="1741664" y="1918076"/>
            <a:chExt cx="219619" cy="572893"/>
          </a:xfrm>
          <a:effectLst/>
        </p:grpSpPr>
        <p:sp>
          <p:nvSpPr>
            <p:cNvPr id="43" name="Rectangle 42"/>
            <p:cNvSpPr/>
            <p:nvPr/>
          </p:nvSpPr>
          <p:spPr>
            <a:xfrm>
              <a:off x="1741664" y="1918076"/>
              <a:ext cx="219619" cy="572893"/>
            </a:xfrm>
            <a:prstGeom prst="rect">
              <a:avLst/>
            </a:prstGeom>
            <a:solidFill>
              <a:schemeClr val="bg1"/>
            </a:solidFill>
            <a:ln>
              <a:solidFill>
                <a:srgbClr val="000000"/>
              </a:solid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p:cNvCxnSpPr/>
            <p:nvPr/>
          </p:nvCxnSpPr>
          <p:spPr>
            <a:xfrm>
              <a:off x="1741664" y="2061299"/>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1741664" y="2204522"/>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741664" y="2347745"/>
              <a:ext cx="21961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sp>
        <p:nvSpPr>
          <p:cNvPr id="47" name="Rectangle 46"/>
          <p:cNvSpPr/>
          <p:nvPr/>
        </p:nvSpPr>
        <p:spPr>
          <a:xfrm>
            <a:off x="2303024" y="4343400"/>
            <a:ext cx="2358797" cy="304800"/>
          </a:xfrm>
          <a:prstGeom prst="rect">
            <a:avLst/>
          </a:prstGeom>
          <a:solidFill>
            <a:srgbClr val="FFFFFF"/>
          </a:solidFill>
          <a:ln>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Priority selection</a:t>
            </a:r>
          </a:p>
        </p:txBody>
      </p:sp>
      <p:sp>
        <p:nvSpPr>
          <p:cNvPr id="48" name="TextBox 47"/>
          <p:cNvSpPr txBox="1"/>
          <p:nvPr/>
        </p:nvSpPr>
        <p:spPr>
          <a:xfrm>
            <a:off x="2247034" y="3620893"/>
            <a:ext cx="313044" cy="369332"/>
          </a:xfrm>
          <a:prstGeom prst="rect">
            <a:avLst/>
          </a:prstGeom>
          <a:noFill/>
        </p:spPr>
        <p:txBody>
          <a:bodyPr wrap="none" rtlCol="0">
            <a:spAutoFit/>
          </a:bodyPr>
          <a:lstStyle/>
          <a:p>
            <a:r>
              <a:rPr lang="en-US" dirty="0">
                <a:solidFill>
                  <a:srgbClr val="000000"/>
                </a:solidFill>
              </a:rPr>
              <a:t>1</a:t>
            </a:r>
          </a:p>
        </p:txBody>
      </p:sp>
      <p:sp>
        <p:nvSpPr>
          <p:cNvPr id="49" name="TextBox 48"/>
          <p:cNvSpPr txBox="1"/>
          <p:nvPr/>
        </p:nvSpPr>
        <p:spPr>
          <a:xfrm>
            <a:off x="2554590" y="3620893"/>
            <a:ext cx="313044" cy="369332"/>
          </a:xfrm>
          <a:prstGeom prst="rect">
            <a:avLst/>
          </a:prstGeom>
          <a:noFill/>
        </p:spPr>
        <p:txBody>
          <a:bodyPr wrap="none" rtlCol="0">
            <a:spAutoFit/>
          </a:bodyPr>
          <a:lstStyle/>
          <a:p>
            <a:r>
              <a:rPr lang="en-US" dirty="0">
                <a:solidFill>
                  <a:srgbClr val="000000"/>
                </a:solidFill>
              </a:rPr>
              <a:t>0</a:t>
            </a:r>
          </a:p>
        </p:txBody>
      </p:sp>
      <p:sp>
        <p:nvSpPr>
          <p:cNvPr id="50" name="TextBox 49"/>
          <p:cNvSpPr txBox="1"/>
          <p:nvPr/>
        </p:nvSpPr>
        <p:spPr>
          <a:xfrm>
            <a:off x="2862146" y="3620893"/>
            <a:ext cx="313044" cy="369332"/>
          </a:xfrm>
          <a:prstGeom prst="rect">
            <a:avLst/>
          </a:prstGeom>
          <a:noFill/>
        </p:spPr>
        <p:txBody>
          <a:bodyPr wrap="none" rtlCol="0">
            <a:spAutoFit/>
          </a:bodyPr>
          <a:lstStyle/>
          <a:p>
            <a:r>
              <a:rPr lang="en-US" dirty="0">
                <a:solidFill>
                  <a:srgbClr val="000000"/>
                </a:solidFill>
              </a:rPr>
              <a:t>4</a:t>
            </a:r>
          </a:p>
        </p:txBody>
      </p:sp>
      <p:sp>
        <p:nvSpPr>
          <p:cNvPr id="51" name="TextBox 50"/>
          <p:cNvSpPr txBox="1"/>
          <p:nvPr/>
        </p:nvSpPr>
        <p:spPr>
          <a:xfrm>
            <a:off x="3169702" y="3620893"/>
            <a:ext cx="313044" cy="369332"/>
          </a:xfrm>
          <a:prstGeom prst="rect">
            <a:avLst/>
          </a:prstGeom>
          <a:noFill/>
        </p:spPr>
        <p:txBody>
          <a:bodyPr wrap="none" rtlCol="0">
            <a:spAutoFit/>
          </a:bodyPr>
          <a:lstStyle/>
          <a:p>
            <a:r>
              <a:rPr lang="en-US" dirty="0">
                <a:solidFill>
                  <a:srgbClr val="000000"/>
                </a:solidFill>
              </a:rPr>
              <a:t>5</a:t>
            </a:r>
          </a:p>
        </p:txBody>
      </p:sp>
      <p:sp>
        <p:nvSpPr>
          <p:cNvPr id="52" name="TextBox 51"/>
          <p:cNvSpPr txBox="1"/>
          <p:nvPr/>
        </p:nvSpPr>
        <p:spPr>
          <a:xfrm>
            <a:off x="3477258" y="3620893"/>
            <a:ext cx="313044" cy="369332"/>
          </a:xfrm>
          <a:prstGeom prst="rect">
            <a:avLst/>
          </a:prstGeom>
          <a:noFill/>
        </p:spPr>
        <p:txBody>
          <a:bodyPr wrap="none" rtlCol="0">
            <a:spAutoFit/>
          </a:bodyPr>
          <a:lstStyle/>
          <a:p>
            <a:r>
              <a:rPr lang="en-US" dirty="0">
                <a:solidFill>
                  <a:srgbClr val="000000"/>
                </a:solidFill>
              </a:rPr>
              <a:t>6</a:t>
            </a:r>
          </a:p>
        </p:txBody>
      </p:sp>
      <p:sp>
        <p:nvSpPr>
          <p:cNvPr id="53" name="TextBox 52"/>
          <p:cNvSpPr txBox="1"/>
          <p:nvPr/>
        </p:nvSpPr>
        <p:spPr>
          <a:xfrm>
            <a:off x="3784814" y="3620893"/>
            <a:ext cx="313044" cy="369332"/>
          </a:xfrm>
          <a:prstGeom prst="rect">
            <a:avLst/>
          </a:prstGeom>
          <a:noFill/>
        </p:spPr>
        <p:txBody>
          <a:bodyPr wrap="none" rtlCol="0">
            <a:spAutoFit/>
          </a:bodyPr>
          <a:lstStyle/>
          <a:p>
            <a:r>
              <a:rPr lang="en-US" dirty="0">
                <a:solidFill>
                  <a:srgbClr val="000000"/>
                </a:solidFill>
              </a:rPr>
              <a:t>7</a:t>
            </a:r>
          </a:p>
        </p:txBody>
      </p:sp>
      <p:sp>
        <p:nvSpPr>
          <p:cNvPr id="54" name="TextBox 53"/>
          <p:cNvSpPr txBox="1"/>
          <p:nvPr/>
        </p:nvSpPr>
        <p:spPr>
          <a:xfrm>
            <a:off x="4092370" y="3620893"/>
            <a:ext cx="313044" cy="369332"/>
          </a:xfrm>
          <a:prstGeom prst="rect">
            <a:avLst/>
          </a:prstGeom>
          <a:noFill/>
        </p:spPr>
        <p:txBody>
          <a:bodyPr wrap="none" rtlCol="0">
            <a:spAutoFit/>
          </a:bodyPr>
          <a:lstStyle/>
          <a:p>
            <a:r>
              <a:rPr lang="en-US" dirty="0">
                <a:solidFill>
                  <a:srgbClr val="000000"/>
                </a:solidFill>
              </a:rPr>
              <a:t>4</a:t>
            </a:r>
          </a:p>
        </p:txBody>
      </p:sp>
      <p:sp>
        <p:nvSpPr>
          <p:cNvPr id="55" name="TextBox 54"/>
          <p:cNvSpPr txBox="1"/>
          <p:nvPr/>
        </p:nvSpPr>
        <p:spPr>
          <a:xfrm>
            <a:off x="4399924" y="3620893"/>
            <a:ext cx="313044" cy="369332"/>
          </a:xfrm>
          <a:prstGeom prst="rect">
            <a:avLst/>
          </a:prstGeom>
          <a:noFill/>
        </p:spPr>
        <p:txBody>
          <a:bodyPr wrap="none" rtlCol="0">
            <a:spAutoFit/>
          </a:bodyPr>
          <a:lstStyle/>
          <a:p>
            <a:r>
              <a:rPr lang="en-US" dirty="0">
                <a:solidFill>
                  <a:srgbClr val="000000"/>
                </a:solidFill>
              </a:rPr>
              <a:t>5</a:t>
            </a:r>
          </a:p>
        </p:txBody>
      </p:sp>
      <p:sp>
        <p:nvSpPr>
          <p:cNvPr id="56" name="Isosceles Triangle 55"/>
          <p:cNvSpPr/>
          <p:nvPr/>
        </p:nvSpPr>
        <p:spPr>
          <a:xfrm flipV="1">
            <a:off x="4442202" y="3392293"/>
            <a:ext cx="219619" cy="304800"/>
          </a:xfrm>
          <a:prstGeom prst="triangle">
            <a:avLst/>
          </a:prstGeom>
          <a:solidFill>
            <a:srgbClr val="FFFFFF"/>
          </a:solidFill>
          <a:ln>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Isosceles Triangle 56"/>
          <p:cNvSpPr/>
          <p:nvPr/>
        </p:nvSpPr>
        <p:spPr>
          <a:xfrm flipV="1">
            <a:off x="4138725" y="3392293"/>
            <a:ext cx="219619" cy="304800"/>
          </a:xfrm>
          <a:prstGeom prst="triangle">
            <a:avLst/>
          </a:prstGeom>
          <a:solidFill>
            <a:srgbClr val="FFFFFF"/>
          </a:solidFill>
          <a:ln>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2303023" y="3990226"/>
            <a:ext cx="219619" cy="276975"/>
          </a:xfrm>
          <a:prstGeom prst="rect">
            <a:avLst/>
          </a:prstGeom>
          <a:solidFill>
            <a:srgbClr val="E9D7D3"/>
          </a:solidFill>
          <a:ln>
            <a:solidFill>
              <a:srgbClr val="FF66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0000"/>
                </a:solidFill>
              </a:rPr>
              <a:t>T</a:t>
            </a:r>
          </a:p>
        </p:txBody>
      </p:sp>
      <p:sp>
        <p:nvSpPr>
          <p:cNvPr id="59" name="Rectangle 58"/>
          <p:cNvSpPr/>
          <p:nvPr/>
        </p:nvSpPr>
        <p:spPr>
          <a:xfrm>
            <a:off x="4442202" y="3990226"/>
            <a:ext cx="219619" cy="276975"/>
          </a:xfrm>
          <a:prstGeom prst="rect">
            <a:avLst/>
          </a:prstGeom>
          <a:solidFill>
            <a:srgbClr val="E9D7D3"/>
          </a:solidFill>
          <a:ln>
            <a:solidFill>
              <a:srgbClr val="FF66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0000"/>
                </a:solidFill>
              </a:rPr>
              <a:t>T</a:t>
            </a:r>
          </a:p>
        </p:txBody>
      </p:sp>
      <p:sp>
        <p:nvSpPr>
          <p:cNvPr id="60" name="Rectangle 59"/>
          <p:cNvSpPr/>
          <p:nvPr/>
        </p:nvSpPr>
        <p:spPr>
          <a:xfrm>
            <a:off x="2608620" y="3990226"/>
            <a:ext cx="219619" cy="276975"/>
          </a:xfrm>
          <a:prstGeom prst="rect">
            <a:avLst/>
          </a:prstGeom>
          <a:solidFill>
            <a:srgbClr val="E9D7D3"/>
          </a:solidFill>
          <a:ln>
            <a:solidFill>
              <a:srgbClr val="FF66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0000"/>
                </a:solidFill>
              </a:rPr>
              <a:t>T</a:t>
            </a:r>
          </a:p>
        </p:txBody>
      </p:sp>
      <p:sp>
        <p:nvSpPr>
          <p:cNvPr id="61" name="Rectangle 60"/>
          <p:cNvSpPr/>
          <p:nvPr/>
        </p:nvSpPr>
        <p:spPr>
          <a:xfrm>
            <a:off x="2914217" y="3990226"/>
            <a:ext cx="219619" cy="276975"/>
          </a:xfrm>
          <a:prstGeom prst="rect">
            <a:avLst/>
          </a:prstGeom>
          <a:solidFill>
            <a:srgbClr val="E9D7D3"/>
          </a:solidFill>
          <a:ln>
            <a:solidFill>
              <a:srgbClr val="FF66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0000"/>
                </a:solidFill>
              </a:rPr>
              <a:t>T</a:t>
            </a:r>
          </a:p>
        </p:txBody>
      </p:sp>
      <p:sp>
        <p:nvSpPr>
          <p:cNvPr id="62" name="Rectangle 61"/>
          <p:cNvSpPr/>
          <p:nvPr/>
        </p:nvSpPr>
        <p:spPr>
          <a:xfrm>
            <a:off x="3219814" y="3990226"/>
            <a:ext cx="219619" cy="276975"/>
          </a:xfrm>
          <a:prstGeom prst="rect">
            <a:avLst/>
          </a:prstGeom>
          <a:solidFill>
            <a:srgbClr val="E9D7D3"/>
          </a:solidFill>
          <a:ln>
            <a:solidFill>
              <a:srgbClr val="FF66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0000"/>
                </a:solidFill>
              </a:rPr>
              <a:t>T</a:t>
            </a:r>
          </a:p>
        </p:txBody>
      </p:sp>
      <p:sp>
        <p:nvSpPr>
          <p:cNvPr id="63" name="Rectangle 62"/>
          <p:cNvSpPr/>
          <p:nvPr/>
        </p:nvSpPr>
        <p:spPr>
          <a:xfrm>
            <a:off x="3525411" y="3990226"/>
            <a:ext cx="219619" cy="276975"/>
          </a:xfrm>
          <a:prstGeom prst="rect">
            <a:avLst/>
          </a:prstGeom>
          <a:solidFill>
            <a:srgbClr val="E9D7D3"/>
          </a:solidFill>
          <a:ln>
            <a:solidFill>
              <a:srgbClr val="FF66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0000"/>
                </a:solidFill>
              </a:rPr>
              <a:t>T</a:t>
            </a:r>
          </a:p>
        </p:txBody>
      </p:sp>
      <p:sp>
        <p:nvSpPr>
          <p:cNvPr id="64" name="Rectangle 63"/>
          <p:cNvSpPr/>
          <p:nvPr/>
        </p:nvSpPr>
        <p:spPr>
          <a:xfrm>
            <a:off x="3831008" y="3990226"/>
            <a:ext cx="219619" cy="276975"/>
          </a:xfrm>
          <a:prstGeom prst="rect">
            <a:avLst/>
          </a:prstGeom>
          <a:solidFill>
            <a:srgbClr val="E9D7D3"/>
          </a:solidFill>
          <a:ln>
            <a:solidFill>
              <a:srgbClr val="FF66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0000"/>
                </a:solidFill>
              </a:rPr>
              <a:t>T</a:t>
            </a:r>
          </a:p>
        </p:txBody>
      </p:sp>
      <p:sp>
        <p:nvSpPr>
          <p:cNvPr id="65" name="Rectangle 64"/>
          <p:cNvSpPr/>
          <p:nvPr/>
        </p:nvSpPr>
        <p:spPr>
          <a:xfrm>
            <a:off x="4136605" y="3990226"/>
            <a:ext cx="219619" cy="276975"/>
          </a:xfrm>
          <a:prstGeom prst="rect">
            <a:avLst/>
          </a:prstGeom>
          <a:solidFill>
            <a:srgbClr val="E9D7D3"/>
          </a:solidFill>
          <a:ln>
            <a:solidFill>
              <a:srgbClr val="FF66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0000"/>
                </a:solidFill>
              </a:rPr>
              <a:t>T</a:t>
            </a:r>
          </a:p>
        </p:txBody>
      </p:sp>
      <p:sp>
        <p:nvSpPr>
          <p:cNvPr id="66" name="TextBox 65"/>
          <p:cNvSpPr txBox="1"/>
          <p:nvPr/>
        </p:nvSpPr>
        <p:spPr>
          <a:xfrm>
            <a:off x="4722133" y="3926328"/>
            <a:ext cx="4309193" cy="406137"/>
          </a:xfrm>
          <a:prstGeom prst="rect">
            <a:avLst/>
          </a:prstGeom>
          <a:noFill/>
        </p:spPr>
        <p:txBody>
          <a:bodyPr wrap="none" rtlCol="0">
            <a:spAutoFit/>
          </a:bodyPr>
          <a:lstStyle/>
          <a:p>
            <a:pPr>
              <a:lnSpc>
                <a:spcPct val="120000"/>
              </a:lnSpc>
              <a:spcBef>
                <a:spcPts val="1000"/>
              </a:spcBef>
              <a:defRPr/>
            </a:pPr>
            <a:r>
              <a:rPr lang="en-US" dirty="0">
                <a:solidFill>
                  <a:srgbClr val="000000"/>
                </a:solidFill>
                <a:sym typeface="Wingdings"/>
              </a:rPr>
              <a:t></a:t>
            </a:r>
            <a:r>
              <a:rPr lang="en-US" sz="1900" dirty="0">
                <a:latin typeface="宋体" panose="02010600030101010101" pitchFamily="2" charset="-122"/>
                <a:sym typeface="Wingdings"/>
              </a:rPr>
              <a:t>Operated by a repeating schedule</a:t>
            </a:r>
            <a:endParaRPr lang="en-US" sz="1900" dirty="0">
              <a:latin typeface="宋体" panose="02010600030101010101" pitchFamily="2" charset="-122"/>
            </a:endParaRPr>
          </a:p>
        </p:txBody>
      </p:sp>
      <p:sp>
        <p:nvSpPr>
          <p:cNvPr id="67" name="Rectangle 66"/>
          <p:cNvSpPr/>
          <p:nvPr/>
        </p:nvSpPr>
        <p:spPr>
          <a:xfrm>
            <a:off x="2616805" y="3371478"/>
            <a:ext cx="1133827" cy="304800"/>
          </a:xfrm>
          <a:prstGeom prst="rect">
            <a:avLst/>
          </a:prstGeom>
          <a:noFill/>
          <a:ln>
            <a:solidFill>
              <a:srgbClr val="0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Weighted</a:t>
            </a:r>
          </a:p>
        </p:txBody>
      </p:sp>
      <p:sp>
        <p:nvSpPr>
          <p:cNvPr id="70" name="标题 1"/>
          <p:cNvSpPr>
            <a:spLocks noGrp="1"/>
          </p:cNvSpPr>
          <p:nvPr>
            <p:ph type="title"/>
          </p:nvPr>
        </p:nvSpPr>
        <p:spPr>
          <a:xfrm>
            <a:off x="838200" y="365125"/>
            <a:ext cx="10515600" cy="1325563"/>
          </a:xfrm>
        </p:spPr>
        <p:txBody>
          <a:bodyPr/>
          <a:lstStyle/>
          <a:p>
            <a:r>
              <a:rPr lang="en-US" altLang="zh-CN" dirty="0" err="1" smtClean="0"/>
              <a:t>Qbv</a:t>
            </a:r>
            <a:r>
              <a:rPr lang="zh-CN" altLang="en-US" dirty="0" smtClean="0"/>
              <a:t>概念的提出过程</a:t>
            </a:r>
            <a:endParaRPr lang="zh-CN" altLang="en-US" dirty="0"/>
          </a:p>
        </p:txBody>
      </p:sp>
    </p:spTree>
    <p:extLst>
      <p:ext uri="{BB962C8B-B14F-4D97-AF65-F5344CB8AC3E}">
        <p14:creationId xmlns:p14="http://schemas.microsoft.com/office/powerpoint/2010/main" val="56006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241951" y="854912"/>
            <a:ext cx="7790476" cy="5838095"/>
          </a:xfrm>
          <a:prstGeom prst="rect">
            <a:avLst/>
          </a:prstGeom>
        </p:spPr>
      </p:pic>
      <p:sp>
        <p:nvSpPr>
          <p:cNvPr id="4" name="标题 1"/>
          <p:cNvSpPr txBox="1">
            <a:spLocks/>
          </p:cNvSpPr>
          <p:nvPr/>
        </p:nvSpPr>
        <p:spPr>
          <a:xfrm>
            <a:off x="245075" y="192131"/>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基于</a:t>
            </a:r>
            <a:r>
              <a:rPr lang="en-US" altLang="zh-CN" dirty="0" err="1" smtClean="0"/>
              <a:t>Qbv</a:t>
            </a:r>
            <a:r>
              <a:rPr lang="zh-CN" altLang="en-US" dirty="0" smtClean="0"/>
              <a:t>的报文转发过程</a:t>
            </a:r>
            <a:endParaRPr lang="zh-CN" altLang="en-US" dirty="0"/>
          </a:p>
        </p:txBody>
      </p:sp>
    </p:spTree>
    <p:extLst>
      <p:ext uri="{BB962C8B-B14F-4D97-AF65-F5344CB8AC3E}">
        <p14:creationId xmlns:p14="http://schemas.microsoft.com/office/powerpoint/2010/main" val="93916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latin typeface="宋体" panose="02010600030101010101" pitchFamily="2" charset="-122"/>
              </a:rPr>
              <a:t>AVB</a:t>
            </a:r>
            <a:r>
              <a:rPr lang="zh-CN" altLang="en-US" dirty="0" smtClean="0">
                <a:latin typeface="宋体" panose="02010600030101010101" pitchFamily="2" charset="-122"/>
              </a:rPr>
              <a:t>和</a:t>
            </a:r>
            <a:r>
              <a:rPr lang="en-US" altLang="zh-CN" dirty="0" smtClean="0">
                <a:latin typeface="宋体" panose="02010600030101010101" pitchFamily="2" charset="-122"/>
              </a:rPr>
              <a:t>TSN</a:t>
            </a:r>
            <a:r>
              <a:rPr lang="zh-CN" altLang="en-US" dirty="0" smtClean="0">
                <a:latin typeface="宋体" panose="02010600030101010101" pitchFamily="2" charset="-122"/>
              </a:rPr>
              <a:t>协议概述</a:t>
            </a:r>
            <a:endParaRPr lang="en-US" altLang="zh-CN" dirty="0" smtClean="0">
              <a:latin typeface="宋体" panose="02010600030101010101" pitchFamily="2" charset="-122"/>
            </a:endParaRPr>
          </a:p>
          <a:p>
            <a:pPr>
              <a:lnSpc>
                <a:spcPct val="150000"/>
              </a:lnSpc>
            </a:pPr>
            <a:r>
              <a:rPr lang="en-US" altLang="zh-CN" dirty="0" smtClean="0">
                <a:latin typeface="宋体" panose="02010600030101010101" pitchFamily="2" charset="-122"/>
              </a:rPr>
              <a:t>802.1AS</a:t>
            </a:r>
            <a:r>
              <a:rPr lang="zh-CN" altLang="en-US" dirty="0" smtClean="0">
                <a:latin typeface="宋体" panose="02010600030101010101" pitchFamily="2" charset="-122"/>
              </a:rPr>
              <a:t>协议介绍</a:t>
            </a:r>
            <a:endParaRPr lang="en-US" altLang="zh-CN" dirty="0" smtClean="0">
              <a:latin typeface="宋体" panose="02010600030101010101" pitchFamily="2" charset="-122"/>
            </a:endParaRPr>
          </a:p>
          <a:p>
            <a:pPr>
              <a:lnSpc>
                <a:spcPct val="150000"/>
              </a:lnSpc>
            </a:pPr>
            <a:r>
              <a:rPr lang="en-US" altLang="zh-CN" dirty="0" smtClean="0">
                <a:latin typeface="宋体" panose="02010600030101010101" pitchFamily="2" charset="-122"/>
              </a:rPr>
              <a:t>802.1Qbv</a:t>
            </a:r>
            <a:r>
              <a:rPr lang="zh-CN" altLang="en-US" dirty="0" smtClean="0">
                <a:latin typeface="宋体" panose="02010600030101010101" pitchFamily="2" charset="-122"/>
              </a:rPr>
              <a:t>协议介绍</a:t>
            </a:r>
            <a:endParaRPr lang="en-US" altLang="zh-CN" dirty="0" smtClean="0">
              <a:latin typeface="宋体" panose="02010600030101010101" pitchFamily="2" charset="-122"/>
            </a:endParaRPr>
          </a:p>
          <a:p>
            <a:pPr>
              <a:lnSpc>
                <a:spcPct val="150000"/>
              </a:lnSpc>
            </a:pPr>
            <a:r>
              <a:rPr lang="en-US" altLang="zh-CN" dirty="0" smtClean="0">
                <a:latin typeface="宋体" panose="02010600030101010101" pitchFamily="2" charset="-122"/>
              </a:rPr>
              <a:t>802.1CB</a:t>
            </a:r>
            <a:r>
              <a:rPr lang="zh-CN" altLang="en-US" dirty="0" smtClean="0">
                <a:latin typeface="宋体" panose="02010600030101010101" pitchFamily="2" charset="-122"/>
              </a:rPr>
              <a:t>协议介绍</a:t>
            </a:r>
            <a:endParaRPr lang="en-US" altLang="zh-CN" dirty="0" smtClean="0">
              <a:latin typeface="宋体" panose="02010600030101010101" pitchFamily="2" charset="-122"/>
            </a:endParaRPr>
          </a:p>
        </p:txBody>
      </p:sp>
    </p:spTree>
    <p:extLst>
      <p:ext uri="{BB962C8B-B14F-4D97-AF65-F5344CB8AC3E}">
        <p14:creationId xmlns:p14="http://schemas.microsoft.com/office/powerpoint/2010/main" val="3251172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A83E362-C945-4AC2-A3B5-3F3C8EEE020F}" type="slidenum">
              <a:rPr lang="zh-CN" altLang="en-US" smtClean="0"/>
              <a:pPr/>
              <a:t>20</a:t>
            </a:fld>
            <a:endParaRPr lang="zh-CN" altLang="en-US" sz="1800" dirty="0">
              <a:solidFill>
                <a:schemeClr val="tx1"/>
              </a:solidFill>
              <a:ea typeface="宋体" panose="02010600030101010101" pitchFamily="2" charset="-122"/>
            </a:endParaRPr>
          </a:p>
        </p:txBody>
      </p:sp>
      <p:pic>
        <p:nvPicPr>
          <p:cNvPr id="6" name="图片 5"/>
          <p:cNvPicPr/>
          <p:nvPr/>
        </p:nvPicPr>
        <p:blipFill>
          <a:blip r:embed="rId3"/>
          <a:stretch>
            <a:fillRect/>
          </a:stretch>
        </p:blipFill>
        <p:spPr>
          <a:xfrm>
            <a:off x="597270" y="2447211"/>
            <a:ext cx="4487321" cy="1992984"/>
          </a:xfrm>
          <a:prstGeom prst="rect">
            <a:avLst/>
          </a:prstGeom>
        </p:spPr>
      </p:pic>
      <p:sp>
        <p:nvSpPr>
          <p:cNvPr id="4" name="矩形 3"/>
          <p:cNvSpPr/>
          <p:nvPr/>
        </p:nvSpPr>
        <p:spPr>
          <a:xfrm>
            <a:off x="5735594" y="1527794"/>
            <a:ext cx="5618206" cy="3831818"/>
          </a:xfrm>
          <a:prstGeom prst="rect">
            <a:avLst/>
          </a:prstGeom>
        </p:spPr>
        <p:txBody>
          <a:bodyPr wrap="square">
            <a:spAutoFit/>
          </a:bodyPr>
          <a:lstStyle/>
          <a:p>
            <a:pPr marL="552450" indent="-285750" algn="just">
              <a:lnSpc>
                <a:spcPct val="150000"/>
              </a:lnSpc>
              <a:spcAft>
                <a:spcPts val="0"/>
              </a:spcAft>
              <a:buFont typeface="Arial" panose="020B0604020202020204" pitchFamily="34" charset="0"/>
              <a:buChar char="•"/>
            </a:pPr>
            <a:r>
              <a:rPr lang="zh-CN" altLang="en-US" kern="100" dirty="0">
                <a:latin typeface="Calibri" panose="020F0502020204030204" pitchFamily="34" charset="0"/>
                <a:cs typeface="Times New Roman" panose="02020603050405020304" pitchFamily="18" charset="0"/>
              </a:rPr>
              <a:t>帧的复制和</a:t>
            </a:r>
            <a:r>
              <a:rPr lang="zh-CN" altLang="en-US" kern="100" dirty="0" smtClean="0">
                <a:latin typeface="Calibri" panose="020F0502020204030204" pitchFamily="34" charset="0"/>
                <a:cs typeface="Times New Roman" panose="02020603050405020304" pitchFamily="18" charset="0"/>
              </a:rPr>
              <a:t>消除</a:t>
            </a:r>
            <a:endParaRPr lang="en-US" altLang="zh-CN" kern="100" dirty="0" smtClean="0">
              <a:latin typeface="Calibri" panose="020F0502020204030204" pitchFamily="34" charset="0"/>
              <a:cs typeface="Times New Roman" panose="02020603050405020304" pitchFamily="18" charset="0"/>
            </a:endParaRPr>
          </a:p>
          <a:p>
            <a:pPr marL="552450" indent="-285750" algn="just">
              <a:lnSpc>
                <a:spcPct val="150000"/>
              </a:lnSpc>
              <a:spcAft>
                <a:spcPts val="0"/>
              </a:spcAft>
              <a:buFont typeface="Arial" panose="020B0604020202020204" pitchFamily="34" charset="0"/>
              <a:buChar char="•"/>
            </a:pPr>
            <a:r>
              <a:rPr lang="zh-CN" altLang="zh-CN" kern="100" dirty="0" smtClean="0">
                <a:latin typeface="Calibri" panose="020F0502020204030204" pitchFamily="34" charset="0"/>
                <a:cs typeface="Times New Roman" panose="02020603050405020304" pitchFamily="18" charset="0"/>
              </a:rPr>
              <a:t>减少</a:t>
            </a:r>
            <a:r>
              <a:rPr lang="zh-CN" altLang="zh-CN" kern="100" dirty="0">
                <a:latin typeface="Calibri" panose="020F0502020204030204" pitchFamily="34" charset="0"/>
                <a:cs typeface="Times New Roman" panose="02020603050405020304" pitchFamily="18" charset="0"/>
              </a:rPr>
              <a:t>丢包</a:t>
            </a:r>
            <a:r>
              <a:rPr lang="zh-CN" altLang="zh-CN" kern="100" dirty="0" smtClean="0">
                <a:latin typeface="Calibri" panose="020F0502020204030204" pitchFamily="34" charset="0"/>
                <a:cs typeface="Times New Roman" panose="02020603050405020304" pitchFamily="18" charset="0"/>
              </a:rPr>
              <a:t>率</a:t>
            </a:r>
            <a:r>
              <a:rPr lang="zh-CN" altLang="en-US" kern="100" dirty="0" smtClean="0">
                <a:latin typeface="Calibri" panose="020F0502020204030204" pitchFamily="34" charset="0"/>
                <a:cs typeface="Times New Roman" panose="02020603050405020304" pitchFamily="18" charset="0"/>
              </a:rPr>
              <a:t>，</a:t>
            </a:r>
            <a:r>
              <a:rPr lang="zh-CN" altLang="zh-CN" kern="100" dirty="0" smtClean="0">
                <a:latin typeface="Calibri" panose="020F0502020204030204" pitchFamily="34" charset="0"/>
                <a:cs typeface="Times New Roman" panose="02020603050405020304" pitchFamily="18" charset="0"/>
              </a:rPr>
              <a:t>提高系统的可靠性</a:t>
            </a:r>
            <a:r>
              <a:rPr lang="zh-CN" altLang="en-US" kern="100" dirty="0" smtClean="0">
                <a:latin typeface="Calibri" panose="020F0502020204030204" pitchFamily="34" charset="0"/>
                <a:cs typeface="Times New Roman" panose="02020603050405020304" pitchFamily="18" charset="0"/>
              </a:rPr>
              <a:t>。</a:t>
            </a:r>
            <a:endParaRPr lang="en-US" altLang="zh-CN" kern="100" dirty="0" smtClean="0">
              <a:latin typeface="Calibri" panose="020F0502020204030204" pitchFamily="34" charset="0"/>
              <a:cs typeface="Times New Roman" panose="02020603050405020304" pitchFamily="18" charset="0"/>
            </a:endParaRPr>
          </a:p>
          <a:p>
            <a:pPr marL="552450" indent="-285750" algn="just">
              <a:lnSpc>
                <a:spcPct val="150000"/>
              </a:lnSpc>
              <a:spcAft>
                <a:spcPts val="0"/>
              </a:spcAft>
              <a:buFont typeface="Arial" panose="020B0604020202020204" pitchFamily="34" charset="0"/>
              <a:buChar char="•"/>
            </a:pPr>
            <a:r>
              <a:rPr lang="zh-CN" altLang="zh-CN" kern="100" dirty="0">
                <a:latin typeface="Calibri" panose="020F0502020204030204" pitchFamily="34" charset="0"/>
                <a:cs typeface="Times New Roman" panose="02020603050405020304" pitchFamily="18" charset="0"/>
              </a:rPr>
              <a:t>一个包含</a:t>
            </a:r>
            <a:r>
              <a:rPr lang="en-US" altLang="zh-CN" kern="100" dirty="0">
                <a:latin typeface="Calibri" panose="020F0502020204030204" pitchFamily="34" charset="0"/>
                <a:cs typeface="Times New Roman" panose="02020603050405020304" pitchFamily="18" charset="0"/>
              </a:rPr>
              <a:t>4</a:t>
            </a:r>
            <a:r>
              <a:rPr lang="zh-CN" altLang="zh-CN" kern="100" dirty="0">
                <a:latin typeface="Calibri" panose="020F0502020204030204" pitchFamily="34" charset="0"/>
                <a:cs typeface="Times New Roman" panose="02020603050405020304" pitchFamily="18" charset="0"/>
              </a:rPr>
              <a:t>个成员流的复合</a:t>
            </a:r>
            <a:r>
              <a:rPr lang="zh-CN" altLang="zh-CN" kern="100" dirty="0" smtClean="0">
                <a:latin typeface="Calibri" panose="020F0502020204030204" pitchFamily="34" charset="0"/>
                <a:cs typeface="Times New Roman" panose="02020603050405020304" pitchFamily="18" charset="0"/>
              </a:rPr>
              <a:t>流</a:t>
            </a:r>
            <a:r>
              <a:rPr lang="zh-CN" altLang="en-US" kern="100" dirty="0" smtClean="0">
                <a:latin typeface="Calibri" panose="020F0502020204030204" pitchFamily="34" charset="0"/>
                <a:cs typeface="Times New Roman" panose="02020603050405020304" pitchFamily="18" charset="0"/>
              </a:rPr>
              <a:t>。</a:t>
            </a:r>
            <a:endParaRPr lang="en-US" altLang="zh-CN" kern="100" dirty="0" smtClean="0">
              <a:latin typeface="Calibri" panose="020F0502020204030204" pitchFamily="34" charset="0"/>
              <a:cs typeface="Times New Roman" panose="02020603050405020304" pitchFamily="18" charset="0"/>
            </a:endParaRPr>
          </a:p>
          <a:p>
            <a:pPr marL="552450" indent="-285750" algn="just">
              <a:lnSpc>
                <a:spcPct val="150000"/>
              </a:lnSpc>
              <a:spcAft>
                <a:spcPts val="0"/>
              </a:spcAft>
              <a:buFont typeface="Arial" panose="020B0604020202020204" pitchFamily="34" charset="0"/>
              <a:buChar char="•"/>
            </a:pPr>
            <a:r>
              <a:rPr lang="zh-CN" altLang="en-US" kern="100" dirty="0" smtClean="0">
                <a:latin typeface="Calibri" panose="020F0502020204030204" pitchFamily="34" charset="0"/>
                <a:cs typeface="Times New Roman" panose="02020603050405020304" pitchFamily="18" charset="0"/>
              </a:rPr>
              <a:t>最左边是源节点，</a:t>
            </a:r>
            <a:r>
              <a:rPr lang="zh-CN" altLang="zh-CN" kern="100" dirty="0">
                <a:latin typeface="Calibri" panose="020F0502020204030204" pitchFamily="34" charset="0"/>
                <a:cs typeface="Times New Roman" panose="02020603050405020304" pitchFamily="18" charset="0"/>
              </a:rPr>
              <a:t>复制数据包</a:t>
            </a:r>
            <a:r>
              <a:rPr lang="zh-CN" altLang="zh-CN" kern="100" dirty="0" smtClean="0">
                <a:latin typeface="Calibri" panose="020F0502020204030204" pitchFamily="34" charset="0"/>
                <a:cs typeface="Times New Roman" panose="02020603050405020304" pitchFamily="18" charset="0"/>
              </a:rPr>
              <a:t>，</a:t>
            </a:r>
            <a:r>
              <a:rPr lang="zh-CN" altLang="zh-CN" kern="100" dirty="0">
                <a:latin typeface="Calibri" panose="020F0502020204030204" pitchFamily="34" charset="0"/>
                <a:cs typeface="Times New Roman" panose="02020603050405020304" pitchFamily="18" charset="0"/>
              </a:rPr>
              <a:t>产生序列号，封装进每个</a:t>
            </a:r>
            <a:r>
              <a:rPr lang="zh-CN" altLang="zh-CN" kern="100" dirty="0" smtClean="0">
                <a:latin typeface="Calibri" panose="020F0502020204030204" pitchFamily="34" charset="0"/>
                <a:cs typeface="Times New Roman" panose="02020603050405020304" pitchFamily="18" charset="0"/>
              </a:rPr>
              <a:t>数据包</a:t>
            </a:r>
            <a:r>
              <a:rPr lang="zh-CN" altLang="en-US" kern="100" dirty="0" smtClean="0">
                <a:latin typeface="Calibri" panose="020F0502020204030204" pitchFamily="34" charset="0"/>
                <a:cs typeface="Times New Roman" panose="02020603050405020304" pitchFamily="18" charset="0"/>
              </a:rPr>
              <a:t>。</a:t>
            </a:r>
            <a:endParaRPr lang="en-US" altLang="zh-CN" kern="100" dirty="0" smtClean="0">
              <a:latin typeface="Calibri" panose="020F0502020204030204" pitchFamily="34" charset="0"/>
              <a:cs typeface="Times New Roman" panose="02020603050405020304" pitchFamily="18" charset="0"/>
            </a:endParaRPr>
          </a:p>
          <a:p>
            <a:pPr marL="552450" indent="-285750" algn="just">
              <a:lnSpc>
                <a:spcPct val="150000"/>
              </a:lnSpc>
              <a:spcAft>
                <a:spcPts val="0"/>
              </a:spcAft>
              <a:buFont typeface="Arial" panose="020B0604020202020204" pitchFamily="34" charset="0"/>
              <a:buChar char="•"/>
            </a:pPr>
            <a:r>
              <a:rPr lang="zh-CN" altLang="en-US" kern="100" dirty="0" smtClean="0">
                <a:latin typeface="Calibri" panose="020F0502020204030204" pitchFamily="34" charset="0"/>
                <a:cs typeface="Times New Roman" panose="02020603050405020304" pitchFamily="18" charset="0"/>
              </a:rPr>
              <a:t>中间节点，消除复制，产生新的成员流。</a:t>
            </a:r>
            <a:endParaRPr lang="en-US" altLang="zh-CN" kern="100" dirty="0" smtClean="0">
              <a:latin typeface="Calibri" panose="020F0502020204030204" pitchFamily="34" charset="0"/>
              <a:cs typeface="Times New Roman" panose="02020603050405020304" pitchFamily="18" charset="0"/>
            </a:endParaRPr>
          </a:p>
          <a:p>
            <a:pPr marL="552450" indent="-285750" algn="just">
              <a:lnSpc>
                <a:spcPct val="150000"/>
              </a:lnSpc>
              <a:spcAft>
                <a:spcPts val="0"/>
              </a:spcAft>
              <a:buFont typeface="Arial" panose="020B0604020202020204" pitchFamily="34" charset="0"/>
              <a:buChar char="•"/>
            </a:pPr>
            <a:r>
              <a:rPr lang="zh-CN" altLang="en-US" kern="100" dirty="0">
                <a:latin typeface="Calibri" panose="020F0502020204030204" pitchFamily="34" charset="0"/>
                <a:cs typeface="Times New Roman" panose="02020603050405020304" pitchFamily="18" charset="0"/>
              </a:rPr>
              <a:t>最</a:t>
            </a:r>
            <a:r>
              <a:rPr lang="zh-CN" altLang="en-US" kern="100" dirty="0" smtClean="0">
                <a:latin typeface="Calibri" panose="020F0502020204030204" pitchFamily="34" charset="0"/>
                <a:cs typeface="Times New Roman" panose="02020603050405020304" pitchFamily="18" charset="0"/>
              </a:rPr>
              <a:t>右边是接收节点，消除复制。</a:t>
            </a:r>
            <a:endParaRPr lang="en-US" altLang="zh-CN" kern="100" dirty="0" smtClean="0">
              <a:latin typeface="Calibri" panose="020F0502020204030204" pitchFamily="34" charset="0"/>
              <a:cs typeface="Times New Roman" panose="02020603050405020304" pitchFamily="18" charset="0"/>
            </a:endParaRPr>
          </a:p>
          <a:p>
            <a:pPr marL="552450" indent="-285750" algn="just">
              <a:lnSpc>
                <a:spcPct val="150000"/>
              </a:lnSpc>
              <a:spcAft>
                <a:spcPts val="0"/>
              </a:spcAft>
              <a:buFont typeface="Arial" panose="020B0604020202020204" pitchFamily="34" charset="0"/>
              <a:buChar char="•"/>
            </a:pPr>
            <a:r>
              <a:rPr lang="zh-CN" altLang="zh-CN" kern="100" dirty="0" smtClean="0">
                <a:latin typeface="Calibri" panose="020F0502020204030204" pitchFamily="34" charset="0"/>
                <a:cs typeface="Times New Roman" panose="02020603050405020304" pitchFamily="18" charset="0"/>
              </a:rPr>
              <a:t>这种</a:t>
            </a:r>
            <a:r>
              <a:rPr lang="zh-CN" altLang="zh-CN" kern="100" dirty="0">
                <a:latin typeface="Calibri" panose="020F0502020204030204" pitchFamily="34" charset="0"/>
                <a:cs typeface="Times New Roman" panose="02020603050405020304" pitchFamily="18" charset="0"/>
              </a:rPr>
              <a:t>配置可以抵抗</a:t>
            </a:r>
            <a:r>
              <a:rPr lang="en-US" altLang="zh-CN" kern="100" dirty="0" smtClean="0">
                <a:latin typeface="Calibri" panose="020F0502020204030204" pitchFamily="34" charset="0"/>
                <a:cs typeface="Times New Roman" panose="02020603050405020304" pitchFamily="18" charset="0"/>
              </a:rPr>
              <a:t>7</a:t>
            </a:r>
            <a:r>
              <a:rPr lang="zh-CN" altLang="en-US" kern="100" dirty="0" smtClean="0">
                <a:latin typeface="Calibri" panose="020F0502020204030204" pitchFamily="34" charset="0"/>
                <a:cs typeface="Times New Roman" panose="02020603050405020304" pitchFamily="18" charset="0"/>
              </a:rPr>
              <a:t>种</a:t>
            </a:r>
            <a:r>
              <a:rPr lang="zh-CN" altLang="zh-CN" kern="100" dirty="0" smtClean="0">
                <a:latin typeface="Calibri" panose="020F0502020204030204" pitchFamily="34" charset="0"/>
                <a:cs typeface="Times New Roman" panose="02020603050405020304" pitchFamily="18" charset="0"/>
              </a:rPr>
              <a:t>单</a:t>
            </a:r>
            <a:r>
              <a:rPr lang="zh-CN" altLang="zh-CN" kern="100" dirty="0">
                <a:latin typeface="Calibri" panose="020F0502020204030204" pitchFamily="34" charset="0"/>
                <a:cs typeface="Times New Roman" panose="02020603050405020304" pitchFamily="18" charset="0"/>
              </a:rPr>
              <a:t>链路故障，和</a:t>
            </a:r>
            <a:r>
              <a:rPr lang="en-US" altLang="zh-CN" kern="100" dirty="0" smtClean="0">
                <a:latin typeface="Calibri" panose="020F0502020204030204" pitchFamily="34" charset="0"/>
                <a:cs typeface="Times New Roman" panose="02020603050405020304" pitchFamily="18" charset="0"/>
              </a:rPr>
              <a:t>16</a:t>
            </a:r>
            <a:r>
              <a:rPr lang="zh-CN" altLang="zh-CN" kern="100" dirty="0" smtClean="0">
                <a:latin typeface="Calibri" panose="020F0502020204030204" pitchFamily="34" charset="0"/>
                <a:cs typeface="Times New Roman" panose="02020603050405020304" pitchFamily="18" charset="0"/>
              </a:rPr>
              <a:t>种双</a:t>
            </a:r>
            <a:r>
              <a:rPr lang="zh-CN" altLang="zh-CN" kern="100" dirty="0">
                <a:latin typeface="Calibri" panose="020F0502020204030204" pitchFamily="34" charset="0"/>
                <a:cs typeface="Times New Roman" panose="02020603050405020304" pitchFamily="18" charset="0"/>
              </a:rPr>
              <a:t>链路故障。</a:t>
            </a:r>
          </a:p>
        </p:txBody>
      </p:sp>
      <p:sp>
        <p:nvSpPr>
          <p:cNvPr id="7" name="标题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802.1CB</a:t>
            </a:r>
            <a:endParaRPr lang="zh-CN" altLang="en-US" dirty="0"/>
          </a:p>
        </p:txBody>
      </p:sp>
    </p:spTree>
    <p:extLst>
      <p:ext uri="{BB962C8B-B14F-4D97-AF65-F5344CB8AC3E}">
        <p14:creationId xmlns:p14="http://schemas.microsoft.com/office/powerpoint/2010/main" val="1951866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A83E362-C945-4AC2-A3B5-3F3C8EEE020F}" type="slidenum">
              <a:rPr lang="zh-CN" altLang="en-US" smtClean="0"/>
              <a:pPr/>
              <a:t>21</a:t>
            </a:fld>
            <a:endParaRPr lang="zh-CN" altLang="en-US" sz="1800" dirty="0">
              <a:solidFill>
                <a:schemeClr val="tx1"/>
              </a:solidFill>
              <a:ea typeface="宋体" panose="02010600030101010101" pitchFamily="2" charset="-122"/>
            </a:endParaRPr>
          </a:p>
        </p:txBody>
      </p:sp>
      <p:sp>
        <p:nvSpPr>
          <p:cNvPr id="14" name="矩形 13"/>
          <p:cNvSpPr/>
          <p:nvPr/>
        </p:nvSpPr>
        <p:spPr>
          <a:xfrm>
            <a:off x="440751" y="300485"/>
            <a:ext cx="7571303"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90000"/>
              </a:lnSpc>
              <a:spcBef>
                <a:spcPct val="0"/>
              </a:spcBef>
            </a:pPr>
            <a:r>
              <a:rPr lang="en-US" altLang="zh-CN" sz="4400" dirty="0">
                <a:latin typeface="+mj-lt"/>
                <a:ea typeface="+mj-ea"/>
                <a:cs typeface="+mj-cs"/>
              </a:rPr>
              <a:t>802.1CB</a:t>
            </a:r>
          </a:p>
        </p:txBody>
      </p:sp>
      <p:pic>
        <p:nvPicPr>
          <p:cNvPr id="7" name="图片 6"/>
          <p:cNvPicPr/>
          <p:nvPr/>
        </p:nvPicPr>
        <p:blipFill>
          <a:blip r:embed="rId3"/>
          <a:stretch>
            <a:fillRect/>
          </a:stretch>
        </p:blipFill>
        <p:spPr>
          <a:xfrm>
            <a:off x="440751" y="2234582"/>
            <a:ext cx="4448488" cy="1900813"/>
          </a:xfrm>
          <a:prstGeom prst="rect">
            <a:avLst/>
          </a:prstGeom>
        </p:spPr>
      </p:pic>
      <p:sp>
        <p:nvSpPr>
          <p:cNvPr id="3" name="矩形 2"/>
          <p:cNvSpPr/>
          <p:nvPr/>
        </p:nvSpPr>
        <p:spPr>
          <a:xfrm>
            <a:off x="5056507" y="290320"/>
            <a:ext cx="6882630" cy="6277359"/>
          </a:xfrm>
          <a:prstGeom prst="rect">
            <a:avLst/>
          </a:prstGeom>
        </p:spPr>
        <p:txBody>
          <a:bodyPr wrap="square">
            <a:spAutoFit/>
          </a:bodyPr>
          <a:lstStyle/>
          <a:p>
            <a:pPr marL="609600" indent="-342900" algn="just">
              <a:lnSpc>
                <a:spcPct val="150000"/>
              </a:lnSpc>
              <a:spcAft>
                <a:spcPts val="0"/>
              </a:spcAft>
              <a:buAutoNum type="arabicPeriod"/>
            </a:pPr>
            <a:r>
              <a:rPr lang="zh-CN" altLang="en-US" kern="100" dirty="0" smtClean="0">
                <a:latin typeface="Calibri" panose="020F0502020204030204" pitchFamily="34" charset="0"/>
                <a:cs typeface="Times New Roman" panose="02020603050405020304" pitchFamily="18" charset="0"/>
              </a:rPr>
              <a:t>排序</a:t>
            </a:r>
            <a:endParaRPr lang="en-US" altLang="zh-CN" kern="100" dirty="0" smtClean="0">
              <a:latin typeface="Calibri" panose="020F0502020204030204" pitchFamily="34" charset="0"/>
              <a:cs typeface="Times New Roman" panose="02020603050405020304" pitchFamily="18" charset="0"/>
            </a:endParaRPr>
          </a:p>
          <a:p>
            <a:pPr marL="552450" indent="-285750" algn="just">
              <a:lnSpc>
                <a:spcPct val="150000"/>
              </a:lnSpc>
              <a:spcAft>
                <a:spcPts val="0"/>
              </a:spcAft>
              <a:buFont typeface="Arial" panose="020B0604020202020204" pitchFamily="34" charset="0"/>
              <a:buChar char="•"/>
            </a:pPr>
            <a:r>
              <a:rPr lang="zh-CN" altLang="en-US" kern="100" dirty="0" smtClean="0">
                <a:latin typeface="Calibri" panose="020F0502020204030204" pitchFamily="34" charset="0"/>
                <a:cs typeface="Times New Roman" panose="02020603050405020304" pitchFamily="18" charset="0"/>
              </a:rPr>
              <a:t>为</a:t>
            </a:r>
            <a:r>
              <a:rPr lang="zh-CN" altLang="en-US" kern="100" dirty="0">
                <a:latin typeface="Calibri" panose="020F0502020204030204" pitchFamily="34" charset="0"/>
                <a:cs typeface="Times New Roman" panose="02020603050405020304" pitchFamily="18" charset="0"/>
              </a:rPr>
              <a:t>数据包产生连续的序列</a:t>
            </a:r>
            <a:r>
              <a:rPr lang="zh-CN" altLang="en-US" kern="100" dirty="0" smtClean="0">
                <a:latin typeface="Calibri" panose="020F0502020204030204" pitchFamily="34" charset="0"/>
                <a:cs typeface="Times New Roman" panose="02020603050405020304" pitchFamily="18" charset="0"/>
              </a:rPr>
              <a:t>号</a:t>
            </a:r>
            <a:endParaRPr lang="en-US" altLang="zh-CN" kern="100" dirty="0" smtClean="0">
              <a:latin typeface="Calibri" panose="020F0502020204030204" pitchFamily="34" charset="0"/>
              <a:cs typeface="Times New Roman" panose="02020603050405020304" pitchFamily="18" charset="0"/>
            </a:endParaRPr>
          </a:p>
          <a:p>
            <a:pPr marL="552450" indent="-285750" algn="just">
              <a:lnSpc>
                <a:spcPct val="150000"/>
              </a:lnSpc>
              <a:spcAft>
                <a:spcPts val="0"/>
              </a:spcAft>
              <a:buFont typeface="Arial" panose="020B0604020202020204" pitchFamily="34" charset="0"/>
              <a:buChar char="•"/>
            </a:pPr>
            <a:r>
              <a:rPr lang="zh-CN" altLang="en-US" kern="100" dirty="0" smtClean="0">
                <a:latin typeface="Calibri" panose="020F0502020204030204" pitchFamily="34" charset="0"/>
                <a:cs typeface="Times New Roman" panose="02020603050405020304" pitchFamily="18" charset="0"/>
              </a:rPr>
              <a:t>检验</a:t>
            </a:r>
            <a:r>
              <a:rPr lang="zh-CN" altLang="en-US" kern="100" dirty="0">
                <a:latin typeface="Calibri" panose="020F0502020204030204" pitchFamily="34" charset="0"/>
                <a:cs typeface="Times New Roman" panose="02020603050405020304" pitchFamily="18" charset="0"/>
              </a:rPr>
              <a:t>所接收数据包的序列号，如果它的序列号表示它是以前接收过的数据包的复制，就丢弃该</a:t>
            </a:r>
            <a:r>
              <a:rPr lang="zh-CN" altLang="en-US" kern="100" dirty="0" smtClean="0">
                <a:latin typeface="Calibri" panose="020F0502020204030204" pitchFamily="34" charset="0"/>
                <a:cs typeface="Times New Roman" panose="02020603050405020304" pitchFamily="18" charset="0"/>
              </a:rPr>
              <a:t>数据包</a:t>
            </a:r>
            <a:endParaRPr lang="en-US" altLang="zh-CN" kern="100" dirty="0" smtClean="0">
              <a:latin typeface="Calibri" panose="020F0502020204030204" pitchFamily="34" charset="0"/>
              <a:cs typeface="Times New Roman" panose="02020603050405020304" pitchFamily="18" charset="0"/>
            </a:endParaRPr>
          </a:p>
          <a:p>
            <a:pPr marL="552450" indent="-285750" algn="just">
              <a:lnSpc>
                <a:spcPct val="150000"/>
              </a:lnSpc>
              <a:spcAft>
                <a:spcPts val="0"/>
              </a:spcAft>
              <a:buFont typeface="Arial" panose="020B0604020202020204" pitchFamily="34" charset="0"/>
              <a:buChar char="•"/>
            </a:pPr>
            <a:r>
              <a:rPr lang="zh-CN" altLang="en-US" kern="100" dirty="0" smtClean="0">
                <a:latin typeface="Calibri" panose="020F0502020204030204" pitchFamily="34" charset="0"/>
                <a:cs typeface="Times New Roman" panose="02020603050405020304" pitchFamily="18" charset="0"/>
              </a:rPr>
              <a:t>错误检测：</a:t>
            </a:r>
            <a:r>
              <a:rPr lang="zh-CN" altLang="zh-CN" dirty="0"/>
              <a:t>一个包含</a:t>
            </a:r>
            <a:r>
              <a:rPr lang="en-US" altLang="zh-CN" dirty="0"/>
              <a:t>n</a:t>
            </a:r>
            <a:r>
              <a:rPr lang="zh-CN" altLang="zh-CN" dirty="0"/>
              <a:t>条路径的复合流，将有</a:t>
            </a:r>
            <a:r>
              <a:rPr lang="en-US" altLang="zh-CN" dirty="0"/>
              <a:t>n-1</a:t>
            </a:r>
            <a:r>
              <a:rPr lang="zh-CN" altLang="zh-CN" dirty="0"/>
              <a:t>个数据包被丢弃，否则将会产生</a:t>
            </a:r>
            <a:r>
              <a:rPr lang="en-US" altLang="zh-CN" dirty="0"/>
              <a:t>SIGNAL_LATENT_ERROR</a:t>
            </a:r>
            <a:r>
              <a:rPr lang="zh-CN" altLang="zh-CN" dirty="0"/>
              <a:t>。</a:t>
            </a:r>
            <a:endParaRPr lang="en-US" altLang="zh-CN" kern="100" dirty="0" smtClean="0">
              <a:latin typeface="Calibri" panose="020F0502020204030204" pitchFamily="34" charset="0"/>
              <a:cs typeface="Times New Roman" panose="02020603050405020304" pitchFamily="18" charset="0"/>
            </a:endParaRPr>
          </a:p>
          <a:p>
            <a:pPr marL="266700" algn="just">
              <a:lnSpc>
                <a:spcPct val="150000"/>
              </a:lnSpc>
              <a:spcAft>
                <a:spcPts val="0"/>
              </a:spcAft>
            </a:pPr>
            <a:r>
              <a:rPr lang="en-US" altLang="zh-CN" kern="100" dirty="0" smtClean="0">
                <a:latin typeface="Calibri" panose="020F0502020204030204" pitchFamily="34" charset="0"/>
                <a:cs typeface="Times New Roman" panose="02020603050405020304" pitchFamily="18" charset="0"/>
              </a:rPr>
              <a:t>2. </a:t>
            </a:r>
            <a:r>
              <a:rPr lang="zh-CN" altLang="zh-CN" kern="100" dirty="0" smtClean="0">
                <a:latin typeface="Calibri" panose="020F0502020204030204" pitchFamily="34" charset="0"/>
                <a:cs typeface="Times New Roman" panose="02020603050405020304" pitchFamily="18" charset="0"/>
              </a:rPr>
              <a:t>分流：</a:t>
            </a:r>
            <a:r>
              <a:rPr lang="zh-CN" altLang="zh-CN" kern="100" dirty="0">
                <a:latin typeface="Calibri" panose="020F0502020204030204" pitchFamily="34" charset="0"/>
                <a:cs typeface="Times New Roman" panose="02020603050405020304" pitchFamily="18" charset="0"/>
              </a:rPr>
              <a:t>复制数据包，给每个复制分配一个不同</a:t>
            </a:r>
            <a:r>
              <a:rPr lang="zh-CN" altLang="zh-CN" kern="100" dirty="0" smtClean="0">
                <a:latin typeface="Calibri" panose="020F0502020204030204" pitchFamily="34" charset="0"/>
                <a:cs typeface="Times New Roman" panose="02020603050405020304" pitchFamily="18" charset="0"/>
              </a:rPr>
              <a:t>的</a:t>
            </a:r>
            <a:r>
              <a:rPr lang="en-US" altLang="zh-CN" kern="100" dirty="0" err="1" smtClean="0">
                <a:latin typeface="Calibri" panose="020F0502020204030204" pitchFamily="34" charset="0"/>
                <a:cs typeface="Times New Roman" panose="02020603050405020304" pitchFamily="18" charset="0"/>
              </a:rPr>
              <a:t>stream_identifier</a:t>
            </a:r>
            <a:r>
              <a:rPr lang="zh-CN" altLang="zh-CN" kern="100" dirty="0" smtClean="0">
                <a:latin typeface="Calibri" panose="020F0502020204030204" pitchFamily="34"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marL="266700" algn="just">
              <a:lnSpc>
                <a:spcPct val="150000"/>
              </a:lnSpc>
              <a:spcAft>
                <a:spcPts val="0"/>
              </a:spcAft>
            </a:pPr>
            <a:r>
              <a:rPr lang="en-US" altLang="zh-CN" kern="100" dirty="0" smtClean="0">
                <a:latin typeface="Calibri" panose="020F0502020204030204" pitchFamily="34" charset="0"/>
                <a:cs typeface="Times New Roman" panose="02020603050405020304" pitchFamily="18" charset="0"/>
              </a:rPr>
              <a:t>3. </a:t>
            </a:r>
            <a:r>
              <a:rPr lang="zh-CN" altLang="zh-CN" kern="100" dirty="0" smtClean="0">
                <a:latin typeface="Calibri" panose="020F0502020204030204" pitchFamily="34" charset="0"/>
                <a:cs typeface="Times New Roman" panose="02020603050405020304" pitchFamily="18" charset="0"/>
              </a:rPr>
              <a:t>单个</a:t>
            </a:r>
            <a:r>
              <a:rPr lang="zh-CN" altLang="en-US" kern="100" dirty="0" smtClean="0">
                <a:latin typeface="Calibri" panose="020F0502020204030204" pitchFamily="34" charset="0"/>
                <a:cs typeface="Times New Roman" panose="02020603050405020304" pitchFamily="18" charset="0"/>
              </a:rPr>
              <a:t>恢复</a:t>
            </a:r>
            <a:r>
              <a:rPr lang="zh-CN" altLang="zh-CN" kern="100" dirty="0" smtClean="0">
                <a:latin typeface="Calibri" panose="020F0502020204030204" pitchFamily="34" charset="0"/>
                <a:cs typeface="Times New Roman" panose="02020603050405020304" pitchFamily="18" charset="0"/>
              </a:rPr>
              <a:t>：</a:t>
            </a:r>
            <a:r>
              <a:rPr lang="zh-CN" altLang="en-US" kern="100" dirty="0" smtClean="0">
                <a:latin typeface="Calibri" panose="020F0502020204030204" pitchFamily="34" charset="0"/>
                <a:cs typeface="Times New Roman" panose="02020603050405020304" pitchFamily="18" charset="0"/>
              </a:rPr>
              <a:t>针对同一个流取消复制。</a:t>
            </a:r>
            <a:endParaRPr lang="en-US" altLang="zh-CN" kern="100" dirty="0" smtClean="0">
              <a:latin typeface="Calibri" panose="020F0502020204030204" pitchFamily="34" charset="0"/>
              <a:cs typeface="Times New Roman" panose="02020603050405020304" pitchFamily="18" charset="0"/>
            </a:endParaRPr>
          </a:p>
          <a:p>
            <a:pPr marL="266700" algn="just">
              <a:lnSpc>
                <a:spcPct val="150000"/>
              </a:lnSpc>
              <a:spcAft>
                <a:spcPts val="0"/>
              </a:spcAft>
            </a:pPr>
            <a:r>
              <a:rPr lang="en-US" altLang="zh-CN" kern="100" dirty="0" smtClean="0">
                <a:latin typeface="Calibri" panose="020F0502020204030204" pitchFamily="34" charset="0"/>
                <a:cs typeface="Times New Roman" panose="02020603050405020304" pitchFamily="18" charset="0"/>
              </a:rPr>
              <a:t>4. </a:t>
            </a:r>
            <a:r>
              <a:rPr lang="zh-CN" altLang="zh-CN" kern="100" dirty="0" smtClean="0">
                <a:latin typeface="Calibri" panose="020F0502020204030204" pitchFamily="34" charset="0"/>
                <a:cs typeface="Times New Roman" panose="02020603050405020304" pitchFamily="18" charset="0"/>
              </a:rPr>
              <a:t>序列</a:t>
            </a:r>
            <a:r>
              <a:rPr lang="zh-CN" altLang="zh-CN" kern="100" dirty="0">
                <a:latin typeface="Calibri" panose="020F0502020204030204" pitchFamily="34" charset="0"/>
                <a:cs typeface="Times New Roman" panose="02020603050405020304" pitchFamily="18" charset="0"/>
              </a:rPr>
              <a:t>编码</a:t>
            </a:r>
            <a:r>
              <a:rPr lang="en-US" altLang="zh-CN" kern="100" dirty="0">
                <a:latin typeface="Calibri" panose="020F0502020204030204" pitchFamily="34" charset="0"/>
                <a:cs typeface="Times New Roman" panose="02020603050405020304" pitchFamily="18" charset="0"/>
              </a:rPr>
              <a:t>/</a:t>
            </a:r>
            <a:r>
              <a:rPr lang="zh-CN" altLang="zh-CN" kern="100" dirty="0">
                <a:latin typeface="Calibri" panose="020F0502020204030204" pitchFamily="34" charset="0"/>
                <a:cs typeface="Times New Roman" panose="02020603050405020304" pitchFamily="18" charset="0"/>
              </a:rPr>
              <a:t>解码</a:t>
            </a:r>
            <a:r>
              <a:rPr lang="zh-CN" altLang="zh-CN" kern="100" dirty="0" smtClean="0">
                <a:latin typeface="Calibri" panose="020F0502020204030204" pitchFamily="34" charset="0"/>
                <a:cs typeface="Times New Roman" panose="02020603050405020304" pitchFamily="18" charset="0"/>
              </a:rPr>
              <a:t>：</a:t>
            </a:r>
            <a:endParaRPr lang="en-US" altLang="zh-CN" kern="100" dirty="0" smtClean="0">
              <a:latin typeface="Calibri" panose="020F0502020204030204" pitchFamily="34" charset="0"/>
              <a:cs typeface="Times New Roman" panose="02020603050405020304" pitchFamily="18" charset="0"/>
            </a:endParaRPr>
          </a:p>
          <a:p>
            <a:pPr marL="552450" indent="-285750" algn="just">
              <a:lnSpc>
                <a:spcPct val="150000"/>
              </a:lnSpc>
              <a:spcAft>
                <a:spcPts val="0"/>
              </a:spcAft>
              <a:buFont typeface="Arial" panose="020B0604020202020204" pitchFamily="34" charset="0"/>
              <a:buChar char="•"/>
            </a:pPr>
            <a:r>
              <a:rPr lang="zh-CN" altLang="zh-CN" kern="100" dirty="0" smtClean="0">
                <a:latin typeface="Calibri" panose="020F0502020204030204" pitchFamily="34" charset="0"/>
                <a:cs typeface="Times New Roman" panose="02020603050405020304" pitchFamily="18" charset="0"/>
              </a:rPr>
              <a:t>通过</a:t>
            </a:r>
            <a:r>
              <a:rPr lang="zh-CN" altLang="zh-CN" kern="100" dirty="0">
                <a:latin typeface="Calibri" panose="020F0502020204030204" pitchFamily="34" charset="0"/>
                <a:cs typeface="Times New Roman" panose="02020603050405020304" pitchFamily="18" charset="0"/>
              </a:rPr>
              <a:t>冗余标签把序列号封装进</a:t>
            </a:r>
            <a:r>
              <a:rPr lang="zh-CN" altLang="zh-CN" kern="100" dirty="0" smtClean="0">
                <a:latin typeface="Calibri" panose="020F0502020204030204" pitchFamily="34" charset="0"/>
                <a:cs typeface="Times New Roman" panose="02020603050405020304" pitchFamily="18" charset="0"/>
              </a:rPr>
              <a:t>数据包</a:t>
            </a:r>
            <a:endParaRPr lang="en-US" altLang="zh-CN" kern="100" dirty="0" smtClean="0">
              <a:latin typeface="Calibri" panose="020F0502020204030204" pitchFamily="34" charset="0"/>
              <a:cs typeface="Times New Roman" panose="02020603050405020304" pitchFamily="18" charset="0"/>
            </a:endParaRPr>
          </a:p>
          <a:p>
            <a:pPr marL="552450" indent="-285750" algn="just">
              <a:lnSpc>
                <a:spcPct val="150000"/>
              </a:lnSpc>
              <a:spcAft>
                <a:spcPts val="0"/>
              </a:spcAft>
              <a:buFont typeface="Arial" panose="020B0604020202020204" pitchFamily="34" charset="0"/>
              <a:buChar char="•"/>
            </a:pPr>
            <a:r>
              <a:rPr lang="zh-CN" altLang="en-US" kern="100" dirty="0" smtClean="0">
                <a:latin typeface="Calibri" panose="020F0502020204030204" pitchFamily="34" charset="0"/>
                <a:cs typeface="Times New Roman" panose="02020603050405020304" pitchFamily="18" charset="0"/>
              </a:rPr>
              <a:t>从</a:t>
            </a:r>
            <a:r>
              <a:rPr lang="zh-CN" altLang="zh-CN" kern="100" dirty="0">
                <a:latin typeface="Calibri" panose="020F0502020204030204" pitchFamily="34" charset="0"/>
                <a:cs typeface="Times New Roman" panose="02020603050405020304" pitchFamily="18" charset="0"/>
              </a:rPr>
              <a:t>所接收数据包中提取出</a:t>
            </a:r>
            <a:r>
              <a:rPr lang="zh-CN" altLang="zh-CN" kern="100" dirty="0" smtClean="0">
                <a:latin typeface="Calibri" panose="020F0502020204030204" pitchFamily="34" charset="0"/>
                <a:cs typeface="Times New Roman" panose="02020603050405020304" pitchFamily="18" charset="0"/>
              </a:rPr>
              <a:t>序列</a:t>
            </a:r>
            <a:r>
              <a:rPr lang="zh-CN" altLang="en-US" kern="100" dirty="0" smtClean="0">
                <a:latin typeface="Calibri" panose="020F0502020204030204" pitchFamily="34" charset="0"/>
                <a:cs typeface="Times New Roman" panose="02020603050405020304" pitchFamily="18" charset="0"/>
              </a:rPr>
              <a:t>号</a:t>
            </a:r>
            <a:endParaRPr lang="zh-CN" altLang="zh-CN" kern="100" dirty="0">
              <a:latin typeface="Calibri" panose="020F0502020204030204" pitchFamily="34" charset="0"/>
              <a:cs typeface="Times New Roman" panose="02020603050405020304" pitchFamily="18" charset="0"/>
            </a:endParaRPr>
          </a:p>
          <a:p>
            <a:pPr marL="266700" algn="just">
              <a:lnSpc>
                <a:spcPct val="150000"/>
              </a:lnSpc>
              <a:spcAft>
                <a:spcPts val="0"/>
              </a:spcAft>
            </a:pPr>
            <a:r>
              <a:rPr lang="en-US" altLang="zh-CN" kern="100" dirty="0" smtClean="0">
                <a:latin typeface="Calibri" panose="020F0502020204030204" pitchFamily="34" charset="0"/>
                <a:cs typeface="Times New Roman" panose="02020603050405020304" pitchFamily="18" charset="0"/>
              </a:rPr>
              <a:t>5. </a:t>
            </a:r>
            <a:r>
              <a:rPr lang="zh-CN" altLang="zh-CN" kern="100" dirty="0" smtClean="0">
                <a:latin typeface="Calibri" panose="020F0502020204030204" pitchFamily="34" charset="0"/>
                <a:cs typeface="Times New Roman" panose="02020603050405020304" pitchFamily="18" charset="0"/>
              </a:rPr>
              <a:t>流识别</a:t>
            </a:r>
            <a:endParaRPr lang="zh-CN" altLang="zh-CN" kern="100" dirty="0">
              <a:latin typeface="Calibri" panose="020F0502020204030204" pitchFamily="34" charset="0"/>
              <a:cs typeface="Times New Roman" panose="02020603050405020304" pitchFamily="18" charset="0"/>
            </a:endParaRPr>
          </a:p>
          <a:p>
            <a:pPr marL="552450" indent="-285750" algn="just">
              <a:lnSpc>
                <a:spcPct val="150000"/>
              </a:lnSpc>
              <a:spcAft>
                <a:spcPts val="0"/>
              </a:spcAft>
              <a:buFont typeface="Arial" panose="020B0604020202020204" pitchFamily="34" charset="0"/>
              <a:buChar char="•"/>
            </a:pPr>
            <a:r>
              <a:rPr lang="zh-CN" altLang="zh-CN" kern="100" dirty="0" smtClean="0">
                <a:latin typeface="Calibri" panose="020F0502020204030204" pitchFamily="34" charset="0"/>
                <a:cs typeface="Times New Roman" panose="02020603050405020304" pitchFamily="18" charset="0"/>
              </a:rPr>
              <a:t>为</a:t>
            </a:r>
            <a:r>
              <a:rPr lang="zh-CN" altLang="zh-CN" kern="100" dirty="0">
                <a:latin typeface="Calibri" panose="020F0502020204030204" pitchFamily="34" charset="0"/>
                <a:cs typeface="Times New Roman" panose="02020603050405020304" pitchFamily="18" charset="0"/>
              </a:rPr>
              <a:t>数据包添加</a:t>
            </a:r>
            <a:r>
              <a:rPr lang="en-US" altLang="zh-CN" kern="100" dirty="0" err="1">
                <a:latin typeface="Calibri" panose="020F0502020204030204" pitchFamily="34" charset="0"/>
                <a:cs typeface="Times New Roman" panose="02020603050405020304" pitchFamily="18" charset="0"/>
              </a:rPr>
              <a:t>stream_identifier</a:t>
            </a:r>
            <a:endParaRPr lang="zh-CN" altLang="zh-CN" kern="100" dirty="0">
              <a:latin typeface="Calibri" panose="020F0502020204030204" pitchFamily="34" charset="0"/>
              <a:cs typeface="Times New Roman" panose="02020603050405020304" pitchFamily="18" charset="0"/>
            </a:endParaRPr>
          </a:p>
          <a:p>
            <a:pPr marL="552450" indent="-285750" algn="just">
              <a:lnSpc>
                <a:spcPct val="150000"/>
              </a:lnSpc>
              <a:spcAft>
                <a:spcPts val="0"/>
              </a:spcAft>
              <a:buFont typeface="Arial" panose="020B0604020202020204" pitchFamily="34" charset="0"/>
              <a:buChar char="•"/>
            </a:pPr>
            <a:r>
              <a:rPr lang="zh-CN" altLang="zh-CN" kern="100" dirty="0" smtClean="0">
                <a:latin typeface="Calibri" panose="020F0502020204030204" pitchFamily="34" charset="0"/>
                <a:cs typeface="Times New Roman" panose="02020603050405020304" pitchFamily="18" charset="0"/>
              </a:rPr>
              <a:t>提取</a:t>
            </a:r>
            <a:r>
              <a:rPr lang="zh-CN" altLang="zh-CN" kern="100" dirty="0">
                <a:latin typeface="Calibri" panose="020F0502020204030204" pitchFamily="34" charset="0"/>
                <a:cs typeface="Times New Roman" panose="02020603050405020304" pitchFamily="18" charset="0"/>
              </a:rPr>
              <a:t>接收包的</a:t>
            </a:r>
            <a:r>
              <a:rPr lang="en-US" altLang="zh-CN" kern="100" dirty="0" err="1">
                <a:latin typeface="Calibri" panose="020F0502020204030204" pitchFamily="34" charset="0"/>
                <a:cs typeface="Times New Roman" panose="02020603050405020304" pitchFamily="18" charset="0"/>
              </a:rPr>
              <a:t>stream_identifier</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6176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A83E362-C945-4AC2-A3B5-3F3C8EEE020F}" type="slidenum">
              <a:rPr lang="zh-CN" altLang="en-US" smtClean="0"/>
              <a:pPr/>
              <a:t>22</a:t>
            </a:fld>
            <a:endParaRPr lang="zh-CN" altLang="en-US" sz="1800" dirty="0">
              <a:solidFill>
                <a:schemeClr val="tx1"/>
              </a:solidFill>
              <a:ea typeface="宋体" panose="02010600030101010101" pitchFamily="2" charset="-122"/>
            </a:endParaRPr>
          </a:p>
        </p:txBody>
      </p:sp>
      <p:sp>
        <p:nvSpPr>
          <p:cNvPr id="14" name="矩形 13"/>
          <p:cNvSpPr/>
          <p:nvPr/>
        </p:nvSpPr>
        <p:spPr>
          <a:xfrm>
            <a:off x="440751" y="300485"/>
            <a:ext cx="7571303"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90000"/>
              </a:lnSpc>
              <a:spcBef>
                <a:spcPct val="0"/>
              </a:spcBef>
            </a:pPr>
            <a:r>
              <a:rPr lang="zh-CN" altLang="en-US" sz="4400" dirty="0">
                <a:latin typeface="+mj-lt"/>
                <a:ea typeface="+mj-ea"/>
                <a:cs typeface="+mj-cs"/>
              </a:rPr>
              <a:t>序列产生功能</a:t>
            </a:r>
          </a:p>
        </p:txBody>
      </p:sp>
      <p:sp>
        <p:nvSpPr>
          <p:cNvPr id="4" name="矩形 3"/>
          <p:cNvSpPr/>
          <p:nvPr/>
        </p:nvSpPr>
        <p:spPr>
          <a:xfrm>
            <a:off x="440751" y="1219370"/>
            <a:ext cx="10762708"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dirty="0">
                <a:latin typeface="Calibri" panose="020F0502020204030204" pitchFamily="34" charset="0"/>
                <a:cs typeface="Times New Roman" panose="02020603050405020304" pitchFamily="18" charset="0"/>
              </a:rPr>
              <a:t>每个端口，每个</a:t>
            </a:r>
            <a:r>
              <a:rPr lang="en-US" altLang="zh-CN" dirty="0" err="1">
                <a:latin typeface="Calibri" panose="020F0502020204030204" pitchFamily="34" charset="0"/>
                <a:cs typeface="Times New Roman" panose="02020603050405020304" pitchFamily="18" charset="0"/>
              </a:rPr>
              <a:t>stream_identifier</a:t>
            </a:r>
            <a:r>
              <a:rPr lang="zh-CN" altLang="zh-CN" dirty="0">
                <a:latin typeface="Calibri" panose="020F0502020204030204" pitchFamily="34" charset="0"/>
                <a:cs typeface="Times New Roman" panose="02020603050405020304" pitchFamily="18" charset="0"/>
              </a:rPr>
              <a:t>值，每个方向都对应一个序列</a:t>
            </a:r>
            <a:r>
              <a:rPr lang="zh-CN" altLang="zh-CN" dirty="0" smtClean="0">
                <a:latin typeface="Calibri" panose="020F0502020204030204" pitchFamily="34" charset="0"/>
                <a:cs typeface="Times New Roman" panose="02020603050405020304" pitchFamily="18" charset="0"/>
              </a:rPr>
              <a:t>产生</a:t>
            </a:r>
            <a:r>
              <a:rPr lang="zh-CN" altLang="en-US" dirty="0">
                <a:latin typeface="Calibri" panose="020F0502020204030204" pitchFamily="34" charset="0"/>
                <a:cs typeface="Times New Roman" panose="02020603050405020304" pitchFamily="18" charset="0"/>
              </a:rPr>
              <a:t>模块</a:t>
            </a:r>
            <a:r>
              <a:rPr lang="zh-CN" altLang="zh-CN" dirty="0" smtClean="0">
                <a:latin typeface="Calibri" panose="020F0502020204030204" pitchFamily="34" charset="0"/>
                <a:cs typeface="Times New Roman" panose="02020603050405020304" pitchFamily="18" charset="0"/>
              </a:rPr>
              <a:t>。</a:t>
            </a:r>
            <a:endParaRPr lang="en-US" altLang="zh-CN" dirty="0" smtClean="0">
              <a:latin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smtClean="0"/>
              <a:t>由</a:t>
            </a:r>
            <a:r>
              <a:rPr lang="en-US" altLang="zh-CN" dirty="0" smtClean="0"/>
              <a:t>DATA_REQUEST</a:t>
            </a:r>
            <a:r>
              <a:rPr lang="zh-CN" altLang="zh-CN" dirty="0"/>
              <a:t>事件触发</a:t>
            </a:r>
            <a:r>
              <a:rPr lang="zh-CN" altLang="zh-CN" dirty="0" smtClean="0"/>
              <a:t>。</a:t>
            </a:r>
            <a:endParaRPr lang="en-US" altLang="zh-CN" dirty="0" smtClean="0"/>
          </a:p>
          <a:p>
            <a:pPr marL="285750" indent="-285750">
              <a:lnSpc>
                <a:spcPct val="150000"/>
              </a:lnSpc>
              <a:buFont typeface="Arial" panose="020B0604020202020204" pitchFamily="34" charset="0"/>
              <a:buChar char="•"/>
            </a:pPr>
            <a:r>
              <a:rPr lang="en-US" altLang="zh-CN" dirty="0" err="1"/>
              <a:t>GenSeqNum</a:t>
            </a:r>
            <a:r>
              <a:rPr lang="zh-CN" altLang="zh-CN" dirty="0"/>
              <a:t>：初始值为</a:t>
            </a:r>
            <a:r>
              <a:rPr lang="en-US" altLang="zh-CN" dirty="0"/>
              <a:t>0</a:t>
            </a:r>
            <a:r>
              <a:rPr lang="zh-CN" altLang="zh-CN" dirty="0"/>
              <a:t>，复制给</a:t>
            </a:r>
            <a:r>
              <a:rPr lang="en-US" altLang="zh-CN" dirty="0" err="1"/>
              <a:t>sequence_number</a:t>
            </a:r>
            <a:r>
              <a:rPr lang="zh-CN" altLang="zh-CN" dirty="0"/>
              <a:t>后加</a:t>
            </a:r>
            <a:r>
              <a:rPr lang="en-US" altLang="zh-CN" dirty="0"/>
              <a:t>1</a:t>
            </a:r>
            <a:r>
              <a:rPr lang="zh-CN" altLang="zh-CN" dirty="0"/>
              <a:t>，达到最大值后重置为</a:t>
            </a:r>
            <a:r>
              <a:rPr lang="en-US" altLang="zh-CN" dirty="0" smtClean="0"/>
              <a:t>0</a:t>
            </a:r>
            <a:r>
              <a:rPr lang="zh-CN" altLang="en-US" dirty="0" smtClean="0"/>
              <a:t>。</a:t>
            </a:r>
            <a:endParaRPr lang="en-US" altLang="zh-CN" dirty="0" smtClean="0"/>
          </a:p>
          <a:p>
            <a:pPr marL="285750" indent="-285750">
              <a:lnSpc>
                <a:spcPct val="150000"/>
              </a:lnSpc>
              <a:buFont typeface="Arial" panose="020B0604020202020204" pitchFamily="34" charset="0"/>
              <a:buChar char="•"/>
            </a:pPr>
            <a:r>
              <a:rPr lang="zh-CN" altLang="en-US" dirty="0" smtClean="0"/>
              <a:t>序列产生算法：</a:t>
            </a:r>
            <a:r>
              <a:rPr lang="zh-CN" altLang="zh-CN" dirty="0" smtClean="0"/>
              <a:t>复制</a:t>
            </a:r>
            <a:r>
              <a:rPr lang="en-US" altLang="zh-CN" dirty="0" err="1"/>
              <a:t>GenSeqNum</a:t>
            </a:r>
            <a:r>
              <a:rPr lang="zh-CN" altLang="zh-CN" dirty="0"/>
              <a:t>到</a:t>
            </a:r>
            <a:r>
              <a:rPr lang="en-US" altLang="zh-CN" dirty="0" err="1"/>
              <a:t>sequence_number</a:t>
            </a:r>
            <a:r>
              <a:rPr lang="zh-CN" altLang="zh-CN" dirty="0"/>
              <a:t>，</a:t>
            </a:r>
            <a:r>
              <a:rPr lang="en-US" altLang="zh-CN" dirty="0"/>
              <a:t>GenSeqNum+1</a:t>
            </a:r>
            <a:r>
              <a:rPr lang="zh-CN" altLang="zh-CN" dirty="0"/>
              <a:t>（达到最大值后重置为</a:t>
            </a:r>
            <a:r>
              <a:rPr lang="en-US" altLang="zh-CN" dirty="0"/>
              <a:t>0</a:t>
            </a:r>
            <a:r>
              <a:rPr lang="zh-CN" altLang="zh-CN" dirty="0" smtClean="0"/>
              <a:t>）</a:t>
            </a:r>
            <a:r>
              <a:rPr lang="zh-CN" altLang="en-US" dirty="0" smtClean="0"/>
              <a:t>。</a:t>
            </a:r>
            <a:endParaRPr lang="en-US" altLang="zh-CN" dirty="0" smtClean="0"/>
          </a:p>
          <a:p>
            <a:pPr marL="285750" indent="-285750">
              <a:lnSpc>
                <a:spcPct val="150000"/>
              </a:lnSpc>
              <a:buFont typeface="Arial" panose="020B0604020202020204" pitchFamily="34" charset="0"/>
              <a:buChar char="•"/>
            </a:pPr>
            <a:r>
              <a:rPr lang="zh-CN" altLang="en-US" dirty="0" smtClean="0"/>
              <a:t>产生序列后</a:t>
            </a:r>
            <a:r>
              <a:rPr lang="zh-CN" altLang="zh-CN" dirty="0" smtClean="0"/>
              <a:t>触发</a:t>
            </a:r>
            <a:r>
              <a:rPr lang="en-US" altLang="zh-CN" dirty="0" smtClean="0"/>
              <a:t>SEND_DATA</a:t>
            </a:r>
            <a:r>
              <a:rPr lang="zh-CN" altLang="en-US" dirty="0" smtClean="0"/>
              <a:t>。</a:t>
            </a:r>
            <a:endParaRPr lang="zh-CN" altLang="en-US" dirty="0"/>
          </a:p>
        </p:txBody>
      </p:sp>
    </p:spTree>
    <p:extLst>
      <p:ext uri="{BB962C8B-B14F-4D97-AF65-F5344CB8AC3E}">
        <p14:creationId xmlns:p14="http://schemas.microsoft.com/office/powerpoint/2010/main" val="3975654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A83E362-C945-4AC2-A3B5-3F3C8EEE020F}" type="slidenum">
              <a:rPr lang="zh-CN" altLang="en-US" smtClean="0"/>
              <a:pPr/>
              <a:t>23</a:t>
            </a:fld>
            <a:endParaRPr lang="zh-CN" altLang="en-US" sz="1800" dirty="0">
              <a:solidFill>
                <a:schemeClr val="tx1"/>
              </a:solidFill>
              <a:ea typeface="宋体" panose="02010600030101010101" pitchFamily="2" charset="-122"/>
            </a:endParaRPr>
          </a:p>
        </p:txBody>
      </p:sp>
      <p:sp>
        <p:nvSpPr>
          <p:cNvPr id="14" name="矩形 13"/>
          <p:cNvSpPr/>
          <p:nvPr/>
        </p:nvSpPr>
        <p:spPr>
          <a:xfrm>
            <a:off x="440751" y="300485"/>
            <a:ext cx="757130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400" dirty="0">
                <a:latin typeface="+mj-lt"/>
                <a:ea typeface="+mj-ea"/>
                <a:cs typeface="+mj-cs"/>
              </a:rPr>
              <a:t>序列恢复功能</a:t>
            </a:r>
          </a:p>
        </p:txBody>
      </p:sp>
      <p:sp>
        <p:nvSpPr>
          <p:cNvPr id="4" name="矩形 3"/>
          <p:cNvSpPr/>
          <p:nvPr/>
        </p:nvSpPr>
        <p:spPr>
          <a:xfrm>
            <a:off x="440751" y="1219370"/>
            <a:ext cx="5971066" cy="466281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dirty="0" smtClean="0"/>
              <a:t>利用</a:t>
            </a:r>
            <a:r>
              <a:rPr lang="zh-CN" altLang="en-US" dirty="0" smtClean="0"/>
              <a:t>数据包内的</a:t>
            </a:r>
            <a:r>
              <a:rPr lang="zh-CN" altLang="zh-CN" dirty="0" smtClean="0"/>
              <a:t>序列</a:t>
            </a:r>
            <a:r>
              <a:rPr lang="zh-CN" altLang="zh-CN" dirty="0"/>
              <a:t>号判断对数据包进行上送或</a:t>
            </a:r>
            <a:r>
              <a:rPr lang="zh-CN" altLang="zh-CN" dirty="0" smtClean="0"/>
              <a:t>丢弃</a:t>
            </a:r>
            <a:r>
              <a:rPr lang="zh-CN" altLang="en-US" dirty="0" smtClean="0"/>
              <a:t>处理</a:t>
            </a:r>
            <a:r>
              <a:rPr lang="zh-CN" altLang="zh-CN" dirty="0" smtClean="0"/>
              <a:t>。</a:t>
            </a:r>
            <a:endParaRPr lang="en-US" altLang="zh-CN" dirty="0" smtClean="0"/>
          </a:p>
          <a:p>
            <a:pPr marL="285750" indent="-285750">
              <a:lnSpc>
                <a:spcPct val="150000"/>
              </a:lnSpc>
              <a:buFont typeface="Arial" panose="020B0604020202020204" pitchFamily="34" charset="0"/>
              <a:buChar char="•"/>
            </a:pPr>
            <a:r>
              <a:rPr lang="en-US" altLang="zh-CN" dirty="0" err="1" smtClean="0"/>
              <a:t>RecovSeqNum</a:t>
            </a:r>
            <a:r>
              <a:rPr lang="zh-CN" altLang="en-US" dirty="0" smtClean="0"/>
              <a:t>：</a:t>
            </a:r>
            <a:r>
              <a:rPr lang="zh-CN" altLang="zh-CN" dirty="0"/>
              <a:t>等于所接收到的最大的序列</a:t>
            </a:r>
            <a:r>
              <a:rPr lang="zh-CN" altLang="zh-CN" dirty="0" smtClean="0"/>
              <a:t>号</a:t>
            </a:r>
            <a:r>
              <a:rPr lang="zh-CN" altLang="en-US" dirty="0" smtClean="0"/>
              <a:t>。</a:t>
            </a:r>
            <a:endParaRPr lang="en-US" altLang="zh-CN" dirty="0" smtClean="0"/>
          </a:p>
          <a:p>
            <a:pPr marL="285750" indent="-285750">
              <a:lnSpc>
                <a:spcPct val="150000"/>
              </a:lnSpc>
              <a:buFont typeface="Arial" panose="020B0604020202020204" pitchFamily="34" charset="0"/>
              <a:buChar char="•"/>
            </a:pPr>
            <a:r>
              <a:rPr lang="zh-CN" altLang="en-US" dirty="0" smtClean="0"/>
              <a:t>序列恢复算法：</a:t>
            </a:r>
            <a:r>
              <a:rPr lang="en-US" altLang="zh-CN" dirty="0" err="1"/>
              <a:t>SequenceRecoveryReset</a:t>
            </a:r>
            <a:r>
              <a:rPr lang="zh-CN" altLang="zh-CN" dirty="0"/>
              <a:t>被调用后，</a:t>
            </a:r>
            <a:r>
              <a:rPr lang="en-US" altLang="zh-CN" dirty="0" err="1"/>
              <a:t>VectorRecoveryAlgorithm</a:t>
            </a:r>
            <a:r>
              <a:rPr lang="zh-CN" altLang="zh-CN" dirty="0"/>
              <a:t>接收第一个接收到的数据包。第一个数据包被接收后，后续数据包中在上次接收包序列号</a:t>
            </a:r>
            <a:r>
              <a:rPr lang="en-US" altLang="zh-CN" dirty="0"/>
              <a:t>±</a:t>
            </a:r>
            <a:r>
              <a:rPr lang="en-US" altLang="zh-CN" dirty="0" err="1"/>
              <a:t>tsnSeqRecHistoryLength</a:t>
            </a:r>
            <a:r>
              <a:rPr lang="zh-CN" altLang="zh-CN" dirty="0"/>
              <a:t>窗内的将被接收，其余的将被丢弃</a:t>
            </a:r>
            <a:r>
              <a:rPr lang="zh-CN" altLang="zh-CN" dirty="0" smtClean="0"/>
              <a:t>。</a:t>
            </a:r>
            <a:endParaRPr lang="en-US" altLang="zh-CN" dirty="0" smtClean="0"/>
          </a:p>
          <a:p>
            <a:pPr marL="285750" indent="-285750">
              <a:lnSpc>
                <a:spcPct val="150000"/>
              </a:lnSpc>
              <a:buFont typeface="Arial" panose="020B0604020202020204" pitchFamily="34" charset="0"/>
              <a:buChar char="•"/>
            </a:pPr>
            <a:r>
              <a:rPr lang="en-US" altLang="zh-CN" dirty="0" err="1"/>
              <a:t>SequenceHistory</a:t>
            </a:r>
            <a:r>
              <a:rPr lang="zh-CN" altLang="en-US" dirty="0"/>
              <a:t>：</a:t>
            </a:r>
            <a:r>
              <a:rPr lang="zh-CN" altLang="zh-CN" dirty="0"/>
              <a:t>保存接收数据包的序列号历史</a:t>
            </a:r>
            <a:r>
              <a:rPr lang="zh-CN" altLang="en-US" dirty="0"/>
              <a:t>，</a:t>
            </a:r>
            <a:r>
              <a:rPr lang="zh-CN" altLang="zh-CN" dirty="0"/>
              <a:t>比特向量，一个</a:t>
            </a:r>
            <a:r>
              <a:rPr lang="zh-CN" altLang="en-US" dirty="0"/>
              <a:t>比特</a:t>
            </a:r>
            <a:r>
              <a:rPr lang="zh-CN" altLang="zh-CN" dirty="0"/>
              <a:t>对应一个</a:t>
            </a:r>
            <a:r>
              <a:rPr lang="zh-CN" altLang="en-US" dirty="0"/>
              <a:t>序列号的信息，</a:t>
            </a:r>
            <a:r>
              <a:rPr lang="en-US" altLang="zh-CN" dirty="0"/>
              <a:t>1</a:t>
            </a:r>
            <a:r>
              <a:rPr lang="zh-CN" altLang="zh-CN" dirty="0"/>
              <a:t>表示对应的序列号被接收，</a:t>
            </a:r>
            <a:r>
              <a:rPr lang="en-US" altLang="zh-CN" dirty="0"/>
              <a:t>0</a:t>
            </a:r>
            <a:r>
              <a:rPr lang="zh-CN" altLang="zh-CN" dirty="0"/>
              <a:t>表示未被接收</a:t>
            </a:r>
            <a:r>
              <a:rPr lang="zh-CN" altLang="zh-CN" dirty="0" smtClean="0"/>
              <a:t>。</a:t>
            </a:r>
            <a:endParaRPr lang="en-US" altLang="zh-CN"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9681" y="685205"/>
            <a:ext cx="4914286" cy="4761905"/>
          </a:xfrm>
          <a:prstGeom prst="rect">
            <a:avLst/>
          </a:prstGeom>
        </p:spPr>
      </p:pic>
    </p:spTree>
    <p:extLst>
      <p:ext uri="{BB962C8B-B14F-4D97-AF65-F5344CB8AC3E}">
        <p14:creationId xmlns:p14="http://schemas.microsoft.com/office/powerpoint/2010/main" val="3066879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A83E362-C945-4AC2-A3B5-3F3C8EEE020F}" type="slidenum">
              <a:rPr lang="zh-CN" altLang="en-US" smtClean="0"/>
              <a:pPr/>
              <a:t>24</a:t>
            </a:fld>
            <a:endParaRPr lang="zh-CN" altLang="en-US" sz="1800" dirty="0">
              <a:solidFill>
                <a:schemeClr val="tx1"/>
              </a:solidFill>
              <a:ea typeface="宋体" panose="02010600030101010101" pitchFamily="2" charset="-122"/>
            </a:endParaRPr>
          </a:p>
        </p:txBody>
      </p:sp>
      <p:sp>
        <p:nvSpPr>
          <p:cNvPr id="14" name="矩形 13"/>
          <p:cNvSpPr/>
          <p:nvPr/>
        </p:nvSpPr>
        <p:spPr>
          <a:xfrm>
            <a:off x="440751" y="300485"/>
            <a:ext cx="757130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400" dirty="0">
                <a:latin typeface="+mj-lt"/>
                <a:ea typeface="+mj-ea"/>
                <a:cs typeface="+mj-cs"/>
              </a:rPr>
              <a:t>超时处理</a:t>
            </a:r>
          </a:p>
        </p:txBody>
      </p:sp>
      <p:sp>
        <p:nvSpPr>
          <p:cNvPr id="4" name="矩形 3"/>
          <p:cNvSpPr/>
          <p:nvPr/>
        </p:nvSpPr>
        <p:spPr>
          <a:xfrm>
            <a:off x="440751" y="1353185"/>
            <a:ext cx="10762708"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zh-CN" dirty="0"/>
              <a:t>每个数据包被接收后，将重置</a:t>
            </a:r>
            <a:r>
              <a:rPr lang="en-US" altLang="zh-CN" dirty="0" err="1"/>
              <a:t>RemainingTicks</a:t>
            </a:r>
            <a:r>
              <a:rPr lang="zh-CN" altLang="zh-CN" dirty="0" smtClean="0"/>
              <a:t>，</a:t>
            </a:r>
            <a:r>
              <a:rPr lang="en-US" altLang="zh-CN" dirty="0"/>
              <a:t> </a:t>
            </a:r>
            <a:r>
              <a:rPr lang="en-US" altLang="zh-CN" dirty="0" err="1" smtClean="0"/>
              <a:t>RemainingTicks</a:t>
            </a:r>
            <a:r>
              <a:rPr lang="zh-CN" altLang="zh-CN" dirty="0"/>
              <a:t>以</a:t>
            </a:r>
            <a:r>
              <a:rPr lang="en-US" altLang="zh-CN" dirty="0" err="1"/>
              <a:t>TicksPerSecond</a:t>
            </a:r>
            <a:r>
              <a:rPr lang="zh-CN" altLang="zh-CN" dirty="0"/>
              <a:t>的速率</a:t>
            </a:r>
            <a:r>
              <a:rPr lang="zh-CN" altLang="zh-CN" dirty="0" smtClean="0"/>
              <a:t>减少，</a:t>
            </a:r>
            <a:r>
              <a:rPr lang="en-US" altLang="zh-CN" dirty="0" smtClean="0"/>
              <a:t> </a:t>
            </a:r>
            <a:r>
              <a:rPr lang="zh-CN" altLang="zh-CN" dirty="0" smtClean="0"/>
              <a:t>减</a:t>
            </a:r>
            <a:r>
              <a:rPr lang="zh-CN" altLang="zh-CN" dirty="0"/>
              <a:t>到</a:t>
            </a:r>
            <a:r>
              <a:rPr lang="en-US" altLang="zh-CN" dirty="0"/>
              <a:t>0</a:t>
            </a:r>
            <a:r>
              <a:rPr lang="zh-CN" altLang="zh-CN" dirty="0"/>
              <a:t>时</a:t>
            </a:r>
            <a:r>
              <a:rPr lang="en-US" altLang="zh-CN" dirty="0" err="1"/>
              <a:t>SequenceRecoveryReset</a:t>
            </a:r>
            <a:r>
              <a:rPr lang="zh-CN" altLang="zh-CN" dirty="0"/>
              <a:t>将重置算法，然后接收下一帧</a:t>
            </a:r>
            <a:r>
              <a:rPr lang="zh-CN" altLang="zh-CN" dirty="0" smtClean="0"/>
              <a:t>。</a:t>
            </a:r>
            <a:endParaRPr lang="en-US" altLang="zh-CN" dirty="0" smtClean="0"/>
          </a:p>
          <a:p>
            <a:pPr marL="285750" indent="-285750">
              <a:lnSpc>
                <a:spcPct val="150000"/>
              </a:lnSpc>
              <a:buFont typeface="Arial" panose="020B0604020202020204" pitchFamily="34" charset="0"/>
              <a:buChar char="•"/>
            </a:pPr>
            <a:r>
              <a:rPr lang="zh-CN" altLang="zh-CN" dirty="0" smtClean="0"/>
              <a:t>如果</a:t>
            </a:r>
            <a:r>
              <a:rPr lang="zh-CN" altLang="zh-CN" dirty="0"/>
              <a:t>基本恢复功能在序列产生环节出错，经过</a:t>
            </a:r>
            <a:r>
              <a:rPr lang="en-US" altLang="zh-CN" dirty="0" err="1"/>
              <a:t>SeqRecResetMSec</a:t>
            </a:r>
            <a:r>
              <a:rPr lang="zh-CN" altLang="zh-CN" dirty="0"/>
              <a:t>毫秒后，基本恢复功能将被重置，数据将可以通过</a:t>
            </a:r>
            <a:r>
              <a:rPr lang="zh-CN" altLang="zh-CN" dirty="0" smtClean="0"/>
              <a:t>。</a:t>
            </a:r>
            <a:endParaRPr lang="en-US" altLang="zh-CN" dirty="0" smtClean="0"/>
          </a:p>
        </p:txBody>
      </p:sp>
    </p:spTree>
    <p:extLst>
      <p:ext uri="{BB962C8B-B14F-4D97-AF65-F5344CB8AC3E}">
        <p14:creationId xmlns:p14="http://schemas.microsoft.com/office/powerpoint/2010/main" val="1155680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45386" y="670748"/>
            <a:ext cx="7765652" cy="701731"/>
          </a:xfrm>
          <a:prstGeom prst="rect">
            <a:avLst/>
          </a:prstGeom>
        </p:spPr>
        <p:txBody>
          <a:bodyPr wrap="none">
            <a:spAutoFit/>
          </a:bodyPr>
          <a:lstStyle/>
          <a:p>
            <a:pPr>
              <a:lnSpc>
                <a:spcPct val="90000"/>
              </a:lnSpc>
              <a:spcBef>
                <a:spcPct val="0"/>
              </a:spcBef>
            </a:pPr>
            <a:r>
              <a:rPr lang="zh-CN" altLang="zh-CN" sz="4400" dirty="0">
                <a:latin typeface="+mj-lt"/>
                <a:ea typeface="+mj-ea"/>
                <a:cs typeface="+mj-cs"/>
              </a:rPr>
              <a:t>音视频桥接标准</a:t>
            </a:r>
            <a:r>
              <a:rPr lang="en-US" altLang="zh-CN" sz="4400" dirty="0">
                <a:latin typeface="+mj-lt"/>
                <a:ea typeface="+mj-ea"/>
                <a:cs typeface="+mj-cs"/>
              </a:rPr>
              <a:t>(AVB</a:t>
            </a:r>
            <a:r>
              <a:rPr lang="en-US" altLang="zh-CN" sz="4400" dirty="0" smtClean="0">
                <a:latin typeface="+mj-lt"/>
                <a:ea typeface="+mj-ea"/>
                <a:cs typeface="+mj-cs"/>
              </a:rPr>
              <a:t>) </a:t>
            </a:r>
            <a:r>
              <a:rPr lang="zh-CN" altLang="en-US" sz="4400" dirty="0" smtClean="0">
                <a:latin typeface="+mj-lt"/>
                <a:ea typeface="+mj-ea"/>
                <a:cs typeface="+mj-cs"/>
              </a:rPr>
              <a:t>协议架构</a:t>
            </a:r>
            <a:endParaRPr lang="zh-CN" altLang="en-US" sz="4400" dirty="0">
              <a:latin typeface="+mj-lt"/>
              <a:ea typeface="+mj-ea"/>
              <a:cs typeface="+mj-cs"/>
            </a:endParaRPr>
          </a:p>
        </p:txBody>
      </p:sp>
      <p:pic>
        <p:nvPicPr>
          <p:cNvPr id="5" name="Picture 2" descr="6H(Q$95@DJ5TLYXR$PG~N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436" y="1535132"/>
            <a:ext cx="8400596" cy="431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7177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AVB</a:t>
            </a:r>
            <a:r>
              <a:rPr lang="zh-CN" altLang="en-US" dirty="0"/>
              <a:t>协议内容</a:t>
            </a:r>
          </a:p>
        </p:txBody>
      </p:sp>
      <p:sp>
        <p:nvSpPr>
          <p:cNvPr id="3" name="内容占位符 2"/>
          <p:cNvSpPr>
            <a:spLocks noGrp="1"/>
          </p:cNvSpPr>
          <p:nvPr>
            <p:ph idx="1"/>
          </p:nvPr>
        </p:nvSpPr>
        <p:spPr>
          <a:xfrm>
            <a:off x="838200" y="1833863"/>
            <a:ext cx="10515600" cy="4351338"/>
          </a:xfrm>
        </p:spPr>
        <p:txBody>
          <a:bodyPr>
            <a:normAutofit fontScale="62500" lnSpcReduction="20000"/>
          </a:bodyPr>
          <a:lstStyle/>
          <a:p>
            <a:pPr>
              <a:lnSpc>
                <a:spcPct val="120000"/>
              </a:lnSpc>
            </a:pPr>
            <a:r>
              <a:rPr lang="en-US" altLang="zh-CN" dirty="0" smtClean="0">
                <a:latin typeface="宋体" panose="02010600030101010101" pitchFamily="2" charset="-122"/>
              </a:rPr>
              <a:t>AVB</a:t>
            </a:r>
            <a:r>
              <a:rPr lang="zh-CN" altLang="en-US" dirty="0" smtClean="0">
                <a:latin typeface="宋体" panose="02010600030101010101" pitchFamily="2" charset="-122"/>
              </a:rPr>
              <a:t>技术是在传统以太网络的基础上，使用精准时钟同步，通过保障带宽来限制传输延迟，提供高级别服务质量以支持各种基于音视频的媒体应用。</a:t>
            </a:r>
            <a:r>
              <a:rPr lang="en-US" altLang="zh-CN" dirty="0" smtClean="0">
                <a:latin typeface="宋体" panose="02010600030101010101" pitchFamily="2" charset="-122"/>
              </a:rPr>
              <a:t>AVB</a:t>
            </a:r>
            <a:r>
              <a:rPr lang="zh-CN" altLang="en-US" dirty="0" smtClean="0">
                <a:latin typeface="宋体" panose="02010600030101010101" pitchFamily="2" charset="-122"/>
              </a:rPr>
              <a:t>技术以</a:t>
            </a:r>
            <a:r>
              <a:rPr lang="en-US" altLang="zh-CN" dirty="0" smtClean="0">
                <a:latin typeface="宋体" panose="02010600030101010101" pitchFamily="2" charset="-122"/>
              </a:rPr>
              <a:t>IEEE1588</a:t>
            </a:r>
            <a:r>
              <a:rPr lang="zh-CN" altLang="en-US" dirty="0" smtClean="0">
                <a:latin typeface="宋体" panose="02010600030101010101" pitchFamily="2" charset="-122"/>
              </a:rPr>
              <a:t>同步协议为基础，可以将音视频流数据和传统以太网控制信号一起进行传输</a:t>
            </a:r>
            <a:r>
              <a:rPr lang="en-US" altLang="zh-CN" dirty="0" smtClean="0">
                <a:latin typeface="宋体" panose="02010600030101010101" pitchFamily="2" charset="-122"/>
              </a:rPr>
              <a:t>.</a:t>
            </a:r>
          </a:p>
          <a:p>
            <a:pPr>
              <a:lnSpc>
                <a:spcPct val="120000"/>
              </a:lnSpc>
            </a:pPr>
            <a:r>
              <a:rPr lang="en-US" altLang="zh-CN" dirty="0" smtClean="0">
                <a:latin typeface="宋体" panose="02010600030101010101" pitchFamily="2" charset="-122"/>
              </a:rPr>
              <a:t>AVB</a:t>
            </a:r>
            <a:r>
              <a:rPr lang="zh-CN" altLang="en-US" dirty="0" smtClean="0">
                <a:latin typeface="宋体" panose="02010600030101010101" pitchFamily="2" charset="-122"/>
              </a:rPr>
              <a:t>协议并非一个标准，它包含：</a:t>
            </a:r>
            <a:endParaRPr lang="en-US" altLang="zh-CN" dirty="0" smtClean="0">
              <a:latin typeface="宋体" panose="02010600030101010101" pitchFamily="2" charset="-122"/>
            </a:endParaRPr>
          </a:p>
          <a:p>
            <a:pPr>
              <a:lnSpc>
                <a:spcPct val="120000"/>
              </a:lnSpc>
            </a:pPr>
            <a:r>
              <a:rPr lang="en-US" altLang="zh-CN" dirty="0" smtClean="0">
                <a:latin typeface="宋体" panose="02010600030101010101" pitchFamily="2" charset="-122"/>
              </a:rPr>
              <a:t>802.1AS</a:t>
            </a:r>
            <a:r>
              <a:rPr lang="zh-CN" altLang="en-US" dirty="0" smtClean="0">
                <a:latin typeface="宋体" panose="02010600030101010101" pitchFamily="2" charset="-122"/>
              </a:rPr>
              <a:t>：精准时钟定时和同步</a:t>
            </a:r>
            <a:r>
              <a:rPr lang="en-US" altLang="zh-CN" dirty="0" smtClean="0">
                <a:latin typeface="宋体" panose="02010600030101010101" pitchFamily="2" charset="-122"/>
              </a:rPr>
              <a:t>PTP</a:t>
            </a:r>
            <a:r>
              <a:rPr lang="zh-CN" altLang="en-US" dirty="0" smtClean="0">
                <a:latin typeface="宋体" panose="02010600030101010101" pitchFamily="2" charset="-122"/>
              </a:rPr>
              <a:t>（</a:t>
            </a:r>
            <a:r>
              <a:rPr lang="en-US" altLang="zh-CN" dirty="0" smtClean="0">
                <a:latin typeface="宋体" panose="02010600030101010101" pitchFamily="2" charset="-122"/>
              </a:rPr>
              <a:t>Precision Time Protocol</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a:lnSpc>
                <a:spcPct val="120000"/>
              </a:lnSpc>
            </a:pPr>
            <a:r>
              <a:rPr lang="en-US" altLang="zh-CN" dirty="0" smtClean="0">
                <a:latin typeface="宋体" panose="02010600030101010101" pitchFamily="2" charset="-122"/>
              </a:rPr>
              <a:t>802.1Qat: </a:t>
            </a:r>
            <a:r>
              <a:rPr lang="zh-CN" altLang="en-US" dirty="0" smtClean="0">
                <a:latin typeface="宋体" panose="02010600030101010101" pitchFamily="2" charset="-122"/>
              </a:rPr>
              <a:t>流预留协议</a:t>
            </a:r>
            <a:r>
              <a:rPr lang="en-US" altLang="zh-CN" dirty="0" smtClean="0">
                <a:latin typeface="宋体" panose="02010600030101010101" pitchFamily="2" charset="-122"/>
              </a:rPr>
              <a:t>SRP</a:t>
            </a:r>
            <a:r>
              <a:rPr lang="zh-CN" altLang="en-US" dirty="0" smtClean="0">
                <a:latin typeface="宋体" panose="02010600030101010101" pitchFamily="2" charset="-122"/>
              </a:rPr>
              <a:t>（</a:t>
            </a:r>
            <a:r>
              <a:rPr lang="en-US" altLang="zh-CN" dirty="0" smtClean="0">
                <a:latin typeface="宋体" panose="02010600030101010101" pitchFamily="2" charset="-122"/>
              </a:rPr>
              <a:t>Stream Reservation Protocol</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a:lnSpc>
                <a:spcPct val="120000"/>
              </a:lnSpc>
            </a:pPr>
            <a:r>
              <a:rPr lang="en-US" altLang="zh-CN" dirty="0" smtClean="0">
                <a:latin typeface="宋体" panose="02010600030101010101" pitchFamily="2" charset="-122"/>
              </a:rPr>
              <a:t>802.1Qav: </a:t>
            </a:r>
            <a:r>
              <a:rPr lang="zh-CN" altLang="en-US" dirty="0" smtClean="0">
                <a:latin typeface="宋体" panose="02010600030101010101" pitchFamily="2" charset="-122"/>
              </a:rPr>
              <a:t>时间敏感流的转发和排队（</a:t>
            </a:r>
            <a:r>
              <a:rPr lang="en-US" altLang="zh-CN" dirty="0" smtClean="0">
                <a:latin typeface="宋体" panose="02010600030101010101" pitchFamily="2" charset="-122"/>
              </a:rPr>
              <a:t>Queuing and Forwarding Protocol</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a:lnSpc>
                <a:spcPct val="120000"/>
              </a:lnSpc>
            </a:pPr>
            <a:r>
              <a:rPr lang="zh-CN" altLang="en-US" dirty="0" smtClean="0">
                <a:latin typeface="宋体" panose="02010600030101010101" pitchFamily="2" charset="-122"/>
              </a:rPr>
              <a:t>将上述三个协议整合到一起，就给在局域网中传送实时多媒体数据流提供了可能</a:t>
            </a:r>
            <a:r>
              <a:rPr lang="en-US" altLang="zh-CN" dirty="0" smtClean="0">
                <a:latin typeface="宋体" panose="02010600030101010101" pitchFamily="2" charset="-122"/>
              </a:rPr>
              <a:t>!</a:t>
            </a:r>
            <a:r>
              <a:rPr lang="zh-CN" altLang="en-US" dirty="0" smtClean="0">
                <a:latin typeface="宋体" panose="02010600030101010101" pitchFamily="2" charset="-122"/>
              </a:rPr>
              <a:t>但是还无法在实际中应用，它只是提供了在可控延时和足够带宽下的解决方案，还需要上层的通信方案即</a:t>
            </a:r>
            <a:r>
              <a:rPr lang="en-US" altLang="zh-CN" dirty="0" smtClean="0">
                <a:latin typeface="宋体" panose="02010600030101010101" pitchFamily="2" charset="-122"/>
              </a:rPr>
              <a:t>:</a:t>
            </a:r>
          </a:p>
          <a:p>
            <a:pPr>
              <a:lnSpc>
                <a:spcPct val="120000"/>
              </a:lnSpc>
            </a:pPr>
            <a:r>
              <a:rPr lang="en-US" altLang="zh-CN" dirty="0" smtClean="0">
                <a:latin typeface="宋体" panose="02010600030101010101" pitchFamily="2" charset="-122"/>
              </a:rPr>
              <a:t>IEEE1722</a:t>
            </a:r>
            <a:r>
              <a:rPr lang="zh-CN" altLang="en-US" dirty="0" smtClean="0">
                <a:latin typeface="宋体" panose="02010600030101010101" pitchFamily="2" charset="-122"/>
              </a:rPr>
              <a:t>：音视频桥接传输协议</a:t>
            </a:r>
            <a:r>
              <a:rPr lang="en-US" altLang="zh-CN" dirty="0" smtClean="0">
                <a:latin typeface="宋体" panose="02010600030101010101" pitchFamily="2" charset="-122"/>
              </a:rPr>
              <a:t>AVBTP</a:t>
            </a:r>
            <a:r>
              <a:rPr lang="zh-CN" altLang="en-US" dirty="0" smtClean="0">
                <a:latin typeface="宋体" panose="02010600030101010101" pitchFamily="2" charset="-122"/>
              </a:rPr>
              <a:t>（</a:t>
            </a:r>
            <a:r>
              <a:rPr lang="en-US" altLang="zh-CN" dirty="0" smtClean="0">
                <a:latin typeface="宋体" panose="02010600030101010101" pitchFamily="2" charset="-122"/>
              </a:rPr>
              <a:t>Audio/Video Bridging Transport Protocol</a:t>
            </a:r>
            <a:r>
              <a:rPr lang="zh-CN" altLang="en-US" dirty="0" smtClean="0">
                <a:latin typeface="宋体" panose="02010600030101010101" pitchFamily="2" charset="-122"/>
              </a:rPr>
              <a:t>） </a:t>
            </a:r>
            <a:r>
              <a:rPr lang="en-US" altLang="zh-CN" dirty="0" smtClean="0">
                <a:latin typeface="宋体" panose="02010600030101010101" pitchFamily="2" charset="-122"/>
              </a:rPr>
              <a:t>( </a:t>
            </a:r>
            <a:r>
              <a:rPr lang="zh-CN" altLang="en-US" dirty="0" smtClean="0">
                <a:latin typeface="宋体" panose="02010600030101010101" pitchFamily="2" charset="-122"/>
              </a:rPr>
              <a:t>二层</a:t>
            </a:r>
            <a:r>
              <a:rPr lang="en-US" altLang="zh-CN" dirty="0" smtClean="0">
                <a:latin typeface="宋体" panose="02010600030101010101" pitchFamily="2" charset="-122"/>
              </a:rPr>
              <a:t>)</a:t>
            </a:r>
          </a:p>
          <a:p>
            <a:pPr>
              <a:lnSpc>
                <a:spcPct val="120000"/>
              </a:lnSpc>
            </a:pPr>
            <a:r>
              <a:rPr lang="en-US" altLang="zh-CN" dirty="0" smtClean="0">
                <a:latin typeface="宋体" panose="02010600030101010101" pitchFamily="2" charset="-122"/>
              </a:rPr>
              <a:t>IEEE1733</a:t>
            </a:r>
            <a:r>
              <a:rPr lang="zh-CN" altLang="en-US" dirty="0" smtClean="0">
                <a:latin typeface="宋体" panose="02010600030101010101" pitchFamily="2" charset="-122"/>
              </a:rPr>
              <a:t>：实时传输协议</a:t>
            </a:r>
            <a:r>
              <a:rPr lang="en-US" altLang="zh-CN" dirty="0" smtClean="0">
                <a:latin typeface="宋体" panose="02010600030101010101" pitchFamily="2" charset="-122"/>
              </a:rPr>
              <a:t>RTP</a:t>
            </a:r>
            <a:r>
              <a:rPr lang="zh-CN" altLang="en-US" dirty="0" smtClean="0">
                <a:latin typeface="宋体" panose="02010600030101010101" pitchFamily="2" charset="-122"/>
              </a:rPr>
              <a:t>（</a:t>
            </a:r>
            <a:r>
              <a:rPr lang="en-US" altLang="zh-CN" dirty="0" smtClean="0">
                <a:latin typeface="宋体" panose="02010600030101010101" pitchFamily="2" charset="-122"/>
              </a:rPr>
              <a:t>Real-time Transport Protocol</a:t>
            </a:r>
            <a:r>
              <a:rPr lang="zh-CN" altLang="en-US" dirty="0" smtClean="0">
                <a:latin typeface="宋体" panose="02010600030101010101" pitchFamily="2" charset="-122"/>
              </a:rPr>
              <a:t>）</a:t>
            </a:r>
            <a:r>
              <a:rPr lang="en-US" altLang="zh-CN" dirty="0" smtClean="0">
                <a:latin typeface="宋体" panose="02010600030101010101" pitchFamily="2" charset="-122"/>
              </a:rPr>
              <a:t> ( </a:t>
            </a:r>
            <a:r>
              <a:rPr lang="zh-CN" altLang="en-US" dirty="0" smtClean="0">
                <a:latin typeface="宋体" panose="02010600030101010101" pitchFamily="2" charset="-122"/>
              </a:rPr>
              <a:t>三层</a:t>
            </a:r>
            <a:r>
              <a:rPr lang="en-US" altLang="zh-CN" dirty="0" smtClean="0">
                <a:latin typeface="宋体" panose="02010600030101010101" pitchFamily="2" charset="-122"/>
              </a:rPr>
              <a:t>)</a:t>
            </a:r>
          </a:p>
        </p:txBody>
      </p:sp>
    </p:spTree>
    <p:extLst>
      <p:ext uri="{BB962C8B-B14F-4D97-AF65-F5344CB8AC3E}">
        <p14:creationId xmlns:p14="http://schemas.microsoft.com/office/powerpoint/2010/main" val="795330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noChangeAspect="1"/>
          </p:cNvGrpSpPr>
          <p:nvPr/>
        </p:nvGrpSpPr>
        <p:grpSpPr bwMode="auto">
          <a:xfrm>
            <a:off x="2497519" y="1739020"/>
            <a:ext cx="6596377" cy="4003960"/>
            <a:chOff x="2530" y="9032"/>
            <a:chExt cx="7792" cy="4729"/>
          </a:xfrm>
        </p:grpSpPr>
        <p:sp>
          <p:nvSpPr>
            <p:cNvPr id="3" name="AutoShape 12"/>
            <p:cNvSpPr>
              <a:spLocks noChangeAspect="1" noChangeArrowheads="1" noTextEdit="1"/>
            </p:cNvSpPr>
            <p:nvPr/>
          </p:nvSpPr>
          <p:spPr bwMode="auto">
            <a:xfrm>
              <a:off x="2530" y="9032"/>
              <a:ext cx="7792" cy="47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3200"/>
            </a:p>
          </p:txBody>
        </p:sp>
        <p:sp>
          <p:nvSpPr>
            <p:cNvPr id="4" name="AutoShape 11"/>
            <p:cNvSpPr>
              <a:spLocks noChangeArrowheads="1"/>
            </p:cNvSpPr>
            <p:nvPr/>
          </p:nvSpPr>
          <p:spPr bwMode="auto">
            <a:xfrm>
              <a:off x="2530" y="13212"/>
              <a:ext cx="7792" cy="549"/>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Ethernet MAC</a:t>
              </a:r>
              <a:endParaRPr kumimoji="0" lang="en-US" altLang="zh-CN" sz="3200" b="0" i="0" u="none" strike="noStrike" cap="none" normalizeH="0" baseline="0" smtClean="0">
                <a:ln>
                  <a:noFill/>
                </a:ln>
                <a:solidFill>
                  <a:schemeClr val="tx1"/>
                </a:solidFill>
                <a:effectLst/>
                <a:latin typeface="Arial" panose="020B0604020202020204" pitchFamily="34" charset="0"/>
              </a:endParaRPr>
            </a:p>
          </p:txBody>
        </p:sp>
        <p:sp>
          <p:nvSpPr>
            <p:cNvPr id="5" name="AutoShape 10"/>
            <p:cNvSpPr>
              <a:spLocks noChangeArrowheads="1"/>
            </p:cNvSpPr>
            <p:nvPr/>
          </p:nvSpPr>
          <p:spPr bwMode="auto">
            <a:xfrm>
              <a:off x="2583" y="9667"/>
              <a:ext cx="1348" cy="3437"/>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TCP/IP stack</a:t>
              </a:r>
              <a:endParaRPr kumimoji="0" lang="en-US" altLang="zh-CN" sz="3200" b="0" i="0" u="none" strike="noStrike" cap="none" normalizeH="0" baseline="0" smtClean="0">
                <a:ln>
                  <a:noFill/>
                </a:ln>
                <a:solidFill>
                  <a:schemeClr val="tx1"/>
                </a:solidFill>
                <a:effectLst/>
                <a:latin typeface="Arial" panose="020B0604020202020204" pitchFamily="34" charset="0"/>
              </a:endParaRPr>
            </a:p>
          </p:txBody>
        </p:sp>
        <p:sp>
          <p:nvSpPr>
            <p:cNvPr id="6" name="AutoShape 9"/>
            <p:cNvSpPr>
              <a:spLocks noChangeArrowheads="1"/>
            </p:cNvSpPr>
            <p:nvPr/>
          </p:nvSpPr>
          <p:spPr bwMode="auto">
            <a:xfrm>
              <a:off x="4181" y="9668"/>
              <a:ext cx="2362" cy="2829"/>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IEEE 802.1ASrev</a:t>
              </a:r>
              <a:endParaRPr kumimoji="0" lang="en-US" altLang="zh-CN" sz="1100" b="0" i="0" u="none" strike="noStrike" cap="none" normalizeH="0" baseline="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Time synchronizing</a:t>
              </a:r>
              <a:endParaRPr kumimoji="0" lang="en-US" altLang="zh-CN" sz="3200" b="0" i="0" u="none" strike="noStrike" cap="none" normalizeH="0" baseline="0" smtClean="0">
                <a:ln>
                  <a:noFill/>
                </a:ln>
                <a:solidFill>
                  <a:schemeClr val="tx1"/>
                </a:solidFill>
                <a:effectLst/>
                <a:latin typeface="Arial" panose="020B0604020202020204" pitchFamily="34" charset="0"/>
              </a:endParaRPr>
            </a:p>
          </p:txBody>
        </p:sp>
        <p:sp>
          <p:nvSpPr>
            <p:cNvPr id="7" name="AutoShape 8"/>
            <p:cNvSpPr>
              <a:spLocks noChangeArrowheads="1"/>
            </p:cNvSpPr>
            <p:nvPr/>
          </p:nvSpPr>
          <p:spPr bwMode="auto">
            <a:xfrm>
              <a:off x="4181" y="12537"/>
              <a:ext cx="2354" cy="590"/>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IEEE 1588</a:t>
              </a:r>
              <a:endParaRPr kumimoji="0" lang="en-US" altLang="zh-CN" sz="1100" b="0" i="0" u="none" strike="noStrike" cap="none" normalizeH="0" baseline="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802.1ASrev</a:t>
              </a:r>
              <a:endParaRPr kumimoji="0" lang="en-US" altLang="zh-CN" sz="3200" b="0" i="0" u="none" strike="noStrike" cap="none" normalizeH="0" baseline="0" smtClean="0">
                <a:ln>
                  <a:noFill/>
                </a:ln>
                <a:solidFill>
                  <a:schemeClr val="tx1"/>
                </a:solidFill>
                <a:effectLst/>
                <a:latin typeface="Arial" panose="020B0604020202020204" pitchFamily="34" charset="0"/>
              </a:endParaRPr>
            </a:p>
          </p:txBody>
        </p:sp>
        <p:sp>
          <p:nvSpPr>
            <p:cNvPr id="8" name="AutoShape 7"/>
            <p:cNvSpPr>
              <a:spLocks noChangeArrowheads="1"/>
            </p:cNvSpPr>
            <p:nvPr/>
          </p:nvSpPr>
          <p:spPr bwMode="auto">
            <a:xfrm>
              <a:off x="6702" y="12213"/>
              <a:ext cx="3411" cy="875"/>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IEEE 802.1Qcc</a:t>
              </a:r>
              <a:endParaRPr kumimoji="0" lang="en-US" altLang="zh-CN" sz="1100" b="0" i="0" u="none" strike="noStrike" cap="none" normalizeH="0" baseline="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Better centralized management</a:t>
              </a:r>
              <a:endParaRPr kumimoji="0" lang="en-US" altLang="zh-CN" sz="3200" b="0" i="0" u="none" strike="noStrike" cap="none" normalizeH="0" baseline="0" smtClean="0">
                <a:ln>
                  <a:noFill/>
                </a:ln>
                <a:solidFill>
                  <a:schemeClr val="tx1"/>
                </a:solidFill>
                <a:effectLst/>
                <a:latin typeface="Arial" panose="020B0604020202020204" pitchFamily="34" charset="0"/>
              </a:endParaRPr>
            </a:p>
          </p:txBody>
        </p:sp>
        <p:sp>
          <p:nvSpPr>
            <p:cNvPr id="9" name="AutoShape 6"/>
            <p:cNvSpPr>
              <a:spLocks noChangeArrowheads="1"/>
            </p:cNvSpPr>
            <p:nvPr/>
          </p:nvSpPr>
          <p:spPr bwMode="auto">
            <a:xfrm>
              <a:off x="6726" y="9793"/>
              <a:ext cx="1472" cy="2312"/>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IEEE 802.1Qbu</a:t>
              </a:r>
              <a:endParaRPr kumimoji="0" lang="en-US" altLang="zh-CN" sz="11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Packet preemption</a:t>
              </a:r>
              <a:endParaRPr kumimoji="0" lang="en-US" altLang="zh-CN" sz="3200" b="0" i="0" u="none" strike="noStrike" cap="none" normalizeH="0" baseline="0" dirty="0" smtClean="0">
                <a:ln>
                  <a:noFill/>
                </a:ln>
                <a:solidFill>
                  <a:schemeClr val="tx1"/>
                </a:solidFill>
                <a:effectLst/>
                <a:latin typeface="Arial" panose="020B0604020202020204" pitchFamily="34" charset="0"/>
              </a:endParaRPr>
            </a:p>
          </p:txBody>
        </p:sp>
        <p:sp>
          <p:nvSpPr>
            <p:cNvPr id="10" name="AutoShape 5"/>
            <p:cNvSpPr>
              <a:spLocks noChangeArrowheads="1"/>
            </p:cNvSpPr>
            <p:nvPr/>
          </p:nvSpPr>
          <p:spPr bwMode="auto">
            <a:xfrm>
              <a:off x="8606" y="9793"/>
              <a:ext cx="1473" cy="2312"/>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IEEE 802.1Qbv</a:t>
              </a:r>
              <a:endParaRPr kumimoji="0" lang="en-US" altLang="zh-CN" sz="1100" b="0" i="0" u="none" strike="noStrike" cap="none" normalizeH="0" baseline="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Scheduled traffic</a:t>
              </a:r>
              <a:endParaRPr kumimoji="0" lang="en-US" altLang="zh-CN" sz="3200" b="0" i="0" u="none" strike="noStrike" cap="none" normalizeH="0" baseline="0" smtClean="0">
                <a:ln>
                  <a:noFill/>
                </a:ln>
                <a:solidFill>
                  <a:schemeClr val="tx1"/>
                </a:solidFill>
                <a:effectLst/>
                <a:latin typeface="Arial" panose="020B0604020202020204" pitchFamily="34" charset="0"/>
              </a:endParaRPr>
            </a:p>
          </p:txBody>
        </p:sp>
        <p:sp>
          <p:nvSpPr>
            <p:cNvPr id="11" name="AutoShape 4"/>
            <p:cNvSpPr>
              <a:spLocks noChangeArrowheads="1"/>
            </p:cNvSpPr>
            <p:nvPr/>
          </p:nvSpPr>
          <p:spPr bwMode="auto">
            <a:xfrm>
              <a:off x="2583" y="9032"/>
              <a:ext cx="7458" cy="557"/>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Application</a:t>
              </a:r>
              <a:endParaRPr kumimoji="0" lang="en-US" altLang="zh-CN" sz="3200" b="0" i="0" u="none" strike="noStrike" cap="none" normalizeH="0" baseline="0" smtClean="0">
                <a:ln>
                  <a:noFill/>
                </a:ln>
                <a:solidFill>
                  <a:schemeClr val="tx1"/>
                </a:solidFill>
                <a:effectLst/>
                <a:latin typeface="Arial" panose="020B0604020202020204" pitchFamily="34" charset="0"/>
              </a:endParaRPr>
            </a:p>
          </p:txBody>
        </p:sp>
      </p:grpSp>
      <p:sp>
        <p:nvSpPr>
          <p:cNvPr id="12" name="矩形 11"/>
          <p:cNvSpPr/>
          <p:nvPr/>
        </p:nvSpPr>
        <p:spPr>
          <a:xfrm>
            <a:off x="951420" y="685832"/>
            <a:ext cx="10196509" cy="701731"/>
          </a:xfrm>
          <a:prstGeom prst="rect">
            <a:avLst/>
          </a:prstGeom>
        </p:spPr>
        <p:txBody>
          <a:bodyPr wrap="none">
            <a:spAutoFit/>
          </a:bodyPr>
          <a:lstStyle/>
          <a:p>
            <a:pPr>
              <a:lnSpc>
                <a:spcPct val="90000"/>
              </a:lnSpc>
              <a:spcBef>
                <a:spcPct val="0"/>
              </a:spcBef>
            </a:pPr>
            <a:r>
              <a:rPr lang="en-US" altLang="zh-CN" sz="4400" dirty="0">
                <a:latin typeface="+mj-lt"/>
                <a:ea typeface="+mj-ea"/>
                <a:cs typeface="+mj-cs"/>
              </a:rPr>
              <a:t>TSN ( Time-Sensitive Networking )</a:t>
            </a:r>
            <a:r>
              <a:rPr lang="zh-CN" altLang="en-US" sz="4400" dirty="0">
                <a:latin typeface="+mj-lt"/>
                <a:ea typeface="+mj-ea"/>
                <a:cs typeface="+mj-cs"/>
              </a:rPr>
              <a:t>协议架构</a:t>
            </a:r>
          </a:p>
        </p:txBody>
      </p:sp>
    </p:spTree>
    <p:extLst>
      <p:ext uri="{BB962C8B-B14F-4D97-AF65-F5344CB8AC3E}">
        <p14:creationId xmlns:p14="http://schemas.microsoft.com/office/powerpoint/2010/main" val="2796684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TSN</a:t>
            </a:r>
            <a:r>
              <a:rPr lang="zh-CN" altLang="en-US" dirty="0"/>
              <a:t>协议内容</a:t>
            </a:r>
          </a:p>
        </p:txBody>
      </p:sp>
      <p:sp>
        <p:nvSpPr>
          <p:cNvPr id="5" name="内容占位符 4"/>
          <p:cNvSpPr>
            <a:spLocks noGrp="1"/>
          </p:cNvSpPr>
          <p:nvPr>
            <p:ph idx="1"/>
          </p:nvPr>
        </p:nvSpPr>
        <p:spPr/>
        <p:txBody>
          <a:bodyPr>
            <a:normAutofit/>
          </a:bodyPr>
          <a:lstStyle/>
          <a:p>
            <a:pPr>
              <a:lnSpc>
                <a:spcPct val="110000"/>
              </a:lnSpc>
            </a:pPr>
            <a:r>
              <a:rPr lang="en-US" altLang="zh-CN" sz="1800" dirty="0" smtClean="0">
                <a:latin typeface="宋体" panose="02010600030101010101" pitchFamily="2" charset="-122"/>
              </a:rPr>
              <a:t>TSN</a:t>
            </a:r>
            <a:r>
              <a:rPr lang="zh-CN" altLang="en-US" sz="1800" dirty="0" smtClean="0">
                <a:latin typeface="宋体" panose="02010600030101010101" pitchFamily="2" charset="-122"/>
              </a:rPr>
              <a:t>又</a:t>
            </a:r>
            <a:r>
              <a:rPr lang="zh-CN" altLang="en-US" sz="1800" dirty="0">
                <a:latin typeface="宋体" panose="02010600030101010101" pitchFamily="2" charset="-122"/>
              </a:rPr>
              <a:t>被称为 </a:t>
            </a:r>
            <a:r>
              <a:rPr lang="en-US" altLang="zh-CN" sz="1800" dirty="0">
                <a:latin typeface="宋体" panose="02010600030101010101" pitchFamily="2" charset="-122"/>
              </a:rPr>
              <a:t>AVB2.0</a:t>
            </a:r>
            <a:r>
              <a:rPr lang="zh-CN" altLang="en-US" sz="1800" dirty="0">
                <a:latin typeface="宋体" panose="02010600030101010101" pitchFamily="2" charset="-122"/>
              </a:rPr>
              <a:t>。</a:t>
            </a:r>
            <a:endParaRPr lang="de-DE" altLang="zh-CN" sz="1800" dirty="0">
              <a:latin typeface="宋体" panose="02010600030101010101" pitchFamily="2" charset="-122"/>
            </a:endParaRPr>
          </a:p>
          <a:p>
            <a:pPr>
              <a:lnSpc>
                <a:spcPct val="110000"/>
              </a:lnSpc>
            </a:pPr>
            <a:r>
              <a:rPr lang="de-DE" altLang="zh-CN" sz="1800" dirty="0">
                <a:latin typeface="宋体" panose="02010600030101010101" pitchFamily="2" charset="-122"/>
              </a:rPr>
              <a:t>802.1AS-Rev</a:t>
            </a:r>
            <a:r>
              <a:rPr lang="zh-CN" altLang="en-US" sz="1800" dirty="0">
                <a:latin typeface="宋体" panose="02010600030101010101" pitchFamily="2" charset="-122"/>
              </a:rPr>
              <a:t>：增强功能和性能改进，基于</a:t>
            </a:r>
            <a:r>
              <a:rPr lang="en-US" altLang="zh-CN" sz="1800" dirty="0">
                <a:latin typeface="宋体" panose="02010600030101010101" pitchFamily="2" charset="-122"/>
              </a:rPr>
              <a:t>802.1AS</a:t>
            </a:r>
            <a:r>
              <a:rPr lang="zh-CN" altLang="en-US" sz="1800" dirty="0">
                <a:latin typeface="宋体" panose="02010600030101010101" pitchFamily="2" charset="-122"/>
              </a:rPr>
              <a:t>修订定时和同步</a:t>
            </a:r>
            <a:endParaRPr lang="de-DE" altLang="zh-CN" sz="1800" dirty="0">
              <a:latin typeface="宋体" panose="02010600030101010101" pitchFamily="2" charset="-122"/>
            </a:endParaRPr>
          </a:p>
          <a:p>
            <a:pPr>
              <a:lnSpc>
                <a:spcPct val="110000"/>
              </a:lnSpc>
            </a:pPr>
            <a:r>
              <a:rPr lang="de-DE" altLang="zh-CN" sz="1800" dirty="0">
                <a:latin typeface="宋体" panose="02010600030101010101" pitchFamily="2" charset="-122"/>
              </a:rPr>
              <a:t>802.1Qbu</a:t>
            </a:r>
            <a:r>
              <a:rPr lang="zh-CN" altLang="en-US" sz="1800" dirty="0">
                <a:latin typeface="宋体" panose="02010600030101010101" pitchFamily="2" charset="-122"/>
              </a:rPr>
              <a:t>：基于 </a:t>
            </a:r>
            <a:r>
              <a:rPr lang="en-US" altLang="zh-CN" sz="1800" dirty="0">
                <a:latin typeface="宋体" panose="02010600030101010101" pitchFamily="2" charset="-122"/>
              </a:rPr>
              <a:t>802.1Qav</a:t>
            </a:r>
            <a:r>
              <a:rPr lang="zh-CN" altLang="en-US" sz="1800" dirty="0">
                <a:latin typeface="宋体" panose="02010600030101010101" pitchFamily="2" charset="-122"/>
              </a:rPr>
              <a:t>修订框架抢占切换</a:t>
            </a:r>
            <a:endParaRPr lang="de-DE" altLang="zh-CN" sz="1800" dirty="0">
              <a:latin typeface="宋体" panose="02010600030101010101" pitchFamily="2" charset="-122"/>
            </a:endParaRPr>
          </a:p>
          <a:p>
            <a:pPr>
              <a:lnSpc>
                <a:spcPct val="110000"/>
              </a:lnSpc>
            </a:pPr>
            <a:r>
              <a:rPr lang="de-DE" altLang="zh-CN" sz="1800" dirty="0">
                <a:latin typeface="宋体" panose="02010600030101010101" pitchFamily="2" charset="-122"/>
              </a:rPr>
              <a:t>802.1Qbv</a:t>
            </a:r>
            <a:r>
              <a:rPr lang="zh-CN" altLang="en-US" sz="1800" dirty="0">
                <a:latin typeface="宋体" panose="02010600030101010101" pitchFamily="2" charset="-122"/>
              </a:rPr>
              <a:t>：基于 </a:t>
            </a:r>
            <a:r>
              <a:rPr lang="en-US" altLang="zh-CN" sz="1800" dirty="0">
                <a:latin typeface="宋体" panose="02010600030101010101" pitchFamily="2" charset="-122"/>
              </a:rPr>
              <a:t>802.1Qav</a:t>
            </a:r>
            <a:r>
              <a:rPr lang="zh-CN" altLang="en-US" sz="1800" dirty="0">
                <a:latin typeface="宋体" panose="02010600030101010101" pitchFamily="2" charset="-122"/>
              </a:rPr>
              <a:t>修订增强流量调度</a:t>
            </a:r>
            <a:endParaRPr lang="de-DE" altLang="zh-CN" sz="1800" dirty="0">
              <a:latin typeface="宋体" panose="02010600030101010101" pitchFamily="2" charset="-122"/>
            </a:endParaRPr>
          </a:p>
          <a:p>
            <a:pPr>
              <a:lnSpc>
                <a:spcPct val="110000"/>
              </a:lnSpc>
            </a:pPr>
            <a:r>
              <a:rPr lang="de-DE" altLang="zh-CN" sz="1800" dirty="0">
                <a:latin typeface="宋体" panose="02010600030101010101" pitchFamily="2" charset="-122"/>
              </a:rPr>
              <a:t>802.1Qcc</a:t>
            </a:r>
            <a:r>
              <a:rPr lang="zh-CN" altLang="en-US" sz="1800" dirty="0">
                <a:latin typeface="宋体" panose="02010600030101010101" pitchFamily="2" charset="-122"/>
              </a:rPr>
              <a:t>：流预留协议的增强功能和性能改进</a:t>
            </a:r>
            <a:endParaRPr lang="de-DE" altLang="zh-CN" sz="1800" dirty="0">
              <a:latin typeface="宋体" panose="02010600030101010101" pitchFamily="2" charset="-122"/>
            </a:endParaRPr>
          </a:p>
          <a:p>
            <a:pPr>
              <a:lnSpc>
                <a:spcPct val="110000"/>
              </a:lnSpc>
            </a:pPr>
            <a:r>
              <a:rPr lang="de-DE" altLang="zh-CN" sz="1800" dirty="0">
                <a:latin typeface="宋体" panose="02010600030101010101" pitchFamily="2" charset="-122"/>
              </a:rPr>
              <a:t>802.1CB</a:t>
            </a:r>
            <a:r>
              <a:rPr lang="zh-CN" altLang="en-US" sz="1800" dirty="0">
                <a:latin typeface="宋体" panose="02010600030101010101" pitchFamily="2" charset="-122"/>
              </a:rPr>
              <a:t>：帧复制和消除的可靠性，支持无缝冗余</a:t>
            </a:r>
            <a:endParaRPr lang="de-DE" altLang="zh-CN" sz="1800" dirty="0">
              <a:latin typeface="宋体" panose="02010600030101010101" pitchFamily="2" charset="-122"/>
            </a:endParaRPr>
          </a:p>
          <a:p>
            <a:pPr>
              <a:lnSpc>
                <a:spcPct val="110000"/>
              </a:lnSpc>
            </a:pPr>
            <a:r>
              <a:rPr lang="de-DE" altLang="zh-CN" sz="1800" dirty="0">
                <a:latin typeface="宋体" panose="02010600030101010101" pitchFamily="2" charset="-122"/>
              </a:rPr>
              <a:t>802.1Qch</a:t>
            </a:r>
            <a:r>
              <a:rPr lang="zh-CN" altLang="en-US" sz="1800" dirty="0">
                <a:latin typeface="宋体" panose="02010600030101010101" pitchFamily="2" charset="-122"/>
              </a:rPr>
              <a:t>：循环队列和转发</a:t>
            </a:r>
            <a:endParaRPr lang="de-DE" altLang="zh-CN" sz="1800" dirty="0">
              <a:latin typeface="宋体" panose="02010600030101010101" pitchFamily="2" charset="-122"/>
            </a:endParaRPr>
          </a:p>
          <a:p>
            <a:pPr>
              <a:lnSpc>
                <a:spcPct val="110000"/>
              </a:lnSpc>
            </a:pPr>
            <a:r>
              <a:rPr lang="de-DE" altLang="zh-CN" sz="1800" dirty="0">
                <a:latin typeface="宋体" panose="02010600030101010101" pitchFamily="2" charset="-122"/>
              </a:rPr>
              <a:t>802.1Qci</a:t>
            </a:r>
            <a:r>
              <a:rPr lang="zh-CN" altLang="en-US" sz="1800" dirty="0">
                <a:latin typeface="宋体" panose="02010600030101010101" pitchFamily="2" charset="-122"/>
              </a:rPr>
              <a:t>：</a:t>
            </a:r>
            <a:r>
              <a:rPr lang="de-DE" altLang="zh-CN" sz="1800" dirty="0">
                <a:latin typeface="宋体" panose="02010600030101010101" pitchFamily="2" charset="-122"/>
              </a:rPr>
              <a:t> </a:t>
            </a:r>
            <a:r>
              <a:rPr lang="zh-CN" altLang="en-US" sz="1800" dirty="0">
                <a:latin typeface="宋体" panose="02010600030101010101" pitchFamily="2" charset="-122"/>
              </a:rPr>
              <a:t>流过滤和决策</a:t>
            </a:r>
          </a:p>
        </p:txBody>
      </p:sp>
    </p:spTree>
    <p:extLst>
      <p:ext uri="{BB962C8B-B14F-4D97-AF65-F5344CB8AC3E}">
        <p14:creationId xmlns:p14="http://schemas.microsoft.com/office/powerpoint/2010/main" val="2867322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2D_LP)LJ7X`WYL6RR54M8B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16" y="1688738"/>
            <a:ext cx="7624474" cy="472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7942787" y="1931464"/>
            <a:ext cx="4097946" cy="2139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28600" indent="-228600">
              <a:lnSpc>
                <a:spcPct val="110000"/>
              </a:lnSpc>
              <a:spcBef>
                <a:spcPts val="1000"/>
              </a:spcBef>
              <a:buFont typeface="Arial" panose="020B0604020202020204" pitchFamily="34" charset="0"/>
              <a:buChar char="•"/>
            </a:pPr>
            <a:r>
              <a:rPr lang="zh-CN" altLang="zh-CN" dirty="0">
                <a:latin typeface="宋体" panose="02010600030101010101" pitchFamily="2" charset="-122"/>
              </a:rPr>
              <a:t>增强时间同步。</a:t>
            </a:r>
            <a:endParaRPr lang="en-US" altLang="zh-CN" dirty="0">
              <a:latin typeface="宋体" panose="02010600030101010101" pitchFamily="2" charset="-122"/>
            </a:endParaRPr>
          </a:p>
          <a:p>
            <a:pPr marL="228600" indent="-228600">
              <a:lnSpc>
                <a:spcPct val="110000"/>
              </a:lnSpc>
              <a:spcBef>
                <a:spcPts val="1000"/>
              </a:spcBef>
              <a:buFont typeface="Arial" panose="020B0604020202020204" pitchFamily="34" charset="0"/>
              <a:buChar char="•"/>
            </a:pPr>
            <a:r>
              <a:rPr lang="zh-CN" altLang="zh-CN" dirty="0">
                <a:latin typeface="宋体" panose="02010600030101010101" pitchFamily="2" charset="-122"/>
              </a:rPr>
              <a:t>无缝冗余。通过无缝冗余技术，网络不会因为单点损坏而失效，因而可用于安全相关的应用。</a:t>
            </a:r>
            <a:endParaRPr lang="en-US" altLang="zh-CN" dirty="0">
              <a:latin typeface="宋体" panose="02010600030101010101" pitchFamily="2" charset="-122"/>
            </a:endParaRPr>
          </a:p>
          <a:p>
            <a:pPr marL="228600" indent="-228600">
              <a:lnSpc>
                <a:spcPct val="110000"/>
              </a:lnSpc>
              <a:spcBef>
                <a:spcPts val="1000"/>
              </a:spcBef>
              <a:buFont typeface="Arial" panose="020B0604020202020204" pitchFamily="34" charset="0"/>
              <a:buChar char="•"/>
            </a:pPr>
            <a:r>
              <a:rPr lang="zh-CN" altLang="en-US" dirty="0">
                <a:latin typeface="宋体" panose="02010600030101010101" pitchFamily="2" charset="-122"/>
              </a:rPr>
              <a:t>调度通信。采用</a:t>
            </a:r>
            <a:r>
              <a:rPr lang="en-US" altLang="zh-CN" dirty="0">
                <a:latin typeface="宋体" panose="02010600030101010101" pitchFamily="2" charset="-122"/>
              </a:rPr>
              <a:t>TAS</a:t>
            </a:r>
            <a:r>
              <a:rPr lang="zh-CN" altLang="en-US" dirty="0">
                <a:latin typeface="宋体" panose="02010600030101010101" pitchFamily="2" charset="-122"/>
              </a:rPr>
              <a:t>（</a:t>
            </a:r>
            <a:r>
              <a:rPr lang="en-US" altLang="zh-CN" dirty="0">
                <a:latin typeface="宋体" panose="02010600030101010101" pitchFamily="2" charset="-122"/>
              </a:rPr>
              <a:t>Time Aware Shaper</a:t>
            </a:r>
            <a:r>
              <a:rPr lang="zh-CN" altLang="en-US" dirty="0">
                <a:latin typeface="宋体" panose="02010600030101010101" pitchFamily="2" charset="-122"/>
              </a:rPr>
              <a:t>）来实现。</a:t>
            </a:r>
            <a:endParaRPr lang="zh-CN" altLang="zh-CN" dirty="0">
              <a:latin typeface="宋体" panose="02010600030101010101" pitchFamily="2" charset="-122"/>
            </a:endParaRPr>
          </a:p>
        </p:txBody>
      </p:sp>
      <p:sp>
        <p:nvSpPr>
          <p:cNvPr id="4" name="标题 1"/>
          <p:cNvSpPr txBox="1">
            <a:spLocks/>
          </p:cNvSpPr>
          <p:nvPr/>
        </p:nvSpPr>
        <p:spPr>
          <a:xfrm>
            <a:off x="849489" y="636059"/>
            <a:ext cx="10515600" cy="92180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AVB</a:t>
            </a:r>
            <a:r>
              <a:rPr lang="zh-CN" altLang="en-US" dirty="0" smtClean="0"/>
              <a:t>与</a:t>
            </a:r>
            <a:r>
              <a:rPr lang="en-US" altLang="zh-CN" dirty="0" smtClean="0"/>
              <a:t>TSN</a:t>
            </a:r>
            <a:r>
              <a:rPr lang="zh-CN" altLang="en-US" dirty="0" smtClean="0"/>
              <a:t>的关系</a:t>
            </a:r>
            <a:endParaRPr lang="zh-CN" altLang="en-US" dirty="0"/>
          </a:p>
        </p:txBody>
      </p:sp>
    </p:spTree>
    <p:extLst>
      <p:ext uri="{BB962C8B-B14F-4D97-AF65-F5344CB8AC3E}">
        <p14:creationId xmlns:p14="http://schemas.microsoft.com/office/powerpoint/2010/main" val="3849534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898814297"/>
              </p:ext>
            </p:extLst>
          </p:nvPr>
        </p:nvGraphicFramePr>
        <p:xfrm>
          <a:off x="2462830" y="1749089"/>
          <a:ext cx="6698588" cy="3168035"/>
        </p:xfrm>
        <a:graphic>
          <a:graphicData uri="http://schemas.openxmlformats.org/drawingml/2006/table">
            <a:tbl>
              <a:tblPr firstRow="1" firstCol="1" bandRow="1">
                <a:tableStyleId>{69012ECD-51FC-41F1-AA8D-1B2483CD663E}</a:tableStyleId>
              </a:tblPr>
              <a:tblGrid>
                <a:gridCol w="3349294"/>
                <a:gridCol w="3349294"/>
              </a:tblGrid>
              <a:tr h="633607">
                <a:tc>
                  <a:txBody>
                    <a:bodyPr/>
                    <a:lstStyle/>
                    <a:p>
                      <a:pPr algn="ctr">
                        <a:spcAft>
                          <a:spcPts val="0"/>
                        </a:spcAft>
                      </a:pPr>
                      <a:r>
                        <a:rPr lang="en-US" altLang="zh-CN" sz="2000" kern="100" dirty="0" smtClean="0">
                          <a:effectLst/>
                        </a:rPr>
                        <a:t>AVB</a:t>
                      </a:r>
                      <a:r>
                        <a:rPr lang="zh-CN" sz="2000" kern="100" dirty="0" smtClean="0">
                          <a:effectLst/>
                        </a:rPr>
                        <a:t>协议</a:t>
                      </a:r>
                      <a:r>
                        <a:rPr lang="zh-CN" sz="2000" kern="100" dirty="0">
                          <a:effectLst/>
                        </a:rPr>
                        <a:t>名称</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altLang="zh-CN" sz="2000" kern="100" dirty="0" smtClean="0">
                          <a:effectLst/>
                        </a:rPr>
                        <a:t>TSN</a:t>
                      </a:r>
                      <a:r>
                        <a:rPr lang="zh-CN" sz="2000" kern="100" dirty="0" smtClean="0">
                          <a:effectLst/>
                        </a:rPr>
                        <a:t>协议</a:t>
                      </a:r>
                      <a:r>
                        <a:rPr lang="zh-CN" sz="2000" kern="100" dirty="0">
                          <a:effectLst/>
                        </a:rPr>
                        <a:t>名称</a:t>
                      </a:r>
                      <a:endParaRPr lang="zh-CN" sz="1400" kern="100" dirty="0">
                        <a:effectLst/>
                        <a:latin typeface="Times New Roman" panose="02020603050405020304" pitchFamily="18" charset="0"/>
                        <a:ea typeface="宋体" panose="02010600030101010101" pitchFamily="2" charset="-122"/>
                      </a:endParaRPr>
                    </a:p>
                  </a:txBody>
                  <a:tcPr marL="68580" marR="68580" marT="0" marB="0"/>
                </a:tc>
              </a:tr>
              <a:tr h="633607">
                <a:tc>
                  <a:txBody>
                    <a:bodyPr/>
                    <a:lstStyle/>
                    <a:p>
                      <a:pPr algn="just">
                        <a:spcAft>
                          <a:spcPts val="0"/>
                        </a:spcAft>
                      </a:pPr>
                      <a:r>
                        <a:rPr lang="en-US" sz="2000" b="0" kern="100" dirty="0">
                          <a:effectLst/>
                        </a:rPr>
                        <a:t>IEEE </a:t>
                      </a:r>
                      <a:r>
                        <a:rPr lang="en-US" sz="2000" b="0" kern="100" dirty="0" err="1">
                          <a:effectLst/>
                        </a:rPr>
                        <a:t>Std</a:t>
                      </a:r>
                      <a:r>
                        <a:rPr lang="en-US" sz="2000" b="0" kern="100" dirty="0">
                          <a:effectLst/>
                        </a:rPr>
                        <a:t> 802.1AS-2011</a:t>
                      </a:r>
                      <a:endParaRPr lang="zh-CN" sz="1400" b="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dirty="0">
                          <a:effectLst/>
                        </a:rPr>
                        <a:t>IEEE </a:t>
                      </a:r>
                      <a:r>
                        <a:rPr lang="en-US" sz="2000" kern="100" dirty="0" smtClean="0">
                          <a:effectLst/>
                        </a:rPr>
                        <a:t>802.1AS</a:t>
                      </a:r>
                      <a:r>
                        <a:rPr lang="en-US" altLang="zh-CN" sz="2000" kern="100" dirty="0" smtClean="0">
                          <a:effectLst/>
                        </a:rPr>
                        <a:t>-Rev</a:t>
                      </a:r>
                      <a:r>
                        <a:rPr lang="en-US" sz="2000" kern="100" dirty="0" smtClean="0">
                          <a:effectLst/>
                        </a:rPr>
                        <a:t>(</a:t>
                      </a:r>
                      <a:r>
                        <a:rPr lang="zh-CN" sz="2000" kern="100" dirty="0">
                          <a:effectLst/>
                        </a:rPr>
                        <a:t>草稿</a:t>
                      </a:r>
                      <a:r>
                        <a:rPr lang="en-US" sz="2000" kern="100" dirty="0">
                          <a:effectLst/>
                        </a:rPr>
                        <a:t>)</a:t>
                      </a:r>
                      <a:endParaRPr lang="zh-CN" sz="1400" kern="100" dirty="0">
                        <a:effectLst/>
                        <a:latin typeface="Times New Roman" panose="02020603050405020304" pitchFamily="18" charset="0"/>
                        <a:ea typeface="宋体" panose="02010600030101010101" pitchFamily="2" charset="-122"/>
                      </a:endParaRPr>
                    </a:p>
                  </a:txBody>
                  <a:tcPr marL="68580" marR="68580" marT="0" marB="0"/>
                </a:tc>
              </a:tr>
              <a:tr h="633607">
                <a:tc>
                  <a:txBody>
                    <a:bodyPr/>
                    <a:lstStyle/>
                    <a:p>
                      <a:pPr algn="just">
                        <a:spcAft>
                          <a:spcPts val="0"/>
                        </a:spcAft>
                      </a:pPr>
                      <a:r>
                        <a:rPr lang="en-US" sz="2000" b="0" kern="100" dirty="0">
                          <a:effectLst/>
                        </a:rPr>
                        <a:t>IEEE </a:t>
                      </a:r>
                      <a:r>
                        <a:rPr lang="en-US" sz="2000" b="0" kern="100" dirty="0" err="1">
                          <a:effectLst/>
                        </a:rPr>
                        <a:t>Std</a:t>
                      </a:r>
                      <a:r>
                        <a:rPr lang="en-US" sz="2000" b="0" kern="100" dirty="0">
                          <a:effectLst/>
                        </a:rPr>
                        <a:t> 802.1Qat-2010</a:t>
                      </a:r>
                      <a:endParaRPr lang="zh-CN" sz="1400" b="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dirty="0">
                          <a:effectLst/>
                        </a:rPr>
                        <a:t>IEEE </a:t>
                      </a:r>
                      <a:r>
                        <a:rPr lang="en-US" sz="2000" kern="100" dirty="0" smtClean="0">
                          <a:effectLst/>
                        </a:rPr>
                        <a:t>P802.1Qcc</a:t>
                      </a:r>
                      <a:r>
                        <a:rPr lang="en-US" altLang="zh-CN" sz="2000" kern="100" dirty="0" smtClean="0">
                          <a:effectLst/>
                        </a:rPr>
                        <a:t>(</a:t>
                      </a:r>
                      <a:r>
                        <a:rPr lang="zh-CN" altLang="zh-CN" sz="2000" kern="100" dirty="0" smtClean="0">
                          <a:effectLst/>
                        </a:rPr>
                        <a:t>草稿</a:t>
                      </a:r>
                      <a:r>
                        <a:rPr lang="en-US" altLang="zh-CN" sz="2000" kern="100" dirty="0" smtClean="0">
                          <a:effectLst/>
                        </a:rPr>
                        <a:t>)</a:t>
                      </a:r>
                      <a:endParaRPr lang="zh-CN" sz="2000" kern="100" dirty="0">
                        <a:effectLst/>
                        <a:latin typeface="Times New Roman" panose="02020603050405020304" pitchFamily="18" charset="0"/>
                        <a:ea typeface="宋体" panose="02010600030101010101" pitchFamily="2" charset="-122"/>
                      </a:endParaRPr>
                    </a:p>
                  </a:txBody>
                  <a:tcPr marL="68580" marR="68580" marT="0" marB="0"/>
                </a:tc>
              </a:tr>
              <a:tr h="633607">
                <a:tc rowSpan="2">
                  <a:txBody>
                    <a:bodyPr/>
                    <a:lstStyle/>
                    <a:p>
                      <a:pPr algn="just">
                        <a:spcAft>
                          <a:spcPts val="0"/>
                        </a:spcAft>
                      </a:pPr>
                      <a:r>
                        <a:rPr lang="en-US" sz="2000" b="0" kern="100" dirty="0">
                          <a:effectLst/>
                        </a:rPr>
                        <a:t>IEEE </a:t>
                      </a:r>
                      <a:r>
                        <a:rPr lang="en-US" sz="2000" b="0" kern="100" dirty="0" err="1">
                          <a:effectLst/>
                        </a:rPr>
                        <a:t>Std</a:t>
                      </a:r>
                      <a:r>
                        <a:rPr lang="en-US" sz="2000" b="0" kern="100" dirty="0">
                          <a:effectLst/>
                        </a:rPr>
                        <a:t> 802.1Qav-2010</a:t>
                      </a:r>
                      <a:endParaRPr lang="zh-CN" sz="1400" b="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000" kern="100" dirty="0">
                          <a:effectLst/>
                        </a:rPr>
                        <a:t>IEEE </a:t>
                      </a:r>
                      <a:r>
                        <a:rPr lang="en-US" sz="2000" kern="100" dirty="0" smtClean="0">
                          <a:effectLst/>
                        </a:rPr>
                        <a:t>P802.1Qbu</a:t>
                      </a:r>
                      <a:r>
                        <a:rPr lang="en-US" altLang="zh-CN" sz="2000" kern="100" dirty="0" smtClean="0">
                          <a:solidFill>
                            <a:schemeClr val="tx1"/>
                          </a:solidFill>
                          <a:effectLst/>
                          <a:latin typeface="+mn-lt"/>
                          <a:ea typeface="+mn-ea"/>
                          <a:cs typeface="+mn-cs"/>
                        </a:rPr>
                        <a:t>(</a:t>
                      </a:r>
                      <a:r>
                        <a:rPr lang="zh-CN" altLang="zh-CN" sz="2000" kern="100" dirty="0" smtClean="0">
                          <a:solidFill>
                            <a:schemeClr val="tx1"/>
                          </a:solidFill>
                          <a:effectLst/>
                          <a:latin typeface="+mn-lt"/>
                          <a:ea typeface="+mn-ea"/>
                          <a:cs typeface="+mn-cs"/>
                        </a:rPr>
                        <a:t>草稿</a:t>
                      </a:r>
                      <a:r>
                        <a:rPr lang="en-US" altLang="zh-CN" sz="2000" kern="100" dirty="0" smtClean="0">
                          <a:solidFill>
                            <a:schemeClr val="tx1"/>
                          </a:solidFill>
                          <a:effectLst/>
                          <a:latin typeface="+mn-lt"/>
                          <a:ea typeface="+mn-ea"/>
                          <a:cs typeface="+mn-cs"/>
                        </a:rPr>
                        <a:t>)</a:t>
                      </a:r>
                      <a:endParaRPr lang="zh-CN" sz="2000" kern="100" dirty="0">
                        <a:solidFill>
                          <a:schemeClr val="tx1"/>
                        </a:solidFill>
                        <a:effectLst/>
                        <a:latin typeface="+mn-lt"/>
                        <a:ea typeface="+mn-ea"/>
                        <a:cs typeface="+mn-cs"/>
                      </a:endParaRPr>
                    </a:p>
                  </a:txBody>
                  <a:tcPr marL="68580" marR="68580" marT="0" marB="0"/>
                </a:tc>
              </a:tr>
              <a:tr h="633607">
                <a:tc vMerge="1">
                  <a:txBody>
                    <a:bodyPr/>
                    <a:lstStyle/>
                    <a:p>
                      <a:endParaRPr lang="zh-CN" altLang="en-US"/>
                    </a:p>
                  </a:txBody>
                  <a:tcPr/>
                </a:tc>
                <a:tc>
                  <a:txBody>
                    <a:bodyPr/>
                    <a:lstStyle/>
                    <a:p>
                      <a:pPr algn="just">
                        <a:spcAft>
                          <a:spcPts val="0"/>
                        </a:spcAft>
                      </a:pPr>
                      <a:r>
                        <a:rPr lang="en-US" sz="2000" kern="100" dirty="0">
                          <a:effectLst/>
                        </a:rPr>
                        <a:t>IEEE </a:t>
                      </a:r>
                      <a:r>
                        <a:rPr lang="en-US" sz="2000" kern="100" dirty="0" smtClean="0">
                          <a:effectLst/>
                        </a:rPr>
                        <a:t>P802.1Qbv</a:t>
                      </a:r>
                      <a:r>
                        <a:rPr lang="en-US" altLang="zh-CN" sz="2000" kern="100" dirty="0" smtClean="0">
                          <a:solidFill>
                            <a:schemeClr val="tx1"/>
                          </a:solidFill>
                          <a:effectLst/>
                          <a:latin typeface="+mn-lt"/>
                          <a:ea typeface="+mn-ea"/>
                          <a:cs typeface="+mn-cs"/>
                        </a:rPr>
                        <a:t>(</a:t>
                      </a:r>
                      <a:r>
                        <a:rPr lang="zh-CN" altLang="zh-CN" sz="2000" kern="100" dirty="0" smtClean="0">
                          <a:solidFill>
                            <a:schemeClr val="tx1"/>
                          </a:solidFill>
                          <a:effectLst/>
                          <a:latin typeface="+mn-lt"/>
                          <a:ea typeface="+mn-ea"/>
                          <a:cs typeface="+mn-cs"/>
                        </a:rPr>
                        <a:t>草稿</a:t>
                      </a:r>
                      <a:r>
                        <a:rPr lang="en-US" altLang="zh-CN" sz="2000" kern="100" dirty="0" smtClean="0">
                          <a:solidFill>
                            <a:schemeClr val="tx1"/>
                          </a:solidFill>
                          <a:effectLst/>
                          <a:latin typeface="+mn-lt"/>
                          <a:ea typeface="+mn-ea"/>
                          <a:cs typeface="+mn-cs"/>
                        </a:rPr>
                        <a:t>)</a:t>
                      </a:r>
                      <a:endParaRPr lang="zh-CN" sz="2000" kern="100" dirty="0">
                        <a:solidFill>
                          <a:schemeClr val="tx1"/>
                        </a:solidFill>
                        <a:effectLst/>
                        <a:latin typeface="+mn-lt"/>
                        <a:ea typeface="+mn-ea"/>
                        <a:cs typeface="+mn-cs"/>
                      </a:endParaRPr>
                    </a:p>
                  </a:txBody>
                  <a:tcPr marL="68580" marR="68580" marT="0" marB="0"/>
                </a:tc>
              </a:tr>
            </a:tbl>
          </a:graphicData>
        </a:graphic>
      </p:graphicFrame>
      <p:sp>
        <p:nvSpPr>
          <p:cNvPr id="4" name="标题 1"/>
          <p:cNvSpPr txBox="1">
            <a:spLocks/>
          </p:cNvSpPr>
          <p:nvPr/>
        </p:nvSpPr>
        <p:spPr>
          <a:xfrm>
            <a:off x="849489" y="636059"/>
            <a:ext cx="10515600" cy="92180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t>AVB</a:t>
            </a:r>
            <a:r>
              <a:rPr lang="zh-CN" altLang="en-US" dirty="0" smtClean="0"/>
              <a:t>与</a:t>
            </a:r>
            <a:r>
              <a:rPr lang="en-US" altLang="zh-CN" dirty="0" smtClean="0"/>
              <a:t>TSN</a:t>
            </a:r>
            <a:r>
              <a:rPr lang="zh-CN" altLang="en-US" dirty="0" smtClean="0"/>
              <a:t>的关系</a:t>
            </a:r>
            <a:endParaRPr lang="zh-CN" altLang="en-US" dirty="0"/>
          </a:p>
        </p:txBody>
      </p:sp>
    </p:spTree>
    <p:extLst>
      <p:ext uri="{BB962C8B-B14F-4D97-AF65-F5344CB8AC3E}">
        <p14:creationId xmlns:p14="http://schemas.microsoft.com/office/powerpoint/2010/main" val="2289587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802.1AS</a:t>
            </a:r>
            <a:r>
              <a:rPr lang="zh-CN" altLang="en-US" dirty="0"/>
              <a:t>协议</a:t>
            </a:r>
          </a:p>
        </p:txBody>
      </p:sp>
      <p:sp>
        <p:nvSpPr>
          <p:cNvPr id="4" name="矩形 3"/>
          <p:cNvSpPr/>
          <p:nvPr/>
        </p:nvSpPr>
        <p:spPr>
          <a:xfrm>
            <a:off x="510746" y="2976938"/>
            <a:ext cx="6096000" cy="2814873"/>
          </a:xfrm>
          <a:prstGeom prst="rect">
            <a:avLst/>
          </a:prstGeom>
        </p:spPr>
        <p:txBody>
          <a:bodyPr>
            <a:spAutoFit/>
          </a:bodyPr>
          <a:lstStyle/>
          <a:p>
            <a:pPr indent="720000">
              <a:lnSpc>
                <a:spcPct val="110000"/>
              </a:lnSpc>
            </a:pPr>
            <a:r>
              <a:rPr lang="en-US" altLang="zh-CN" dirty="0">
                <a:latin typeface="宋体" panose="02010600030101010101" pitchFamily="2" charset="-122"/>
              </a:rPr>
              <a:t>IEEE 1588</a:t>
            </a:r>
            <a:r>
              <a:rPr lang="zh-CN" altLang="zh-CN" dirty="0">
                <a:latin typeface="宋体" panose="02010600030101010101" pitchFamily="2" charset="-122"/>
              </a:rPr>
              <a:t>全称</a:t>
            </a:r>
            <a:r>
              <a:rPr lang="en-US" altLang="zh-CN" dirty="0">
                <a:latin typeface="宋体" panose="02010600030101010101" pitchFamily="2" charset="-122"/>
              </a:rPr>
              <a:t>“</a:t>
            </a:r>
            <a:r>
              <a:rPr lang="zh-CN" altLang="zh-CN" dirty="0">
                <a:latin typeface="宋体" panose="02010600030101010101" pitchFamily="2" charset="-122"/>
              </a:rPr>
              <a:t>网络测量和控制系统的精密时钟同步协议标准，</a:t>
            </a:r>
            <a:r>
              <a:rPr lang="en-US" altLang="zh-CN" dirty="0">
                <a:latin typeface="宋体" panose="02010600030101010101" pitchFamily="2" charset="-122"/>
              </a:rPr>
              <a:t>IEEE 1588</a:t>
            </a:r>
            <a:r>
              <a:rPr lang="zh-CN" altLang="zh-CN" dirty="0">
                <a:latin typeface="宋体" panose="02010600030101010101" pitchFamily="2" charset="-122"/>
              </a:rPr>
              <a:t>协议是通用的提升网络系统定时同步能力的标准，制定过程中主要参考以太网标准，使得分布式网络具有严格的定时与同步能力，广泛应用于工业自动化控制系统。</a:t>
            </a:r>
            <a:r>
              <a:rPr lang="en-US" altLang="zh-CN" dirty="0">
                <a:latin typeface="宋体" panose="02010600030101010101" pitchFamily="2" charset="-122"/>
              </a:rPr>
              <a:t>IEEE 1588</a:t>
            </a:r>
            <a:r>
              <a:rPr lang="zh-CN" altLang="zh-CN" dirty="0">
                <a:latin typeface="宋体" panose="02010600030101010101" pitchFamily="2" charset="-122"/>
              </a:rPr>
              <a:t>协议的基本思想是通过硬件和软件的方式将网络设备的时钟与主控机的时钟实现同步，提供同步建立时间小于</a:t>
            </a:r>
            <a:r>
              <a:rPr lang="en-US" altLang="zh-CN" dirty="0">
                <a:latin typeface="宋体" panose="02010600030101010101" pitchFamily="2" charset="-122"/>
              </a:rPr>
              <a:t>10μs</a:t>
            </a:r>
            <a:r>
              <a:rPr lang="zh-CN" altLang="zh-CN" dirty="0">
                <a:latin typeface="宋体" panose="02010600030101010101" pitchFamily="2" charset="-122"/>
              </a:rPr>
              <a:t>的应用，与未执行</a:t>
            </a:r>
            <a:r>
              <a:rPr lang="en-US" altLang="zh-CN" dirty="0">
                <a:latin typeface="宋体" panose="02010600030101010101" pitchFamily="2" charset="-122"/>
              </a:rPr>
              <a:t>IEEE 1588</a:t>
            </a:r>
            <a:r>
              <a:rPr lang="zh-CN" altLang="zh-CN" dirty="0">
                <a:latin typeface="宋体" panose="02010600030101010101" pitchFamily="2" charset="-122"/>
              </a:rPr>
              <a:t>协议的以太网延迟时间</a:t>
            </a:r>
            <a:r>
              <a:rPr lang="en-US" altLang="zh-CN" dirty="0">
                <a:latin typeface="宋体" panose="02010600030101010101" pitchFamily="2" charset="-122"/>
              </a:rPr>
              <a:t>1000μs</a:t>
            </a:r>
            <a:r>
              <a:rPr lang="zh-CN" altLang="zh-CN" dirty="0">
                <a:latin typeface="宋体" panose="02010600030101010101" pitchFamily="2" charset="-122"/>
              </a:rPr>
              <a:t>相比，整个网络的定时同步指标有显著的</a:t>
            </a:r>
            <a:r>
              <a:rPr lang="zh-CN" altLang="zh-CN" dirty="0" smtClean="0">
                <a:latin typeface="宋体" panose="02010600030101010101" pitchFamily="2" charset="-122"/>
              </a:rPr>
              <a:t>改善</a:t>
            </a:r>
            <a:r>
              <a:rPr lang="zh-CN" altLang="en-US" dirty="0" smtClean="0">
                <a:latin typeface="宋体" panose="02010600030101010101" pitchFamily="2" charset="-122"/>
              </a:rPr>
              <a:t>。</a:t>
            </a:r>
            <a:endParaRPr lang="zh-CN" altLang="en-US" dirty="0">
              <a:latin typeface="宋体" panose="02010600030101010101" pitchFamily="2" charset="-122"/>
            </a:endParaRPr>
          </a:p>
        </p:txBody>
      </p:sp>
      <p:pic>
        <p:nvPicPr>
          <p:cNvPr id="1025" name="图片 41"/>
          <p:cNvPicPr>
            <a:picLocks noChangeAspect="1" noChangeArrowheads="1"/>
          </p:cNvPicPr>
          <p:nvPr/>
        </p:nvPicPr>
        <p:blipFill>
          <a:blip r:embed="rId2">
            <a:extLst>
              <a:ext uri="{28A0092B-C50C-407E-A947-70E740481C1C}">
                <a14:useLocalDpi xmlns:a14="http://schemas.microsoft.com/office/drawing/2010/main" val="0"/>
              </a:ext>
            </a:extLst>
          </a:blip>
          <a:srcRect l="955" t="2333" r="1553" b="2916"/>
          <a:stretch>
            <a:fillRect/>
          </a:stretch>
        </p:blipFill>
        <p:spPr bwMode="auto">
          <a:xfrm>
            <a:off x="6671104" y="1452562"/>
            <a:ext cx="5010150" cy="19907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0" y="2447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510746" y="1759643"/>
            <a:ext cx="6096000" cy="1286250"/>
          </a:xfrm>
          <a:prstGeom prst="rect">
            <a:avLst/>
          </a:prstGeom>
        </p:spPr>
        <p:txBody>
          <a:bodyPr>
            <a:spAutoFit/>
          </a:bodyPr>
          <a:lstStyle/>
          <a:p>
            <a:pPr indent="720000">
              <a:lnSpc>
                <a:spcPct val="110000"/>
              </a:lnSpc>
              <a:spcAft>
                <a:spcPts val="0"/>
              </a:spcAft>
            </a:pPr>
            <a:r>
              <a:rPr lang="en-US" altLang="zh-CN" dirty="0">
                <a:latin typeface="宋体" panose="02010600030101010101" pitchFamily="2" charset="-122"/>
              </a:rPr>
              <a:t>IEEE 802.1AS</a:t>
            </a:r>
            <a:r>
              <a:rPr lang="zh-CN" altLang="zh-CN" dirty="0">
                <a:latin typeface="宋体" panose="02010600030101010101" pitchFamily="2" charset="-122"/>
              </a:rPr>
              <a:t>协议又称</a:t>
            </a:r>
            <a:r>
              <a:rPr lang="en-US" altLang="zh-CN" dirty="0" err="1">
                <a:latin typeface="宋体" panose="02010600030101010101" pitchFamily="2" charset="-122"/>
              </a:rPr>
              <a:t>gPTP</a:t>
            </a:r>
            <a:r>
              <a:rPr lang="zh-CN" altLang="zh-CN" dirty="0">
                <a:latin typeface="宋体" panose="02010600030101010101" pitchFamily="2" charset="-122"/>
              </a:rPr>
              <a:t>（</a:t>
            </a:r>
            <a:r>
              <a:rPr lang="en-US" altLang="zh-CN" dirty="0">
                <a:latin typeface="宋体" panose="02010600030101010101" pitchFamily="2" charset="-122"/>
              </a:rPr>
              <a:t>generalized Precise Time Protocol</a:t>
            </a:r>
            <a:r>
              <a:rPr lang="zh-CN" altLang="zh-CN" dirty="0">
                <a:latin typeface="宋体" panose="02010600030101010101" pitchFamily="2" charset="-122"/>
              </a:rPr>
              <a:t>）协议，标准基于</a:t>
            </a:r>
            <a:r>
              <a:rPr lang="en-US" altLang="zh-CN" dirty="0">
                <a:latin typeface="宋体" panose="02010600030101010101" pitchFamily="2" charset="-122"/>
              </a:rPr>
              <a:t>IEEE 1588</a:t>
            </a:r>
            <a:r>
              <a:rPr lang="zh-CN" altLang="zh-CN" dirty="0">
                <a:latin typeface="宋体" panose="02010600030101010101" pitchFamily="2" charset="-122"/>
              </a:rPr>
              <a:t>协议制定，定义了传输时延确定对称的桥接或虚拟桥接局域网内音频和视频时间敏感应用的时钟同步机制。</a:t>
            </a:r>
          </a:p>
        </p:txBody>
      </p:sp>
      <p:sp>
        <p:nvSpPr>
          <p:cNvPr id="8" name="矩形 7"/>
          <p:cNvSpPr/>
          <p:nvPr/>
        </p:nvSpPr>
        <p:spPr>
          <a:xfrm>
            <a:off x="6671104" y="3974746"/>
            <a:ext cx="5291667" cy="1920526"/>
          </a:xfrm>
          <a:prstGeom prst="rect">
            <a:avLst/>
          </a:prstGeom>
        </p:spPr>
        <p:txBody>
          <a:bodyPr wrap="square">
            <a:spAutoFit/>
          </a:bodyPr>
          <a:lstStyle/>
          <a:p>
            <a:pPr indent="720000">
              <a:lnSpc>
                <a:spcPct val="110000"/>
              </a:lnSpc>
            </a:pPr>
            <a:r>
              <a:rPr lang="zh-CN" altLang="zh-CN" dirty="0">
                <a:latin typeface="宋体" panose="02010600030101010101" pitchFamily="2" charset="-122"/>
              </a:rPr>
              <a:t>由于</a:t>
            </a:r>
            <a:r>
              <a:rPr lang="en-US" altLang="zh-CN" dirty="0">
                <a:latin typeface="宋体" panose="02010600030101010101" pitchFamily="2" charset="-122"/>
              </a:rPr>
              <a:t>IEEE 802.1AS</a:t>
            </a:r>
            <a:r>
              <a:rPr lang="zh-CN" altLang="zh-CN" dirty="0">
                <a:latin typeface="宋体" panose="02010600030101010101" pitchFamily="2" charset="-122"/>
              </a:rPr>
              <a:t>协议是基于</a:t>
            </a:r>
            <a:r>
              <a:rPr lang="en-US" altLang="zh-CN" dirty="0">
                <a:latin typeface="宋体" panose="02010600030101010101" pitchFamily="2" charset="-122"/>
              </a:rPr>
              <a:t>IEEE 1588</a:t>
            </a:r>
            <a:r>
              <a:rPr lang="zh-CN" altLang="zh-CN" dirty="0">
                <a:latin typeface="宋体" panose="02010600030101010101" pitchFamily="2" charset="-122"/>
              </a:rPr>
              <a:t>发展而来的，因此在标准方面与</a:t>
            </a:r>
            <a:r>
              <a:rPr lang="en-US" altLang="zh-CN" dirty="0">
                <a:latin typeface="宋体" panose="02010600030101010101" pitchFamily="2" charset="-122"/>
              </a:rPr>
              <a:t>IEEE 1588</a:t>
            </a:r>
            <a:r>
              <a:rPr lang="zh-CN" altLang="zh-CN" dirty="0">
                <a:latin typeface="宋体" panose="02010600030101010101" pitchFamily="2" charset="-122"/>
              </a:rPr>
              <a:t>协议基本相同并且采用相同的核心技术</a:t>
            </a:r>
            <a:endParaRPr lang="en-US" altLang="zh-CN" dirty="0">
              <a:latin typeface="宋体" panose="02010600030101010101" pitchFamily="2" charset="-122"/>
            </a:endParaRPr>
          </a:p>
          <a:p>
            <a:pPr indent="720000">
              <a:lnSpc>
                <a:spcPct val="110000"/>
              </a:lnSpc>
            </a:pPr>
            <a:r>
              <a:rPr lang="en-US" altLang="zh-CN" dirty="0">
                <a:latin typeface="宋体" panose="02010600030101010101" pitchFamily="2" charset="-122"/>
              </a:rPr>
              <a:t>IEEE 802.1ASrev</a:t>
            </a:r>
            <a:r>
              <a:rPr lang="zh-CN" altLang="zh-CN" dirty="0">
                <a:latin typeface="宋体" panose="02010600030101010101" pitchFamily="2" charset="-122"/>
              </a:rPr>
              <a:t>基于</a:t>
            </a:r>
            <a:r>
              <a:rPr lang="en-US" altLang="zh-CN" dirty="0">
                <a:latin typeface="宋体" panose="02010600030101010101" pitchFamily="2" charset="-122"/>
              </a:rPr>
              <a:t>IEEE 802.1AS</a:t>
            </a:r>
            <a:r>
              <a:rPr lang="zh-CN" altLang="zh-CN" dirty="0">
                <a:latin typeface="宋体" panose="02010600030101010101" pitchFamily="2" charset="-122"/>
              </a:rPr>
              <a:t>，与</a:t>
            </a:r>
            <a:r>
              <a:rPr lang="en-US" altLang="zh-CN" dirty="0">
                <a:latin typeface="宋体" panose="02010600030101010101" pitchFamily="2" charset="-122"/>
              </a:rPr>
              <a:t>IEEE 802.1AS</a:t>
            </a:r>
            <a:r>
              <a:rPr lang="zh-CN" altLang="zh-CN" dirty="0">
                <a:latin typeface="宋体" panose="02010600030101010101" pitchFamily="2" charset="-122"/>
              </a:rPr>
              <a:t>协议具有相同技术，但较</a:t>
            </a:r>
            <a:r>
              <a:rPr lang="en-US" altLang="zh-CN" dirty="0">
                <a:latin typeface="宋体" panose="02010600030101010101" pitchFamily="2" charset="-122"/>
              </a:rPr>
              <a:t>IEEE 802.1AS</a:t>
            </a:r>
            <a:r>
              <a:rPr lang="zh-CN" altLang="zh-CN" dirty="0">
                <a:latin typeface="宋体" panose="02010600030101010101" pitchFamily="2" charset="-122"/>
              </a:rPr>
              <a:t>协议提供了时钟同步的增强机制</a:t>
            </a:r>
            <a:endParaRPr lang="zh-CN" altLang="en-US" dirty="0">
              <a:latin typeface="宋体" panose="02010600030101010101" pitchFamily="2" charset="-122"/>
            </a:endParaRPr>
          </a:p>
        </p:txBody>
      </p:sp>
    </p:spTree>
    <p:extLst>
      <p:ext uri="{BB962C8B-B14F-4D97-AF65-F5344CB8AC3E}">
        <p14:creationId xmlns:p14="http://schemas.microsoft.com/office/powerpoint/2010/main" val="1219448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1827</Words>
  <Application>Microsoft Office PowerPoint</Application>
  <PresentationFormat>宽屏</PresentationFormat>
  <Paragraphs>196</Paragraphs>
  <Slides>24</Slides>
  <Notes>6</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2" baseType="lpstr">
      <vt:lpstr>宋体</vt:lpstr>
      <vt:lpstr>Arial</vt:lpstr>
      <vt:lpstr>Calibri</vt:lpstr>
      <vt:lpstr>Calibri Light</vt:lpstr>
      <vt:lpstr>Times New Roman</vt:lpstr>
      <vt:lpstr>Wingdings</vt:lpstr>
      <vt:lpstr>Office 主题</vt:lpstr>
      <vt:lpstr>Visio</vt:lpstr>
      <vt:lpstr>以太网技术讲座</vt:lpstr>
      <vt:lpstr>目录</vt:lpstr>
      <vt:lpstr>PowerPoint 演示文稿</vt:lpstr>
      <vt:lpstr>AVB协议内容</vt:lpstr>
      <vt:lpstr>PowerPoint 演示文稿</vt:lpstr>
      <vt:lpstr>TSN协议内容</vt:lpstr>
      <vt:lpstr>PowerPoint 演示文稿</vt:lpstr>
      <vt:lpstr>PowerPoint 演示文稿</vt:lpstr>
      <vt:lpstr>802.1AS协议</vt:lpstr>
      <vt:lpstr>同步过程</vt:lpstr>
      <vt:lpstr>PTP报文格式</vt:lpstr>
      <vt:lpstr>PTP报文格式</vt:lpstr>
      <vt:lpstr>PowerPoint 演示文稿</vt:lpstr>
      <vt:lpstr>PowerPoint 演示文稿</vt:lpstr>
      <vt:lpstr>802.1Qbv</vt:lpstr>
      <vt:lpstr>Qbv概念的提出过程</vt:lpstr>
      <vt:lpstr>Qbv概念的提出过程</vt:lpstr>
      <vt:lpstr>Qbv概念的提出过程</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以太网技术讲座PPT</dc:title>
  <dc:creator>Administrator</dc:creator>
  <cp:lastModifiedBy>钱时菲</cp:lastModifiedBy>
  <cp:revision>284</cp:revision>
  <dcterms:created xsi:type="dcterms:W3CDTF">2016-11-29T05:52:28Z</dcterms:created>
  <dcterms:modified xsi:type="dcterms:W3CDTF">2016-12-01T06:23:52Z</dcterms:modified>
</cp:coreProperties>
</file>