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68" r:id="rId5"/>
    <p:sldId id="260" r:id="rId6"/>
    <p:sldId id="257" r:id="rId7"/>
    <p:sldId id="261" r:id="rId8"/>
    <p:sldId id="262" r:id="rId9"/>
    <p:sldId id="263" r:id="rId10"/>
    <p:sldId id="269" r:id="rId11"/>
    <p:sldId id="288" r:id="rId12"/>
    <p:sldId id="289" r:id="rId13"/>
    <p:sldId id="271" r:id="rId14"/>
    <p:sldId id="264" r:id="rId15"/>
    <p:sldId id="265" r:id="rId16"/>
    <p:sldId id="266" r:id="rId17"/>
    <p:sldId id="267" r:id="rId18"/>
    <p:sldId id="272" r:id="rId19"/>
    <p:sldId id="282" r:id="rId20"/>
    <p:sldId id="274" r:id="rId21"/>
    <p:sldId id="275" r:id="rId22"/>
    <p:sldId id="278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B2AC-60DE-4B47-9B8D-789144BA7737}" type="datetimeFigureOut">
              <a:rPr lang="zh-CN" altLang="en-US" smtClean="0"/>
              <a:pPr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65A3-08AF-4B7D-AFEC-2EF21158B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Higgs”的图片搜索结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185" y="-31532"/>
            <a:ext cx="9170185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5209995"/>
            <a:ext cx="6372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rgbClr val="FFFF00"/>
                </a:solidFill>
              </a:rPr>
              <a:t>Higgs Machine  Learning  Project</a:t>
            </a:r>
          </a:p>
          <a:p>
            <a:pPr algn="r"/>
            <a:r>
              <a:rPr lang="en-US" altLang="zh-CN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                   Quarks Team</a:t>
            </a:r>
          </a:p>
          <a:p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Logistic Regression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computation time</a:t>
            </a:r>
          </a:p>
          <a:p>
            <a:r>
              <a:rPr lang="en-US" dirty="0" smtClean="0"/>
              <a:t>Try to model linear relationship</a:t>
            </a:r>
          </a:p>
          <a:p>
            <a:r>
              <a:rPr lang="en-US" smtClean="0"/>
              <a:t>Interpretable</a:t>
            </a:r>
          </a:p>
          <a:p>
            <a:r>
              <a:rPr lang="en-US" altLang="zh-CN" smtClean="0"/>
              <a:t>Understand data, cutoff value and ROC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11678"/>
            <a:ext cx="4176464" cy="97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24944"/>
            <a:ext cx="3744416" cy="299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268760"/>
            <a:ext cx="4392488" cy="93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780928"/>
            <a:ext cx="43148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91680" y="40466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mtClean="0">
                <a:solidFill>
                  <a:srgbClr val="0070C0"/>
                </a:solidFill>
              </a:rPr>
              <a:t>Logistic Regression</a:t>
            </a:r>
            <a:endParaRPr lang="zh-CN" altLang="en-US" sz="4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5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Logistic Regression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49411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AMS score = 2.034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 Forest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/>
              <a:t>Used a non-linear method to try to have a better fit</a:t>
            </a:r>
          </a:p>
          <a:p>
            <a:endParaRPr lang="en-US" dirty="0" smtClean="0"/>
          </a:p>
          <a:p>
            <a:r>
              <a:rPr lang="en-US" dirty="0" smtClean="0"/>
              <a:t>Determine variable importance</a:t>
            </a:r>
          </a:p>
          <a:p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 smtClean="0"/>
              <a:t>against outliers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https://files.slack.com/files-pri/T03H6UV5A-F25PGR9P0/pasted_image_at_2016_08_28_04_48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AutoShape 4" descr="https://files.slack.com/files-pri/T03H6UV5A-F25PGR9P0/pasted_image_at_2016_08_28_04_48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Joshu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3968" cy="25822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4108" y="112474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PRI-</a:t>
            </a:r>
            <a:r>
              <a:rPr lang="en-US" altLang="zh-CN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dirty="0" smtClean="0">
                <a:solidFill>
                  <a:srgbClr val="FF0000"/>
                </a:solidFill>
              </a:rPr>
              <a:t> =0</a:t>
            </a:r>
            <a:endParaRPr lang="en-US" altLang="zh-CN" dirty="0" smtClean="0"/>
          </a:p>
          <a:p>
            <a:r>
              <a:rPr lang="en-US" altLang="zh-CN" dirty="0" smtClean="0"/>
              <a:t>AUC: 0.8961</a:t>
            </a:r>
          </a:p>
          <a:p>
            <a:r>
              <a:rPr lang="en-US" altLang="zh-CN" dirty="0" smtClean="0"/>
              <a:t>Threshold: 0.282</a:t>
            </a:r>
          </a:p>
          <a:p>
            <a:r>
              <a:rPr lang="en-US" altLang="zh-CN" dirty="0" err="1" smtClean="0"/>
              <a:t>Mtry</a:t>
            </a:r>
            <a:r>
              <a:rPr lang="en-US" altLang="zh-CN" dirty="0" smtClean="0"/>
              <a:t> used = 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PRI-</a:t>
            </a:r>
            <a:r>
              <a:rPr lang="en-US" altLang="zh-CN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dirty="0" smtClean="0">
                <a:solidFill>
                  <a:srgbClr val="FF0000"/>
                </a:solidFill>
              </a:rPr>
              <a:t> = 1</a:t>
            </a:r>
            <a:endParaRPr lang="en-US" altLang="zh-CN" dirty="0" smtClean="0"/>
          </a:p>
          <a:p>
            <a:r>
              <a:rPr lang="en-US" altLang="zh-CN" dirty="0" smtClean="0"/>
              <a:t>AUC: 0.8866</a:t>
            </a:r>
          </a:p>
          <a:p>
            <a:r>
              <a:rPr lang="en-US" altLang="zh-CN" dirty="0" smtClean="0"/>
              <a:t>Threshold: 0.384</a:t>
            </a:r>
          </a:p>
          <a:p>
            <a:r>
              <a:rPr lang="en-US" altLang="zh-CN" dirty="0" err="1" smtClean="0"/>
              <a:t>Mtry</a:t>
            </a:r>
            <a:r>
              <a:rPr lang="en-US" altLang="zh-CN" dirty="0" smtClean="0"/>
              <a:t> used = 5</a:t>
            </a:r>
            <a:endParaRPr lang="zh-CN" altLang="en-US" dirty="0"/>
          </a:p>
        </p:txBody>
      </p:sp>
      <p:pic>
        <p:nvPicPr>
          <p:cNvPr id="11" name="图片 10" descr="Cha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73372"/>
            <a:ext cx="4278302" cy="2667996"/>
          </a:xfrm>
          <a:prstGeom prst="rect">
            <a:avLst/>
          </a:prstGeom>
        </p:spPr>
      </p:pic>
      <p:pic>
        <p:nvPicPr>
          <p:cNvPr id="12" name="图片 11" descr="Sam_7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2276872"/>
            <a:ext cx="4248472" cy="2560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0072" y="508518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PRI-</a:t>
            </a:r>
            <a:r>
              <a:rPr lang="en-US" altLang="zh-CN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dirty="0" smtClean="0">
                <a:solidFill>
                  <a:srgbClr val="FF0000"/>
                </a:solidFill>
              </a:rPr>
              <a:t> = 2-3</a:t>
            </a:r>
            <a:endParaRPr lang="en-US" altLang="zh-CN" dirty="0" smtClean="0"/>
          </a:p>
          <a:p>
            <a:r>
              <a:rPr lang="en-US" altLang="zh-CN" dirty="0" smtClean="0"/>
              <a:t>AUC: 0.9245</a:t>
            </a:r>
          </a:p>
          <a:p>
            <a:r>
              <a:rPr lang="en-US" altLang="zh-CN" dirty="0" smtClean="0"/>
              <a:t>Threshold: 0.539</a:t>
            </a:r>
          </a:p>
          <a:p>
            <a:r>
              <a:rPr lang="en-US" altLang="zh-CN" dirty="0" err="1" smtClean="0"/>
              <a:t>Mtry</a:t>
            </a:r>
            <a:r>
              <a:rPr lang="en-US" altLang="zh-CN" dirty="0" smtClean="0"/>
              <a:t> used= 6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18864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ROC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of Random Forest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8438" y="756351"/>
            <a:ext cx="385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ntree</a:t>
            </a:r>
            <a:r>
              <a:rPr lang="en-US" altLang="zh-CN" dirty="0" smtClean="0"/>
              <a:t> = 1000, </a:t>
            </a:r>
            <a:r>
              <a:rPr lang="en-US" altLang="zh-CN" dirty="0" err="1" smtClean="0"/>
              <a:t>mtry</a:t>
            </a:r>
            <a:r>
              <a:rPr lang="en-US" altLang="zh-CN" dirty="0" smtClean="0"/>
              <a:t>=c(4, 6, 8, 10)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40466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Variable of Importance  based on  random forest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9087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(PRI-</a:t>
            </a:r>
            <a:r>
              <a:rPr lang="en-US" altLang="zh-CN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0)</a:t>
            </a:r>
          </a:p>
          <a:p>
            <a:endParaRPr lang="zh-CN" altLang="en-US" dirty="0"/>
          </a:p>
        </p:txBody>
      </p:sp>
      <p:pic>
        <p:nvPicPr>
          <p:cNvPr id="7" name="图片 6" descr="rf_Importance_Joshu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412776"/>
            <a:ext cx="9036496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30252" y="925322"/>
            <a:ext cx="178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(PRI-</a:t>
            </a:r>
            <a:r>
              <a:rPr lang="en-US" altLang="zh-CN" dirty="0" err="1">
                <a:solidFill>
                  <a:srgbClr val="FF0000"/>
                </a:solidFill>
              </a:rPr>
              <a:t>Jetnum</a:t>
            </a:r>
            <a:r>
              <a:rPr lang="en-US" altLang="zh-CN" dirty="0">
                <a:solidFill>
                  <a:srgbClr val="FF0000"/>
                </a:solidFill>
              </a:rPr>
              <a:t> = 1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图片 6" descr="rf_Importance_Cha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86" y="1268760"/>
            <a:ext cx="9127514" cy="5472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883" y="19425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Variable of Importance  based on  random forest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0753" y="712038"/>
            <a:ext cx="369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(PRI-</a:t>
            </a:r>
            <a:r>
              <a:rPr lang="en-US" altLang="zh-CN" dirty="0" err="1">
                <a:solidFill>
                  <a:srgbClr val="FF0000"/>
                </a:solidFill>
              </a:rPr>
              <a:t>Jetnum</a:t>
            </a:r>
            <a:r>
              <a:rPr lang="en-US" altLang="zh-CN" dirty="0">
                <a:solidFill>
                  <a:srgbClr val="FF0000"/>
                </a:solidFill>
              </a:rPr>
              <a:t> = 2/3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" name="图片 5" descr="rf_Importance_Chales_tru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7560840" cy="4707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9883" y="19425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Variable of Importance  based on  random forest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594928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AMS score = 2.328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Boosting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better predictive accuracy than traditional models</a:t>
            </a:r>
          </a:p>
          <a:p>
            <a:endParaRPr lang="en-US" dirty="0" smtClean="0"/>
          </a:p>
          <a:p>
            <a:r>
              <a:rPr lang="en-US" dirty="0" smtClean="0"/>
              <a:t>Principle of ensemble: model outcomes are weighted based on previous instances. This combination of weak learners delivers improved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mriddhi\Downloads\Pasted image at 2016_08_29 08_52 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8" y="636782"/>
            <a:ext cx="3528392" cy="21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7511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ROC  of  </a:t>
            </a:r>
            <a:r>
              <a:rPr lang="en-US" altLang="zh-CN" sz="2400" dirty="0" smtClean="0">
                <a:solidFill>
                  <a:srgbClr val="0070C0"/>
                </a:solidFill>
              </a:rPr>
              <a:t>Boosting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636782"/>
            <a:ext cx="208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PRI-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sz="1600" dirty="0" smtClean="0">
                <a:solidFill>
                  <a:srgbClr val="FF0000"/>
                </a:solidFill>
              </a:rPr>
              <a:t> =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1600" dirty="0" err="1"/>
              <a:t>ntree</a:t>
            </a:r>
            <a:r>
              <a:rPr lang="en-US" altLang="zh-CN" sz="1600" dirty="0"/>
              <a:t> = 1000</a:t>
            </a:r>
            <a:r>
              <a:rPr lang="en-US" altLang="zh-CN" sz="1600" dirty="0" smtClean="0"/>
              <a:t>,</a:t>
            </a:r>
          </a:p>
          <a:p>
            <a:r>
              <a:rPr lang="en-US" altLang="zh-CN" sz="1600" dirty="0"/>
              <a:t>shrinkage = 0.001</a:t>
            </a:r>
            <a:endParaRPr lang="zh-CN" altLang="en-US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err="1" smtClean="0"/>
              <a:t>n.minobsinnode</a:t>
            </a:r>
            <a:r>
              <a:rPr lang="en-US" altLang="zh-CN" sz="1600" dirty="0" smtClean="0"/>
              <a:t> =100</a:t>
            </a:r>
            <a:endParaRPr lang="en-US" altLang="zh-CN" sz="1600" dirty="0"/>
          </a:p>
          <a:p>
            <a:r>
              <a:rPr lang="en-US" altLang="zh-CN" sz="1600" dirty="0" err="1"/>
              <a:t>interaction.depth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1</a:t>
            </a:r>
            <a:endParaRPr lang="en-US" altLang="zh-CN" sz="1600" dirty="0"/>
          </a:p>
          <a:p>
            <a:r>
              <a:rPr lang="en-US" altLang="zh-CN" sz="1600" dirty="0" smtClean="0"/>
              <a:t>AUC</a:t>
            </a:r>
            <a:r>
              <a:rPr lang="en-US" altLang="zh-CN" sz="1600" dirty="0" smtClean="0"/>
              <a:t>: </a:t>
            </a:r>
            <a:r>
              <a:rPr lang="en-US" altLang="zh-CN" sz="1600" dirty="0" smtClean="0"/>
              <a:t>0.7845</a:t>
            </a:r>
            <a:endParaRPr lang="en-US" altLang="zh-CN" sz="1600" dirty="0" smtClean="0"/>
          </a:p>
          <a:p>
            <a:r>
              <a:rPr lang="en-US" altLang="zh-CN" sz="1600" dirty="0" smtClean="0"/>
              <a:t>Threshold: </a:t>
            </a:r>
            <a:r>
              <a:rPr lang="en-US" altLang="zh-CN" sz="1600" dirty="0" smtClean="0"/>
              <a:t>0.001</a:t>
            </a:r>
            <a:endParaRPr lang="en-US" altLang="zh-CN" sz="1600" dirty="0" smtClean="0"/>
          </a:p>
        </p:txBody>
      </p:sp>
      <p:pic>
        <p:nvPicPr>
          <p:cNvPr id="7" name="Picture 2" descr="C:\Users\Samriddhi\Downloads\Pasted image at 2016_08_28 10_48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88" y="2440155"/>
            <a:ext cx="3384376" cy="24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07904" y="2708920"/>
            <a:ext cx="1944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PRI-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=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err="1"/>
              <a:t>ntree</a:t>
            </a:r>
            <a:r>
              <a:rPr lang="en-US" altLang="zh-CN" sz="1400" dirty="0"/>
              <a:t> = 1000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/>
              <a:t>shrinkage = 0.001</a:t>
            </a:r>
            <a:endParaRPr lang="zh-CN" altLang="en-US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 smtClean="0"/>
              <a:t>n.minobsinnode</a:t>
            </a:r>
            <a:r>
              <a:rPr lang="en-US" altLang="zh-CN" sz="1400" dirty="0" smtClean="0"/>
              <a:t> =100</a:t>
            </a:r>
            <a:endParaRPr lang="en-US" altLang="zh-CN" sz="1400" dirty="0"/>
          </a:p>
          <a:p>
            <a:r>
              <a:rPr lang="en-US" altLang="zh-CN" sz="1400" dirty="0" err="1"/>
              <a:t>interaction.depth</a:t>
            </a:r>
            <a:r>
              <a:rPr lang="en-US" altLang="zh-CN" sz="1400" dirty="0"/>
              <a:t> = 5</a:t>
            </a:r>
          </a:p>
          <a:p>
            <a:r>
              <a:rPr lang="en-US" altLang="zh-CN" sz="1400" dirty="0" smtClean="0"/>
              <a:t>AUC</a:t>
            </a:r>
            <a:r>
              <a:rPr lang="en-US" altLang="zh-CN" sz="1400" dirty="0" smtClean="0"/>
              <a:t>: </a:t>
            </a:r>
            <a:r>
              <a:rPr lang="en-US" altLang="zh-CN" sz="1400" dirty="0"/>
              <a:t>0.8299</a:t>
            </a:r>
            <a:endParaRPr lang="en-US" altLang="zh-CN" sz="1400" dirty="0" smtClean="0"/>
          </a:p>
          <a:p>
            <a:r>
              <a:rPr lang="en-US" altLang="zh-CN" sz="1400" dirty="0" smtClean="0"/>
              <a:t>Threshold: </a:t>
            </a:r>
            <a:r>
              <a:rPr lang="en-US" altLang="zh-CN" sz="1400" dirty="0" smtClean="0"/>
              <a:t>0.002</a:t>
            </a:r>
            <a:endParaRPr lang="en-US" altLang="zh-CN" sz="1400" dirty="0" smtClean="0"/>
          </a:p>
        </p:txBody>
      </p:sp>
      <p:pic>
        <p:nvPicPr>
          <p:cNvPr id="9" name="Picture 2" descr="C:\Users\Samriddhi\Downloads\Pasted image at 2016_08_28 10_50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8" y="4031372"/>
            <a:ext cx="2856690" cy="231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71818" y="4725144"/>
            <a:ext cx="22540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PRI-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=2,3</a:t>
            </a:r>
          </a:p>
          <a:p>
            <a:r>
              <a:rPr lang="en-US" altLang="zh-CN" sz="1400" dirty="0" err="1"/>
              <a:t>ntree</a:t>
            </a:r>
            <a:r>
              <a:rPr lang="en-US" altLang="zh-CN" sz="1400" dirty="0"/>
              <a:t> = 1000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/>
              <a:t>shrinkage = 0.001</a:t>
            </a:r>
            <a:endParaRPr lang="zh-CN" altLang="en-US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 smtClean="0"/>
              <a:t>n.minobsinnode</a:t>
            </a:r>
            <a:r>
              <a:rPr lang="en-US" altLang="zh-CN" sz="1400" dirty="0" smtClean="0"/>
              <a:t> =100</a:t>
            </a:r>
            <a:endParaRPr lang="en-US" altLang="zh-CN" sz="1400" dirty="0"/>
          </a:p>
          <a:p>
            <a:r>
              <a:rPr lang="en-US" altLang="zh-CN" sz="1400" dirty="0" err="1"/>
              <a:t>interaction.depth</a:t>
            </a:r>
            <a:r>
              <a:rPr lang="en-US" altLang="zh-CN" sz="1400" dirty="0"/>
              <a:t> = 5</a:t>
            </a:r>
          </a:p>
          <a:p>
            <a:r>
              <a:rPr lang="en-US" altLang="zh-CN" sz="1400" dirty="0" smtClean="0"/>
              <a:t>AUC</a:t>
            </a:r>
            <a:r>
              <a:rPr lang="en-US" altLang="zh-CN" sz="1400" dirty="0" smtClean="0"/>
              <a:t>: 0.8961</a:t>
            </a:r>
          </a:p>
          <a:p>
            <a:r>
              <a:rPr lang="en-US" altLang="zh-CN" sz="1400" dirty="0" smtClean="0"/>
              <a:t>Threshold: </a:t>
            </a:r>
            <a:r>
              <a:rPr lang="en-US" altLang="zh-CN" sz="1400" dirty="0" smtClean="0"/>
              <a:t>0.004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28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Flow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Missing Data Pattern</a:t>
            </a:r>
          </a:p>
          <a:p>
            <a:r>
              <a:rPr lang="en-US" dirty="0" smtClean="0"/>
              <a:t>Imputation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GBM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4514" y="24991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Variable of Importance  based on  Boosting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9087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 (PRI-</a:t>
            </a:r>
            <a:r>
              <a:rPr lang="en-US" altLang="zh-CN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dirty="0" smtClean="0">
                <a:solidFill>
                  <a:srgbClr val="FF0000"/>
                </a:solidFill>
              </a:rPr>
              <a:t> = 0)</a:t>
            </a:r>
          </a:p>
          <a:p>
            <a:endParaRPr lang="zh-CN" altLang="en-US" dirty="0"/>
          </a:p>
        </p:txBody>
      </p:sp>
      <p:sp>
        <p:nvSpPr>
          <p:cNvPr id="5" name="AutoShape 5" descr="https://files.slack.com/files-tmb/T03H6UV5A-F26631VFW-bfc5e170a9/pasted_image_at_2016_08_29_07_10_pm_102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3" y="1340768"/>
            <a:ext cx="819694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5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332656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Variable of Importance  based on  Boosting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9087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(PRI-</a:t>
            </a:r>
            <a:r>
              <a:rPr lang="en-US" altLang="zh-CN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endParaRPr lang="zh-CN" altLang="en-US" dirty="0"/>
          </a:p>
        </p:txBody>
      </p:sp>
      <p:pic>
        <p:nvPicPr>
          <p:cNvPr id="5122" name="Picture 2" descr="C:\Users\Samriddhi\Downloads\Pasted image at 2016_08_28 10_53 P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1885"/>
            <a:ext cx="8522725" cy="513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40466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Variable of Importance  based on  Boosting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9087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(PRI-</a:t>
            </a:r>
            <a:r>
              <a:rPr lang="en-US" altLang="zh-CN" dirty="0" err="1" smtClean="0">
                <a:solidFill>
                  <a:srgbClr val="FF0000"/>
                </a:solidFill>
              </a:rPr>
              <a:t>Jetnum</a:t>
            </a:r>
            <a:r>
              <a:rPr lang="en-US" altLang="zh-CN" dirty="0" smtClean="0">
                <a:solidFill>
                  <a:srgbClr val="FF0000"/>
                </a:solidFill>
              </a:rPr>
              <a:t>: 2,3)</a:t>
            </a:r>
          </a:p>
          <a:p>
            <a:endParaRPr lang="zh-CN" altLang="en-US" dirty="0"/>
          </a:p>
        </p:txBody>
      </p:sp>
      <p:pic>
        <p:nvPicPr>
          <p:cNvPr id="4098" name="Picture 2" descr="C:\Users\Samriddhi\Downloads\Pasted image at 2016_08_28 10_52 P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480720" cy="427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56612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AMS score = 1.411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Lessons learned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smtClean="0"/>
              <a:t>Inputation itself is a model:a predictive model within a predictive model</a:t>
            </a:r>
          </a:p>
          <a:p>
            <a:r>
              <a:rPr lang="en-US" altLang="zh-CN" smtClean="0"/>
              <a:t>It’s important to understand why the values are missing</a:t>
            </a:r>
          </a:p>
          <a:p>
            <a:r>
              <a:rPr lang="en-US" altLang="zh-CN" smtClean="0"/>
              <a:t>Before you gain enough domain knowledge, don’t let the machine to learn your bias</a:t>
            </a:r>
          </a:p>
          <a:p>
            <a:r>
              <a:rPr lang="en-US" altLang="zh-CN" smtClean="0"/>
              <a:t>Ask question, and make mistakes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4563125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Task:  </a:t>
            </a:r>
            <a:r>
              <a:rPr lang="en-US" altLang="zh-CN" sz="2800" dirty="0" smtClean="0"/>
              <a:t>Train a classifier based on the training data with the goal of maximizing the AMS on a held out (test) data set</a:t>
            </a:r>
            <a:endParaRPr lang="zh-CN" altLang="en-US" sz="2800" dirty="0"/>
          </a:p>
        </p:txBody>
      </p:sp>
      <p:pic>
        <p:nvPicPr>
          <p:cNvPr id="5126" name="Picture 6" descr="“Higgs”的图片搜索结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5112568" cy="32497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17232"/>
            <a:ext cx="5976664" cy="8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Higgs Boson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Cl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4774"/>
            <a:ext cx="4459029" cy="60845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458" y="584775"/>
            <a:ext cx="4363022" cy="603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11760" y="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Exploratory Data Analysis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8964488" cy="486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AutoShape 4" descr="https://files.slack.com/files-pri/T03H6UV5A-F22SEM1DY/pasted_image_at_2016_08_18_09_40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4" name="AutoShape 6" descr="https://files.slack.com/files-pri/T03H6UV5A-F22SEM1DY/pasted_image_at_2016_08_18_09_40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6" name="AutoShape 8" descr="https://files.slack.com/files-pri/T03H6UV5A-F22SEM1DY/pasted_image_at_2016_08_18_09_40_p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0582" y="160338"/>
            <a:ext cx="81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Missing Value Pattern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975" y="591565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missing features are related to PRI jet </a:t>
            </a:r>
            <a:r>
              <a:rPr lang="en-US" dirty="0" err="1"/>
              <a:t>num</a:t>
            </a:r>
            <a:r>
              <a:rPr lang="en-US" dirty="0"/>
              <a:t>, except DER mass </a:t>
            </a:r>
            <a:r>
              <a:rPr lang="en-US" dirty="0" smtClean="0"/>
              <a:t>MMC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52847"/>
            <a:ext cx="5292588" cy="466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19672" y="11663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Missing Value Pattern For training set 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12" y="928243"/>
            <a:ext cx="5304340" cy="471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16699" y="580526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Proportion of </a:t>
            </a:r>
            <a:r>
              <a:rPr lang="en-US" dirty="0" err="1" smtClean="0"/>
              <a:t>missingness</a:t>
            </a:r>
            <a:r>
              <a:rPr lang="en-US" dirty="0" smtClean="0"/>
              <a:t> is the same between the Test and the Training data set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missingness</a:t>
            </a:r>
            <a:r>
              <a:rPr lang="en-US" dirty="0" smtClean="0"/>
              <a:t> is not completely at random.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485964"/>
            <a:ext cx="7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Test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4198" y="485964"/>
            <a:ext cx="7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Train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EDA Insight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DER_mass_MMC</a:t>
            </a:r>
            <a:r>
              <a:rPr lang="en-US" altLang="zh-CN" dirty="0" smtClean="0"/>
              <a:t> might be very important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missing value of for </a:t>
            </a:r>
            <a:r>
              <a:rPr lang="en-US" altLang="zh-CN" dirty="0" err="1" smtClean="0"/>
              <a:t>PRI_jet_num</a:t>
            </a:r>
            <a:r>
              <a:rPr lang="en-US" altLang="zh-CN" dirty="0" smtClean="0"/>
              <a:t> 2/3 might </a:t>
            </a:r>
            <a:r>
              <a:rPr lang="en-US" altLang="zh-CN" dirty="0" smtClean="0"/>
              <a:t>come </a:t>
            </a:r>
            <a:r>
              <a:rPr lang="en-US" altLang="zh-CN" dirty="0" smtClean="0"/>
              <a:t>from the same mechanism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836" y="32031"/>
            <a:ext cx="8870660" cy="94869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Imputation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76672"/>
            <a:ext cx="2016224" cy="58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442309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11760" y="1407914"/>
            <a:ext cx="5296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Multivariate Imputation by Chained </a:t>
            </a:r>
            <a:r>
              <a:rPr lang="en-US" altLang="zh-CN" sz="2800" dirty="0" smtClean="0"/>
              <a:t>Equations (MICE)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958" y="1412776"/>
            <a:ext cx="8105489" cy="526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9179" y="520991"/>
            <a:ext cx="8115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Positive correlation between </a:t>
            </a:r>
            <a:r>
              <a:rPr lang="en-US" altLang="zh-CN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DER_mass_MMC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altLang="zh-CN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DER_mass_vis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457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主题</vt:lpstr>
      <vt:lpstr>PowerPoint Presentation</vt:lpstr>
      <vt:lpstr>Flow</vt:lpstr>
      <vt:lpstr>Higgs Boson</vt:lpstr>
      <vt:lpstr>PowerPoint Presentation</vt:lpstr>
      <vt:lpstr>PowerPoint Presentation</vt:lpstr>
      <vt:lpstr>PowerPoint Presentation</vt:lpstr>
      <vt:lpstr>EDA Insight</vt:lpstr>
      <vt:lpstr>Imputation</vt:lpstr>
      <vt:lpstr>PowerPoint Presentation</vt:lpstr>
      <vt:lpstr>Logistic Regression</vt:lpstr>
      <vt:lpstr>PowerPoint Presentation</vt:lpstr>
      <vt:lpstr>Logistic Regression</vt:lpstr>
      <vt:lpstr>Random Forest</vt:lpstr>
      <vt:lpstr>PowerPoint Presentation</vt:lpstr>
      <vt:lpstr>PowerPoint Presentation</vt:lpstr>
      <vt:lpstr>PowerPoint Presentation</vt:lpstr>
      <vt:lpstr>PowerPoint Presentation</vt:lpstr>
      <vt:lpstr>Boosting</vt:lpstr>
      <vt:lpstr>PowerPoint Presentation</vt:lpstr>
      <vt:lpstr>PowerPoint Presentation</vt:lpstr>
      <vt:lpstr>PowerPoint Presentation</vt:lpstr>
      <vt:lpstr>PowerPoint Presentation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User</dc:creator>
  <cp:lastModifiedBy>Samriddhi Shakya</cp:lastModifiedBy>
  <cp:revision>54</cp:revision>
  <dcterms:created xsi:type="dcterms:W3CDTF">2016-08-28T15:30:52Z</dcterms:created>
  <dcterms:modified xsi:type="dcterms:W3CDTF">2016-08-31T16:33:58Z</dcterms:modified>
</cp:coreProperties>
</file>