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Maven Pro" panose="020B0604020202020204" charset="0"/>
      <p:regular r:id="rId50"/>
      <p:bold r:id="rId51"/>
    </p:embeddedFont>
    <p:embeddedFont>
      <p:font typeface="Nunito" panose="020B0604020202020204"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EA357E-9FAE-4761-84C6-EBC5A3ADBC34}">
  <a:tblStyle styleId="{B5EA357E-9FAE-4761-84C6-EBC5A3ADBC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607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0f3da4187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0f3da4187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0f3da4187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90f3da4187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NLP Libraries: SpaCy, StanfordCoreNLP, AdaptNLP</a:t>
            </a:r>
            <a:endParaRPr/>
          </a:p>
          <a:p>
            <a:pPr marL="0" lvl="0" indent="0" algn="l" rtl="0">
              <a:spcBef>
                <a:spcPts val="0"/>
              </a:spcBef>
              <a:spcAft>
                <a:spcPts val="0"/>
              </a:spcAft>
              <a:buNone/>
            </a:pPr>
            <a:r>
              <a:rPr lang="en"/>
              <a:t>NLP Models: FLAIR, BERT</a:t>
            </a:r>
            <a:endParaRPr/>
          </a:p>
          <a:p>
            <a:pPr marL="0" lvl="0" indent="0" algn="l" rtl="0">
              <a:spcBef>
                <a:spcPts val="0"/>
              </a:spcBef>
              <a:spcAft>
                <a:spcPts val="0"/>
              </a:spcAft>
              <a:buNone/>
            </a:pPr>
            <a:r>
              <a:rPr lang="en"/>
              <a:t>Models Utilize: Vectors / Word Embeddings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90f3da4187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90f3da4187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Goal:</a:t>
            </a:r>
            <a:r>
              <a:rPr lang="en" sz="1200"/>
              <a:t> </a:t>
            </a:r>
            <a:r>
              <a:rPr lang="en" sz="1200">
                <a:latin typeface="Nunito"/>
                <a:ea typeface="Nunito"/>
                <a:cs typeface="Nunito"/>
                <a:sym typeface="Nunito"/>
              </a:rPr>
              <a:t>Provide insights into the complexity involved in Data Science, particularly the types of decisions that must be made and the consequences of those choices. </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90f3da4187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90f3da4187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0f3da4187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0f3da4187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Quick Examples of CLI commands -- Canvas has an uploaded doc of all the basic use cases.</a:t>
            </a:r>
            <a:endParaRPr/>
          </a:p>
          <a:p>
            <a:pPr marL="0" lvl="0" indent="0" algn="l" rtl="0">
              <a:lnSpc>
                <a:spcPct val="115000"/>
              </a:lnSpc>
              <a:spcBef>
                <a:spcPts val="800"/>
              </a:spcBef>
              <a:spcAft>
                <a:spcPts val="0"/>
              </a:spcAft>
              <a:buNone/>
            </a:pPr>
            <a:r>
              <a:rPr lang="en"/>
              <a:t>Walkthrough navigation in CLI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0f3da4187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0f3da4187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0f3da4187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0f3da4187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0f3da4187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0f3da4187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0f3da4187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90f3da4187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0f3da418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0f3da418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0f3da418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0f3da418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90f3da4187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90f3da418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Goal:</a:t>
            </a:r>
            <a:r>
              <a:rPr lang="en" sz="1200"/>
              <a:t> </a:t>
            </a:r>
            <a:r>
              <a:rPr lang="en" sz="1200">
                <a:latin typeface="Nunito"/>
                <a:ea typeface="Nunito"/>
                <a:cs typeface="Nunito"/>
                <a:sym typeface="Nunito"/>
              </a:rPr>
              <a:t>Provide insights into the complexity involved in Data Science, particularly the types of decisions that must be made and the consequences of those choices. </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0f3da4187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0f3da4187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0f3da4187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0f3da4187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Goal:</a:t>
            </a:r>
            <a:r>
              <a:rPr lang="en" sz="1200"/>
              <a:t> </a:t>
            </a:r>
            <a:r>
              <a:rPr lang="en" sz="1200">
                <a:latin typeface="Nunito"/>
                <a:ea typeface="Nunito"/>
                <a:cs typeface="Nunito"/>
                <a:sym typeface="Nunito"/>
              </a:rPr>
              <a:t>Provide insights into the complexity involved in Data Science, particularly the types of decisions that must be made and the consequences of those choices. </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90f3da4187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90f3da4187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0f3da4187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0f3da4187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90f3da4187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90f3da4187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90f3da4187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90f3da4187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0f3da4187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0f3da4187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0f3da4187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0f3da4187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90f3da4187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90f3da4187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0f3da4187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0f3da418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0f3da4187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0f3da4187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Goal:</a:t>
            </a:r>
            <a:r>
              <a:rPr lang="en" sz="1200"/>
              <a:t> </a:t>
            </a:r>
            <a:r>
              <a:rPr lang="en" sz="1200">
                <a:latin typeface="Nunito"/>
                <a:ea typeface="Nunito"/>
                <a:cs typeface="Nunito"/>
                <a:sym typeface="Nunito"/>
              </a:rPr>
              <a:t>Provide insights into the complexity involved in Data Science, particularly the types of decisions that must be made and the consequences of those choices. </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90f3da4187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90f3da4187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Other functions of lists includes deleting and adding elements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90f3da4187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90f3da4187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90f3da418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90f3da418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0f3da4187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90f3da4187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0f3da4187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0f3da4187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90f3da4187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90f3da4187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Aliasing also can affect lists.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90f3da4187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90f3da4187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90f3da4187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90f3da4187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90f3da4187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90f3da4187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 Goal:</a:t>
            </a:r>
            <a:r>
              <a:rPr lang="en" sz="1200"/>
              <a:t> </a:t>
            </a:r>
            <a:r>
              <a:rPr lang="en" sz="1200">
                <a:latin typeface="Nunito"/>
                <a:ea typeface="Nunito"/>
                <a:cs typeface="Nunito"/>
                <a:sym typeface="Nunito"/>
              </a:rPr>
              <a:t>Provide insights into the complexity involved in Data Science, particularly the types of decisions that must be made and the consequences of those choices. </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90f3da418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90f3da418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0f3da4187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0f3da4187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work is a compilation of important topics to current work in industry, general comp sci standards, and various tutorials from across the internet.</a:t>
            </a:r>
            <a:endParaRPr sz="1200">
              <a:latin typeface="Nunito"/>
              <a:ea typeface="Nunito"/>
              <a:cs typeface="Nunito"/>
              <a:sym typeface="Nunito"/>
            </a:endParaRPr>
          </a:p>
          <a:p>
            <a:pPr marL="0" lvl="0" indent="0" algn="l" rtl="0">
              <a:spcBef>
                <a:spcPts val="0"/>
              </a:spcBef>
              <a:spcAft>
                <a:spcPts val="0"/>
              </a:spcAft>
              <a:buNone/>
            </a:pPr>
            <a:endParaRPr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0f3da4187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0f3da4187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Generally speaking, this works best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0f3da4187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0f3da4187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90f3da4187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90f3da4187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Generally speaking, this works best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90f3da4187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90f3da4187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Generally speaking, this works best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90f3da4187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90f3da4187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a:t>Generally speaking, this works best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0f3da4187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0f3da4187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90f3da4187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90f3da4187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0f3da4187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0f3da418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Definitions -- What is the role you are looking to fill?</a:t>
            </a:r>
            <a:endParaRPr/>
          </a:p>
          <a:p>
            <a:pPr marL="0" lvl="0" indent="0" algn="l" rtl="0">
              <a:spcBef>
                <a:spcPts val="0"/>
              </a:spcBef>
              <a:spcAft>
                <a:spcPts val="0"/>
              </a:spcAft>
              <a:buNone/>
            </a:pPr>
            <a:r>
              <a:rPr lang="en"/>
              <a:t>Tip for Job Apps - Always ask questions about the workflow and process -- a company that doesn’t have well-organized data storage is unlikely to truly use a Data Scientist; you’ll wind up doing a lot of Data Engineering (potentially years of it) prior to real modeling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0f3da4187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0f3da4187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0f3da4187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0f3da4187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0f3da4187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0f3da4187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jobs you take on as a Data Scientist and the work you will do in those positions can have very large, impactful effects. Always double check that the processes and models developed don’t have unintended consequences.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0f3da4187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90f3da4187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Apache Spark - a method of distributed computing that can be accomplished locally as well as in the cloud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smashingmag/visual-studio-code-can-do-that-2f33016d7f50"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dev/peps/pep-0008/#naming-conventions"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hyperlink" Target="https://confluence.atlassian.com/bitbucketserver/markdown-syntax-guide-776639995.html"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analytics-magazine.org/executive-edge-why-some-data-scientists-should-really-be-called-decision-scientist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592050" y="1345075"/>
            <a:ext cx="8126100" cy="19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0" i="1" u="sng">
                <a:latin typeface="Arial"/>
                <a:ea typeface="Arial"/>
                <a:cs typeface="Arial"/>
                <a:sym typeface="Arial"/>
              </a:rPr>
              <a:t>An Introduction to Data Science in Python</a:t>
            </a:r>
            <a:endParaRPr sz="1800" b="0" i="1" u="sng">
              <a:latin typeface="Arial"/>
              <a:ea typeface="Arial"/>
              <a:cs typeface="Arial"/>
              <a:sym typeface="Arial"/>
            </a:endParaRPr>
          </a:p>
          <a:p>
            <a:pPr marL="0" lvl="0" indent="0" algn="ctr" rtl="0">
              <a:spcBef>
                <a:spcPts val="0"/>
              </a:spcBef>
              <a:spcAft>
                <a:spcPts val="0"/>
              </a:spcAft>
              <a:buNone/>
            </a:pPr>
            <a:br>
              <a:rPr lang="en" sz="1400" b="0"/>
            </a:br>
            <a:r>
              <a:rPr lang="en" sz="2800" b="0"/>
              <a:t>Quick Ins &amp; Outs for Python Use in D.S.</a:t>
            </a:r>
            <a:endParaRPr sz="2200" i="1"/>
          </a:p>
        </p:txBody>
      </p:sp>
      <p:sp>
        <p:nvSpPr>
          <p:cNvPr id="323" name="Google Shape;323;p25"/>
          <p:cNvSpPr txBox="1"/>
          <p:nvPr/>
        </p:nvSpPr>
        <p:spPr>
          <a:xfrm>
            <a:off x="592050" y="3811375"/>
            <a:ext cx="3240362" cy="7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dirty="0">
                <a:solidFill>
                  <a:srgbClr val="FFFFFF"/>
                </a:solidFill>
                <a:latin typeface="Nunito"/>
                <a:ea typeface="Nunito"/>
                <a:cs typeface="Nunito"/>
                <a:sym typeface="Nunito"/>
              </a:rPr>
              <a:t>Instructor: Matthew Kongsiri</a:t>
            </a:r>
            <a:endParaRPr sz="1800" i="1" dirty="0">
              <a:solidFill>
                <a:srgbClr val="FFFFFF"/>
              </a:solidFill>
              <a:latin typeface="Nunito"/>
              <a:ea typeface="Nunito"/>
              <a:cs typeface="Nunito"/>
              <a:sym typeface="Nunito"/>
            </a:endParaRPr>
          </a:p>
          <a:p>
            <a:pPr marL="0" lvl="0" indent="0" algn="l" rtl="0">
              <a:spcBef>
                <a:spcPts val="0"/>
              </a:spcBef>
              <a:spcAft>
                <a:spcPts val="0"/>
              </a:spcAft>
              <a:buNone/>
            </a:pPr>
            <a:r>
              <a:rPr lang="en" sz="1800" i="1">
                <a:solidFill>
                  <a:srgbClr val="FFFFFF"/>
                </a:solidFill>
                <a:latin typeface="Nunito"/>
                <a:ea typeface="Nunito"/>
                <a:cs typeface="Nunito"/>
                <a:sym typeface="Nunito"/>
              </a:rPr>
              <a:t>August 2022</a:t>
            </a:r>
            <a:endParaRPr sz="1800" i="1" dirty="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3"/>
        <p:cNvGrpSpPr/>
        <p:nvPr/>
      </p:nvGrpSpPr>
      <p:grpSpPr>
        <a:xfrm>
          <a:off x="0" y="0"/>
          <a:ext cx="0" cy="0"/>
          <a:chOff x="0" y="0"/>
          <a:chExt cx="0" cy="0"/>
        </a:xfrm>
      </p:grpSpPr>
      <p:sp>
        <p:nvSpPr>
          <p:cNvPr id="374" name="Google Shape;374;p34"/>
          <p:cNvSpPr txBox="1">
            <a:spLocks noGrp="1"/>
          </p:cNvSpPr>
          <p:nvPr>
            <p:ph type="subTitle" idx="1"/>
          </p:nvPr>
        </p:nvSpPr>
        <p:spPr>
          <a:xfrm>
            <a:off x="371250" y="251625"/>
            <a:ext cx="5112600" cy="46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a:t>Fields of Machine-Learning</a:t>
            </a:r>
            <a:endParaRPr sz="2400" u="sng"/>
          </a:p>
          <a:p>
            <a:pPr marL="0" lvl="0" indent="0" algn="l" rtl="0">
              <a:spcBef>
                <a:spcPts val="0"/>
              </a:spcBef>
              <a:spcAft>
                <a:spcPts val="0"/>
              </a:spcAft>
              <a:buNone/>
            </a:pPr>
            <a:endParaRPr sz="1500" u="sng"/>
          </a:p>
          <a:p>
            <a:pPr marL="457200" lvl="0" indent="-323850" algn="l" rtl="0">
              <a:spcBef>
                <a:spcPts val="0"/>
              </a:spcBef>
              <a:spcAft>
                <a:spcPts val="0"/>
              </a:spcAft>
              <a:buSzPts val="1500"/>
              <a:buChar char="●"/>
            </a:pPr>
            <a:r>
              <a:rPr lang="en" sz="1500"/>
              <a:t>Natural Language Processing (NLP)</a:t>
            </a:r>
            <a:endParaRPr sz="1500"/>
          </a:p>
          <a:p>
            <a:pPr marL="914400" lvl="1" indent="-311150" algn="l" rtl="0">
              <a:spcBef>
                <a:spcPts val="0"/>
              </a:spcBef>
              <a:spcAft>
                <a:spcPts val="0"/>
              </a:spcAft>
              <a:buSzPts val="1300"/>
              <a:buChar char="○"/>
            </a:pPr>
            <a:r>
              <a:rPr lang="en" sz="1300"/>
              <a:t>Named Entity Recognition (NER)</a:t>
            </a:r>
            <a:endParaRPr sz="1300"/>
          </a:p>
          <a:p>
            <a:pPr marL="914400" lvl="1" indent="-311150" algn="l" rtl="0">
              <a:spcBef>
                <a:spcPts val="0"/>
              </a:spcBef>
              <a:spcAft>
                <a:spcPts val="0"/>
              </a:spcAft>
              <a:buSzPts val="1300"/>
              <a:buChar char="○"/>
            </a:pPr>
            <a:r>
              <a:rPr lang="en" sz="1300"/>
              <a:t>Question &amp; Answering (QA)</a:t>
            </a:r>
            <a:endParaRPr sz="1300"/>
          </a:p>
          <a:p>
            <a:pPr marL="914400" lvl="1" indent="-311150" algn="l" rtl="0">
              <a:spcBef>
                <a:spcPts val="0"/>
              </a:spcBef>
              <a:spcAft>
                <a:spcPts val="0"/>
              </a:spcAft>
              <a:buSzPts val="1300"/>
              <a:buChar char="○"/>
            </a:pPr>
            <a:r>
              <a:rPr lang="en" sz="1300"/>
              <a:t>Sentence Classification (Sentiment / Topic Analysis)</a:t>
            </a:r>
            <a:br>
              <a:rPr lang="en" sz="1300"/>
            </a:br>
            <a:endParaRPr sz="1200"/>
          </a:p>
          <a:p>
            <a:pPr marL="457200" lvl="0" indent="-323850" algn="l" rtl="0">
              <a:spcBef>
                <a:spcPts val="0"/>
              </a:spcBef>
              <a:spcAft>
                <a:spcPts val="0"/>
              </a:spcAft>
              <a:buSzPts val="1500"/>
              <a:buChar char="●"/>
            </a:pPr>
            <a:r>
              <a:rPr lang="en" sz="1500"/>
              <a:t>Computer Vision / Image Processing</a:t>
            </a:r>
            <a:endParaRPr sz="1500"/>
          </a:p>
          <a:p>
            <a:pPr marL="914400" lvl="1" indent="-311150" algn="l" rtl="0">
              <a:spcBef>
                <a:spcPts val="0"/>
              </a:spcBef>
              <a:spcAft>
                <a:spcPts val="0"/>
              </a:spcAft>
              <a:buSzPts val="1300"/>
              <a:buChar char="○"/>
            </a:pPr>
            <a:r>
              <a:rPr lang="en" sz="1300"/>
              <a:t>Object Detection</a:t>
            </a:r>
            <a:br>
              <a:rPr lang="en" sz="1300"/>
            </a:br>
            <a:endParaRPr sz="1200"/>
          </a:p>
          <a:p>
            <a:pPr marL="457200" lvl="0" indent="-323850" algn="l" rtl="0">
              <a:spcBef>
                <a:spcPts val="0"/>
              </a:spcBef>
              <a:spcAft>
                <a:spcPts val="0"/>
              </a:spcAft>
              <a:buSzPts val="1500"/>
              <a:buChar char="●"/>
            </a:pPr>
            <a:r>
              <a:rPr lang="en" sz="1500"/>
              <a:t>(Knowledge) Graph</a:t>
            </a:r>
            <a:endParaRPr sz="1500"/>
          </a:p>
          <a:p>
            <a:pPr marL="914400" lvl="1" indent="-311150" algn="l" rtl="0">
              <a:spcBef>
                <a:spcPts val="0"/>
              </a:spcBef>
              <a:spcAft>
                <a:spcPts val="0"/>
              </a:spcAft>
              <a:buSzPts val="1300"/>
              <a:buChar char="○"/>
            </a:pPr>
            <a:r>
              <a:rPr lang="en" sz="1300"/>
              <a:t>Link Prediction</a:t>
            </a:r>
            <a:endParaRPr sz="1300"/>
          </a:p>
          <a:p>
            <a:pPr marL="914400" lvl="1" indent="-311150" algn="l" rtl="0">
              <a:spcBef>
                <a:spcPts val="0"/>
              </a:spcBef>
              <a:spcAft>
                <a:spcPts val="0"/>
              </a:spcAft>
              <a:buSzPts val="1300"/>
              <a:buChar char="○"/>
            </a:pPr>
            <a:r>
              <a:rPr lang="en" sz="1300"/>
              <a:t>Shortest Distance</a:t>
            </a:r>
            <a:br>
              <a:rPr lang="en" sz="1300"/>
            </a:br>
            <a:endParaRPr sz="1000"/>
          </a:p>
          <a:p>
            <a:pPr marL="457200" lvl="0" indent="-323850" algn="l" rtl="0">
              <a:spcBef>
                <a:spcPts val="0"/>
              </a:spcBef>
              <a:spcAft>
                <a:spcPts val="0"/>
              </a:spcAft>
              <a:buSzPts val="1500"/>
              <a:buChar char="●"/>
            </a:pPr>
            <a:r>
              <a:rPr lang="en" sz="1500"/>
              <a:t>Reinforcement Learning</a:t>
            </a:r>
            <a:endParaRPr sz="1500"/>
          </a:p>
          <a:p>
            <a:pPr marL="914400" lvl="1" indent="-311150" algn="l" rtl="0">
              <a:spcBef>
                <a:spcPts val="0"/>
              </a:spcBef>
              <a:spcAft>
                <a:spcPts val="0"/>
              </a:spcAft>
              <a:buSzPts val="1300"/>
              <a:buChar char="○"/>
            </a:pPr>
            <a:r>
              <a:rPr lang="en" sz="1300"/>
              <a:t>Task Scheduling</a:t>
            </a:r>
            <a:br>
              <a:rPr lang="en" sz="1300"/>
            </a:br>
            <a:endParaRPr sz="1200"/>
          </a:p>
          <a:p>
            <a:pPr marL="457200" lvl="0" indent="-323850" algn="l" rtl="0">
              <a:spcBef>
                <a:spcPts val="0"/>
              </a:spcBef>
              <a:spcAft>
                <a:spcPts val="0"/>
              </a:spcAft>
              <a:buSzPts val="1500"/>
              <a:buChar char="●"/>
            </a:pPr>
            <a:r>
              <a:rPr lang="en" sz="1500"/>
              <a:t>Classification Algorithms</a:t>
            </a:r>
            <a:br>
              <a:rPr lang="en" sz="1500"/>
            </a:br>
            <a:endParaRPr sz="1200"/>
          </a:p>
          <a:p>
            <a:pPr marL="457200" lvl="0" indent="-323850" algn="l" rtl="0">
              <a:spcBef>
                <a:spcPts val="0"/>
              </a:spcBef>
              <a:spcAft>
                <a:spcPts val="0"/>
              </a:spcAft>
              <a:buSzPts val="1500"/>
              <a:buChar char="●"/>
            </a:pPr>
            <a:r>
              <a:rPr lang="en" sz="1500"/>
              <a:t>Recommender Systems</a:t>
            </a:r>
            <a:endParaRPr sz="1500"/>
          </a:p>
          <a:p>
            <a:pPr marL="914400" lvl="1" indent="-311150" algn="l" rtl="0">
              <a:spcBef>
                <a:spcPts val="0"/>
              </a:spcBef>
              <a:spcAft>
                <a:spcPts val="0"/>
              </a:spcAft>
              <a:buSzPts val="1300"/>
              <a:buChar char="○"/>
            </a:pPr>
            <a:r>
              <a:rPr lang="en" sz="1300"/>
              <a:t>Item Rank</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8"/>
        <p:cNvGrpSpPr/>
        <p:nvPr/>
      </p:nvGrpSpPr>
      <p:grpSpPr>
        <a:xfrm>
          <a:off x="0" y="0"/>
          <a:ext cx="0" cy="0"/>
          <a:chOff x="0" y="0"/>
          <a:chExt cx="0" cy="0"/>
        </a:xfrm>
      </p:grpSpPr>
      <p:sp>
        <p:nvSpPr>
          <p:cNvPr id="379" name="Google Shape;379;p35"/>
          <p:cNvSpPr txBox="1">
            <a:spLocks noGrp="1"/>
          </p:cNvSpPr>
          <p:nvPr>
            <p:ph type="ctrTitle"/>
          </p:nvPr>
        </p:nvSpPr>
        <p:spPr>
          <a:xfrm>
            <a:off x="360775" y="244200"/>
            <a:ext cx="4634700" cy="465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latin typeface="Nunito"/>
                <a:ea typeface="Nunito"/>
                <a:cs typeface="Nunito"/>
                <a:sym typeface="Nunito"/>
              </a:rPr>
              <a:t>Module I - Environment Set-Up</a:t>
            </a:r>
            <a:endParaRPr sz="2400" i="1">
              <a:latin typeface="Nunito"/>
              <a:ea typeface="Nunito"/>
              <a:cs typeface="Nunito"/>
              <a:sym typeface="Nunito"/>
            </a:endParaRPr>
          </a:p>
          <a:p>
            <a:pPr marL="0" lvl="0" indent="0" algn="l" rtl="0">
              <a:spcBef>
                <a:spcPts val="0"/>
              </a:spcBef>
              <a:spcAft>
                <a:spcPts val="0"/>
              </a:spcAft>
              <a:buNone/>
            </a:pPr>
            <a:endParaRPr sz="14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Command Line</a:t>
            </a:r>
            <a:br>
              <a:rPr lang="en" sz="1400">
                <a:latin typeface="Nunito"/>
                <a:ea typeface="Nunito"/>
                <a:cs typeface="Nunito"/>
                <a:sym typeface="Nunito"/>
              </a:rPr>
            </a:br>
            <a:endParaRPr sz="1200" b="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Anaconda</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Virtual Environments (VENV)</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Python IDEs/Editors</a:t>
            </a:r>
            <a:endParaRPr sz="14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Jupyter</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Visual Studio Code</a:t>
            </a:r>
            <a:endParaRPr sz="1200" b="0">
              <a:latin typeface="Nunito"/>
              <a:ea typeface="Nunito"/>
              <a:cs typeface="Nunito"/>
              <a:sym typeface="Nunito"/>
            </a:endParaRPr>
          </a:p>
          <a:p>
            <a:pPr marL="914400" lvl="0" indent="0" algn="l" rtl="0">
              <a:spcBef>
                <a:spcPts val="0"/>
              </a:spcBef>
              <a:spcAft>
                <a:spcPts val="0"/>
              </a:spcAft>
              <a:buNone/>
            </a:pPr>
            <a:br>
              <a:rPr lang="en" sz="1200" b="0">
                <a:latin typeface="Nunito"/>
                <a:ea typeface="Nunito"/>
                <a:cs typeface="Nunito"/>
                <a:sym typeface="Nunito"/>
              </a:rPr>
            </a:br>
            <a:endParaRPr sz="1200" b="0">
              <a:latin typeface="Nunito"/>
              <a:ea typeface="Nunito"/>
              <a:cs typeface="Nunito"/>
              <a:sym typeface="Nunito"/>
            </a:endParaRPr>
          </a:p>
          <a:p>
            <a:pPr marL="0" lvl="0" indent="0" algn="l" rtl="0">
              <a:spcBef>
                <a:spcPts val="0"/>
              </a:spcBef>
              <a:spcAft>
                <a:spcPts val="0"/>
              </a:spcAft>
              <a:buNone/>
            </a:pPr>
            <a:endParaRPr sz="1200" b="0" i="1">
              <a:latin typeface="Nunito"/>
              <a:ea typeface="Nunito"/>
              <a:cs typeface="Nunito"/>
              <a:sym typeface="Nunito"/>
            </a:endParaRPr>
          </a:p>
          <a:p>
            <a:pPr marL="0" lvl="0" indent="0" algn="l" rtl="0">
              <a:spcBef>
                <a:spcPts val="0"/>
              </a:spcBef>
              <a:spcAft>
                <a:spcPts val="0"/>
              </a:spcAft>
              <a:buNone/>
            </a:pPr>
            <a:endParaRPr sz="1200" b="0" i="1">
              <a:latin typeface="Nunito"/>
              <a:ea typeface="Nunito"/>
              <a:cs typeface="Nunito"/>
              <a:sym typeface="Nunito"/>
            </a:endParaRPr>
          </a:p>
          <a:p>
            <a:pPr marL="0" lvl="0" indent="0" algn="l" rtl="0">
              <a:spcBef>
                <a:spcPts val="0"/>
              </a:spcBef>
              <a:spcAft>
                <a:spcPts val="0"/>
              </a:spcAft>
              <a:buNone/>
            </a:pPr>
            <a:endParaRPr sz="1200" b="0" i="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83"/>
        <p:cNvGrpSpPr/>
        <p:nvPr/>
      </p:nvGrpSpPr>
      <p:grpSpPr>
        <a:xfrm>
          <a:off x="0" y="0"/>
          <a:ext cx="0" cy="0"/>
          <a:chOff x="0" y="0"/>
          <a:chExt cx="0" cy="0"/>
        </a:xfrm>
      </p:grpSpPr>
      <p:sp>
        <p:nvSpPr>
          <p:cNvPr id="384" name="Google Shape;384;p36"/>
          <p:cNvSpPr txBox="1">
            <a:spLocks noGrp="1"/>
          </p:cNvSpPr>
          <p:nvPr>
            <p:ph type="body" idx="1"/>
          </p:nvPr>
        </p:nvSpPr>
        <p:spPr>
          <a:xfrm>
            <a:off x="1682700" y="2013025"/>
            <a:ext cx="5778600" cy="2434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50">
                <a:solidFill>
                  <a:srgbClr val="FFFFFF"/>
                </a:solidFill>
              </a:rPr>
              <a:t>Terminal and/or the Command Prompt are not always the simplest or most intuitive to use, but are important tools. They are powerful apps that provide access to the core of the OS you are working on.</a:t>
            </a:r>
            <a:endParaRPr sz="1450">
              <a:solidFill>
                <a:srgbClr val="FFFFFF"/>
              </a:solidFill>
            </a:endParaRPr>
          </a:p>
          <a:p>
            <a:pPr marL="0" lvl="0" indent="0" algn="ctr" rtl="0">
              <a:lnSpc>
                <a:spcPct val="100000"/>
              </a:lnSpc>
              <a:spcBef>
                <a:spcPts val="0"/>
              </a:spcBef>
              <a:spcAft>
                <a:spcPts val="0"/>
              </a:spcAft>
              <a:buNone/>
            </a:pPr>
            <a:endParaRPr sz="1450">
              <a:solidFill>
                <a:srgbClr val="FFFFFF"/>
              </a:solidFill>
            </a:endParaRPr>
          </a:p>
          <a:p>
            <a:pPr marL="0" lvl="0" indent="0" algn="ctr" rtl="0">
              <a:lnSpc>
                <a:spcPct val="100000"/>
              </a:lnSpc>
              <a:spcBef>
                <a:spcPts val="0"/>
              </a:spcBef>
              <a:spcAft>
                <a:spcPts val="0"/>
              </a:spcAft>
              <a:buNone/>
            </a:pPr>
            <a:r>
              <a:rPr lang="en" sz="1450">
                <a:solidFill>
                  <a:srgbClr val="FFFFFF"/>
                </a:solidFill>
              </a:rPr>
              <a:t>Changes in the Terminal or Command Prompt are not easily reversible, so commands should be made with caution.</a:t>
            </a:r>
            <a:endParaRPr sz="1450">
              <a:solidFill>
                <a:srgbClr val="FFFFFF"/>
              </a:solidFill>
            </a:endParaRPr>
          </a:p>
          <a:p>
            <a:pPr marL="0" lvl="0" indent="0" algn="ctr" rtl="0">
              <a:lnSpc>
                <a:spcPct val="100000"/>
              </a:lnSpc>
              <a:spcBef>
                <a:spcPts val="0"/>
              </a:spcBef>
              <a:spcAft>
                <a:spcPts val="0"/>
              </a:spcAft>
              <a:buNone/>
            </a:pPr>
            <a:endParaRPr sz="1450">
              <a:solidFill>
                <a:srgbClr val="FFFFFF"/>
              </a:solidFill>
            </a:endParaRPr>
          </a:p>
          <a:p>
            <a:pPr marL="0" lvl="0" indent="0" algn="ctr" rtl="0">
              <a:lnSpc>
                <a:spcPct val="100000"/>
              </a:lnSpc>
              <a:spcBef>
                <a:spcPts val="0"/>
              </a:spcBef>
              <a:spcAft>
                <a:spcPts val="0"/>
              </a:spcAft>
              <a:buNone/>
            </a:pPr>
            <a:r>
              <a:rPr lang="en" sz="1450">
                <a:solidFill>
                  <a:srgbClr val="FFFFFF"/>
                </a:solidFill>
              </a:rPr>
              <a:t>Note: The mouse cannot be used to move the cursor within either app. There is no searching or highlighting text using the cursor.</a:t>
            </a:r>
            <a:endParaRPr sz="1450">
              <a:solidFill>
                <a:srgbClr val="FFFFFF"/>
              </a:solidFill>
            </a:endParaRPr>
          </a:p>
          <a:p>
            <a:pPr marL="0" lvl="0" indent="0" algn="ctr" rtl="0">
              <a:lnSpc>
                <a:spcPct val="100000"/>
              </a:lnSpc>
              <a:spcBef>
                <a:spcPts val="0"/>
              </a:spcBef>
              <a:spcAft>
                <a:spcPts val="0"/>
              </a:spcAft>
              <a:buNone/>
            </a:pPr>
            <a:r>
              <a:rPr lang="en" sz="1450" i="1">
                <a:solidFill>
                  <a:srgbClr val="FFFFFF"/>
                </a:solidFill>
              </a:rPr>
              <a:t>Keyboard shortcuts speed up everything.</a:t>
            </a:r>
            <a:endParaRPr>
              <a:solidFill>
                <a:srgbClr val="FFFFFF"/>
              </a:solidFill>
              <a:latin typeface="Arial"/>
              <a:ea typeface="Arial"/>
              <a:cs typeface="Arial"/>
              <a:sym typeface="Arial"/>
            </a:endParaRPr>
          </a:p>
        </p:txBody>
      </p:sp>
      <p:sp>
        <p:nvSpPr>
          <p:cNvPr id="385" name="Google Shape;385;p36"/>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Command Line (CLI) Prompt Basics</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386" name="Google Shape;386;p36"/>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Environment Set-Up</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390"/>
        <p:cNvGrpSpPr/>
        <p:nvPr/>
      </p:nvGrpSpPr>
      <p:grpSpPr>
        <a:xfrm>
          <a:off x="0" y="0"/>
          <a:ext cx="0" cy="0"/>
          <a:chOff x="0" y="0"/>
          <a:chExt cx="0" cy="0"/>
        </a:xfrm>
      </p:grpSpPr>
      <p:sp>
        <p:nvSpPr>
          <p:cNvPr id="391" name="Google Shape;391;p37"/>
          <p:cNvSpPr txBox="1">
            <a:spLocks noGrp="1"/>
          </p:cNvSpPr>
          <p:nvPr>
            <p:ph type="title"/>
          </p:nvPr>
        </p:nvSpPr>
        <p:spPr>
          <a:xfrm>
            <a:off x="1677900" y="1101750"/>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Command Line Prompt / Terminal</a:t>
            </a:r>
            <a:endParaRPr sz="2200">
              <a:solidFill>
                <a:srgbClr val="FFFFFF"/>
              </a:solidFill>
            </a:endParaRPr>
          </a:p>
        </p:txBody>
      </p:sp>
      <p:sp>
        <p:nvSpPr>
          <p:cNvPr id="392" name="Google Shape;392;p37"/>
          <p:cNvSpPr txBox="1"/>
          <p:nvPr/>
        </p:nvSpPr>
        <p:spPr>
          <a:xfrm>
            <a:off x="961725" y="1782550"/>
            <a:ext cx="3293700" cy="23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551561"/>
                </a:solidFill>
                <a:latin typeface="Nunito"/>
                <a:ea typeface="Nunito"/>
                <a:cs typeface="Nunito"/>
                <a:sym typeface="Nunito"/>
              </a:rPr>
              <a:t>Navigating Directories</a:t>
            </a:r>
            <a:endParaRPr sz="1300" b="1">
              <a:solidFill>
                <a:srgbClr val="551561"/>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Change Directory:</a:t>
            </a:r>
            <a:endParaRPr sz="1200">
              <a:solidFill>
                <a:schemeClr val="lt1"/>
              </a:solidFill>
              <a:latin typeface="Nunito"/>
              <a:ea typeface="Nunito"/>
              <a:cs typeface="Nunito"/>
              <a:sym typeface="Nunito"/>
            </a:endParaRPr>
          </a:p>
          <a:p>
            <a:pPr marL="0" lvl="0" indent="0" algn="l" rtl="0">
              <a:spcBef>
                <a:spcPts val="700"/>
              </a:spcBef>
              <a:spcAft>
                <a:spcPts val="0"/>
              </a:spcAft>
              <a:buNone/>
            </a:pPr>
            <a:r>
              <a:rPr lang="en" sz="1200">
                <a:solidFill>
                  <a:schemeClr val="lt2"/>
                </a:solidFill>
                <a:latin typeface="Nunito"/>
                <a:ea typeface="Nunito"/>
                <a:cs typeface="Nunito"/>
                <a:sym typeface="Nunito"/>
              </a:rPr>
              <a:t>	‘cd’</a:t>
            </a:r>
            <a:endParaRPr sz="1200">
              <a:solidFill>
                <a:schemeClr val="lt2"/>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Navigate directly to a subdirectory if in a larger directory by specifying the folder path:</a:t>
            </a:r>
            <a:endParaRPr sz="1200">
              <a:solidFill>
                <a:schemeClr val="lt1"/>
              </a:solidFill>
              <a:latin typeface="Nunito"/>
              <a:ea typeface="Nunito"/>
              <a:cs typeface="Nunito"/>
              <a:sym typeface="Nunito"/>
            </a:endParaRPr>
          </a:p>
          <a:p>
            <a:pPr marL="457200" lvl="0" indent="0" algn="l" rtl="0">
              <a:spcBef>
                <a:spcPts val="700"/>
              </a:spcBef>
              <a:spcAft>
                <a:spcPts val="0"/>
              </a:spcAft>
              <a:buNone/>
            </a:pPr>
            <a:r>
              <a:rPr lang="en" sz="1200">
                <a:solidFill>
                  <a:schemeClr val="lt2"/>
                </a:solidFill>
                <a:latin typeface="Nunito"/>
                <a:ea typeface="Nunito"/>
                <a:cs typeface="Nunito"/>
                <a:sym typeface="Nunito"/>
              </a:rPr>
              <a:t>‘cd c:/user/projects/scripts/’</a:t>
            </a:r>
            <a:endParaRPr sz="1200">
              <a:solidFill>
                <a:schemeClr val="lt2"/>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To return to the previous directory or go up one level in from the current directory:</a:t>
            </a:r>
            <a:endParaRPr sz="1200">
              <a:solidFill>
                <a:schemeClr val="lt1"/>
              </a:solidFill>
              <a:latin typeface="Nunito"/>
              <a:ea typeface="Nunito"/>
              <a:cs typeface="Nunito"/>
              <a:sym typeface="Nunito"/>
            </a:endParaRPr>
          </a:p>
          <a:p>
            <a:pPr marL="457200" lvl="0" indent="0" algn="l" rtl="0">
              <a:spcBef>
                <a:spcPts val="700"/>
              </a:spcBef>
              <a:spcAft>
                <a:spcPts val="0"/>
              </a:spcAft>
              <a:buNone/>
            </a:pPr>
            <a:r>
              <a:rPr lang="en" sz="1200">
                <a:solidFill>
                  <a:schemeClr val="lt2"/>
                </a:solidFill>
                <a:latin typeface="Nunito"/>
                <a:ea typeface="Nunito"/>
                <a:cs typeface="Nunito"/>
                <a:sym typeface="Nunito"/>
              </a:rPr>
              <a:t>‘cd ..’</a:t>
            </a:r>
            <a:endParaRPr sz="1200">
              <a:solidFill>
                <a:schemeClr val="lt2"/>
              </a:solidFill>
              <a:latin typeface="Nunito"/>
              <a:ea typeface="Nunito"/>
              <a:cs typeface="Nunito"/>
              <a:sym typeface="Nunito"/>
            </a:endParaRPr>
          </a:p>
          <a:p>
            <a:pPr marL="0" lvl="0" indent="0" algn="ctr" rtl="0">
              <a:spcBef>
                <a:spcPts val="700"/>
              </a:spcBef>
              <a:spcAft>
                <a:spcPts val="700"/>
              </a:spcAft>
              <a:buNone/>
            </a:pPr>
            <a:endParaRPr sz="1200">
              <a:solidFill>
                <a:schemeClr val="lt1"/>
              </a:solidFill>
              <a:latin typeface="Nunito"/>
              <a:ea typeface="Nunito"/>
              <a:cs typeface="Nunito"/>
              <a:sym typeface="Nunito"/>
            </a:endParaRPr>
          </a:p>
        </p:txBody>
      </p:sp>
      <p:sp>
        <p:nvSpPr>
          <p:cNvPr id="393" name="Google Shape;393;p37"/>
          <p:cNvSpPr txBox="1"/>
          <p:nvPr/>
        </p:nvSpPr>
        <p:spPr>
          <a:xfrm>
            <a:off x="4359025" y="1782550"/>
            <a:ext cx="4462800" cy="29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551561"/>
                </a:solidFill>
                <a:latin typeface="Nunito"/>
                <a:ea typeface="Nunito"/>
                <a:cs typeface="Nunito"/>
                <a:sym typeface="Nunito"/>
              </a:rPr>
              <a:t>List Folder/Directory Content</a:t>
            </a:r>
            <a:endParaRPr sz="1300" b="1">
              <a:solidFill>
                <a:srgbClr val="551561"/>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List Files inside the Current Directory:</a:t>
            </a:r>
            <a:endParaRPr sz="1200">
              <a:solidFill>
                <a:schemeClr val="lt1"/>
              </a:solidFill>
              <a:latin typeface="Nunito"/>
              <a:ea typeface="Nunito"/>
              <a:cs typeface="Nunito"/>
              <a:sym typeface="Nunito"/>
            </a:endParaRPr>
          </a:p>
          <a:p>
            <a:pPr marL="457200" lvl="0" indent="0" algn="l" rtl="0">
              <a:spcBef>
                <a:spcPts val="700"/>
              </a:spcBef>
              <a:spcAft>
                <a:spcPts val="0"/>
              </a:spcAft>
              <a:buNone/>
            </a:pPr>
            <a:r>
              <a:rPr lang="en" sz="1200">
                <a:solidFill>
                  <a:schemeClr val="lt2"/>
                </a:solidFill>
                <a:latin typeface="Nunito"/>
                <a:ea typeface="Nunito"/>
                <a:cs typeface="Nunito"/>
                <a:sym typeface="Nunito"/>
              </a:rPr>
              <a:t>‘ls’</a:t>
            </a:r>
            <a:endParaRPr sz="1200">
              <a:solidFill>
                <a:schemeClr val="lt2"/>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List Files inside a specifically named Directory:</a:t>
            </a:r>
            <a:endParaRPr sz="1200">
              <a:solidFill>
                <a:schemeClr val="lt1"/>
              </a:solidFill>
              <a:latin typeface="Nunito"/>
              <a:ea typeface="Nunito"/>
              <a:cs typeface="Nunito"/>
              <a:sym typeface="Nunito"/>
            </a:endParaRPr>
          </a:p>
          <a:p>
            <a:pPr marL="457200" lvl="0" indent="0" algn="l" rtl="0">
              <a:spcBef>
                <a:spcPts val="700"/>
              </a:spcBef>
              <a:spcAft>
                <a:spcPts val="0"/>
              </a:spcAft>
              <a:buNone/>
            </a:pPr>
            <a:r>
              <a:rPr lang="en" sz="1200">
                <a:solidFill>
                  <a:schemeClr val="lt2"/>
                </a:solidFill>
                <a:latin typeface="Nunito"/>
                <a:ea typeface="Nunito"/>
                <a:cs typeface="Nunito"/>
                <a:sym typeface="Nunito"/>
              </a:rPr>
              <a:t>‘directory_name ls’</a:t>
            </a:r>
            <a:endParaRPr sz="1200">
              <a:solidFill>
                <a:schemeClr val="lt2"/>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Retrieving Details of Directory:</a:t>
            </a:r>
            <a:endParaRPr sz="1200">
              <a:solidFill>
                <a:schemeClr val="lt1"/>
              </a:solidFill>
              <a:latin typeface="Nunito"/>
              <a:ea typeface="Nunito"/>
              <a:cs typeface="Nunito"/>
              <a:sym typeface="Nunito"/>
            </a:endParaRPr>
          </a:p>
          <a:p>
            <a:pPr marL="457200" lvl="0" indent="0" algn="l" rtl="0">
              <a:spcBef>
                <a:spcPts val="700"/>
              </a:spcBef>
              <a:spcAft>
                <a:spcPts val="0"/>
              </a:spcAft>
              <a:buNone/>
            </a:pPr>
            <a:r>
              <a:rPr lang="en" sz="1200">
                <a:solidFill>
                  <a:schemeClr val="lt2"/>
                </a:solidFill>
                <a:latin typeface="Nunito"/>
                <a:ea typeface="Nunito"/>
                <a:cs typeface="Nunito"/>
                <a:sym typeface="Nunito"/>
              </a:rPr>
              <a:t>‘ls -l’</a:t>
            </a:r>
            <a:r>
              <a:rPr lang="en" sz="1200">
                <a:solidFill>
                  <a:schemeClr val="lt1"/>
                </a:solidFill>
                <a:latin typeface="Nunito"/>
                <a:ea typeface="Nunito"/>
                <a:cs typeface="Nunito"/>
                <a:sym typeface="Nunito"/>
              </a:rPr>
              <a:t> or </a:t>
            </a:r>
            <a:r>
              <a:rPr lang="en" sz="1200">
                <a:solidFill>
                  <a:schemeClr val="lt2"/>
                </a:solidFill>
                <a:latin typeface="Nunito"/>
                <a:ea typeface="Nunito"/>
                <a:cs typeface="Nunito"/>
                <a:sym typeface="Nunito"/>
              </a:rPr>
              <a:t>‘ll’</a:t>
            </a:r>
            <a:endParaRPr sz="1200">
              <a:solidFill>
                <a:schemeClr val="lt2"/>
              </a:solidFill>
              <a:latin typeface="Nunito"/>
              <a:ea typeface="Nunito"/>
              <a:cs typeface="Nunito"/>
              <a:sym typeface="Nunito"/>
            </a:endParaRPr>
          </a:p>
          <a:p>
            <a:pPr marL="0" lvl="0" indent="0" algn="l" rtl="0">
              <a:spcBef>
                <a:spcPts val="700"/>
              </a:spcBef>
              <a:spcAft>
                <a:spcPts val="0"/>
              </a:spcAft>
              <a:buNone/>
            </a:pPr>
            <a:r>
              <a:rPr lang="en" sz="1200">
                <a:solidFill>
                  <a:schemeClr val="lt1"/>
                </a:solidFill>
                <a:latin typeface="Nunito"/>
                <a:ea typeface="Nunito"/>
                <a:cs typeface="Nunito"/>
                <a:sym typeface="Nunito"/>
              </a:rPr>
              <a:t>Will provide details such as Directory Create Date, Directory Permissions, and the Directory Owners.</a:t>
            </a:r>
            <a:endParaRPr sz="1200">
              <a:solidFill>
                <a:schemeClr val="lt1"/>
              </a:solidFill>
              <a:latin typeface="Nunito"/>
              <a:ea typeface="Nunito"/>
              <a:cs typeface="Nunito"/>
              <a:sym typeface="Nunito"/>
            </a:endParaRPr>
          </a:p>
          <a:p>
            <a:pPr marL="0" lvl="0" indent="0" algn="l" rtl="0">
              <a:spcBef>
                <a:spcPts val="700"/>
              </a:spcBef>
              <a:spcAft>
                <a:spcPts val="0"/>
              </a:spcAft>
              <a:buNone/>
            </a:pPr>
            <a:r>
              <a:rPr lang="en" sz="1200" b="1">
                <a:solidFill>
                  <a:srgbClr val="551561"/>
                </a:solidFill>
                <a:latin typeface="Nunito"/>
                <a:ea typeface="Nunito"/>
                <a:cs typeface="Nunito"/>
                <a:sym typeface="Nunito"/>
              </a:rPr>
              <a:t>If using Windows, use the command ‘dir’ instead of ‘ls’. The command ‘ls’ will only work in a UNIX shell (Ubuntu, OS X).</a:t>
            </a:r>
            <a:endParaRPr sz="1200">
              <a:solidFill>
                <a:schemeClr val="lt1"/>
              </a:solidFill>
              <a:latin typeface="Nunito"/>
              <a:ea typeface="Nunito"/>
              <a:cs typeface="Nunito"/>
              <a:sym typeface="Nunito"/>
            </a:endParaRPr>
          </a:p>
          <a:p>
            <a:pPr marL="0" lvl="0" indent="0" algn="ctr" rtl="0">
              <a:spcBef>
                <a:spcPts val="700"/>
              </a:spcBef>
              <a:spcAft>
                <a:spcPts val="700"/>
              </a:spcAft>
              <a:buNone/>
            </a:pPr>
            <a:endParaRPr sz="12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97"/>
        <p:cNvGrpSpPr/>
        <p:nvPr/>
      </p:nvGrpSpPr>
      <p:grpSpPr>
        <a:xfrm>
          <a:off x="0" y="0"/>
          <a:ext cx="0" cy="0"/>
          <a:chOff x="0" y="0"/>
          <a:chExt cx="0" cy="0"/>
        </a:xfrm>
      </p:grpSpPr>
      <p:sp>
        <p:nvSpPr>
          <p:cNvPr id="398" name="Google Shape;398;p38"/>
          <p:cNvSpPr txBox="1">
            <a:spLocks noGrp="1"/>
          </p:cNvSpPr>
          <p:nvPr>
            <p:ph type="body" idx="1"/>
          </p:nvPr>
        </p:nvSpPr>
        <p:spPr>
          <a:xfrm>
            <a:off x="1314900" y="2057425"/>
            <a:ext cx="6514200" cy="1628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550">
                <a:solidFill>
                  <a:srgbClr val="FFFFFF"/>
                </a:solidFill>
              </a:rPr>
              <a:t>Downloading and installing Anaconda is the recommended first step in setting up a Python environment. Anaconda allows for the auto-installation of Python, Jupyter, and Pip.</a:t>
            </a:r>
            <a:endParaRPr sz="1550">
              <a:solidFill>
                <a:srgbClr val="FFFFFF"/>
              </a:solidFil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399" name="Google Shape;399;p38"/>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Anaconda</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400" name="Google Shape;400;p38"/>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Environment Set-Up</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404"/>
        <p:cNvGrpSpPr/>
        <p:nvPr/>
      </p:nvGrpSpPr>
      <p:grpSpPr>
        <a:xfrm>
          <a:off x="0" y="0"/>
          <a:ext cx="0" cy="0"/>
          <a:chOff x="0" y="0"/>
          <a:chExt cx="0" cy="0"/>
        </a:xfrm>
      </p:grpSpPr>
      <p:sp>
        <p:nvSpPr>
          <p:cNvPr id="405" name="Google Shape;405;p39"/>
          <p:cNvSpPr txBox="1">
            <a:spLocks noGrp="1"/>
          </p:cNvSpPr>
          <p:nvPr>
            <p:ph type="title"/>
          </p:nvPr>
        </p:nvSpPr>
        <p:spPr>
          <a:xfrm>
            <a:off x="1303800" y="732675"/>
            <a:ext cx="7030500" cy="5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Anaconda</a:t>
            </a:r>
            <a:endParaRPr/>
          </a:p>
        </p:txBody>
      </p:sp>
      <p:sp>
        <p:nvSpPr>
          <p:cNvPr id="406" name="Google Shape;406;p39"/>
          <p:cNvSpPr txBox="1">
            <a:spLocks noGrp="1"/>
          </p:cNvSpPr>
          <p:nvPr>
            <p:ph type="body" idx="1"/>
          </p:nvPr>
        </p:nvSpPr>
        <p:spPr>
          <a:xfrm>
            <a:off x="1303800" y="1753975"/>
            <a:ext cx="7030500" cy="27777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100" b="1">
                <a:solidFill>
                  <a:srgbClr val="000000"/>
                </a:solidFill>
                <a:latin typeface="Times New Roman"/>
                <a:ea typeface="Times New Roman"/>
                <a:cs typeface="Times New Roman"/>
                <a:sym typeface="Times New Roman"/>
              </a:rPr>
              <a:t>Anaconda</a:t>
            </a:r>
            <a:endParaRPr sz="1100" b="1">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Installing Anaconda</a:t>
            </a:r>
            <a:endParaRPr sz="1100">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Using Anaconda (Conda) Prompt</a:t>
            </a:r>
            <a:endParaRPr sz="1100">
              <a:solidFill>
                <a:srgbClr val="000000"/>
              </a:solidFill>
              <a:latin typeface="Times New Roman"/>
              <a:ea typeface="Times New Roman"/>
              <a:cs typeface="Times New Roman"/>
              <a:sym typeface="Times New Roman"/>
            </a:endParaRPr>
          </a:p>
          <a:p>
            <a:pPr marL="457200" lvl="0" indent="0" algn="l" rtl="0">
              <a:spcBef>
                <a:spcPts val="500"/>
              </a:spcBef>
              <a:spcAft>
                <a:spcPts val="0"/>
              </a:spcAft>
              <a:buNone/>
            </a:pPr>
            <a:r>
              <a:rPr lang="en" sz="1100" b="1">
                <a:solidFill>
                  <a:srgbClr val="000000"/>
                </a:solidFill>
                <a:latin typeface="Times New Roman"/>
                <a:ea typeface="Times New Roman"/>
                <a:cs typeface="Times New Roman"/>
                <a:sym typeface="Times New Roman"/>
              </a:rPr>
              <a:t>Pip</a:t>
            </a:r>
            <a:endParaRPr sz="1100" b="1">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Installing Pip</a:t>
            </a:r>
            <a:endParaRPr sz="11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n" sz="1100" b="1">
                <a:solidFill>
                  <a:srgbClr val="000000"/>
                </a:solidFill>
                <a:latin typeface="Times New Roman"/>
                <a:ea typeface="Times New Roman"/>
                <a:cs typeface="Times New Roman"/>
                <a:sym typeface="Times New Roman"/>
              </a:rPr>
              <a:t>Package Installations &amp; Updates</a:t>
            </a:r>
            <a:endParaRPr sz="1100" b="1">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Viewing Package List</a:t>
            </a:r>
            <a:endParaRPr sz="1100">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r>
              <a:rPr lang="en" sz="1100">
                <a:solidFill>
                  <a:srgbClr val="000000"/>
                </a:solidFill>
                <a:latin typeface="Times New Roman"/>
                <a:ea typeface="Times New Roman"/>
                <a:cs typeface="Times New Roman"/>
                <a:sym typeface="Times New Roman"/>
              </a:rPr>
              <a:t>Calling Package/Python Versions</a:t>
            </a:r>
            <a:endParaRPr sz="11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10"/>
        <p:cNvGrpSpPr/>
        <p:nvPr/>
      </p:nvGrpSpPr>
      <p:grpSpPr>
        <a:xfrm>
          <a:off x="0" y="0"/>
          <a:ext cx="0" cy="0"/>
          <a:chOff x="0" y="0"/>
          <a:chExt cx="0" cy="0"/>
        </a:xfrm>
      </p:grpSpPr>
      <p:sp>
        <p:nvSpPr>
          <p:cNvPr id="411" name="Google Shape;411;p40"/>
          <p:cNvSpPr txBox="1">
            <a:spLocks noGrp="1"/>
          </p:cNvSpPr>
          <p:nvPr>
            <p:ph type="body" idx="1"/>
          </p:nvPr>
        </p:nvSpPr>
        <p:spPr>
          <a:xfrm>
            <a:off x="1682700" y="2124050"/>
            <a:ext cx="5778600" cy="1450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550">
                <a:solidFill>
                  <a:srgbClr val="FFFFFF"/>
                </a:solidFill>
                <a:latin typeface="Arial"/>
                <a:ea typeface="Arial"/>
                <a:cs typeface="Arial"/>
                <a:sym typeface="Arial"/>
              </a:rPr>
              <a:t>Once pip has been installed, virtual environments can be established. Virtual environments help protect your working coding environment from being affected by events such as Windows updates, package versioning issues, and path dependency troubles.</a:t>
            </a:r>
            <a:endParaRPr>
              <a:solidFill>
                <a:srgbClr val="FFFFFF"/>
              </a:solidFill>
              <a:latin typeface="Arial"/>
              <a:ea typeface="Arial"/>
              <a:cs typeface="Arial"/>
              <a:sym typeface="Arial"/>
            </a:endParaRPr>
          </a:p>
        </p:txBody>
      </p:sp>
      <p:sp>
        <p:nvSpPr>
          <p:cNvPr id="412" name="Google Shape;412;p40"/>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Virtual Environments (VENV)</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413" name="Google Shape;413;p40"/>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Environment Set-Up</a:t>
            </a:r>
            <a:endParaRPr sz="2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17"/>
        <p:cNvGrpSpPr/>
        <p:nvPr/>
      </p:nvGrpSpPr>
      <p:grpSpPr>
        <a:xfrm>
          <a:off x="0" y="0"/>
          <a:ext cx="0" cy="0"/>
          <a:chOff x="0" y="0"/>
          <a:chExt cx="0" cy="0"/>
        </a:xfrm>
      </p:grpSpPr>
      <p:sp>
        <p:nvSpPr>
          <p:cNvPr id="418" name="Google Shape;418;p41"/>
          <p:cNvSpPr txBox="1">
            <a:spLocks noGrp="1"/>
          </p:cNvSpPr>
          <p:nvPr>
            <p:ph type="title"/>
          </p:nvPr>
        </p:nvSpPr>
        <p:spPr>
          <a:xfrm>
            <a:off x="1677900" y="122017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Virtual Environments (VENV)</a:t>
            </a:r>
            <a:endParaRPr sz="2200">
              <a:solidFill>
                <a:srgbClr val="FFFFFF"/>
              </a:solidFill>
            </a:endParaRPr>
          </a:p>
        </p:txBody>
      </p:sp>
      <p:sp>
        <p:nvSpPr>
          <p:cNvPr id="419" name="Google Shape;419;p41"/>
          <p:cNvSpPr txBox="1"/>
          <p:nvPr/>
        </p:nvSpPr>
        <p:spPr>
          <a:xfrm>
            <a:off x="2104200" y="1831200"/>
            <a:ext cx="4969800" cy="142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From the Command Prompt:</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pip install virtualenv</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Navigate to the location for the VENV</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virtualenv name_of_venv</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To activate your VENV:    \path\to\name_of_venv\Scripts\activate</a:t>
            </a:r>
            <a:endParaRPr sz="12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23"/>
        <p:cNvGrpSpPr/>
        <p:nvPr/>
      </p:nvGrpSpPr>
      <p:grpSpPr>
        <a:xfrm>
          <a:off x="0" y="0"/>
          <a:ext cx="0" cy="0"/>
          <a:chOff x="0" y="0"/>
          <a:chExt cx="0" cy="0"/>
        </a:xfrm>
      </p:grpSpPr>
      <p:sp>
        <p:nvSpPr>
          <p:cNvPr id="424" name="Google Shape;424;p42"/>
          <p:cNvSpPr txBox="1">
            <a:spLocks noGrp="1"/>
          </p:cNvSpPr>
          <p:nvPr>
            <p:ph type="body" idx="1"/>
          </p:nvPr>
        </p:nvSpPr>
        <p:spPr>
          <a:xfrm>
            <a:off x="805050" y="2064825"/>
            <a:ext cx="7461600" cy="130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50">
                <a:solidFill>
                  <a:srgbClr val="FFFFFF"/>
                </a:solidFill>
              </a:rPr>
              <a:t>Choose what works best for you and if you already have one that works for you, there’s no real need to change that -- the code conventions will remain the same regardless of the IDE. But be familiar with some of the major IDEs available.</a:t>
            </a:r>
            <a:endParaRPr sz="1450">
              <a:solidFill>
                <a:srgbClr val="FFFFFF"/>
              </a:solidFill>
            </a:endParaRPr>
          </a:p>
          <a:p>
            <a:pPr marL="0" lvl="0" indent="0" algn="ctr" rtl="0">
              <a:spcBef>
                <a:spcPts val="0"/>
              </a:spcBef>
              <a:spcAft>
                <a:spcPts val="0"/>
              </a:spcAft>
              <a:buNone/>
            </a:pPr>
            <a:endParaRPr sz="1050">
              <a:solidFill>
                <a:srgbClr val="FFFFFF"/>
              </a:solidFill>
            </a:endParaRPr>
          </a:p>
          <a:p>
            <a:pPr marL="0" lvl="0" indent="0" algn="ctr" rtl="0">
              <a:spcBef>
                <a:spcPts val="0"/>
              </a:spcBef>
              <a:spcAft>
                <a:spcPts val="0"/>
              </a:spcAft>
              <a:buNone/>
            </a:pPr>
            <a:r>
              <a:rPr lang="en" sz="1450">
                <a:solidFill>
                  <a:srgbClr val="FFFFFF"/>
                </a:solidFill>
              </a:rPr>
              <a:t>Will discuss Jupyter &amp; VS Code, but other options include PyCharm; Spyder; Atom</a:t>
            </a:r>
            <a:endParaRPr sz="1450">
              <a:solidFill>
                <a:srgbClr val="FFFFFF"/>
              </a:solidFil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425" name="Google Shape;425;p42"/>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Python IDEs/Editors</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426" name="Google Shape;426;p42"/>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Environment Set-Up</a:t>
            </a:r>
            <a:endParaRPr sz="2900"/>
          </a:p>
        </p:txBody>
      </p:sp>
      <p:pic>
        <p:nvPicPr>
          <p:cNvPr id="427" name="Google Shape;427;p42"/>
          <p:cNvPicPr preferRelativeResize="0"/>
          <p:nvPr/>
        </p:nvPicPr>
        <p:blipFill>
          <a:blip r:embed="rId3">
            <a:alphaModFix/>
          </a:blip>
          <a:stretch>
            <a:fillRect/>
          </a:stretch>
        </p:blipFill>
        <p:spPr>
          <a:xfrm>
            <a:off x="2680025" y="3574850"/>
            <a:ext cx="3711648" cy="1309800"/>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677900" y="1101750"/>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IDEs/Editors - Jupyter</a:t>
            </a:r>
            <a:endParaRPr sz="2200">
              <a:solidFill>
                <a:srgbClr val="FFFFFF"/>
              </a:solidFill>
            </a:endParaRPr>
          </a:p>
        </p:txBody>
      </p:sp>
      <p:sp>
        <p:nvSpPr>
          <p:cNvPr id="433" name="Google Shape;433;p43"/>
          <p:cNvSpPr txBox="1"/>
          <p:nvPr/>
        </p:nvSpPr>
        <p:spPr>
          <a:xfrm>
            <a:off x="4093450" y="2026800"/>
            <a:ext cx="4115100" cy="217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Jupyter</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Jupyter Lab/Notebook is installed as part of the Anaconda installation; however, it can be installed separately.</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Jupyter Lab -- Spins up with easy access to directories</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Jupyter Notebooks -- Easy to spin up from Command Prompt</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	Extensions to Improve User Experience:</a:t>
            </a:r>
            <a:br>
              <a:rPr lang="en" sz="1200">
                <a:solidFill>
                  <a:schemeClr val="lt1"/>
                </a:solidFill>
                <a:latin typeface="Nunito"/>
                <a:ea typeface="Nunito"/>
                <a:cs typeface="Nunito"/>
                <a:sym typeface="Nunito"/>
              </a:rPr>
            </a:br>
            <a:r>
              <a:rPr lang="en" sz="1100">
                <a:solidFill>
                  <a:schemeClr val="lt1"/>
                </a:solidFill>
                <a:latin typeface="Nunito"/>
                <a:ea typeface="Nunito"/>
                <a:cs typeface="Nunito"/>
                <a:sym typeface="Nunito"/>
              </a:rPr>
              <a:t>Many are simple UI additions, but recent release of a visual debugger is highly useful</a:t>
            </a:r>
            <a:endParaRPr sz="1100">
              <a:solidFill>
                <a:schemeClr val="lt1"/>
              </a:solidFill>
              <a:latin typeface="Nunito"/>
              <a:ea typeface="Nunito"/>
              <a:cs typeface="Nunito"/>
              <a:sym typeface="Nunito"/>
            </a:endParaRPr>
          </a:p>
        </p:txBody>
      </p:sp>
      <p:pic>
        <p:nvPicPr>
          <p:cNvPr id="434" name="Google Shape;434;p43"/>
          <p:cNvPicPr preferRelativeResize="0"/>
          <p:nvPr/>
        </p:nvPicPr>
        <p:blipFill>
          <a:blip r:embed="rId3">
            <a:alphaModFix/>
          </a:blip>
          <a:stretch>
            <a:fillRect/>
          </a:stretch>
        </p:blipFill>
        <p:spPr>
          <a:xfrm>
            <a:off x="987688" y="1902975"/>
            <a:ext cx="2800741" cy="1203812"/>
          </a:xfrm>
          <a:prstGeom prst="rect">
            <a:avLst/>
          </a:prstGeom>
          <a:noFill/>
          <a:ln>
            <a:noFill/>
          </a:ln>
        </p:spPr>
      </p:pic>
      <p:pic>
        <p:nvPicPr>
          <p:cNvPr id="435" name="Google Shape;435;p43"/>
          <p:cNvPicPr preferRelativeResize="0"/>
          <p:nvPr/>
        </p:nvPicPr>
        <p:blipFill>
          <a:blip r:embed="rId4">
            <a:alphaModFix/>
          </a:blip>
          <a:stretch>
            <a:fillRect/>
          </a:stretch>
        </p:blipFill>
        <p:spPr>
          <a:xfrm>
            <a:off x="935438" y="3338607"/>
            <a:ext cx="2905250" cy="10634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7"/>
        <p:cNvGrpSpPr/>
        <p:nvPr/>
      </p:nvGrpSpPr>
      <p:grpSpPr>
        <a:xfrm>
          <a:off x="0" y="0"/>
          <a:ext cx="0" cy="0"/>
          <a:chOff x="0" y="0"/>
          <a:chExt cx="0" cy="0"/>
        </a:xfrm>
      </p:grpSpPr>
      <p:sp>
        <p:nvSpPr>
          <p:cNvPr id="328" name="Google Shape;328;p26"/>
          <p:cNvSpPr txBox="1">
            <a:spLocks noGrp="1"/>
          </p:cNvSpPr>
          <p:nvPr>
            <p:ph type="ctrTitle"/>
          </p:nvPr>
        </p:nvSpPr>
        <p:spPr>
          <a:xfrm>
            <a:off x="360775" y="244200"/>
            <a:ext cx="4471800" cy="3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latin typeface="Nunito"/>
                <a:ea typeface="Nunito"/>
                <a:cs typeface="Nunito"/>
                <a:sym typeface="Nunito"/>
              </a:rPr>
              <a:t>BootCamp Outline</a:t>
            </a:r>
            <a:endParaRPr sz="2400" i="1">
              <a:latin typeface="Nunito"/>
              <a:ea typeface="Nunito"/>
              <a:cs typeface="Nunito"/>
              <a:sym typeface="Nunito"/>
            </a:endParaRPr>
          </a:p>
          <a:p>
            <a:pPr marL="0" lvl="0" indent="0" algn="l" rtl="0">
              <a:spcBef>
                <a:spcPts val="0"/>
              </a:spcBef>
              <a:spcAft>
                <a:spcPts val="0"/>
              </a:spcAft>
              <a:buNone/>
            </a:pPr>
            <a:endParaRPr sz="1000"/>
          </a:p>
          <a:p>
            <a:pPr marL="457200" lvl="0" indent="-317500" algn="l" rtl="0">
              <a:spcBef>
                <a:spcPts val="0"/>
              </a:spcBef>
              <a:spcAft>
                <a:spcPts val="0"/>
              </a:spcAft>
              <a:buSzPts val="1400"/>
              <a:buFont typeface="Nunito"/>
              <a:buChar char="●"/>
            </a:pPr>
            <a:r>
              <a:rPr lang="en" sz="1400">
                <a:latin typeface="Nunito"/>
                <a:ea typeface="Nunito"/>
                <a:cs typeface="Nunito"/>
                <a:sym typeface="Nunito"/>
              </a:rPr>
              <a:t>Introduction - Data Science &amp; Python</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I - Environment Set-Up</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II - Python Basics</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III - Repos: Saving &amp; Sharing Work</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IV - Data Science Basics</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V - Practical Data Science Session</a:t>
            </a:r>
            <a:br>
              <a:rPr lang="en" sz="1400">
                <a:latin typeface="Nunito"/>
                <a:ea typeface="Nunito"/>
                <a:cs typeface="Nunito"/>
                <a:sym typeface="Nunito"/>
              </a:rPr>
            </a:br>
            <a:endParaRPr sz="12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Module VI - Enhancing, Selling, &amp; Delivering</a:t>
            </a:r>
            <a:endParaRPr sz="1200" b="0" i="1">
              <a:latin typeface="Nunito"/>
              <a:ea typeface="Nunito"/>
              <a:cs typeface="Nunito"/>
              <a:sym typeface="Nunito"/>
            </a:endParaRPr>
          </a:p>
        </p:txBody>
      </p:sp>
      <p:pic>
        <p:nvPicPr>
          <p:cNvPr id="329" name="Google Shape;329;p26"/>
          <p:cNvPicPr preferRelativeResize="0"/>
          <p:nvPr/>
        </p:nvPicPr>
        <p:blipFill rotWithShape="1">
          <a:blip r:embed="rId3">
            <a:alphaModFix/>
          </a:blip>
          <a:srcRect l="11673" r="11016"/>
          <a:stretch/>
        </p:blipFill>
        <p:spPr>
          <a:xfrm>
            <a:off x="4938975" y="890975"/>
            <a:ext cx="3917350" cy="269557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39"/>
        <p:cNvGrpSpPr/>
        <p:nvPr/>
      </p:nvGrpSpPr>
      <p:grpSpPr>
        <a:xfrm>
          <a:off x="0" y="0"/>
          <a:ext cx="0" cy="0"/>
          <a:chOff x="0" y="0"/>
          <a:chExt cx="0" cy="0"/>
        </a:xfrm>
      </p:grpSpPr>
      <p:sp>
        <p:nvSpPr>
          <p:cNvPr id="440" name="Google Shape;440;p44"/>
          <p:cNvSpPr txBox="1">
            <a:spLocks noGrp="1"/>
          </p:cNvSpPr>
          <p:nvPr>
            <p:ph type="title"/>
          </p:nvPr>
        </p:nvSpPr>
        <p:spPr>
          <a:xfrm>
            <a:off x="1240650" y="1101750"/>
            <a:ext cx="66627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IDEs/Editors - Visual Studio Code</a:t>
            </a:r>
            <a:endParaRPr sz="2200">
              <a:solidFill>
                <a:srgbClr val="FFFFFF"/>
              </a:solidFill>
            </a:endParaRPr>
          </a:p>
        </p:txBody>
      </p:sp>
      <p:sp>
        <p:nvSpPr>
          <p:cNvPr id="441" name="Google Shape;441;p44"/>
          <p:cNvSpPr txBox="1"/>
          <p:nvPr/>
        </p:nvSpPr>
        <p:spPr>
          <a:xfrm>
            <a:off x="875850" y="1863975"/>
            <a:ext cx="4252800" cy="23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VS Code</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VS Code - Easy to search and install</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Integrations with Python, Go, Java, Ruby, and more</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Emmet (expansion tool for markup and CSS) is built-in</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Extensions to Improve User Experience:</a:t>
            </a:r>
            <a:br>
              <a:rPr lang="en" sz="1200">
                <a:solidFill>
                  <a:schemeClr val="lt1"/>
                </a:solidFill>
                <a:latin typeface="Nunito"/>
                <a:ea typeface="Nunito"/>
                <a:cs typeface="Nunito"/>
                <a:sym typeface="Nunito"/>
              </a:rPr>
            </a:br>
            <a:r>
              <a:rPr lang="en" sz="1100">
                <a:solidFill>
                  <a:schemeClr val="lt1"/>
                </a:solidFill>
                <a:latin typeface="Nunito"/>
                <a:ea typeface="Nunito"/>
                <a:cs typeface="Nunito"/>
                <a:sym typeface="Nunito"/>
              </a:rPr>
              <a:t>Git Integration; Terminal Access; Jupyter Notebook Extension; MongoDB or CosmosDB Admin Extension; Docker Extension - almost every Docker command can be done from VS Code</a:t>
            </a:r>
            <a:endParaRPr sz="11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Why VS Code? -- </a:t>
            </a:r>
            <a:r>
              <a:rPr lang="en" sz="1200" u="sng">
                <a:solidFill>
                  <a:schemeClr val="hlink"/>
                </a:solidFill>
                <a:latin typeface="Nunito"/>
                <a:ea typeface="Nunito"/>
                <a:cs typeface="Nunito"/>
                <a:sym typeface="Nunito"/>
                <a:hlinkClick r:id="rId3"/>
              </a:rPr>
              <a:t>Link</a:t>
            </a:r>
            <a:endParaRPr sz="1200">
              <a:solidFill>
                <a:schemeClr val="lt1"/>
              </a:solidFill>
              <a:latin typeface="Nunito"/>
              <a:ea typeface="Nunito"/>
              <a:cs typeface="Nunito"/>
              <a:sym typeface="Nunito"/>
            </a:endParaRPr>
          </a:p>
          <a:p>
            <a:pPr marL="0" lvl="0" indent="0" algn="ctr" rtl="0">
              <a:spcBef>
                <a:spcPts val="700"/>
              </a:spcBef>
              <a:spcAft>
                <a:spcPts val="700"/>
              </a:spcAft>
              <a:buNone/>
            </a:pPr>
            <a:endParaRPr sz="1200">
              <a:solidFill>
                <a:schemeClr val="lt1"/>
              </a:solidFill>
              <a:latin typeface="Nunito"/>
              <a:ea typeface="Nunito"/>
              <a:cs typeface="Nunito"/>
              <a:sym typeface="Nunito"/>
            </a:endParaRPr>
          </a:p>
        </p:txBody>
      </p:sp>
      <p:pic>
        <p:nvPicPr>
          <p:cNvPr id="442" name="Google Shape;442;p44"/>
          <p:cNvPicPr preferRelativeResize="0"/>
          <p:nvPr/>
        </p:nvPicPr>
        <p:blipFill>
          <a:blip r:embed="rId4">
            <a:alphaModFix/>
          </a:blip>
          <a:stretch>
            <a:fillRect/>
          </a:stretch>
        </p:blipFill>
        <p:spPr>
          <a:xfrm>
            <a:off x="5424738" y="2087025"/>
            <a:ext cx="2843429" cy="159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6"/>
        <p:cNvGrpSpPr/>
        <p:nvPr/>
      </p:nvGrpSpPr>
      <p:grpSpPr>
        <a:xfrm>
          <a:off x="0" y="0"/>
          <a:ext cx="0" cy="0"/>
          <a:chOff x="0" y="0"/>
          <a:chExt cx="0" cy="0"/>
        </a:xfrm>
      </p:grpSpPr>
      <p:sp>
        <p:nvSpPr>
          <p:cNvPr id="447" name="Google Shape;447;p45"/>
          <p:cNvSpPr txBox="1">
            <a:spLocks noGrp="1"/>
          </p:cNvSpPr>
          <p:nvPr>
            <p:ph type="ctrTitle"/>
          </p:nvPr>
        </p:nvSpPr>
        <p:spPr>
          <a:xfrm>
            <a:off x="427400" y="436650"/>
            <a:ext cx="4634700" cy="40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latin typeface="Nunito"/>
                <a:ea typeface="Nunito"/>
                <a:cs typeface="Nunito"/>
                <a:sym typeface="Nunito"/>
              </a:rPr>
              <a:t>Module II - Python Basics</a:t>
            </a:r>
            <a:endParaRPr sz="2400" i="1">
              <a:latin typeface="Nunito"/>
              <a:ea typeface="Nunito"/>
              <a:cs typeface="Nunito"/>
              <a:sym typeface="Nunito"/>
            </a:endParaRPr>
          </a:p>
          <a:p>
            <a:pPr marL="0" lvl="0" indent="0" algn="l" rtl="0">
              <a:spcBef>
                <a:spcPts val="0"/>
              </a:spcBef>
              <a:spcAft>
                <a:spcPts val="0"/>
              </a:spcAft>
              <a:buNone/>
            </a:pPr>
            <a:endParaRPr sz="14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Jupyter Notebook Basics</a:t>
            </a:r>
            <a:br>
              <a:rPr lang="en" sz="1400">
                <a:latin typeface="Nunito"/>
                <a:ea typeface="Nunito"/>
                <a:cs typeface="Nunito"/>
                <a:sym typeface="Nunito"/>
              </a:rPr>
            </a:br>
            <a:endParaRPr sz="1200">
              <a:latin typeface="Nunito"/>
              <a:ea typeface="Nunito"/>
              <a:cs typeface="Nunito"/>
              <a:sym typeface="Nunito"/>
            </a:endParaRPr>
          </a:p>
          <a:p>
            <a:pPr marL="457200" lvl="0" indent="-330200" algn="l" rtl="0">
              <a:spcBef>
                <a:spcPts val="0"/>
              </a:spcBef>
              <a:spcAft>
                <a:spcPts val="0"/>
              </a:spcAft>
              <a:buSzPts val="1600"/>
              <a:buFont typeface="Nunito"/>
              <a:buChar char="●"/>
            </a:pPr>
            <a:r>
              <a:rPr lang="en" sz="1400">
                <a:latin typeface="Nunito"/>
                <a:ea typeface="Nunito"/>
                <a:cs typeface="Nunito"/>
                <a:sym typeface="Nunito"/>
              </a:rPr>
              <a:t>Python Basics</a:t>
            </a:r>
            <a:endParaRPr sz="140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Variable Creation &amp; Variable Types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Data Types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Lists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Tuples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Dictionaries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If/Else Statements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For Loops</a:t>
            </a:r>
            <a:endParaRPr sz="1200" b="0">
              <a:latin typeface="Nunito"/>
              <a:ea typeface="Nunito"/>
              <a:cs typeface="Nunito"/>
              <a:sym typeface="Nunito"/>
            </a:endParaRPr>
          </a:p>
          <a:p>
            <a:pPr marL="914400" lvl="1" indent="-304800" algn="l" rtl="0">
              <a:spcBef>
                <a:spcPts val="0"/>
              </a:spcBef>
              <a:spcAft>
                <a:spcPts val="0"/>
              </a:spcAft>
              <a:buSzPts val="1200"/>
              <a:buFont typeface="Nunito"/>
              <a:buChar char="○"/>
            </a:pPr>
            <a:r>
              <a:rPr lang="en" sz="1200" b="0">
                <a:latin typeface="Nunito"/>
                <a:ea typeface="Nunito"/>
                <a:cs typeface="Nunito"/>
                <a:sym typeface="Nunito"/>
              </a:rPr>
              <a:t>List Comprehensions</a:t>
            </a:r>
            <a:endParaRPr sz="1200" b="0">
              <a:latin typeface="Nunito"/>
              <a:ea typeface="Nunito"/>
              <a:cs typeface="Nunito"/>
              <a:sym typeface="Nunito"/>
            </a:endParaRPr>
          </a:p>
          <a:p>
            <a:pPr marL="914400" lvl="0" indent="0" algn="l" rtl="0">
              <a:spcBef>
                <a:spcPts val="0"/>
              </a:spcBef>
              <a:spcAft>
                <a:spcPts val="0"/>
              </a:spcAft>
              <a:buNone/>
            </a:pPr>
            <a:endParaRPr sz="1200" b="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51"/>
        <p:cNvGrpSpPr/>
        <p:nvPr/>
      </p:nvGrpSpPr>
      <p:grpSpPr>
        <a:xfrm>
          <a:off x="0" y="0"/>
          <a:ext cx="0" cy="0"/>
          <a:chOff x="0" y="0"/>
          <a:chExt cx="0" cy="0"/>
        </a:xfrm>
      </p:grpSpPr>
      <p:sp>
        <p:nvSpPr>
          <p:cNvPr id="452" name="Google Shape;452;p46"/>
          <p:cNvSpPr txBox="1">
            <a:spLocks noGrp="1"/>
          </p:cNvSpPr>
          <p:nvPr>
            <p:ph type="body" idx="1"/>
          </p:nvPr>
        </p:nvSpPr>
        <p:spPr>
          <a:xfrm>
            <a:off x="805050" y="2064825"/>
            <a:ext cx="7533900" cy="16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50">
                <a:solidFill>
                  <a:srgbClr val="FFFFFF"/>
                </a:solidFill>
                <a:latin typeface="Arial"/>
                <a:ea typeface="Arial"/>
                <a:cs typeface="Arial"/>
                <a:sym typeface="Arial"/>
              </a:rPr>
              <a:t>Jupyter Lab and/or Jupyter Notebooks can be spun-up from the Command Prompt:</a:t>
            </a: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Activate the desired VENV.</a:t>
            </a: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Navigate to the desired directory of work.</a:t>
            </a: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Simply type in ‘jupyter notebook’. </a:t>
            </a:r>
            <a:endParaRPr sz="1550">
              <a:solidFill>
                <a:srgbClr val="FF0000"/>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453" name="Google Shape;453;p46"/>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Jupyter Notebook Basics</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454" name="Google Shape;454;p46"/>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Python Basics</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58"/>
        <p:cNvGrpSpPr/>
        <p:nvPr/>
      </p:nvGrpSpPr>
      <p:grpSpPr>
        <a:xfrm>
          <a:off x="0" y="0"/>
          <a:ext cx="0" cy="0"/>
          <a:chOff x="0" y="0"/>
          <a:chExt cx="0" cy="0"/>
        </a:xfrm>
      </p:grpSpPr>
      <p:sp>
        <p:nvSpPr>
          <p:cNvPr id="459" name="Google Shape;459;p47"/>
          <p:cNvSpPr txBox="1">
            <a:spLocks noGrp="1"/>
          </p:cNvSpPr>
          <p:nvPr>
            <p:ph type="title"/>
          </p:nvPr>
        </p:nvSpPr>
        <p:spPr>
          <a:xfrm>
            <a:off x="1240650" y="1101750"/>
            <a:ext cx="66627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Spinning Up a New Notebook</a:t>
            </a:r>
            <a:endParaRPr sz="2200">
              <a:solidFill>
                <a:srgbClr val="FFFFFF"/>
              </a:solidFill>
            </a:endParaRPr>
          </a:p>
        </p:txBody>
      </p:sp>
      <p:sp>
        <p:nvSpPr>
          <p:cNvPr id="460" name="Google Shape;460;p47"/>
          <p:cNvSpPr txBox="1"/>
          <p:nvPr/>
        </p:nvSpPr>
        <p:spPr>
          <a:xfrm>
            <a:off x="1425000" y="1730775"/>
            <a:ext cx="6294000" cy="29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Code vs. Markdown Cells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Utilize markdown cells when you can. It is a great way to organize your work, leave detailed notes of current progress, and/or of issues you are troubleshooting.</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600" b="1" i="1">
                <a:solidFill>
                  <a:srgbClr val="551561"/>
                </a:solidFill>
                <a:latin typeface="Nunito"/>
                <a:ea typeface="Nunito"/>
                <a:cs typeface="Nunito"/>
                <a:sym typeface="Nunito"/>
              </a:rPr>
              <a:t>Library/Package Imports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To stay as organized as possible, import the packages you need in the first cells you make. Even if you need to bring in different packages later, you can always return to this first cell to import them. (When you share your work with others later, they will thank you.)</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600" b="1" i="1">
                <a:solidFill>
                  <a:srgbClr val="551561"/>
                </a:solidFill>
                <a:latin typeface="Nunito"/>
                <a:ea typeface="Nunito"/>
                <a:cs typeface="Nunito"/>
                <a:sym typeface="Nunito"/>
              </a:rPr>
              <a:t>When In Doubt…</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If you notice your code is not running properly or seems to be resulting in errors that don’t make sense, one of the first things to do is to restart the kernel and re-run everything. Notebooks can be glitchy and a soft reboot will help identify if it’s a cell run order issue or a notebook glitch. While it may be a real coding error, restarting the kernel is a simple way to potentially save hours of troubleshooting.</a:t>
            </a:r>
            <a:endParaRPr sz="1200">
              <a:solidFill>
                <a:schemeClr val="lt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64"/>
        <p:cNvGrpSpPr/>
        <p:nvPr/>
      </p:nvGrpSpPr>
      <p:grpSpPr>
        <a:xfrm>
          <a:off x="0" y="0"/>
          <a:ext cx="0" cy="0"/>
          <a:chOff x="0" y="0"/>
          <a:chExt cx="0" cy="0"/>
        </a:xfrm>
      </p:grpSpPr>
      <p:sp>
        <p:nvSpPr>
          <p:cNvPr id="465" name="Google Shape;465;p48"/>
          <p:cNvSpPr txBox="1">
            <a:spLocks noGrp="1"/>
          </p:cNvSpPr>
          <p:nvPr>
            <p:ph type="body" idx="1"/>
          </p:nvPr>
        </p:nvSpPr>
        <p:spPr>
          <a:xfrm>
            <a:off x="652500" y="2064825"/>
            <a:ext cx="7839000" cy="16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50">
                <a:solidFill>
                  <a:srgbClr val="FFFFFF"/>
                </a:solidFill>
                <a:latin typeface="Arial"/>
                <a:ea typeface="Arial"/>
                <a:cs typeface="Arial"/>
                <a:sym typeface="Arial"/>
              </a:rPr>
              <a:t>This section will cover some of the basic concepts required to perform data science work. We’ll cover variables (and types), dtype objects, lists, dictionaries, tuples, if/else statements, for loops, and list comprehension.</a:t>
            </a:r>
            <a:endParaRPr sz="1550">
              <a:solidFill>
                <a:srgbClr val="FF0000"/>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r>
              <a:rPr lang="en" sz="1550">
                <a:solidFill>
                  <a:srgbClr val="FFFFFF"/>
                </a:solidFill>
                <a:latin typeface="Arial"/>
                <a:ea typeface="Arial"/>
                <a:cs typeface="Arial"/>
                <a:sym typeface="Arial"/>
              </a:rPr>
              <a:t>There are other functionalities within Python, but this course is designed to give you a quick understanding of the most useful Python functionality for Data Science purposes.</a:t>
            </a: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466" name="Google Shape;466;p48"/>
          <p:cNvSpPr txBox="1"/>
          <p:nvPr/>
        </p:nvSpPr>
        <p:spPr>
          <a:xfrm>
            <a:off x="2299950" y="14806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Coding in Python Basics</a:t>
            </a:r>
            <a:endParaRPr sz="1850" i="1" u="sng">
              <a:solidFill>
                <a:schemeClr val="accent4"/>
              </a:solidFill>
              <a:latin typeface="Roboto"/>
              <a:ea typeface="Roboto"/>
              <a:cs typeface="Roboto"/>
              <a:sym typeface="Roboto"/>
            </a:endParaRPr>
          </a:p>
          <a:p>
            <a:pPr marL="0" lvl="0" indent="0" algn="l" rtl="0">
              <a:spcBef>
                <a:spcPts val="0"/>
              </a:spcBef>
              <a:spcAft>
                <a:spcPts val="0"/>
              </a:spcAft>
              <a:buNone/>
            </a:pPr>
            <a:endParaRPr>
              <a:latin typeface="Nunito"/>
              <a:ea typeface="Nunito"/>
              <a:cs typeface="Nunito"/>
              <a:sym typeface="Nunito"/>
            </a:endParaRPr>
          </a:p>
        </p:txBody>
      </p:sp>
      <p:sp>
        <p:nvSpPr>
          <p:cNvPr id="467" name="Google Shape;467;p48"/>
          <p:cNvSpPr txBox="1">
            <a:spLocks noGrp="1"/>
          </p:cNvSpPr>
          <p:nvPr>
            <p:ph type="title"/>
          </p:nvPr>
        </p:nvSpPr>
        <p:spPr>
          <a:xfrm>
            <a:off x="1682700" y="8288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Python Basics</a:t>
            </a:r>
            <a:endParaRPr sz="2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1"/>
        <p:cNvGrpSpPr/>
        <p:nvPr/>
      </p:nvGrpSpPr>
      <p:grpSpPr>
        <a:xfrm>
          <a:off x="0" y="0"/>
          <a:ext cx="0" cy="0"/>
          <a:chOff x="0" y="0"/>
          <a:chExt cx="0" cy="0"/>
        </a:xfrm>
      </p:grpSpPr>
      <p:sp>
        <p:nvSpPr>
          <p:cNvPr id="472" name="Google Shape;472;p49"/>
          <p:cNvSpPr txBox="1">
            <a:spLocks noGrp="1"/>
          </p:cNvSpPr>
          <p:nvPr>
            <p:ph type="title"/>
          </p:nvPr>
        </p:nvSpPr>
        <p:spPr>
          <a:xfrm>
            <a:off x="1682700" y="458850"/>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Python Basics</a:t>
            </a:r>
            <a:endParaRPr sz="2900"/>
          </a:p>
        </p:txBody>
      </p:sp>
      <p:pic>
        <p:nvPicPr>
          <p:cNvPr id="473" name="Google Shape;473;p49"/>
          <p:cNvPicPr preferRelativeResize="0"/>
          <p:nvPr/>
        </p:nvPicPr>
        <p:blipFill>
          <a:blip r:embed="rId3">
            <a:alphaModFix/>
          </a:blip>
          <a:stretch>
            <a:fillRect/>
          </a:stretch>
        </p:blipFill>
        <p:spPr>
          <a:xfrm>
            <a:off x="2218676" y="999150"/>
            <a:ext cx="4706625" cy="38527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77"/>
        <p:cNvGrpSpPr/>
        <p:nvPr/>
      </p:nvGrpSpPr>
      <p:grpSpPr>
        <a:xfrm>
          <a:off x="0" y="0"/>
          <a:ext cx="0" cy="0"/>
          <a:chOff x="0" y="0"/>
          <a:chExt cx="0" cy="0"/>
        </a:xfrm>
      </p:grpSpPr>
      <p:sp>
        <p:nvSpPr>
          <p:cNvPr id="478" name="Google Shape;478;p50"/>
          <p:cNvSpPr txBox="1">
            <a:spLocks noGrp="1"/>
          </p:cNvSpPr>
          <p:nvPr>
            <p:ph type="title"/>
          </p:nvPr>
        </p:nvSpPr>
        <p:spPr>
          <a:xfrm>
            <a:off x="777738" y="1260713"/>
            <a:ext cx="3959400" cy="364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Variables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In Python, variables are created by assigning a value to a variable. Unlike other programming languages, there is no need to declare the variable prior to assigning a value.</a:t>
            </a:r>
            <a:r>
              <a:rPr lang="en" sz="1200" b="0">
                <a:solidFill>
                  <a:srgbClr val="551561"/>
                </a:solidFill>
                <a:latin typeface="Nunito"/>
                <a:ea typeface="Nunito"/>
                <a:cs typeface="Nunito"/>
                <a:sym typeface="Nunito"/>
              </a:rPr>
              <a:t> </a:t>
            </a:r>
            <a:r>
              <a:rPr lang="en" sz="1200" b="0" i="1">
                <a:solidFill>
                  <a:srgbClr val="551561"/>
                </a:solidFill>
                <a:latin typeface="Nunito"/>
                <a:ea typeface="Nunito"/>
                <a:cs typeface="Nunito"/>
                <a:sym typeface="Nunito"/>
              </a:rPr>
              <a:t>Assignment only, no declaration.</a:t>
            </a:r>
            <a:endParaRPr sz="1200" b="0" i="1">
              <a:solidFill>
                <a:srgbClr val="551561"/>
              </a:solidFill>
              <a:latin typeface="Nunito"/>
              <a:ea typeface="Nunito"/>
              <a:cs typeface="Nunito"/>
              <a:sym typeface="Nunito"/>
            </a:endParaRPr>
          </a:p>
          <a:p>
            <a:pPr marL="0" lvl="0" indent="0" algn="ctr" rtl="0">
              <a:spcBef>
                <a:spcPts val="0"/>
              </a:spcBef>
              <a:spcAft>
                <a:spcPts val="0"/>
              </a:spcAft>
              <a:buNone/>
            </a:pPr>
            <a:endParaRPr sz="120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Variable Names</a:t>
            </a:r>
            <a:endParaRPr sz="1600" i="1">
              <a:solidFill>
                <a:srgbClr val="551561"/>
              </a:solidFill>
              <a:latin typeface="Nunito"/>
              <a:ea typeface="Nunito"/>
              <a:cs typeface="Nunito"/>
              <a:sym typeface="Nunito"/>
            </a:endParaRPr>
          </a:p>
          <a:p>
            <a:pPr marL="0" lvl="0" indent="0" algn="l" rtl="0">
              <a:spcBef>
                <a:spcPts val="0"/>
              </a:spcBef>
              <a:spcAft>
                <a:spcPts val="0"/>
              </a:spcAft>
              <a:buNone/>
            </a:pPr>
            <a:r>
              <a:rPr lang="en" sz="1200" b="0">
                <a:latin typeface="Nunito"/>
                <a:ea typeface="Nunito"/>
                <a:cs typeface="Nunito"/>
                <a:sym typeface="Nunito"/>
              </a:rPr>
              <a:t>Python variables have flexible naming options and can include letters, numbers, or underscores, but must follow some general rules:</a:t>
            </a:r>
            <a:endParaRPr sz="1200" b="0">
              <a:latin typeface="Nunito"/>
              <a:ea typeface="Nunito"/>
              <a:cs typeface="Nunito"/>
              <a:sym typeface="Nunito"/>
            </a:endParaRPr>
          </a:p>
          <a:p>
            <a:pPr marL="457200" lvl="0" indent="-133350" algn="l" rtl="0">
              <a:spcBef>
                <a:spcPts val="0"/>
              </a:spcBef>
              <a:spcAft>
                <a:spcPts val="0"/>
              </a:spcAft>
              <a:buSzPts val="1200"/>
              <a:buFont typeface="Nunito"/>
              <a:buAutoNum type="arabicPeriod"/>
            </a:pPr>
            <a:r>
              <a:rPr lang="en" sz="1200" b="0">
                <a:latin typeface="Nunito"/>
                <a:ea typeface="Nunito"/>
                <a:cs typeface="Nunito"/>
                <a:sym typeface="Nunito"/>
              </a:rPr>
              <a:t>Variable names must begin with a letter (A-Z) or an underscore ( _ ). Lowercase or uppercase letters will work.</a:t>
            </a:r>
            <a:endParaRPr sz="1200" b="0">
              <a:latin typeface="Nunito"/>
              <a:ea typeface="Nunito"/>
              <a:cs typeface="Nunito"/>
              <a:sym typeface="Nunito"/>
            </a:endParaRPr>
          </a:p>
          <a:p>
            <a:pPr marL="457200" lvl="0" indent="-133350" algn="l" rtl="0">
              <a:spcBef>
                <a:spcPts val="0"/>
              </a:spcBef>
              <a:spcAft>
                <a:spcPts val="0"/>
              </a:spcAft>
              <a:buSzPts val="1200"/>
              <a:buFont typeface="Nunito"/>
              <a:buAutoNum type="arabicPeriod"/>
            </a:pPr>
            <a:r>
              <a:rPr lang="en" sz="1200" b="0">
                <a:latin typeface="Nunito"/>
                <a:ea typeface="Nunito"/>
                <a:cs typeface="Nunito"/>
                <a:sym typeface="Nunito"/>
              </a:rPr>
              <a:t>Variable names cannot be a reserved word in Python.</a:t>
            </a:r>
            <a:endParaRPr sz="1200" b="0">
              <a:latin typeface="Nunito"/>
              <a:ea typeface="Nunito"/>
              <a:cs typeface="Nunito"/>
              <a:sym typeface="Nunito"/>
            </a:endParaRPr>
          </a:p>
          <a:p>
            <a:pPr marL="457200" lvl="0" indent="0" algn="l"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Additional Python community naming conventions can be found </a:t>
            </a:r>
            <a:r>
              <a:rPr lang="en" sz="1200" b="0" u="sng">
                <a:solidFill>
                  <a:schemeClr val="hlink"/>
                </a:solidFill>
                <a:latin typeface="Nunito"/>
                <a:ea typeface="Nunito"/>
                <a:cs typeface="Nunito"/>
                <a:sym typeface="Nunito"/>
                <a:hlinkClick r:id="rId3"/>
              </a:rPr>
              <a:t>here</a:t>
            </a:r>
            <a:r>
              <a:rPr lang="en" sz="1200" b="0">
                <a:latin typeface="Nunito"/>
                <a:ea typeface="Nunito"/>
                <a:cs typeface="Nunito"/>
                <a:sym typeface="Nunito"/>
              </a:rPr>
              <a:t>. </a:t>
            </a:r>
            <a:endParaRPr sz="1200" b="0">
              <a:latin typeface="Nunito"/>
              <a:ea typeface="Nunito"/>
              <a:cs typeface="Nunito"/>
              <a:sym typeface="Nunito"/>
            </a:endParaRPr>
          </a:p>
        </p:txBody>
      </p:sp>
      <p:graphicFrame>
        <p:nvGraphicFramePr>
          <p:cNvPr id="479" name="Google Shape;479;p50"/>
          <p:cNvGraphicFramePr/>
          <p:nvPr/>
        </p:nvGraphicFramePr>
        <p:xfrm>
          <a:off x="5045788" y="1260733"/>
          <a:ext cx="3194650" cy="3711245"/>
        </p:xfrm>
        <a:graphic>
          <a:graphicData uri="http://schemas.openxmlformats.org/drawingml/2006/table">
            <a:tbl>
              <a:tblPr>
                <a:noFill/>
                <a:tableStyleId>{B5EA357E-9FAE-4761-84C6-EBC5A3ADBC34}</a:tableStyleId>
              </a:tblPr>
              <a:tblGrid>
                <a:gridCol w="693675">
                  <a:extLst>
                    <a:ext uri="{9D8B030D-6E8A-4147-A177-3AD203B41FA5}">
                      <a16:colId xmlns:a16="http://schemas.microsoft.com/office/drawing/2014/main" val="20000"/>
                    </a:ext>
                  </a:extLst>
                </a:gridCol>
                <a:gridCol w="820250">
                  <a:extLst>
                    <a:ext uri="{9D8B030D-6E8A-4147-A177-3AD203B41FA5}">
                      <a16:colId xmlns:a16="http://schemas.microsoft.com/office/drawing/2014/main" val="20001"/>
                    </a:ext>
                  </a:extLst>
                </a:gridCol>
                <a:gridCol w="875550">
                  <a:extLst>
                    <a:ext uri="{9D8B030D-6E8A-4147-A177-3AD203B41FA5}">
                      <a16:colId xmlns:a16="http://schemas.microsoft.com/office/drawing/2014/main" val="20002"/>
                    </a:ext>
                  </a:extLst>
                </a:gridCol>
                <a:gridCol w="805175">
                  <a:extLst>
                    <a:ext uri="{9D8B030D-6E8A-4147-A177-3AD203B41FA5}">
                      <a16:colId xmlns:a16="http://schemas.microsoft.com/office/drawing/2014/main" val="20003"/>
                    </a:ext>
                  </a:extLst>
                </a:gridCol>
              </a:tblGrid>
              <a:tr h="379475">
                <a:tc gridSpan="4">
                  <a:txBody>
                    <a:bodyPr/>
                    <a:lstStyle/>
                    <a:p>
                      <a:pPr marL="0" lvl="0" indent="0" algn="ctr" rtl="0">
                        <a:spcBef>
                          <a:spcPts val="0"/>
                        </a:spcBef>
                        <a:spcAft>
                          <a:spcPts val="0"/>
                        </a:spcAft>
                        <a:buNone/>
                      </a:pPr>
                      <a:r>
                        <a:rPr lang="en" sz="1300" b="1">
                          <a:solidFill>
                            <a:srgbClr val="551561"/>
                          </a:solidFill>
                          <a:latin typeface="Nunito"/>
                          <a:ea typeface="Nunito"/>
                          <a:cs typeface="Nunito"/>
                          <a:sym typeface="Nunito"/>
                        </a:rPr>
                        <a:t>Python Reserved Words List</a:t>
                      </a:r>
                      <a:endParaRPr sz="1300" b="1">
                        <a:solidFill>
                          <a:srgbClr val="551561"/>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and</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or </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in</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is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as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with</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if</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else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elif</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for</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while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from</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not</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True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False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None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try</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except</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continue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pass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return</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yield</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del</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assert</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pass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return</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yield</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break</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51150">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del</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assert</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class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def</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5210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import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lambda</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finally </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global /</a:t>
                      </a:r>
                      <a:endParaRPr sz="1100">
                        <a:solidFill>
                          <a:srgbClr val="FFFFFF"/>
                        </a:solidFill>
                        <a:latin typeface="Nunito"/>
                        <a:ea typeface="Nunito"/>
                        <a:cs typeface="Nunito"/>
                        <a:sym typeface="Nunito"/>
                      </a:endParaRPr>
                    </a:p>
                    <a:p>
                      <a:pPr marL="0" lvl="0" indent="0" algn="ctr" rtl="0">
                        <a:spcBef>
                          <a:spcPts val="0"/>
                        </a:spcBef>
                        <a:spcAft>
                          <a:spcPts val="0"/>
                        </a:spcAft>
                        <a:buNone/>
                      </a:pPr>
                      <a:r>
                        <a:rPr lang="en" sz="1100">
                          <a:solidFill>
                            <a:srgbClr val="FFFFFF"/>
                          </a:solidFill>
                          <a:latin typeface="Nunito"/>
                          <a:ea typeface="Nunito"/>
                          <a:cs typeface="Nunito"/>
                          <a:sym typeface="Nunito"/>
                        </a:rPr>
                        <a:t>nonlocal</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480" name="Google Shape;480;p50"/>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Variables &amp; Variable Types</a:t>
            </a:r>
            <a:endParaRPr sz="22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84"/>
        <p:cNvGrpSpPr/>
        <p:nvPr/>
      </p:nvGrpSpPr>
      <p:grpSpPr>
        <a:xfrm>
          <a:off x="0" y="0"/>
          <a:ext cx="0" cy="0"/>
          <a:chOff x="0" y="0"/>
          <a:chExt cx="0" cy="0"/>
        </a:xfrm>
      </p:grpSpPr>
      <p:sp>
        <p:nvSpPr>
          <p:cNvPr id="485" name="Google Shape;485;p51"/>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Variables &amp; Variable Types</a:t>
            </a:r>
            <a:endParaRPr sz="2200">
              <a:solidFill>
                <a:srgbClr val="FFFFFF"/>
              </a:solidFill>
            </a:endParaRPr>
          </a:p>
        </p:txBody>
      </p:sp>
      <p:sp>
        <p:nvSpPr>
          <p:cNvPr id="486" name="Google Shape;486;p51"/>
          <p:cNvSpPr txBox="1">
            <a:spLocks noGrp="1"/>
          </p:cNvSpPr>
          <p:nvPr>
            <p:ph type="title"/>
          </p:nvPr>
        </p:nvSpPr>
        <p:spPr>
          <a:xfrm>
            <a:off x="415738" y="2471825"/>
            <a:ext cx="4203600" cy="24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Type Descriptions</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Float -- determined by a decimal within a numeric value (e.g. 3.14)</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Integer (Int) -- determined by a numeric whole number (e.g. 40 or 100354)</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String -- determined by values consisting of text </a:t>
            </a:r>
            <a:br>
              <a:rPr lang="en" sz="1200" b="0">
                <a:latin typeface="Nunito"/>
                <a:ea typeface="Nunito"/>
                <a:cs typeface="Nunito"/>
                <a:sym typeface="Nunito"/>
              </a:rPr>
            </a:br>
            <a:r>
              <a:rPr lang="en" sz="1200" b="0">
                <a:latin typeface="Nunito"/>
                <a:ea typeface="Nunito"/>
                <a:cs typeface="Nunito"/>
                <a:sym typeface="Nunito"/>
              </a:rPr>
              <a:t>(e.g. Maria / Maria’s mother was visiting)</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Boolean -- determined by keyword values of ‘True’ or False’</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None (NoneType) -- Python’s version of an empty or undefined value (e.g. None is Python’s null)</a:t>
            </a:r>
            <a:endParaRPr sz="1200" b="0">
              <a:latin typeface="Nunito"/>
              <a:ea typeface="Nunito"/>
              <a:cs typeface="Nunito"/>
              <a:sym typeface="Nunito"/>
            </a:endParaRPr>
          </a:p>
        </p:txBody>
      </p:sp>
      <p:sp>
        <p:nvSpPr>
          <p:cNvPr id="487" name="Google Shape;487;p51"/>
          <p:cNvSpPr txBox="1">
            <a:spLocks noGrp="1"/>
          </p:cNvSpPr>
          <p:nvPr>
            <p:ph type="title"/>
          </p:nvPr>
        </p:nvSpPr>
        <p:spPr>
          <a:xfrm>
            <a:off x="4687563" y="2679125"/>
            <a:ext cx="4040700" cy="204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Understanding Types</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 uses types to map values, operators and variables to an internal function.</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Python’s version of an undefined variable returns None. To full remove a value, ‘del’ must be used. </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Type Equality can be checked using ‘is’.</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 DataType (DType) Objects are different from Variable Types, but function somewhat similarly.</a:t>
            </a:r>
            <a:endParaRPr sz="1200" b="0">
              <a:latin typeface="Nunito"/>
              <a:ea typeface="Nunito"/>
              <a:cs typeface="Nunito"/>
              <a:sym typeface="Nunito"/>
            </a:endParaRPr>
          </a:p>
        </p:txBody>
      </p:sp>
      <p:sp>
        <p:nvSpPr>
          <p:cNvPr id="488" name="Google Shape;488;p51"/>
          <p:cNvSpPr txBox="1">
            <a:spLocks noGrp="1"/>
          </p:cNvSpPr>
          <p:nvPr>
            <p:ph type="title"/>
          </p:nvPr>
        </p:nvSpPr>
        <p:spPr>
          <a:xfrm>
            <a:off x="1787088" y="1227163"/>
            <a:ext cx="5457300" cy="11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Variable Types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In Python, there are multiples variable types to classify values: integer, string, float, boolean.</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 infers value types by parsing the value assigned to a variable and deciding its type based on characters.</a:t>
            </a:r>
            <a:endParaRPr sz="1200" b="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492"/>
        <p:cNvGrpSpPr/>
        <p:nvPr/>
      </p:nvGrpSpPr>
      <p:grpSpPr>
        <a:xfrm>
          <a:off x="0" y="0"/>
          <a:ext cx="0" cy="0"/>
          <a:chOff x="0" y="0"/>
          <a:chExt cx="0" cy="0"/>
        </a:xfrm>
      </p:grpSpPr>
      <p:sp>
        <p:nvSpPr>
          <p:cNvPr id="493" name="Google Shape;493;p52"/>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DType Objects &amp; Mutability</a:t>
            </a:r>
            <a:endParaRPr sz="2200">
              <a:solidFill>
                <a:srgbClr val="FFFFFF"/>
              </a:solidFill>
            </a:endParaRPr>
          </a:p>
        </p:txBody>
      </p:sp>
      <p:sp>
        <p:nvSpPr>
          <p:cNvPr id="494" name="Google Shape;494;p52"/>
          <p:cNvSpPr txBox="1">
            <a:spLocks noGrp="1"/>
          </p:cNvSpPr>
          <p:nvPr>
            <p:ph type="title"/>
          </p:nvPr>
        </p:nvSpPr>
        <p:spPr>
          <a:xfrm>
            <a:off x="4655625" y="1524550"/>
            <a:ext cx="3988500" cy="324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DTypes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 DataType (DType) Objects are used in creating structured arrays which contain multiple types of data (e.g. numeric and text). DTypes are also useful in adapting columns within dataframes.</a:t>
            </a:r>
            <a:endParaRPr sz="1200" b="0">
              <a:latin typeface="Nunito"/>
              <a:ea typeface="Nunito"/>
              <a:cs typeface="Nunito"/>
              <a:sym typeface="Nunito"/>
            </a:endParaRPr>
          </a:p>
          <a:p>
            <a:pPr marL="0" lvl="0" indent="0" algn="l" rtl="0">
              <a:spcBef>
                <a:spcPts val="0"/>
              </a:spcBef>
              <a:spcAft>
                <a:spcPts val="0"/>
              </a:spcAft>
              <a:buNone/>
            </a:pPr>
            <a:endParaRPr sz="12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Mutability</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mutable object is one that can be changed after its creation whereas an immutable object cannot be changed. Whether or not a dtype is mutable is language dependent.</a:t>
            </a:r>
            <a:endParaRPr sz="1200" b="0">
              <a:latin typeface="Nunito"/>
              <a:ea typeface="Nunito"/>
              <a:cs typeface="Nunito"/>
              <a:sym typeface="Nunito"/>
            </a:endParaRPr>
          </a:p>
          <a:p>
            <a:pPr marL="0" lvl="0" indent="0" algn="ctr" rtl="0">
              <a:spcBef>
                <a:spcPts val="0"/>
              </a:spcBef>
              <a:spcAft>
                <a:spcPts val="0"/>
              </a:spcAft>
              <a:buNone/>
            </a:pP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In Python, for example, dictionaries are mutable. If Dict A is set equal to Dict B, any changes made to Dict A would also affect Dict B.</a:t>
            </a:r>
            <a:endParaRPr sz="1200" b="0">
              <a:latin typeface="Nunito"/>
              <a:ea typeface="Nunito"/>
              <a:cs typeface="Nunito"/>
              <a:sym typeface="Nunito"/>
            </a:endParaRPr>
          </a:p>
        </p:txBody>
      </p:sp>
      <p:graphicFrame>
        <p:nvGraphicFramePr>
          <p:cNvPr id="495" name="Google Shape;495;p52"/>
          <p:cNvGraphicFramePr/>
          <p:nvPr/>
        </p:nvGraphicFramePr>
        <p:xfrm>
          <a:off x="583500" y="1314025"/>
          <a:ext cx="3988500" cy="3635760"/>
        </p:xfrm>
        <a:graphic>
          <a:graphicData uri="http://schemas.openxmlformats.org/drawingml/2006/table">
            <a:tbl>
              <a:tblPr>
                <a:noFill/>
                <a:tableStyleId>{B5EA357E-9FAE-4761-84C6-EBC5A3ADBC34}</a:tableStyleId>
              </a:tblPr>
              <a:tblGrid>
                <a:gridCol w="843925">
                  <a:extLst>
                    <a:ext uri="{9D8B030D-6E8A-4147-A177-3AD203B41FA5}">
                      <a16:colId xmlns:a16="http://schemas.microsoft.com/office/drawing/2014/main" val="20000"/>
                    </a:ext>
                  </a:extLst>
                </a:gridCol>
                <a:gridCol w="2237875">
                  <a:extLst>
                    <a:ext uri="{9D8B030D-6E8A-4147-A177-3AD203B41FA5}">
                      <a16:colId xmlns:a16="http://schemas.microsoft.com/office/drawing/2014/main" val="20001"/>
                    </a:ext>
                  </a:extLst>
                </a:gridCol>
                <a:gridCol w="906700">
                  <a:extLst>
                    <a:ext uri="{9D8B030D-6E8A-4147-A177-3AD203B41FA5}">
                      <a16:colId xmlns:a16="http://schemas.microsoft.com/office/drawing/2014/main" val="20002"/>
                    </a:ext>
                  </a:extLst>
                </a:gridCol>
              </a:tblGrid>
              <a:tr h="481350">
                <a:tc>
                  <a:txBody>
                    <a:bodyPr/>
                    <a:lstStyle/>
                    <a:p>
                      <a:pPr marL="0" lvl="0" indent="0" algn="ctr" rtl="0">
                        <a:spcBef>
                          <a:spcPts val="0"/>
                        </a:spcBef>
                        <a:spcAft>
                          <a:spcPts val="0"/>
                        </a:spcAft>
                        <a:buNone/>
                      </a:pPr>
                      <a:r>
                        <a:rPr lang="en" sz="1100" b="1">
                          <a:solidFill>
                            <a:srgbClr val="551561"/>
                          </a:solidFill>
                          <a:latin typeface="Nunito"/>
                          <a:ea typeface="Nunito"/>
                          <a:cs typeface="Nunito"/>
                          <a:sym typeface="Nunito"/>
                        </a:rPr>
                        <a:t>Class</a:t>
                      </a:r>
                      <a:endParaRPr sz="1100" b="1">
                        <a:solidFill>
                          <a:srgbClr val="551561"/>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551561"/>
                          </a:solidFill>
                          <a:latin typeface="Nunito"/>
                          <a:ea typeface="Nunito"/>
                          <a:cs typeface="Nunito"/>
                          <a:sym typeface="Nunito"/>
                        </a:rPr>
                        <a:t>Class Description</a:t>
                      </a:r>
                      <a:endParaRPr sz="1100" b="1">
                        <a:solidFill>
                          <a:srgbClr val="551561"/>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551561"/>
                          </a:solidFill>
                          <a:latin typeface="Nunito"/>
                          <a:ea typeface="Nunito"/>
                          <a:cs typeface="Nunito"/>
                          <a:sym typeface="Nunito"/>
                        </a:rPr>
                        <a:t>Immutable</a:t>
                      </a:r>
                      <a:endParaRPr sz="1100" b="1">
                        <a:solidFill>
                          <a:srgbClr val="551561"/>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bool</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Boolean value</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int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Integer</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float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Floating-point number</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str</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Character string</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list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Mutable sequence of objects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set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Unordered set of distinct objects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frozenset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Immutable form of set</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dict</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Associative mapping (dictionary)</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44775">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tuple</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FFFFFF"/>
                          </a:solidFill>
                          <a:latin typeface="Nunito"/>
                          <a:ea typeface="Nunito"/>
                          <a:cs typeface="Nunito"/>
                          <a:sym typeface="Nunito"/>
                        </a:rPr>
                        <a:t>Immutable sequence of objects</a:t>
                      </a:r>
                      <a:endParaRPr sz="1100">
                        <a:solidFill>
                          <a:srgbClr val="FFFFFF"/>
                        </a:solidFill>
                        <a:latin typeface="Nunito"/>
                        <a:ea typeface="Nunito"/>
                        <a:cs typeface="Nunito"/>
                        <a:sym typeface="Nunito"/>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X</a:t>
                      </a:r>
                      <a:endParaRPr sz="1100">
                        <a:solidFill>
                          <a:srgbClr val="FFFFFF"/>
                        </a:solidFill>
                        <a:latin typeface="Nunito"/>
                        <a:ea typeface="Nunito"/>
                        <a:cs typeface="Nunito"/>
                        <a:sym typeface="Nunito"/>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51561"/>
        </a:solidFill>
        <a:effectLst/>
      </p:bgPr>
    </p:bg>
    <p:spTree>
      <p:nvGrpSpPr>
        <p:cNvPr id="1" name="Shape 499"/>
        <p:cNvGrpSpPr/>
        <p:nvPr/>
      </p:nvGrpSpPr>
      <p:grpSpPr>
        <a:xfrm>
          <a:off x="0" y="0"/>
          <a:ext cx="0" cy="0"/>
          <a:chOff x="0" y="0"/>
          <a:chExt cx="0" cy="0"/>
        </a:xfrm>
      </p:grpSpPr>
      <p:sp>
        <p:nvSpPr>
          <p:cNvPr id="500" name="Google Shape;500;p53"/>
          <p:cNvSpPr txBox="1">
            <a:spLocks noGrp="1"/>
          </p:cNvSpPr>
          <p:nvPr>
            <p:ph type="title"/>
          </p:nvPr>
        </p:nvSpPr>
        <p:spPr>
          <a:xfrm>
            <a:off x="1083025" y="785100"/>
            <a:ext cx="56145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latin typeface="Nunito"/>
                <a:ea typeface="Nunito"/>
                <a:cs typeface="Nunito"/>
                <a:sym typeface="Nunito"/>
              </a:rPr>
              <a:t>A Quick Note:</a:t>
            </a:r>
            <a:endParaRPr sz="2800">
              <a:latin typeface="Nunito"/>
              <a:ea typeface="Nunito"/>
              <a:cs typeface="Nunito"/>
              <a:sym typeface="Nunito"/>
            </a:endParaRPr>
          </a:p>
          <a:p>
            <a:pPr marL="0" lvl="0" indent="0" algn="l" rtl="0">
              <a:spcBef>
                <a:spcPts val="0"/>
              </a:spcBef>
              <a:spcAft>
                <a:spcPts val="0"/>
              </a:spcAft>
              <a:buNone/>
            </a:pPr>
            <a:endParaRPr sz="28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Data structures often use an index to access elements/objects of a collection (e.g. lists, dictionaries, tuples).</a:t>
            </a:r>
            <a:endParaRPr sz="1700" i="1">
              <a:latin typeface="Nunito"/>
              <a:ea typeface="Nunito"/>
              <a:cs typeface="Nunito"/>
              <a:sym typeface="Nunito"/>
            </a:endParaRPr>
          </a:p>
          <a:p>
            <a:pPr marL="0" lvl="0" indent="0" algn="l" rtl="0">
              <a:spcBef>
                <a:spcPts val="0"/>
              </a:spcBef>
              <a:spcAft>
                <a:spcPts val="0"/>
              </a:spcAft>
              <a:buNone/>
            </a:pPr>
            <a:endParaRPr sz="17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The first element of a collection will start at ‘0’, not ‘1’.</a:t>
            </a:r>
            <a:endParaRPr sz="1700" i="1">
              <a:latin typeface="Nunito"/>
              <a:ea typeface="Nunito"/>
              <a:cs typeface="Nunito"/>
              <a:sym typeface="Nunito"/>
            </a:endParaRPr>
          </a:p>
          <a:p>
            <a:pPr marL="0" lvl="0" indent="0" algn="l" rtl="0">
              <a:spcBef>
                <a:spcPts val="0"/>
              </a:spcBef>
              <a:spcAft>
                <a:spcPts val="0"/>
              </a:spcAft>
              <a:buNone/>
            </a:pPr>
            <a:endParaRPr sz="17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When accessing elements, they also tend to be upper-bound exclusive.</a:t>
            </a:r>
            <a:endParaRPr sz="1700" i="1">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360775" y="392725"/>
            <a:ext cx="4412700" cy="426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Nunito"/>
                <a:ea typeface="Nunito"/>
                <a:cs typeface="Nunito"/>
                <a:sym typeface="Nunito"/>
              </a:rPr>
              <a:t>Goal</a:t>
            </a:r>
            <a:endParaRPr i="1">
              <a:latin typeface="Nunito"/>
              <a:ea typeface="Nunito"/>
              <a:cs typeface="Nunito"/>
              <a:sym typeface="Nunito"/>
            </a:endParaRPr>
          </a:p>
          <a:p>
            <a:pPr marL="0" lvl="0" indent="0" algn="l" rtl="0">
              <a:spcBef>
                <a:spcPts val="0"/>
              </a:spcBef>
              <a:spcAft>
                <a:spcPts val="0"/>
              </a:spcAft>
              <a:buNone/>
            </a:pPr>
            <a:endParaRPr sz="800"/>
          </a:p>
          <a:p>
            <a:pPr marL="0" lvl="0" indent="0" algn="ctr" rtl="0">
              <a:spcBef>
                <a:spcPts val="0"/>
              </a:spcBef>
              <a:spcAft>
                <a:spcPts val="0"/>
              </a:spcAft>
              <a:buNone/>
            </a:pPr>
            <a:r>
              <a:rPr lang="en" sz="2200" b="0">
                <a:latin typeface="Nunito"/>
                <a:ea typeface="Nunito"/>
                <a:cs typeface="Nunito"/>
                <a:sym typeface="Nunito"/>
              </a:rPr>
              <a:t>Explore foundational aspects of Data Science. </a:t>
            </a:r>
            <a:endParaRPr sz="2200" b="0">
              <a:latin typeface="Nunito"/>
              <a:ea typeface="Nunito"/>
              <a:cs typeface="Nunito"/>
              <a:sym typeface="Nunito"/>
            </a:endParaRPr>
          </a:p>
          <a:p>
            <a:pPr marL="0" lvl="0" indent="0" algn="l" rtl="0">
              <a:spcBef>
                <a:spcPts val="0"/>
              </a:spcBef>
              <a:spcAft>
                <a:spcPts val="0"/>
              </a:spcAft>
              <a:buNone/>
            </a:pPr>
            <a:endParaRPr sz="2400" b="0"/>
          </a:p>
          <a:p>
            <a:pPr marL="0" lvl="0" indent="0" algn="l" rtl="0">
              <a:spcBef>
                <a:spcPts val="0"/>
              </a:spcBef>
              <a:spcAft>
                <a:spcPts val="0"/>
              </a:spcAft>
              <a:buNone/>
            </a:pPr>
            <a:r>
              <a:rPr lang="en" sz="3200" i="1">
                <a:latin typeface="Nunito"/>
                <a:ea typeface="Nunito"/>
                <a:cs typeface="Nunito"/>
                <a:sym typeface="Nunito"/>
              </a:rPr>
              <a:t>Focus</a:t>
            </a:r>
            <a:endParaRPr sz="3200" i="1">
              <a:latin typeface="Nunito"/>
              <a:ea typeface="Nunito"/>
              <a:cs typeface="Nunito"/>
              <a:sym typeface="Nunito"/>
            </a:endParaRPr>
          </a:p>
          <a:p>
            <a:pPr marL="0" lvl="0" indent="0" algn="l" rtl="0">
              <a:spcBef>
                <a:spcPts val="0"/>
              </a:spcBef>
              <a:spcAft>
                <a:spcPts val="0"/>
              </a:spcAft>
              <a:buNone/>
            </a:pPr>
            <a:endParaRPr sz="800" b="0" i="1">
              <a:latin typeface="Nunito"/>
              <a:ea typeface="Nunito"/>
              <a:cs typeface="Nunito"/>
              <a:sym typeface="Nunito"/>
            </a:endParaRPr>
          </a:p>
          <a:p>
            <a:pPr marL="0" lvl="0" indent="0" algn="ctr" rtl="0">
              <a:spcBef>
                <a:spcPts val="0"/>
              </a:spcBef>
              <a:spcAft>
                <a:spcPts val="0"/>
              </a:spcAft>
              <a:buNone/>
            </a:pPr>
            <a:r>
              <a:rPr lang="en" sz="2200" b="0">
                <a:latin typeface="Nunito"/>
                <a:ea typeface="Nunito"/>
                <a:cs typeface="Nunito"/>
                <a:sym typeface="Nunito"/>
              </a:rPr>
              <a:t>Utilizing Python to conduct Analytics &amp; Machine-Learning in well-developed environments.</a:t>
            </a:r>
            <a:endParaRPr sz="2200" b="0" i="1">
              <a:latin typeface="Nunito"/>
              <a:ea typeface="Nunito"/>
              <a:cs typeface="Nunito"/>
              <a:sym typeface="Nunito"/>
            </a:endParaRPr>
          </a:p>
        </p:txBody>
      </p:sp>
      <p:pic>
        <p:nvPicPr>
          <p:cNvPr id="335" name="Google Shape;335;p27"/>
          <p:cNvPicPr preferRelativeResize="0"/>
          <p:nvPr/>
        </p:nvPicPr>
        <p:blipFill rotWithShape="1">
          <a:blip r:embed="rId3">
            <a:alphaModFix/>
          </a:blip>
          <a:srcRect l="11673" r="11016"/>
          <a:stretch/>
        </p:blipFill>
        <p:spPr>
          <a:xfrm>
            <a:off x="4983375" y="1223962"/>
            <a:ext cx="3917350" cy="269557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04"/>
        <p:cNvGrpSpPr/>
        <p:nvPr/>
      </p:nvGrpSpPr>
      <p:grpSpPr>
        <a:xfrm>
          <a:off x="0" y="0"/>
          <a:ext cx="0" cy="0"/>
          <a:chOff x="0" y="0"/>
          <a:chExt cx="0" cy="0"/>
        </a:xfrm>
      </p:grpSpPr>
      <p:sp>
        <p:nvSpPr>
          <p:cNvPr id="505" name="Google Shape;505;p54"/>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List Objects</a:t>
            </a:r>
            <a:endParaRPr sz="2200">
              <a:solidFill>
                <a:srgbClr val="FFFFFF"/>
              </a:solidFill>
            </a:endParaRPr>
          </a:p>
        </p:txBody>
      </p:sp>
      <p:sp>
        <p:nvSpPr>
          <p:cNvPr id="506" name="Google Shape;506;p54"/>
          <p:cNvSpPr txBox="1">
            <a:spLocks noGrp="1"/>
          </p:cNvSpPr>
          <p:nvPr>
            <p:ph type="title"/>
          </p:nvPr>
        </p:nvSpPr>
        <p:spPr>
          <a:xfrm>
            <a:off x="482513" y="1416588"/>
            <a:ext cx="3871800" cy="15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Definition</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Lists are a collection object type that are a mutable, ordered sequence of items. A list can be indexed, sliced, and changed. Lists can easily have elements added or removed. Python lists cover the functions of most collection data structures in other languages and, since lists are native to Python, they do not have to be manually created.</a:t>
            </a:r>
            <a:endParaRPr sz="1200" b="0">
              <a:latin typeface="Nunito"/>
              <a:ea typeface="Nunito"/>
              <a:cs typeface="Nunito"/>
              <a:sym typeface="Nunito"/>
            </a:endParaRPr>
          </a:p>
        </p:txBody>
      </p:sp>
      <p:sp>
        <p:nvSpPr>
          <p:cNvPr id="507" name="Google Shape;507;p54"/>
          <p:cNvSpPr txBox="1"/>
          <p:nvPr/>
        </p:nvSpPr>
        <p:spPr>
          <a:xfrm>
            <a:off x="4583688" y="1416588"/>
            <a:ext cx="4070400" cy="18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Characteristics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Lists can be used to contain any type of object (numeric, string, tuples, dictionaries, other lists).</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Each element can be accessed using its position within the list and can be accessed or manipulated through slicing or concatenation.</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List variables are declared by setting the variable name to empty brackets [ ] or brackets containing objects.</a:t>
            </a:r>
            <a:endParaRPr sz="1200">
              <a:solidFill>
                <a:schemeClr val="lt1"/>
              </a:solidFill>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508" name="Google Shape;508;p54"/>
          <p:cNvSpPr txBox="1"/>
          <p:nvPr/>
        </p:nvSpPr>
        <p:spPr>
          <a:xfrm>
            <a:off x="682950" y="3382150"/>
            <a:ext cx="7778100" cy="12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Indexing &amp; Slicing Notation</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Slicing -- method of subsetting data in lists using element indices </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800">
              <a:solidFill>
                <a:srgbClr val="FFFFFF"/>
              </a:solidFill>
              <a:latin typeface="Nunito"/>
              <a:ea typeface="Nunito"/>
              <a:cs typeface="Nunito"/>
              <a:sym typeface="Nunito"/>
            </a:endParaRPr>
          </a:p>
          <a:p>
            <a:pPr marL="0" lvl="0" indent="0" algn="l" rtl="0">
              <a:spcBef>
                <a:spcPts val="0"/>
              </a:spcBef>
              <a:spcAft>
                <a:spcPts val="0"/>
              </a:spcAft>
              <a:buNone/>
            </a:pPr>
            <a:r>
              <a:rPr lang="en" sz="1000">
                <a:solidFill>
                  <a:srgbClr val="FFFFFF"/>
                </a:solidFill>
                <a:latin typeface="Nunito"/>
                <a:ea typeface="Nunito"/>
                <a:cs typeface="Nunito"/>
                <a:sym typeface="Nunito"/>
              </a:rPr>
              <a:t>list_name[startindex</a:t>
            </a:r>
            <a:r>
              <a:rPr lang="en" sz="1000" b="1">
                <a:solidFill>
                  <a:srgbClr val="551561"/>
                </a:solidFill>
                <a:latin typeface="Nunito"/>
                <a:ea typeface="Nunito"/>
                <a:cs typeface="Nunito"/>
                <a:sym typeface="Nunito"/>
              </a:rPr>
              <a:t>:</a:t>
            </a:r>
            <a:r>
              <a:rPr lang="en" sz="1000">
                <a:solidFill>
                  <a:srgbClr val="FFFFFF"/>
                </a:solidFill>
                <a:latin typeface="Nunito"/>
                <a:ea typeface="Nunito"/>
                <a:cs typeface="Nunito"/>
                <a:sym typeface="Nunito"/>
              </a:rPr>
              <a:t>stopindex]  	# Selects elements from the specified start index position through [the stop index position - 1]</a:t>
            </a:r>
            <a:endParaRPr sz="1000">
              <a:solidFill>
                <a:srgbClr val="FFFFFF"/>
              </a:solidFill>
              <a:latin typeface="Nunito"/>
              <a:ea typeface="Nunito"/>
              <a:cs typeface="Nunito"/>
              <a:sym typeface="Nunito"/>
            </a:endParaRPr>
          </a:p>
          <a:p>
            <a:pPr marL="0" lvl="0" indent="0" algn="l" rtl="0">
              <a:spcBef>
                <a:spcPts val="0"/>
              </a:spcBef>
              <a:spcAft>
                <a:spcPts val="0"/>
              </a:spcAft>
              <a:buNone/>
            </a:pPr>
            <a:r>
              <a:rPr lang="en" sz="1000">
                <a:solidFill>
                  <a:srgbClr val="FFFFFF"/>
                </a:solidFill>
                <a:latin typeface="Nunito"/>
                <a:ea typeface="Nunito"/>
                <a:cs typeface="Nunito"/>
                <a:sym typeface="Nunito"/>
              </a:rPr>
              <a:t>list_name[startindex</a:t>
            </a:r>
            <a:r>
              <a:rPr lang="en" sz="1000" b="1">
                <a:solidFill>
                  <a:srgbClr val="551561"/>
                </a:solidFill>
                <a:latin typeface="Nunito"/>
                <a:ea typeface="Nunito"/>
                <a:cs typeface="Nunito"/>
                <a:sym typeface="Nunito"/>
              </a:rPr>
              <a:t>:</a:t>
            </a:r>
            <a:r>
              <a:rPr lang="en" sz="1000">
                <a:solidFill>
                  <a:srgbClr val="FFFFFF"/>
                </a:solidFill>
                <a:latin typeface="Nunito"/>
                <a:ea typeface="Nunito"/>
                <a:cs typeface="Nunito"/>
                <a:sym typeface="Nunito"/>
              </a:rPr>
              <a:t>]         		# Selects elements from the specified start index position through the rest of the list</a:t>
            </a:r>
            <a:endParaRPr sz="1000">
              <a:solidFill>
                <a:srgbClr val="FFFFFF"/>
              </a:solidFill>
              <a:latin typeface="Nunito"/>
              <a:ea typeface="Nunito"/>
              <a:cs typeface="Nunito"/>
              <a:sym typeface="Nunito"/>
            </a:endParaRPr>
          </a:p>
          <a:p>
            <a:pPr marL="0" lvl="0" indent="0" algn="l" rtl="0">
              <a:spcBef>
                <a:spcPts val="0"/>
              </a:spcBef>
              <a:spcAft>
                <a:spcPts val="0"/>
              </a:spcAft>
              <a:buNone/>
            </a:pPr>
            <a:r>
              <a:rPr lang="en" sz="1000">
                <a:solidFill>
                  <a:srgbClr val="FFFFFF"/>
                </a:solidFill>
                <a:latin typeface="Nunito"/>
                <a:ea typeface="Nunito"/>
                <a:cs typeface="Nunito"/>
                <a:sym typeface="Nunito"/>
              </a:rPr>
              <a:t>list_name[</a:t>
            </a:r>
            <a:r>
              <a:rPr lang="en" sz="1000" b="1">
                <a:solidFill>
                  <a:srgbClr val="551561"/>
                </a:solidFill>
                <a:latin typeface="Nunito"/>
                <a:ea typeface="Nunito"/>
                <a:cs typeface="Nunito"/>
                <a:sym typeface="Nunito"/>
              </a:rPr>
              <a:t>:</a:t>
            </a:r>
            <a:r>
              <a:rPr lang="en" sz="1000">
                <a:solidFill>
                  <a:srgbClr val="FFFFFF"/>
                </a:solidFill>
                <a:latin typeface="Nunito"/>
                <a:ea typeface="Nunito"/>
                <a:cs typeface="Nunito"/>
                <a:sym typeface="Nunito"/>
              </a:rPr>
              <a:t>stopindex]         		# Selects elements from index 0 (very first of the list) through [stop index position - 1]</a:t>
            </a:r>
            <a:endParaRPr sz="1000">
              <a:solidFill>
                <a:srgbClr val="FFFFFF"/>
              </a:solidFill>
              <a:latin typeface="Nunito"/>
              <a:ea typeface="Nunito"/>
              <a:cs typeface="Nunito"/>
              <a:sym typeface="Nunito"/>
            </a:endParaRPr>
          </a:p>
          <a:p>
            <a:pPr marL="0" lvl="0" indent="0" algn="l" rtl="0">
              <a:spcBef>
                <a:spcPts val="0"/>
              </a:spcBef>
              <a:spcAft>
                <a:spcPts val="0"/>
              </a:spcAft>
              <a:buNone/>
            </a:pPr>
            <a:r>
              <a:rPr lang="en" sz="1000">
                <a:solidFill>
                  <a:srgbClr val="FFFFFF"/>
                </a:solidFill>
                <a:latin typeface="Nunito"/>
                <a:ea typeface="Nunito"/>
                <a:cs typeface="Nunito"/>
                <a:sym typeface="Nunito"/>
              </a:rPr>
              <a:t>list_name[</a:t>
            </a:r>
            <a:r>
              <a:rPr lang="en" sz="1000" b="1">
                <a:solidFill>
                  <a:srgbClr val="551561"/>
                </a:solidFill>
                <a:latin typeface="Nunito"/>
                <a:ea typeface="Nunito"/>
                <a:cs typeface="Nunito"/>
                <a:sym typeface="Nunito"/>
              </a:rPr>
              <a:t>:</a:t>
            </a:r>
            <a:r>
              <a:rPr lang="en" sz="1000">
                <a:solidFill>
                  <a:srgbClr val="FFFFFF"/>
                </a:solidFill>
                <a:latin typeface="Nunito"/>
                <a:ea typeface="Nunito"/>
                <a:cs typeface="Nunito"/>
                <a:sym typeface="Nunito"/>
              </a:rPr>
              <a:t>]               			# Creates a copy of the original list</a:t>
            </a:r>
            <a:endParaRPr sz="1000">
              <a:solidFill>
                <a:srgbClr val="FFFFFF"/>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12"/>
        <p:cNvGrpSpPr/>
        <p:nvPr/>
      </p:nvGrpSpPr>
      <p:grpSpPr>
        <a:xfrm>
          <a:off x="0" y="0"/>
          <a:ext cx="0" cy="0"/>
          <a:chOff x="0" y="0"/>
          <a:chExt cx="0" cy="0"/>
        </a:xfrm>
      </p:grpSpPr>
      <p:sp>
        <p:nvSpPr>
          <p:cNvPr id="513" name="Google Shape;513;p55"/>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List vs. Arrays</a:t>
            </a:r>
            <a:endParaRPr sz="2200">
              <a:solidFill>
                <a:srgbClr val="FFFFFF"/>
              </a:solidFill>
            </a:endParaRPr>
          </a:p>
        </p:txBody>
      </p:sp>
      <p:sp>
        <p:nvSpPr>
          <p:cNvPr id="514" name="Google Shape;514;p55"/>
          <p:cNvSpPr txBox="1">
            <a:spLocks noGrp="1"/>
          </p:cNvSpPr>
          <p:nvPr>
            <p:ph type="title"/>
          </p:nvPr>
        </p:nvSpPr>
        <p:spPr>
          <a:xfrm>
            <a:off x="572663" y="1438825"/>
            <a:ext cx="3795000" cy="21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Arrays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Python Arrays are objects with definite type and size; arrays cannot have varying types of data within them. Although arrays are stored as contiguous blocks of memory (as opposed to lists which are pointer to a Python object), the Python Array data structure is not very efficient. </a:t>
            </a:r>
            <a:endParaRPr sz="1200" b="0">
              <a:latin typeface="Nunito"/>
              <a:ea typeface="Nunito"/>
              <a:cs typeface="Nunito"/>
              <a:sym typeface="Nunito"/>
            </a:endParaRPr>
          </a:p>
          <a:p>
            <a:pPr marL="0" lvl="0" indent="0" algn="ctr"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If arrays are needed (as they can drastically improve some modeling functionality), the Numpy Array (a grid of values) is the way to go in Python.</a:t>
            </a:r>
            <a:endParaRPr sz="1200" b="0">
              <a:latin typeface="Nunito"/>
              <a:ea typeface="Nunito"/>
              <a:cs typeface="Nunito"/>
              <a:sym typeface="Nunito"/>
            </a:endParaRPr>
          </a:p>
        </p:txBody>
      </p:sp>
      <p:sp>
        <p:nvSpPr>
          <p:cNvPr id="515" name="Google Shape;515;p55"/>
          <p:cNvSpPr txBox="1"/>
          <p:nvPr/>
        </p:nvSpPr>
        <p:spPr>
          <a:xfrm>
            <a:off x="4491938" y="1438824"/>
            <a:ext cx="4079400" cy="161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Why Lists in Python?</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Lists are simply more flexible than Python Arrays -- list elements can be of any object and each element can have a different type.</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Unless you are looking to perform arithmetic functions on your data, lists will permit more fluid manipulations of the data than an array.</a:t>
            </a:r>
            <a:endParaRPr sz="1200">
              <a:solidFill>
                <a:schemeClr val="lt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19"/>
        <p:cNvGrpSpPr/>
        <p:nvPr/>
      </p:nvGrpSpPr>
      <p:grpSpPr>
        <a:xfrm>
          <a:off x="0" y="0"/>
          <a:ext cx="0" cy="0"/>
          <a:chOff x="0" y="0"/>
          <a:chExt cx="0" cy="0"/>
        </a:xfrm>
      </p:grpSpPr>
      <p:sp>
        <p:nvSpPr>
          <p:cNvPr id="520" name="Google Shape;520;p56"/>
          <p:cNvSpPr txBox="1">
            <a:spLocks noGrp="1"/>
          </p:cNvSpPr>
          <p:nvPr>
            <p:ph type="title"/>
          </p:nvPr>
        </p:nvSpPr>
        <p:spPr>
          <a:xfrm>
            <a:off x="1677900" y="7613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Tuple Objects</a:t>
            </a:r>
            <a:endParaRPr sz="2200">
              <a:solidFill>
                <a:srgbClr val="FFFFFF"/>
              </a:solidFill>
            </a:endParaRPr>
          </a:p>
        </p:txBody>
      </p:sp>
      <p:sp>
        <p:nvSpPr>
          <p:cNvPr id="521" name="Google Shape;521;p56"/>
          <p:cNvSpPr txBox="1">
            <a:spLocks noGrp="1"/>
          </p:cNvSpPr>
          <p:nvPr>
            <p:ph type="title"/>
          </p:nvPr>
        </p:nvSpPr>
        <p:spPr>
          <a:xfrm>
            <a:off x="472700" y="1395825"/>
            <a:ext cx="3846900" cy="16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Definition</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Tuples hold together multiple objects; they are similar to lists but with less functionality.</a:t>
            </a:r>
            <a:endParaRPr sz="1200" b="0">
              <a:latin typeface="Nunito"/>
              <a:ea typeface="Nunito"/>
              <a:cs typeface="Nunito"/>
              <a:sym typeface="Nunito"/>
            </a:endParaRPr>
          </a:p>
          <a:p>
            <a:pPr marL="0" lvl="0" indent="0" algn="ctr" rtl="0">
              <a:spcBef>
                <a:spcPts val="0"/>
              </a:spcBef>
              <a:spcAft>
                <a:spcPts val="0"/>
              </a:spcAft>
              <a:buNone/>
            </a:pPr>
            <a:endParaRPr sz="10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Importantly, tuples are NOT mutable -- once a tuple exists, it cannot be manipulated or changed in any way. New tuples, however, can be established with portions of existing tuples.</a:t>
            </a:r>
            <a:endParaRPr sz="1200" b="0">
              <a:latin typeface="Nunito"/>
              <a:ea typeface="Nunito"/>
              <a:cs typeface="Nunito"/>
              <a:sym typeface="Nunito"/>
            </a:endParaRPr>
          </a:p>
        </p:txBody>
      </p:sp>
      <p:sp>
        <p:nvSpPr>
          <p:cNvPr id="522" name="Google Shape;522;p56"/>
          <p:cNvSpPr txBox="1"/>
          <p:nvPr/>
        </p:nvSpPr>
        <p:spPr>
          <a:xfrm>
            <a:off x="4596075" y="1418000"/>
            <a:ext cx="4075200" cy="176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Characteristics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Each element can be accessed using its position within the tuple and can be accessed through slicing.</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Tuple objects are declared by setting the variable name to parenthesis ( ) containing objects.</a:t>
            </a:r>
            <a:endParaRPr sz="1200">
              <a:solidFill>
                <a:schemeClr val="lt1"/>
              </a:solidFill>
              <a:latin typeface="Nunito"/>
              <a:ea typeface="Nunito"/>
              <a:cs typeface="Nunito"/>
              <a:sym typeface="Nunito"/>
            </a:endParaRPr>
          </a:p>
          <a:p>
            <a:pPr marL="0" lvl="0" indent="0" algn="ctr" rtl="0">
              <a:spcBef>
                <a:spcPts val="0"/>
              </a:spcBef>
              <a:spcAft>
                <a:spcPts val="0"/>
              </a:spcAft>
              <a:buNone/>
            </a:pPr>
            <a:endParaRPr sz="9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A tuple can be used as a dictionary key because it is immutable and, thus, hashable.</a:t>
            </a:r>
            <a:endParaRPr sz="1200">
              <a:solidFill>
                <a:schemeClr val="lt1"/>
              </a:solidFill>
              <a:latin typeface="Nunito"/>
              <a:ea typeface="Nunito"/>
              <a:cs typeface="Nunito"/>
              <a:sym typeface="Nunito"/>
            </a:endParaRPr>
          </a:p>
          <a:p>
            <a:pPr marL="0" lvl="0" indent="0" algn="ctr" rtl="0">
              <a:spcBef>
                <a:spcPts val="0"/>
              </a:spcBef>
              <a:spcAft>
                <a:spcPts val="0"/>
              </a:spcAft>
              <a:buNone/>
            </a:pPr>
            <a:endParaRPr sz="1200">
              <a:solidFill>
                <a:schemeClr val="lt1"/>
              </a:solidFill>
              <a:latin typeface="Nunito"/>
              <a:ea typeface="Nunito"/>
              <a:cs typeface="Nunito"/>
              <a:sym typeface="Nunito"/>
            </a:endParaRPr>
          </a:p>
          <a:p>
            <a:pPr marL="0" lvl="0" indent="0" algn="l" rtl="0">
              <a:spcBef>
                <a:spcPts val="700"/>
              </a:spcBef>
              <a:spcAft>
                <a:spcPts val="0"/>
              </a:spcAft>
              <a:buNone/>
            </a:pPr>
            <a:endParaRPr>
              <a:latin typeface="Nunito"/>
              <a:ea typeface="Nunito"/>
              <a:cs typeface="Nunito"/>
              <a:sym typeface="Nunito"/>
            </a:endParaRPr>
          </a:p>
        </p:txBody>
      </p:sp>
      <p:sp>
        <p:nvSpPr>
          <p:cNvPr id="523" name="Google Shape;523;p56"/>
          <p:cNvSpPr txBox="1"/>
          <p:nvPr/>
        </p:nvSpPr>
        <p:spPr>
          <a:xfrm>
            <a:off x="2562450" y="3278500"/>
            <a:ext cx="4019100" cy="133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Basic Uses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Tuples function similarly to lists -- they can be sliced and indexed the same ways.</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8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Unlike a list, tuples cannot delete or remove individual elements. Only the entire tuple can be deleted.</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1200">
              <a:solidFill>
                <a:srgbClr val="FFFFFF"/>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27"/>
        <p:cNvGrpSpPr/>
        <p:nvPr/>
      </p:nvGrpSpPr>
      <p:grpSpPr>
        <a:xfrm>
          <a:off x="0" y="0"/>
          <a:ext cx="0" cy="0"/>
          <a:chOff x="0" y="0"/>
          <a:chExt cx="0" cy="0"/>
        </a:xfrm>
      </p:grpSpPr>
      <p:sp>
        <p:nvSpPr>
          <p:cNvPr id="528" name="Google Shape;528;p57"/>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List vs. Tuple</a:t>
            </a:r>
            <a:endParaRPr sz="2200">
              <a:solidFill>
                <a:srgbClr val="FFFFFF"/>
              </a:solidFill>
            </a:endParaRPr>
          </a:p>
        </p:txBody>
      </p:sp>
      <p:sp>
        <p:nvSpPr>
          <p:cNvPr id="529" name="Google Shape;529;p57"/>
          <p:cNvSpPr txBox="1"/>
          <p:nvPr/>
        </p:nvSpPr>
        <p:spPr>
          <a:xfrm>
            <a:off x="514013" y="1276025"/>
            <a:ext cx="3881100" cy="26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Understanding Lists &amp; Tuples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If an object is immutable, it can be hashed, and only immutable (hashable objects can be set as keys). For dictionaries, tuples can be used as keys; however, to use a list as a key, it must be converted into a tuple. Lists can never be used as a key.</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The nature of tuples and lists affect their usage. Entries within a tuple have different meanings (heterogenous data structures) whereas lists are sequences or entries of similar items (homogenous sequences). </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Essentially, tuples have structure and lists have order.</a:t>
            </a:r>
            <a:endParaRPr sz="1200">
              <a:solidFill>
                <a:schemeClr val="lt1"/>
              </a:solidFill>
              <a:latin typeface="Nunito"/>
              <a:ea typeface="Nunito"/>
              <a:cs typeface="Nunito"/>
              <a:sym typeface="Nunito"/>
            </a:endParaRPr>
          </a:p>
        </p:txBody>
      </p:sp>
      <p:sp>
        <p:nvSpPr>
          <p:cNvPr id="530" name="Google Shape;530;p57"/>
          <p:cNvSpPr txBox="1"/>
          <p:nvPr/>
        </p:nvSpPr>
        <p:spPr>
          <a:xfrm>
            <a:off x="4492988" y="1276025"/>
            <a:ext cx="4137000" cy="3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Differentiating Lists &amp; Tuples</a:t>
            </a:r>
            <a:endParaRPr sz="12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A really good (borrowed) example of a tuple vs. list use case is using pairs of page and line number to reference locations in a book.</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loc_in_book = (194, 37)    # (Page Number, Line Number)</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This loc_in_book tuple can be a key in a dictionary that stores notes from multiple locations in the books.</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A list could be used to store multiple locations within the book (multiple tuples). It makes sense to add or remove various locations from the book as needed -- a changeable list is perfect.</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9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For an existing location, it doesn’t make sense to adjust that location (it would now be a different place), so an immutable tuple is ideal.</a:t>
            </a:r>
            <a:endParaRPr sz="1200">
              <a:solidFill>
                <a:srgbClr val="FFFFFF"/>
              </a:solidFill>
              <a:latin typeface="Nunito"/>
              <a:ea typeface="Nunito"/>
              <a:cs typeface="Nunito"/>
              <a:sym typeface="Nunito"/>
            </a:endParaRPr>
          </a:p>
          <a:p>
            <a:pPr marL="0" lvl="0" indent="0" algn="l" rtl="0">
              <a:spcBef>
                <a:spcPts val="0"/>
              </a:spcBef>
              <a:spcAft>
                <a:spcPts val="0"/>
              </a:spcAft>
              <a:buNone/>
            </a:pPr>
            <a:endParaRPr sz="1200">
              <a:solidFill>
                <a:srgbClr val="FFFFFF"/>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34"/>
        <p:cNvGrpSpPr/>
        <p:nvPr/>
      </p:nvGrpSpPr>
      <p:grpSpPr>
        <a:xfrm>
          <a:off x="0" y="0"/>
          <a:ext cx="0" cy="0"/>
          <a:chOff x="0" y="0"/>
          <a:chExt cx="0" cy="0"/>
        </a:xfrm>
      </p:grpSpPr>
      <p:sp>
        <p:nvSpPr>
          <p:cNvPr id="535" name="Google Shape;535;p58"/>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Dictionary Objects</a:t>
            </a:r>
            <a:endParaRPr sz="2200">
              <a:solidFill>
                <a:srgbClr val="FFFFFF"/>
              </a:solidFill>
            </a:endParaRPr>
          </a:p>
        </p:txBody>
      </p:sp>
      <p:sp>
        <p:nvSpPr>
          <p:cNvPr id="536" name="Google Shape;536;p58"/>
          <p:cNvSpPr txBox="1">
            <a:spLocks noGrp="1"/>
          </p:cNvSpPr>
          <p:nvPr>
            <p:ph type="title"/>
          </p:nvPr>
        </p:nvSpPr>
        <p:spPr>
          <a:xfrm>
            <a:off x="594863" y="1272925"/>
            <a:ext cx="3624900" cy="34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Definition</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dictionary is a collection of key:value pairs. (In other programming languages, this is akin to an associative array.)</a:t>
            </a:r>
            <a:endParaRPr sz="1200" b="0">
              <a:latin typeface="Nunito"/>
              <a:ea typeface="Nunito"/>
              <a:cs typeface="Nunito"/>
              <a:sym typeface="Nunito"/>
            </a:endParaRPr>
          </a:p>
          <a:p>
            <a:pPr marL="0" lvl="0" indent="0" algn="ctr"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good example would be to say that a dictionary is like an address book. Knowing only a person’s name (a key), we can identify the person’s address or other contact details (values).</a:t>
            </a:r>
            <a:endParaRPr sz="1200" b="0">
              <a:latin typeface="Nunito"/>
              <a:ea typeface="Nunito"/>
              <a:cs typeface="Nunito"/>
              <a:sym typeface="Nunito"/>
            </a:endParaRPr>
          </a:p>
          <a:p>
            <a:pPr marL="0" lvl="0" indent="0" algn="ctr" rtl="0">
              <a:spcBef>
                <a:spcPts val="0"/>
              </a:spcBef>
              <a:spcAft>
                <a:spcPts val="0"/>
              </a:spcAft>
              <a:buNone/>
            </a:pPr>
            <a:endParaRPr sz="8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For this to work, a key must be unique. You can’t determine an address if two people in the book have the exact same name.</a:t>
            </a:r>
            <a:endParaRPr sz="1200" b="0">
              <a:latin typeface="Nunito"/>
              <a:ea typeface="Nunito"/>
              <a:cs typeface="Nunito"/>
              <a:sym typeface="Nunito"/>
            </a:endParaRPr>
          </a:p>
          <a:p>
            <a:pPr marL="0" lvl="0" indent="0" algn="ctr" rtl="0">
              <a:spcBef>
                <a:spcPts val="0"/>
              </a:spcBef>
              <a:spcAft>
                <a:spcPts val="0"/>
              </a:spcAft>
              <a:buNone/>
            </a:pPr>
            <a:endParaRPr sz="10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Characteristics</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Dictionary objects are declared by setting the variable name to squiggly brackets { } containing keys : ‘values’.</a:t>
            </a:r>
            <a:endParaRPr sz="1200" b="0">
              <a:latin typeface="Nunito"/>
              <a:ea typeface="Nunito"/>
              <a:cs typeface="Nunito"/>
              <a:sym typeface="Nunito"/>
            </a:endParaRPr>
          </a:p>
        </p:txBody>
      </p:sp>
      <p:sp>
        <p:nvSpPr>
          <p:cNvPr id="537" name="Google Shape;537;p58"/>
          <p:cNvSpPr txBox="1"/>
          <p:nvPr/>
        </p:nvSpPr>
        <p:spPr>
          <a:xfrm>
            <a:off x="4491938" y="1272925"/>
            <a:ext cx="4057200" cy="293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Dictionary Key Restrictions</a:t>
            </a:r>
            <a:endParaRPr sz="1600" b="1" i="1">
              <a:solidFill>
                <a:srgbClr val="551561"/>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Almost any type of value can be used as a dictionary key in Python (integer, float, boolean, strings). </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8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A dictionary key must be unique -- a given key can only appear in a dictionary once.</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8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A dictionary key must be an immutable type. (Dictionaries, lists, and sets cannot be keys.)</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1200">
              <a:solidFill>
                <a:srgbClr val="FFFFFF"/>
              </a:solidFill>
              <a:latin typeface="Nunito"/>
              <a:ea typeface="Nunito"/>
              <a:cs typeface="Nunito"/>
              <a:sym typeface="Nunito"/>
            </a:endParaRPr>
          </a:p>
          <a:p>
            <a:pPr marL="0" lvl="0" indent="0" algn="ctr" rtl="0">
              <a:spcBef>
                <a:spcPts val="0"/>
              </a:spcBef>
              <a:spcAft>
                <a:spcPts val="0"/>
              </a:spcAft>
              <a:buNone/>
            </a:pPr>
            <a:r>
              <a:rPr lang="en" sz="1600" b="1" i="1">
                <a:solidFill>
                  <a:srgbClr val="551561"/>
                </a:solidFill>
                <a:latin typeface="Nunito"/>
                <a:ea typeface="Nunito"/>
                <a:cs typeface="Nunito"/>
                <a:sym typeface="Nunito"/>
              </a:rPr>
              <a:t>Dictionary Value Restrictions</a:t>
            </a:r>
            <a:endParaRPr sz="1600" b="1" i="1">
              <a:solidFill>
                <a:srgbClr val="551561"/>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There are no restrictions on dictionary values. A dictionary value can be any object supported by Python including lists, dictionaries, and user-defined objects. Duplicate values are also fine.</a:t>
            </a:r>
            <a:endParaRPr sz="1600" b="1" i="1">
              <a:solidFill>
                <a:srgbClr val="55156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41"/>
        <p:cNvGrpSpPr/>
        <p:nvPr/>
      </p:nvGrpSpPr>
      <p:grpSpPr>
        <a:xfrm>
          <a:off x="0" y="0"/>
          <a:ext cx="0" cy="0"/>
          <a:chOff x="0" y="0"/>
          <a:chExt cx="0" cy="0"/>
        </a:xfrm>
      </p:grpSpPr>
      <p:sp>
        <p:nvSpPr>
          <p:cNvPr id="542" name="Google Shape;542;p59"/>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List vs. Dictionary</a:t>
            </a:r>
            <a:endParaRPr sz="2200">
              <a:solidFill>
                <a:srgbClr val="FFFFFF"/>
              </a:solidFill>
            </a:endParaRPr>
          </a:p>
        </p:txBody>
      </p:sp>
      <p:sp>
        <p:nvSpPr>
          <p:cNvPr id="543" name="Google Shape;543;p59"/>
          <p:cNvSpPr txBox="1"/>
          <p:nvPr/>
        </p:nvSpPr>
        <p:spPr>
          <a:xfrm>
            <a:off x="568725" y="1276025"/>
            <a:ext cx="3840900" cy="230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How a Dictionary Functions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Python dictionaries function as hash tables under the hood. The keys or index values of a dictionary are passed through a “hash function” that assigns them to unique buckets in memory. A given input value for a dictionary key or index will always access the same bucket when passed through the hash function.</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Instead of iterating over every element like in an array or list, this hash function allows for only the index to be passed through to check if anything exists at the bucket associated with the index.</a:t>
            </a:r>
            <a:endParaRPr sz="1200">
              <a:solidFill>
                <a:schemeClr val="lt1"/>
              </a:solidFill>
              <a:latin typeface="Nunito"/>
              <a:ea typeface="Nunito"/>
              <a:cs typeface="Nunito"/>
              <a:sym typeface="Nunito"/>
            </a:endParaRPr>
          </a:p>
        </p:txBody>
      </p:sp>
      <p:sp>
        <p:nvSpPr>
          <p:cNvPr id="544" name="Google Shape;544;p59"/>
          <p:cNvSpPr txBox="1"/>
          <p:nvPr/>
        </p:nvSpPr>
        <p:spPr>
          <a:xfrm>
            <a:off x="4615275" y="1276025"/>
            <a:ext cx="3939900" cy="28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Differentiating Lists &amp; Dictionaries</a:t>
            </a:r>
            <a:endParaRPr sz="12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Dictionaries allow items to be checked directly in constant run time, they are not ordered and require more memory than lists do.</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12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Both dictionaries and lists are mutable; however, with dictionaries, aliasing is a larger concern. Aliasing is when two variables (or names) refer to the same object. When this happens, changes to one variable results in changes to the other.</a:t>
            </a:r>
            <a:endParaRPr sz="1200">
              <a:solidFill>
                <a:srgbClr val="FFFFFF"/>
              </a:solidFill>
              <a:latin typeface="Nunito"/>
              <a:ea typeface="Nunito"/>
              <a:cs typeface="Nunito"/>
              <a:sym typeface="Nunito"/>
            </a:endParaRPr>
          </a:p>
          <a:p>
            <a:pPr marL="0" lvl="0" indent="0" algn="ctr" rtl="0">
              <a:spcBef>
                <a:spcPts val="0"/>
              </a:spcBef>
              <a:spcAft>
                <a:spcPts val="0"/>
              </a:spcAft>
              <a:buNone/>
            </a:pPr>
            <a:endParaRPr sz="1200">
              <a:solidFill>
                <a:srgbClr val="FFFFFF"/>
              </a:solidFill>
              <a:latin typeface="Nunito"/>
              <a:ea typeface="Nunito"/>
              <a:cs typeface="Nunito"/>
              <a:sym typeface="Nunito"/>
            </a:endParaRPr>
          </a:p>
          <a:p>
            <a:pPr marL="0" lvl="0" indent="0" algn="ctr" rtl="0">
              <a:spcBef>
                <a:spcPts val="0"/>
              </a:spcBef>
              <a:spcAft>
                <a:spcPts val="0"/>
              </a:spcAft>
              <a:buNone/>
            </a:pPr>
            <a:r>
              <a:rPr lang="en" sz="1200">
                <a:solidFill>
                  <a:srgbClr val="FFFFFF"/>
                </a:solidFill>
                <a:latin typeface="Nunito"/>
                <a:ea typeface="Nunito"/>
                <a:cs typeface="Nunito"/>
                <a:sym typeface="Nunito"/>
              </a:rPr>
              <a:t>Copies of a list can be done via the slice method [:] or .copy(). Since dictionary keys cannot be sliced, dictionaries must use .copy().</a:t>
            </a:r>
            <a:endParaRPr sz="1200">
              <a:solidFill>
                <a:srgbClr val="FFFFFF"/>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48"/>
        <p:cNvGrpSpPr/>
        <p:nvPr/>
      </p:nvGrpSpPr>
      <p:grpSpPr>
        <a:xfrm>
          <a:off x="0" y="0"/>
          <a:ext cx="0" cy="0"/>
          <a:chOff x="0" y="0"/>
          <a:chExt cx="0" cy="0"/>
        </a:xfrm>
      </p:grpSpPr>
      <p:sp>
        <p:nvSpPr>
          <p:cNvPr id="549" name="Google Shape;549;p60"/>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If/Else Statements</a:t>
            </a:r>
            <a:endParaRPr sz="2200">
              <a:solidFill>
                <a:srgbClr val="FFFFFF"/>
              </a:solidFill>
            </a:endParaRPr>
          </a:p>
        </p:txBody>
      </p:sp>
      <p:sp>
        <p:nvSpPr>
          <p:cNvPr id="550" name="Google Shape;550;p60"/>
          <p:cNvSpPr txBox="1">
            <a:spLocks noGrp="1"/>
          </p:cNvSpPr>
          <p:nvPr>
            <p:ph type="title"/>
          </p:nvPr>
        </p:nvSpPr>
        <p:spPr>
          <a:xfrm>
            <a:off x="279600" y="1420925"/>
            <a:ext cx="4114800" cy="20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Definition</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If/Else/Elif Statements are used in Python for decision-making purposes. This structure allows code to be executed based on whether certain conditions are met.</a:t>
            </a:r>
            <a:endParaRPr sz="1200" b="0">
              <a:latin typeface="Nunito"/>
              <a:ea typeface="Nunito"/>
              <a:cs typeface="Nunito"/>
              <a:sym typeface="Nunito"/>
            </a:endParaRPr>
          </a:p>
          <a:p>
            <a:pPr marL="0" lvl="0" indent="0" algn="ctr" rtl="0">
              <a:spcBef>
                <a:spcPts val="900"/>
              </a:spcBef>
              <a:spcAft>
                <a:spcPts val="900"/>
              </a:spcAft>
              <a:buNone/>
            </a:pPr>
            <a:r>
              <a:rPr lang="en" sz="1200" b="0">
                <a:latin typeface="Nunito"/>
                <a:ea typeface="Nunito"/>
                <a:cs typeface="Nunito"/>
                <a:sym typeface="Nunito"/>
              </a:rPr>
              <a:t>If/Elif/Else Statements can be nested within larger If/Elif/Else statements; however, the indentation of the code is the only manner of identifying the nested statements and can get confusing. Limit the use of nested If/Elif/Else statements.</a:t>
            </a:r>
            <a:endParaRPr sz="1200" b="0">
              <a:latin typeface="Nunito"/>
              <a:ea typeface="Nunito"/>
              <a:cs typeface="Nunito"/>
              <a:sym typeface="Nunito"/>
            </a:endParaRPr>
          </a:p>
        </p:txBody>
      </p:sp>
      <p:sp>
        <p:nvSpPr>
          <p:cNvPr id="551" name="Google Shape;551;p60"/>
          <p:cNvSpPr txBox="1"/>
          <p:nvPr/>
        </p:nvSpPr>
        <p:spPr>
          <a:xfrm>
            <a:off x="4438800" y="1420925"/>
            <a:ext cx="4425600" cy="20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Characteristics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chemeClr val="lt1"/>
                </a:solidFill>
                <a:latin typeface="Nunito"/>
                <a:ea typeface="Nunito"/>
                <a:cs typeface="Nunito"/>
                <a:sym typeface="Nunito"/>
              </a:rPr>
              <a:t>The body of an ‘if’ statement is marked by an indentation. The first line not indented marks the end of the if statement.</a:t>
            </a:r>
            <a:endParaRPr sz="12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chemeClr val="lt1"/>
                </a:solidFill>
                <a:latin typeface="Nunito"/>
                <a:ea typeface="Nunito"/>
                <a:cs typeface="Nunito"/>
                <a:sym typeface="Nunito"/>
              </a:rPr>
              <a:t>In a generic statement for existence, Python default interprets any non-zero value as True, while a None or a 0 as False. </a:t>
            </a:r>
            <a:endParaRPr sz="12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In an If/Elif/Else Statement, multiple elif statements can be used; however, only one block of code will be executed. Even if multiple conditions are true, only the first true statement will be executed. </a:t>
            </a:r>
            <a:endParaRPr sz="1200">
              <a:solidFill>
                <a:schemeClr val="lt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55"/>
        <p:cNvGrpSpPr/>
        <p:nvPr/>
      </p:nvGrpSpPr>
      <p:grpSpPr>
        <a:xfrm>
          <a:off x="0" y="0"/>
          <a:ext cx="0" cy="0"/>
          <a:chOff x="0" y="0"/>
          <a:chExt cx="0" cy="0"/>
        </a:xfrm>
      </p:grpSpPr>
      <p:sp>
        <p:nvSpPr>
          <p:cNvPr id="556" name="Google Shape;556;p61"/>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Python - For Loops</a:t>
            </a:r>
            <a:endParaRPr sz="2200">
              <a:solidFill>
                <a:srgbClr val="FFFFFF"/>
              </a:solidFill>
            </a:endParaRPr>
          </a:p>
        </p:txBody>
      </p:sp>
      <p:sp>
        <p:nvSpPr>
          <p:cNvPr id="557" name="Google Shape;557;p61"/>
          <p:cNvSpPr txBox="1">
            <a:spLocks noGrp="1"/>
          </p:cNvSpPr>
          <p:nvPr>
            <p:ph type="title"/>
          </p:nvPr>
        </p:nvSpPr>
        <p:spPr>
          <a:xfrm>
            <a:off x="579150" y="1808800"/>
            <a:ext cx="4082700" cy="20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Definition</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‘for loop’ is used for iterating over a sequence in a list, tuple, dictionary, set, or even string object. In a ‘for loop’, a set of statements can be executed for each item contained in a list, tuple, etc. ‘For Loops’ are designed to run for a fixed number of times (unlike a ‘while loop’ which is can run to infinity). </a:t>
            </a:r>
            <a:endParaRPr sz="1200" b="0">
              <a:latin typeface="Nunito"/>
              <a:ea typeface="Nunito"/>
              <a:cs typeface="Nunito"/>
              <a:sym typeface="Nunito"/>
            </a:endParaRPr>
          </a:p>
          <a:p>
            <a:pPr marL="0" lvl="0" indent="0" algn="ctr" rtl="0">
              <a:spcBef>
                <a:spcPts val="900"/>
              </a:spcBef>
              <a:spcAft>
                <a:spcPts val="900"/>
              </a:spcAft>
              <a:buNone/>
            </a:pPr>
            <a:r>
              <a:rPr lang="en" sz="1200" b="0">
                <a:latin typeface="Nunito"/>
                <a:ea typeface="Nunito"/>
                <a:cs typeface="Nunito"/>
                <a:sym typeface="Nunito"/>
              </a:rPr>
              <a:t>A Python ‘for’ keyword has more in common with the iterator methods found in object-oriented programming languages than ‘for’ uses in those languages.</a:t>
            </a:r>
            <a:endParaRPr sz="1200" b="0">
              <a:latin typeface="Nunito"/>
              <a:ea typeface="Nunito"/>
              <a:cs typeface="Nunito"/>
              <a:sym typeface="Nunito"/>
            </a:endParaRPr>
          </a:p>
        </p:txBody>
      </p:sp>
      <p:sp>
        <p:nvSpPr>
          <p:cNvPr id="558" name="Google Shape;558;p61"/>
          <p:cNvSpPr txBox="1"/>
          <p:nvPr/>
        </p:nvSpPr>
        <p:spPr>
          <a:xfrm>
            <a:off x="4753050" y="1737100"/>
            <a:ext cx="3811800" cy="28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rgbClr val="551561"/>
                </a:solidFill>
                <a:latin typeface="Nunito"/>
                <a:ea typeface="Nunito"/>
                <a:cs typeface="Nunito"/>
                <a:sym typeface="Nunito"/>
              </a:rPr>
              <a:t>Characteristics</a:t>
            </a:r>
            <a:endParaRPr sz="1200">
              <a:solidFill>
                <a:schemeClr val="lt1"/>
              </a:solidFill>
              <a:latin typeface="Nunito"/>
              <a:ea typeface="Nunito"/>
              <a:cs typeface="Nunito"/>
              <a:sym typeface="Nunito"/>
            </a:endParaRPr>
          </a:p>
          <a:p>
            <a:pPr marL="0" lvl="0" indent="0" algn="ctr" rtl="0">
              <a:spcBef>
                <a:spcPts val="0"/>
              </a:spcBef>
              <a:spcAft>
                <a:spcPts val="0"/>
              </a:spcAft>
              <a:buNone/>
            </a:pPr>
            <a:r>
              <a:rPr lang="en" sz="1200">
                <a:solidFill>
                  <a:srgbClr val="551561"/>
                </a:solidFill>
                <a:latin typeface="Nunito"/>
                <a:ea typeface="Nunito"/>
                <a:cs typeface="Nunito"/>
                <a:sym typeface="Nunito"/>
              </a:rPr>
              <a:t>Break Statements</a:t>
            </a:r>
            <a:r>
              <a:rPr lang="en" sz="1200">
                <a:solidFill>
                  <a:schemeClr val="lt1"/>
                </a:solidFill>
                <a:latin typeface="Nunito"/>
                <a:ea typeface="Nunito"/>
                <a:cs typeface="Nunito"/>
                <a:sym typeface="Nunito"/>
              </a:rPr>
              <a:t> -- </a:t>
            </a:r>
            <a:r>
              <a:rPr lang="en" sz="1000">
                <a:solidFill>
                  <a:schemeClr val="lt1"/>
                </a:solidFill>
                <a:latin typeface="Nunito"/>
                <a:ea typeface="Nunito"/>
                <a:cs typeface="Nunito"/>
                <a:sym typeface="Nunito"/>
              </a:rPr>
              <a:t>Allow a loop to end before the loop has iterated over every single element.</a:t>
            </a:r>
            <a:endParaRPr sz="10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rgbClr val="551561"/>
                </a:solidFill>
                <a:latin typeface="Nunito"/>
                <a:ea typeface="Nunito"/>
                <a:cs typeface="Nunito"/>
                <a:sym typeface="Nunito"/>
              </a:rPr>
              <a:t>Continue Statements</a:t>
            </a:r>
            <a:r>
              <a:rPr lang="en" sz="1200">
                <a:solidFill>
                  <a:schemeClr val="lt1"/>
                </a:solidFill>
                <a:latin typeface="Nunito"/>
                <a:ea typeface="Nunito"/>
                <a:cs typeface="Nunito"/>
                <a:sym typeface="Nunito"/>
              </a:rPr>
              <a:t> -- </a:t>
            </a:r>
            <a:r>
              <a:rPr lang="en" sz="1000">
                <a:solidFill>
                  <a:schemeClr val="lt1"/>
                </a:solidFill>
                <a:latin typeface="Nunito"/>
                <a:ea typeface="Nunito"/>
                <a:cs typeface="Nunito"/>
                <a:sym typeface="Nunito"/>
              </a:rPr>
              <a:t>Allow a loop to end the current iteration of the loop and continue with the next iteration.</a:t>
            </a:r>
            <a:endParaRPr sz="10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rgbClr val="551561"/>
                </a:solidFill>
                <a:latin typeface="Nunito"/>
                <a:ea typeface="Nunito"/>
                <a:cs typeface="Nunito"/>
                <a:sym typeface="Nunito"/>
              </a:rPr>
              <a:t>Pass Statements</a:t>
            </a:r>
            <a:r>
              <a:rPr lang="en" sz="1200">
                <a:solidFill>
                  <a:schemeClr val="lt1"/>
                </a:solidFill>
                <a:latin typeface="Nunito"/>
                <a:ea typeface="Nunito"/>
                <a:cs typeface="Nunito"/>
                <a:sym typeface="Nunito"/>
              </a:rPr>
              <a:t> -- </a:t>
            </a:r>
            <a:r>
              <a:rPr lang="en" sz="1000">
                <a:solidFill>
                  <a:schemeClr val="lt1"/>
                </a:solidFill>
                <a:latin typeface="Nunito"/>
                <a:ea typeface="Nunito"/>
                <a:cs typeface="Nunito"/>
                <a:sym typeface="Nunito"/>
              </a:rPr>
              <a:t>Prevents an error in loop runs; loops must have content, but if there is no content, ‘pass’ will allow the loop to execute without error.</a:t>
            </a:r>
            <a:endParaRPr sz="1000">
              <a:solidFill>
                <a:schemeClr val="lt1"/>
              </a:solidFill>
              <a:latin typeface="Nunito"/>
              <a:ea typeface="Nunito"/>
              <a:cs typeface="Nunito"/>
              <a:sym typeface="Nunito"/>
            </a:endParaRPr>
          </a:p>
          <a:p>
            <a:pPr marL="0" lvl="0" indent="0" algn="ctr" rtl="0">
              <a:spcBef>
                <a:spcPts val="700"/>
              </a:spcBef>
              <a:spcAft>
                <a:spcPts val="0"/>
              </a:spcAft>
              <a:buNone/>
            </a:pPr>
            <a:r>
              <a:rPr lang="en" sz="1200">
                <a:solidFill>
                  <a:srgbClr val="551561"/>
                </a:solidFill>
                <a:latin typeface="Nunito"/>
                <a:ea typeface="Nunito"/>
                <a:cs typeface="Nunito"/>
                <a:sym typeface="Nunito"/>
              </a:rPr>
              <a:t>Range Function</a:t>
            </a:r>
            <a:r>
              <a:rPr lang="en" sz="1200">
                <a:solidFill>
                  <a:schemeClr val="lt1"/>
                </a:solidFill>
                <a:latin typeface="Nunito"/>
                <a:ea typeface="Nunito"/>
                <a:cs typeface="Nunito"/>
                <a:sym typeface="Nunito"/>
              </a:rPr>
              <a:t> -- </a:t>
            </a:r>
            <a:r>
              <a:rPr lang="en" sz="1000">
                <a:solidFill>
                  <a:schemeClr val="lt1"/>
                </a:solidFill>
                <a:latin typeface="Nunito"/>
                <a:ea typeface="Nunito"/>
                <a:cs typeface="Nunito"/>
                <a:sym typeface="Nunito"/>
              </a:rPr>
              <a:t>Returns a sequence of numbers starting at 0 (default) and occurring in increments of 1 (default) ending at some specified number. This can be paired with a for loop to iterate over a set of code a specific number of times.</a:t>
            </a:r>
            <a:endParaRPr sz="1000">
              <a:solidFill>
                <a:schemeClr val="lt1"/>
              </a:solidFill>
              <a:latin typeface="Nunito"/>
              <a:ea typeface="Nunito"/>
              <a:cs typeface="Nunito"/>
              <a:sym typeface="Nunito"/>
            </a:endParaRPr>
          </a:p>
          <a:p>
            <a:pPr marL="0" lvl="0" indent="0" algn="ctr" rtl="0">
              <a:spcBef>
                <a:spcPts val="700"/>
              </a:spcBef>
              <a:spcAft>
                <a:spcPts val="700"/>
              </a:spcAft>
              <a:buNone/>
            </a:pPr>
            <a:r>
              <a:rPr lang="en" sz="1200">
                <a:solidFill>
                  <a:schemeClr val="lt1"/>
                </a:solidFill>
                <a:latin typeface="Nunito"/>
                <a:ea typeface="Nunito"/>
                <a:cs typeface="Nunito"/>
                <a:sym typeface="Nunito"/>
              </a:rPr>
              <a:t>Can Utilize ‘Else’ keywords, If/Else Statements, and Loops can be Nested inside other Loops</a:t>
            </a:r>
            <a:endParaRPr sz="1200">
              <a:solidFill>
                <a:schemeClr val="lt1"/>
              </a:solidFill>
              <a:latin typeface="Nunito"/>
              <a:ea typeface="Nunito"/>
              <a:cs typeface="Nunito"/>
              <a:sym typeface="Nunito"/>
            </a:endParaRPr>
          </a:p>
        </p:txBody>
      </p:sp>
      <p:sp>
        <p:nvSpPr>
          <p:cNvPr id="559" name="Google Shape;559;p61"/>
          <p:cNvSpPr txBox="1"/>
          <p:nvPr/>
        </p:nvSpPr>
        <p:spPr>
          <a:xfrm>
            <a:off x="1481100" y="1234300"/>
            <a:ext cx="61818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u="sng">
                <a:solidFill>
                  <a:srgbClr val="FFFFFF"/>
                </a:solidFill>
                <a:latin typeface="Nunito"/>
                <a:ea typeface="Nunito"/>
                <a:cs typeface="Nunito"/>
                <a:sym typeface="Nunito"/>
              </a:rPr>
              <a:t>If you can do it in a for loop, try it in a ‘.apply’ or list comprehension!</a:t>
            </a:r>
            <a:endParaRPr sz="1500" b="1" u="sng">
              <a:solidFill>
                <a:srgbClr val="FFFFFF"/>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3"/>
        <p:cNvGrpSpPr/>
        <p:nvPr/>
      </p:nvGrpSpPr>
      <p:grpSpPr>
        <a:xfrm>
          <a:off x="0" y="0"/>
          <a:ext cx="0" cy="0"/>
          <a:chOff x="0" y="0"/>
          <a:chExt cx="0" cy="0"/>
        </a:xfrm>
      </p:grpSpPr>
      <p:sp>
        <p:nvSpPr>
          <p:cNvPr id="564" name="Google Shape;564;p62"/>
          <p:cNvSpPr txBox="1">
            <a:spLocks noGrp="1"/>
          </p:cNvSpPr>
          <p:nvPr>
            <p:ph type="ctrTitle"/>
          </p:nvPr>
        </p:nvSpPr>
        <p:spPr>
          <a:xfrm>
            <a:off x="279375" y="377400"/>
            <a:ext cx="6522000" cy="355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latin typeface="Nunito"/>
                <a:ea typeface="Nunito"/>
                <a:cs typeface="Nunito"/>
                <a:sym typeface="Nunito"/>
              </a:rPr>
              <a:t>Module III - Repos: Saving &amp; Sharing Work</a:t>
            </a:r>
            <a:endParaRPr sz="2400" i="1">
              <a:latin typeface="Nunito"/>
              <a:ea typeface="Nunito"/>
              <a:cs typeface="Nunito"/>
              <a:sym typeface="Nunito"/>
            </a:endParaRPr>
          </a:p>
          <a:p>
            <a:pPr marL="0" lvl="0" indent="0" algn="l" rtl="0">
              <a:spcBef>
                <a:spcPts val="0"/>
              </a:spcBef>
              <a:spcAft>
                <a:spcPts val="0"/>
              </a:spcAft>
              <a:buNone/>
            </a:pPr>
            <a:endParaRPr sz="140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BitBucket / GitHub</a:t>
            </a:r>
            <a:br>
              <a:rPr lang="en" sz="1200" b="0">
                <a:latin typeface="Nunito"/>
                <a:ea typeface="Nunito"/>
                <a:cs typeface="Nunito"/>
                <a:sym typeface="Nunito"/>
              </a:rPr>
            </a:br>
            <a:endParaRPr sz="1200" b="0">
              <a:latin typeface="Nunito"/>
              <a:ea typeface="Nunito"/>
              <a:cs typeface="Nunito"/>
              <a:sym typeface="Nunito"/>
            </a:endParaRPr>
          </a:p>
          <a:p>
            <a:pPr marL="457200" lvl="0" indent="-317500" algn="l" rtl="0">
              <a:spcBef>
                <a:spcPts val="0"/>
              </a:spcBef>
              <a:spcAft>
                <a:spcPts val="0"/>
              </a:spcAft>
              <a:buSzPts val="1400"/>
              <a:buFont typeface="Nunito"/>
              <a:buChar char="●"/>
            </a:pPr>
            <a:r>
              <a:rPr lang="en" sz="1400">
                <a:latin typeface="Nunito"/>
                <a:ea typeface="Nunito"/>
                <a:cs typeface="Nunito"/>
                <a:sym typeface="Nunito"/>
              </a:rPr>
              <a:t>Repo Conventions</a:t>
            </a:r>
            <a:br>
              <a:rPr lang="en" sz="1200" b="0">
                <a:latin typeface="Nunito"/>
                <a:ea typeface="Nunito"/>
                <a:cs typeface="Nunito"/>
                <a:sym typeface="Nunito"/>
              </a:rPr>
            </a:br>
            <a:endParaRPr sz="1200" b="0">
              <a:latin typeface="Nunito"/>
              <a:ea typeface="Nunito"/>
              <a:cs typeface="Nunito"/>
              <a:sym typeface="Nunito"/>
            </a:endParaRPr>
          </a:p>
          <a:p>
            <a:pPr marL="457200" lvl="0" indent="-330200" algn="l" rtl="0">
              <a:spcBef>
                <a:spcPts val="0"/>
              </a:spcBef>
              <a:spcAft>
                <a:spcPts val="0"/>
              </a:spcAft>
              <a:buSzPts val="1600"/>
              <a:buFont typeface="Nunito"/>
              <a:buChar char="●"/>
            </a:pPr>
            <a:r>
              <a:rPr lang="en" sz="1400">
                <a:latin typeface="Nunito"/>
                <a:ea typeface="Nunito"/>
                <a:cs typeface="Nunito"/>
                <a:sym typeface="Nunito"/>
              </a:rPr>
              <a:t>BitBucket / GitHub Commit Process</a:t>
            </a:r>
            <a:endParaRPr sz="14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68"/>
        <p:cNvGrpSpPr/>
        <p:nvPr/>
      </p:nvGrpSpPr>
      <p:grpSpPr>
        <a:xfrm>
          <a:off x="0" y="0"/>
          <a:ext cx="0" cy="0"/>
          <a:chOff x="0" y="0"/>
          <a:chExt cx="0" cy="0"/>
        </a:xfrm>
      </p:grpSpPr>
      <p:sp>
        <p:nvSpPr>
          <p:cNvPr id="569" name="Google Shape;569;p63"/>
          <p:cNvSpPr txBox="1">
            <a:spLocks noGrp="1"/>
          </p:cNvSpPr>
          <p:nvPr>
            <p:ph type="body" idx="1"/>
          </p:nvPr>
        </p:nvSpPr>
        <p:spPr>
          <a:xfrm>
            <a:off x="805050" y="2064825"/>
            <a:ext cx="7617000" cy="16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50">
                <a:solidFill>
                  <a:srgbClr val="FFFFFF"/>
                </a:solidFill>
                <a:latin typeface="Arial"/>
                <a:ea typeface="Arial"/>
                <a:cs typeface="Arial"/>
                <a:sym typeface="Arial"/>
              </a:rPr>
              <a:t>Repositories are excellent hubs for containing entire project code directories.</a:t>
            </a:r>
            <a:endParaRPr sz="1550">
              <a:solidFill>
                <a:srgbClr val="FFFFFF"/>
              </a:solidFill>
              <a:latin typeface="Arial"/>
              <a:ea typeface="Arial"/>
              <a:cs typeface="Arial"/>
              <a:sym typeface="Arial"/>
            </a:endParaRPr>
          </a:p>
          <a:p>
            <a:pPr marL="0" lvl="0" indent="0" algn="ctr" rtl="0">
              <a:spcBef>
                <a:spcPts val="0"/>
              </a:spcBef>
              <a:spcAft>
                <a:spcPts val="0"/>
              </a:spcAft>
              <a:buNone/>
            </a:pP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BitBucket or GitHub offer free and easy-to-use tiers to hold and share your code.</a:t>
            </a: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570" name="Google Shape;570;p63"/>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BitBucket &amp; GitHub</a:t>
            </a:r>
            <a:endParaRPr>
              <a:latin typeface="Nunito"/>
              <a:ea typeface="Nunito"/>
              <a:cs typeface="Nunito"/>
              <a:sym typeface="Nunito"/>
            </a:endParaRPr>
          </a:p>
        </p:txBody>
      </p:sp>
      <p:sp>
        <p:nvSpPr>
          <p:cNvPr id="571" name="Google Shape;571;p63"/>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Repos: Saving &amp; Sharing Work</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51561"/>
        </a:solidFill>
        <a:effectLst/>
      </p:bgPr>
    </p:bg>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083025" y="785100"/>
            <a:ext cx="48450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latin typeface="Nunito"/>
                <a:ea typeface="Nunito"/>
                <a:cs typeface="Nunito"/>
                <a:sym typeface="Nunito"/>
              </a:rPr>
              <a:t>True Goal is Exposure.</a:t>
            </a:r>
            <a:endParaRPr sz="2800">
              <a:latin typeface="Nunito"/>
              <a:ea typeface="Nunito"/>
              <a:cs typeface="Nunito"/>
              <a:sym typeface="Nunito"/>
            </a:endParaRPr>
          </a:p>
          <a:p>
            <a:pPr marL="0" lvl="0" indent="0" algn="l" rtl="0">
              <a:spcBef>
                <a:spcPts val="0"/>
              </a:spcBef>
              <a:spcAft>
                <a:spcPts val="0"/>
              </a:spcAft>
              <a:buNone/>
            </a:pPr>
            <a:endParaRPr sz="28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You are not going to remember every aspect of Python that this course covers.</a:t>
            </a:r>
            <a:endParaRPr sz="1700" i="1">
              <a:latin typeface="Nunito"/>
              <a:ea typeface="Nunito"/>
              <a:cs typeface="Nunito"/>
              <a:sym typeface="Nunito"/>
            </a:endParaRPr>
          </a:p>
          <a:p>
            <a:pPr marL="0" lvl="0" indent="0" algn="l" rtl="0">
              <a:spcBef>
                <a:spcPts val="0"/>
              </a:spcBef>
              <a:spcAft>
                <a:spcPts val="0"/>
              </a:spcAft>
              <a:buNone/>
            </a:pPr>
            <a:endParaRPr sz="17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But, ideally, you will remember the </a:t>
            </a:r>
            <a:r>
              <a:rPr lang="en" sz="1700" i="1" u="sng">
                <a:latin typeface="Nunito"/>
                <a:ea typeface="Nunito"/>
                <a:cs typeface="Nunito"/>
                <a:sym typeface="Nunito"/>
              </a:rPr>
              <a:t>topics</a:t>
            </a:r>
            <a:r>
              <a:rPr lang="en" sz="1700" i="1">
                <a:latin typeface="Nunito"/>
                <a:ea typeface="Nunito"/>
                <a:cs typeface="Nunito"/>
                <a:sym typeface="Nunito"/>
              </a:rPr>
              <a:t>.</a:t>
            </a:r>
            <a:endParaRPr sz="1700" i="1">
              <a:latin typeface="Nunito"/>
              <a:ea typeface="Nunito"/>
              <a:cs typeface="Nunito"/>
              <a:sym typeface="Nunito"/>
            </a:endParaRPr>
          </a:p>
          <a:p>
            <a:pPr marL="0" lvl="0" indent="0" algn="l" rtl="0">
              <a:spcBef>
                <a:spcPts val="0"/>
              </a:spcBef>
              <a:spcAft>
                <a:spcPts val="0"/>
              </a:spcAft>
              <a:buNone/>
            </a:pPr>
            <a:endParaRPr sz="1700" i="1">
              <a:latin typeface="Nunito"/>
              <a:ea typeface="Nunito"/>
              <a:cs typeface="Nunito"/>
              <a:sym typeface="Nunito"/>
            </a:endParaRPr>
          </a:p>
          <a:p>
            <a:pPr marL="0" lvl="0" indent="0" algn="l" rtl="0">
              <a:spcBef>
                <a:spcPts val="0"/>
              </a:spcBef>
              <a:spcAft>
                <a:spcPts val="0"/>
              </a:spcAft>
              <a:buNone/>
            </a:pPr>
            <a:r>
              <a:rPr lang="en" sz="1700" i="1">
                <a:latin typeface="Nunito"/>
                <a:ea typeface="Nunito"/>
                <a:cs typeface="Nunito"/>
                <a:sym typeface="Nunito"/>
              </a:rPr>
              <a:t>My intention is to provide materials that you can reference back to as needed while also teaching you how to (literally) google coding assistance.</a:t>
            </a:r>
            <a:endParaRPr sz="1700" i="1">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677900" y="1434000"/>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BitBucket &amp; GitHub Walkthroughs</a:t>
            </a:r>
            <a:endParaRPr sz="2200">
              <a:solidFill>
                <a:srgbClr val="FFFFFF"/>
              </a:solidFill>
            </a:endParaRPr>
          </a:p>
        </p:txBody>
      </p:sp>
      <p:sp>
        <p:nvSpPr>
          <p:cNvPr id="577" name="Google Shape;577;p64"/>
          <p:cNvSpPr txBox="1">
            <a:spLocks noGrp="1"/>
          </p:cNvSpPr>
          <p:nvPr>
            <p:ph type="title"/>
          </p:nvPr>
        </p:nvSpPr>
        <p:spPr>
          <a:xfrm>
            <a:off x="1906950" y="1989675"/>
            <a:ext cx="5330100" cy="162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Account Set-Up</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Creating a Repo</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Admin Access &amp; Sharing</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Establishing a New Repo (and its Git Clone)</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Git Clone and/or Downloading Some Other Repo</a:t>
            </a:r>
            <a:endParaRPr sz="1600" i="1">
              <a:solidFill>
                <a:srgbClr val="551561"/>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1"/>
        <p:cNvGrpSpPr/>
        <p:nvPr/>
      </p:nvGrpSpPr>
      <p:grpSpPr>
        <a:xfrm>
          <a:off x="0" y="0"/>
          <a:ext cx="0" cy="0"/>
          <a:chOff x="0" y="0"/>
          <a:chExt cx="0" cy="0"/>
        </a:xfrm>
      </p:grpSpPr>
      <p:sp>
        <p:nvSpPr>
          <p:cNvPr id="582" name="Google Shape;582;p65"/>
          <p:cNvSpPr txBox="1">
            <a:spLocks noGrp="1"/>
          </p:cNvSpPr>
          <p:nvPr>
            <p:ph type="body" idx="1"/>
          </p:nvPr>
        </p:nvSpPr>
        <p:spPr>
          <a:xfrm>
            <a:off x="733950" y="2064825"/>
            <a:ext cx="7695600" cy="18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50">
                <a:solidFill>
                  <a:srgbClr val="FFFFFF"/>
                </a:solidFill>
                <a:latin typeface="Arial"/>
                <a:ea typeface="Arial"/>
                <a:cs typeface="Arial"/>
                <a:sym typeface="Arial"/>
              </a:rPr>
              <a:t>Basic repo conventions facilitate simpler sharing of code with other people on other local machines. Although you can simply push up your code at any point in time and have others pull down and work with the code, there are easy ways to improve sharing, such as in READMEs, directory organization, version control, and branching.</a:t>
            </a:r>
            <a:endParaRPr sz="1550">
              <a:solidFill>
                <a:srgbClr val="FFFFFF"/>
              </a:solidFill>
              <a:latin typeface="Arial"/>
              <a:ea typeface="Arial"/>
              <a:cs typeface="Arial"/>
              <a:sym typeface="Arial"/>
            </a:endParaRPr>
          </a:p>
          <a:p>
            <a:pPr marL="0" lvl="0" indent="0" algn="ctr" rtl="0">
              <a:spcBef>
                <a:spcPts val="0"/>
              </a:spcBef>
              <a:spcAft>
                <a:spcPts val="0"/>
              </a:spcAft>
              <a:buNone/>
            </a:pP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A great example of proper repo etiquette and organization is the repo for AdaptNLP.</a:t>
            </a: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583" name="Google Shape;583;p65"/>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Repo Conventions</a:t>
            </a:r>
            <a:endParaRPr>
              <a:latin typeface="Nunito"/>
              <a:ea typeface="Nunito"/>
              <a:cs typeface="Nunito"/>
              <a:sym typeface="Nunito"/>
            </a:endParaRPr>
          </a:p>
        </p:txBody>
      </p:sp>
      <p:sp>
        <p:nvSpPr>
          <p:cNvPr id="584" name="Google Shape;584;p65"/>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Repos: Saving &amp; Sharing Work</a:t>
            </a:r>
            <a:endParaRPr sz="29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88"/>
        <p:cNvGrpSpPr/>
        <p:nvPr/>
      </p:nvGrpSpPr>
      <p:grpSpPr>
        <a:xfrm>
          <a:off x="0" y="0"/>
          <a:ext cx="0" cy="0"/>
          <a:chOff x="0" y="0"/>
          <a:chExt cx="0" cy="0"/>
        </a:xfrm>
      </p:grpSpPr>
      <p:sp>
        <p:nvSpPr>
          <p:cNvPr id="589" name="Google Shape;589;p66"/>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Repo Organization</a:t>
            </a:r>
            <a:endParaRPr sz="2200">
              <a:solidFill>
                <a:srgbClr val="FFFFFF"/>
              </a:solidFill>
            </a:endParaRPr>
          </a:p>
        </p:txBody>
      </p:sp>
      <p:sp>
        <p:nvSpPr>
          <p:cNvPr id="590" name="Google Shape;590;p66"/>
          <p:cNvSpPr txBox="1">
            <a:spLocks noGrp="1"/>
          </p:cNvSpPr>
          <p:nvPr>
            <p:ph type="title"/>
          </p:nvPr>
        </p:nvSpPr>
        <p:spPr>
          <a:xfrm>
            <a:off x="380775" y="1167925"/>
            <a:ext cx="4068300" cy="3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SubDirectories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complete project should have multiple subdirectories that are easy to navigate. For example, separate folders should exist for the Data, Experimental Code, the full Model, Model Training, and for the How-To/Tutorials.</a:t>
            </a:r>
            <a:endParaRPr sz="1200" b="0">
              <a:latin typeface="Nunito"/>
              <a:ea typeface="Nunito"/>
              <a:cs typeface="Nunito"/>
              <a:sym typeface="Nunito"/>
            </a:endParaRPr>
          </a:p>
          <a:p>
            <a:pPr marL="0" lvl="0" indent="0" algn="ctr"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.gitignore files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.gitignore files are made from .txt files that serve to keep your repo clean from extraneous files like jupyter notebook checkpoints or datasets. (These files take up a lot of memory and bloat your repo.) Any file that should not get pushed up can be added to the .gitignore and will be skipped in any commit.</a:t>
            </a:r>
            <a:endParaRPr sz="1200" b="0">
              <a:latin typeface="Nunito"/>
              <a:ea typeface="Nunito"/>
              <a:cs typeface="Nunito"/>
              <a:sym typeface="Nunito"/>
            </a:endParaRPr>
          </a:p>
          <a:p>
            <a:pPr marL="0" lvl="0" indent="0" algn="ctr"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init.py files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Often empty files, but their existence in a directory with a script allows Python to recognize the script as a callable module for import in a notebook.</a:t>
            </a:r>
            <a:endParaRPr sz="1200" b="0">
              <a:latin typeface="Nunito"/>
              <a:ea typeface="Nunito"/>
              <a:cs typeface="Nunito"/>
              <a:sym typeface="Nunito"/>
            </a:endParaRPr>
          </a:p>
        </p:txBody>
      </p:sp>
      <p:sp>
        <p:nvSpPr>
          <p:cNvPr id="591" name="Google Shape;591;p66"/>
          <p:cNvSpPr txBox="1">
            <a:spLocks noGrp="1"/>
          </p:cNvSpPr>
          <p:nvPr>
            <p:ph type="title"/>
          </p:nvPr>
        </p:nvSpPr>
        <p:spPr>
          <a:xfrm>
            <a:off x="4694925" y="1241125"/>
            <a:ext cx="4068300" cy="36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README.md Files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README files are more or less text files that detail the purpose of a repo, the contents of a repo, and a quick how-to on the repo. </a:t>
            </a:r>
            <a:endParaRPr sz="12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Link: </a:t>
            </a:r>
            <a:r>
              <a:rPr lang="en" sz="1200" b="0" u="sng">
                <a:solidFill>
                  <a:srgbClr val="FFFFFF"/>
                </a:solidFill>
                <a:latin typeface="Nunito"/>
                <a:ea typeface="Nunito"/>
                <a:cs typeface="Nunito"/>
                <a:sym typeface="Nunito"/>
                <a:hlinkClick r:id="rId3">
                  <a:extLst>
                    <a:ext uri="{A12FA001-AC4F-418D-AE19-62706E023703}">
                      <ahyp:hlinkClr xmlns:ahyp="http://schemas.microsoft.com/office/drawing/2018/hyperlinkcolor" val="tx"/>
                    </a:ext>
                  </a:extLst>
                </a:hlinkClick>
              </a:rPr>
              <a:t>BitBucket Markdown Guide</a:t>
            </a:r>
            <a:endParaRPr sz="1200" b="0">
              <a:solidFill>
                <a:srgbClr val="FFFFFF"/>
              </a:solidFill>
              <a:latin typeface="Nunito"/>
              <a:ea typeface="Nunito"/>
              <a:cs typeface="Nunito"/>
              <a:sym typeface="Nunito"/>
            </a:endParaRPr>
          </a:p>
          <a:p>
            <a:pPr marL="0" lvl="0" indent="0" algn="ctr" rtl="0">
              <a:spcBef>
                <a:spcPts val="0"/>
              </a:spcBef>
              <a:spcAft>
                <a:spcPts val="0"/>
              </a:spcAft>
              <a:buNone/>
            </a:pPr>
            <a:endParaRPr sz="11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Scripts (.py files)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Finalized code should be removed from a notebook and put into a .py file. Complete or finalized functions should be split into distinct processes contained in separate .py files. For example, a script should be made solely for data cleaning or solely for model training. </a:t>
            </a:r>
            <a:endParaRPr sz="1200" b="0">
              <a:latin typeface="Nunito"/>
              <a:ea typeface="Nunito"/>
              <a:cs typeface="Nunito"/>
              <a:sym typeface="Nunito"/>
            </a:endParaRPr>
          </a:p>
          <a:p>
            <a:pPr marL="0" lvl="0" indent="0" algn="ctr" rtl="0">
              <a:spcBef>
                <a:spcPts val="0"/>
              </a:spcBef>
              <a:spcAft>
                <a:spcPts val="0"/>
              </a:spcAft>
              <a:buNone/>
            </a:pPr>
            <a:endParaRPr sz="9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Tutorial Notebooks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A final repo should always contain a simple notebook that serves as an easy walkthrough of how to use the model or process you’ve made. Ideally, there would only be a handful of cells, each highlighting the simplicity of use and the outputs you receive.</a:t>
            </a:r>
            <a:endParaRPr sz="1200" b="0">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595"/>
        <p:cNvGrpSpPr/>
        <p:nvPr/>
      </p:nvGrpSpPr>
      <p:grpSpPr>
        <a:xfrm>
          <a:off x="0" y="0"/>
          <a:ext cx="0" cy="0"/>
          <a:chOff x="0" y="0"/>
          <a:chExt cx="0" cy="0"/>
        </a:xfrm>
      </p:grpSpPr>
      <p:sp>
        <p:nvSpPr>
          <p:cNvPr id="596" name="Google Shape;596;p67"/>
          <p:cNvSpPr txBox="1">
            <a:spLocks noGrp="1"/>
          </p:cNvSpPr>
          <p:nvPr>
            <p:ph type="title"/>
          </p:nvPr>
        </p:nvSpPr>
        <p:spPr>
          <a:xfrm>
            <a:off x="1677900" y="8353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Trouble with Repos</a:t>
            </a:r>
            <a:endParaRPr sz="2200">
              <a:solidFill>
                <a:srgbClr val="FFFFFF"/>
              </a:solidFill>
            </a:endParaRPr>
          </a:p>
        </p:txBody>
      </p:sp>
      <p:sp>
        <p:nvSpPr>
          <p:cNvPr id="597" name="Google Shape;597;p67"/>
          <p:cNvSpPr txBox="1">
            <a:spLocks noGrp="1"/>
          </p:cNvSpPr>
          <p:nvPr>
            <p:ph type="title"/>
          </p:nvPr>
        </p:nvSpPr>
        <p:spPr>
          <a:xfrm>
            <a:off x="751050" y="1412150"/>
            <a:ext cx="7641900" cy="3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i="1">
                <a:solidFill>
                  <a:srgbClr val="551561"/>
                </a:solidFill>
                <a:latin typeface="Nunito"/>
                <a:ea typeface="Nunito"/>
                <a:cs typeface="Nunito"/>
                <a:sym typeface="Nunito"/>
              </a:rPr>
              <a:t>If you’re mainly working in notebooks for model development, you’ll find that notebooks don’t share easily for collaboration purposes. </a:t>
            </a:r>
            <a:endParaRPr sz="1500" i="1">
              <a:solidFill>
                <a:srgbClr val="551561"/>
              </a:solidFill>
              <a:latin typeface="Nunito"/>
              <a:ea typeface="Nunito"/>
              <a:cs typeface="Nunito"/>
              <a:sym typeface="Nunito"/>
            </a:endParaRPr>
          </a:p>
          <a:p>
            <a:pPr marL="0" lvl="0" indent="0" algn="ctr" rtl="0">
              <a:spcBef>
                <a:spcPts val="0"/>
              </a:spcBef>
              <a:spcAft>
                <a:spcPts val="0"/>
              </a:spcAft>
              <a:buNone/>
            </a:pPr>
            <a:r>
              <a:rPr lang="en" sz="1300" b="0">
                <a:solidFill>
                  <a:srgbClr val="FFFFFF"/>
                </a:solidFill>
                <a:latin typeface="Nunito"/>
                <a:ea typeface="Nunito"/>
                <a:cs typeface="Nunito"/>
                <a:sym typeface="Nunito"/>
              </a:rPr>
              <a:t>Everyone in a group will start with the same notebook, but then wind up sharing their new edited version with different people. All are working at the same time, developing different pieces. At the end, someone has to integrate all the necessary pieces.</a:t>
            </a:r>
            <a:endParaRPr sz="900" b="0">
              <a:solidFill>
                <a:srgbClr val="FFFFFF"/>
              </a:solidFill>
              <a:latin typeface="Nunito"/>
              <a:ea typeface="Nunito"/>
              <a:cs typeface="Nunito"/>
              <a:sym typeface="Nunito"/>
            </a:endParaRPr>
          </a:p>
          <a:p>
            <a:pPr marL="0" lvl="0" indent="0" algn="ctr" rtl="0">
              <a:spcBef>
                <a:spcPts val="0"/>
              </a:spcBef>
              <a:spcAft>
                <a:spcPts val="0"/>
              </a:spcAft>
              <a:buNone/>
            </a:pPr>
            <a:endParaRPr sz="1200" b="0">
              <a:latin typeface="Nunito"/>
              <a:ea typeface="Nunito"/>
              <a:cs typeface="Nunito"/>
              <a:sym typeface="Nunito"/>
            </a:endParaRPr>
          </a:p>
          <a:p>
            <a:pPr marL="0" lvl="0" indent="0" algn="ctr" rtl="0">
              <a:spcBef>
                <a:spcPts val="0"/>
              </a:spcBef>
              <a:spcAft>
                <a:spcPts val="0"/>
              </a:spcAft>
              <a:buNone/>
            </a:pPr>
            <a:r>
              <a:rPr lang="en" sz="1600" i="1">
                <a:solidFill>
                  <a:srgbClr val="551561"/>
                </a:solidFill>
                <a:latin typeface="Nunito"/>
                <a:ea typeface="Nunito"/>
                <a:cs typeface="Nunito"/>
                <a:sym typeface="Nunito"/>
              </a:rPr>
              <a:t>Solutions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300" b="0">
                <a:latin typeface="Nunito"/>
                <a:ea typeface="Nunito"/>
                <a:cs typeface="Nunito"/>
                <a:sym typeface="Nunito"/>
              </a:rPr>
              <a:t>Version Control</a:t>
            </a:r>
            <a:r>
              <a:rPr lang="en" sz="1200" b="0">
                <a:latin typeface="Nunito"/>
                <a:ea typeface="Nunito"/>
                <a:cs typeface="Nunito"/>
                <a:sym typeface="Nunito"/>
              </a:rPr>
              <a:t> -- </a:t>
            </a:r>
            <a:r>
              <a:rPr lang="en" sz="1000" b="0">
                <a:latin typeface="Nunito"/>
                <a:ea typeface="Nunito"/>
                <a:cs typeface="Nunito"/>
                <a:sym typeface="Nunito"/>
              </a:rPr>
              <a:t>For data scientists in early model or product development, version control may be unnecessary. However, once a minimum viable product is established, this becomes Version1, and now continued development should be versioned. On larger teams, even early model development should be version controlled.</a:t>
            </a:r>
            <a:endParaRPr sz="1000" b="0">
              <a:latin typeface="Nunito"/>
              <a:ea typeface="Nunito"/>
              <a:cs typeface="Nunito"/>
              <a:sym typeface="Nunito"/>
            </a:endParaRPr>
          </a:p>
          <a:p>
            <a:pPr marL="0" lvl="0" indent="0" algn="ctr" rtl="0">
              <a:spcBef>
                <a:spcPts val="0"/>
              </a:spcBef>
              <a:spcAft>
                <a:spcPts val="0"/>
              </a:spcAft>
              <a:buNone/>
            </a:pPr>
            <a:endParaRPr sz="10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Modular Scripting -- </a:t>
            </a:r>
            <a:r>
              <a:rPr lang="en" sz="1000" b="0">
                <a:latin typeface="Nunito"/>
                <a:ea typeface="Nunito"/>
                <a:cs typeface="Nunito"/>
                <a:sym typeface="Nunito"/>
              </a:rPr>
              <a:t>By modularizing your completed code as you move through the model development process, it allows for easier exchange of code to other colleagues. When a set of cleaning functions or processes are finalized, formatting them into a single .py and then sharing only that form makes it simpler to maintain consistency across the team. (Think small-scale version control super early on in a project.)</a:t>
            </a:r>
            <a:endParaRPr sz="1000" b="0">
              <a:latin typeface="Nunito"/>
              <a:ea typeface="Nunito"/>
              <a:cs typeface="Nunito"/>
              <a:sym typeface="Nunito"/>
            </a:endParaRPr>
          </a:p>
          <a:p>
            <a:pPr marL="0" lvl="0" indent="0" algn="ctr" rtl="0">
              <a:spcBef>
                <a:spcPts val="0"/>
              </a:spcBef>
              <a:spcAft>
                <a:spcPts val="0"/>
              </a:spcAft>
              <a:buNone/>
            </a:pPr>
            <a:endParaRPr sz="1000" b="0">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Google Colab / KubeFlow -- </a:t>
            </a:r>
            <a:r>
              <a:rPr lang="en" sz="1000" b="0">
                <a:latin typeface="Nunito"/>
                <a:ea typeface="Nunito"/>
                <a:cs typeface="Nunito"/>
                <a:sym typeface="Nunito"/>
              </a:rPr>
              <a:t>These are fairly new services that are out and about for use that are intended to improve the ability to develop models as a team. Google Colab, in particular, has promise as it’s built into the Google Drive system (files in google drive can be accessed easily from Google Colab).</a:t>
            </a:r>
            <a:endParaRPr sz="1000" b="0">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601"/>
        <p:cNvGrpSpPr/>
        <p:nvPr/>
      </p:nvGrpSpPr>
      <p:grpSpPr>
        <a:xfrm>
          <a:off x="0" y="0"/>
          <a:ext cx="0" cy="0"/>
          <a:chOff x="0" y="0"/>
          <a:chExt cx="0" cy="0"/>
        </a:xfrm>
      </p:grpSpPr>
      <p:sp>
        <p:nvSpPr>
          <p:cNvPr id="602" name="Google Shape;602;p68"/>
          <p:cNvSpPr txBox="1">
            <a:spLocks noGrp="1"/>
          </p:cNvSpPr>
          <p:nvPr>
            <p:ph type="title"/>
          </p:nvPr>
        </p:nvSpPr>
        <p:spPr>
          <a:xfrm>
            <a:off x="1677900" y="6651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Repository Convention</a:t>
            </a:r>
            <a:endParaRPr sz="2200">
              <a:solidFill>
                <a:srgbClr val="FFFFFF"/>
              </a:solidFill>
            </a:endParaRPr>
          </a:p>
        </p:txBody>
      </p:sp>
      <p:sp>
        <p:nvSpPr>
          <p:cNvPr id="603" name="Google Shape;603;p68"/>
          <p:cNvSpPr txBox="1">
            <a:spLocks noGrp="1"/>
          </p:cNvSpPr>
          <p:nvPr>
            <p:ph type="title"/>
          </p:nvPr>
        </p:nvSpPr>
        <p:spPr>
          <a:xfrm>
            <a:off x="594125" y="1324725"/>
            <a:ext cx="4134300" cy="353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551561"/>
                </a:solidFill>
                <a:latin typeface="Nunito"/>
                <a:ea typeface="Nunito"/>
                <a:cs typeface="Nunito"/>
                <a:sym typeface="Nunito"/>
              </a:rPr>
              <a:t>Version Control &amp; Master/Branches</a:t>
            </a:r>
            <a:endParaRPr sz="1600" i="1">
              <a:solidFill>
                <a:srgbClr val="551561"/>
              </a:solidFill>
              <a:latin typeface="Nunito"/>
              <a:ea typeface="Nunito"/>
              <a:cs typeface="Nunito"/>
              <a:sym typeface="Nunito"/>
            </a:endParaRPr>
          </a:p>
          <a:p>
            <a:pPr marL="0" lvl="0" indent="0" algn="ctr" rtl="0">
              <a:spcBef>
                <a:spcPts val="0"/>
              </a:spcBef>
              <a:spcAft>
                <a:spcPts val="0"/>
              </a:spcAft>
              <a:buNone/>
            </a:pPr>
            <a:r>
              <a:rPr lang="en" sz="1200" b="0">
                <a:latin typeface="Nunito"/>
                <a:ea typeface="Nunito"/>
                <a:cs typeface="Nunito"/>
                <a:sym typeface="Nunito"/>
              </a:rPr>
              <a:t>There are multiple software options that can provide version control systems, including Mercurial (for BitBucket) and Git (GitHub).</a:t>
            </a:r>
            <a:endParaRPr sz="1200" b="0">
              <a:latin typeface="Nunito"/>
              <a:ea typeface="Nunito"/>
              <a:cs typeface="Nunito"/>
              <a:sym typeface="Nunito"/>
            </a:endParaRPr>
          </a:p>
          <a:p>
            <a:pPr marL="0" lvl="0" indent="0" algn="ctr" rtl="0">
              <a:spcBef>
                <a:spcPts val="600"/>
              </a:spcBef>
              <a:spcAft>
                <a:spcPts val="0"/>
              </a:spcAft>
              <a:buNone/>
            </a:pPr>
            <a:r>
              <a:rPr lang="en" sz="1200" b="0">
                <a:latin typeface="Nunito"/>
                <a:ea typeface="Nunito"/>
                <a:cs typeface="Nunito"/>
                <a:sym typeface="Nunito"/>
              </a:rPr>
              <a:t>Tracks and manages changes to a file system. When operating at the file system level, they track additions, deletions, and modifications made to files and directories. When operating at the individual source code file level, it will track additions, deletions, and modifications of lines of text within a single file.</a:t>
            </a:r>
            <a:endParaRPr sz="1200" b="0">
              <a:latin typeface="Nunito"/>
              <a:ea typeface="Nunito"/>
              <a:cs typeface="Nunito"/>
              <a:sym typeface="Nunito"/>
            </a:endParaRPr>
          </a:p>
          <a:p>
            <a:pPr marL="0" lvl="0" indent="0" algn="ctr" rtl="0">
              <a:spcBef>
                <a:spcPts val="800"/>
              </a:spcBef>
              <a:spcAft>
                <a:spcPts val="0"/>
              </a:spcAft>
              <a:buNone/>
            </a:pPr>
            <a:r>
              <a:rPr lang="en" sz="1200">
                <a:solidFill>
                  <a:srgbClr val="551561"/>
                </a:solidFill>
                <a:latin typeface="Nunito"/>
                <a:ea typeface="Nunito"/>
                <a:cs typeface="Nunito"/>
                <a:sym typeface="Nunito"/>
              </a:rPr>
              <a:t>Version Control &amp; Branching allows for:</a:t>
            </a:r>
            <a:endParaRPr sz="1200">
              <a:solidFill>
                <a:srgbClr val="551561"/>
              </a:solidFill>
              <a:latin typeface="Nunito"/>
              <a:ea typeface="Nunito"/>
              <a:cs typeface="Nunito"/>
              <a:sym typeface="Nunito"/>
            </a:endParaRPr>
          </a:p>
          <a:p>
            <a:pPr marL="0" lvl="0" indent="0" algn="l" rtl="0">
              <a:spcBef>
                <a:spcPts val="600"/>
              </a:spcBef>
              <a:spcAft>
                <a:spcPts val="600"/>
              </a:spcAft>
              <a:buNone/>
            </a:pPr>
            <a:r>
              <a:rPr lang="en" sz="1200" b="0">
                <a:latin typeface="Nunito"/>
                <a:ea typeface="Nunito"/>
                <a:cs typeface="Nunito"/>
                <a:sym typeface="Nunito"/>
              </a:rPr>
              <a:t>1. Easy Development -- </a:t>
            </a:r>
            <a:r>
              <a:rPr lang="en" sz="1000" b="0">
                <a:latin typeface="Nunito"/>
                <a:ea typeface="Nunito"/>
                <a:cs typeface="Nunito"/>
                <a:sym typeface="Nunito"/>
              </a:rPr>
              <a:t>Experiment in branches prior to merging to the master</a:t>
            </a:r>
            <a:br>
              <a:rPr lang="en" sz="1200" b="0">
                <a:latin typeface="Nunito"/>
                <a:ea typeface="Nunito"/>
                <a:cs typeface="Nunito"/>
                <a:sym typeface="Nunito"/>
              </a:rPr>
            </a:br>
            <a:r>
              <a:rPr lang="en" sz="1200" b="0">
                <a:latin typeface="Nunito"/>
                <a:ea typeface="Nunito"/>
                <a:cs typeface="Nunito"/>
                <a:sym typeface="Nunito"/>
              </a:rPr>
              <a:t>2. Conflict Resolution --</a:t>
            </a:r>
            <a:r>
              <a:rPr lang="en" sz="1000" b="0">
                <a:latin typeface="Nunito"/>
                <a:ea typeface="Nunito"/>
                <a:cs typeface="Nunito"/>
                <a:sym typeface="Nunito"/>
              </a:rPr>
              <a:t> Multiple changes to the same line of code can be audited and addressed easily</a:t>
            </a:r>
            <a:br>
              <a:rPr lang="en" sz="1200" b="0">
                <a:latin typeface="Nunito"/>
                <a:ea typeface="Nunito"/>
                <a:cs typeface="Nunito"/>
                <a:sym typeface="Nunito"/>
              </a:rPr>
            </a:br>
            <a:r>
              <a:rPr lang="en" sz="1200" b="0">
                <a:latin typeface="Nunito"/>
                <a:ea typeface="Nunito"/>
                <a:cs typeface="Nunito"/>
                <a:sym typeface="Nunito"/>
              </a:rPr>
              <a:t>3. Rollback &amp; Undo Changes -- </a:t>
            </a:r>
            <a:r>
              <a:rPr lang="en" sz="1000" b="0">
                <a:latin typeface="Nunito"/>
                <a:ea typeface="Nunito"/>
                <a:cs typeface="Nunito"/>
                <a:sym typeface="Nunito"/>
              </a:rPr>
              <a:t>When bugs are discovered in the source code, easy rollbacks to a stable version</a:t>
            </a:r>
            <a:br>
              <a:rPr lang="en" sz="1000" b="0">
                <a:latin typeface="Nunito"/>
                <a:ea typeface="Nunito"/>
                <a:cs typeface="Nunito"/>
                <a:sym typeface="Nunito"/>
              </a:rPr>
            </a:br>
            <a:r>
              <a:rPr lang="en" sz="1200" b="0">
                <a:latin typeface="Nunito"/>
                <a:ea typeface="Nunito"/>
                <a:cs typeface="Nunito"/>
                <a:sym typeface="Nunito"/>
              </a:rPr>
              <a:t>4. Off-site Source Code Back-Up  </a:t>
            </a:r>
            <a:endParaRPr sz="1200" b="0">
              <a:latin typeface="Nunito"/>
              <a:ea typeface="Nunito"/>
              <a:cs typeface="Nunito"/>
              <a:sym typeface="Nunito"/>
            </a:endParaRPr>
          </a:p>
        </p:txBody>
      </p:sp>
      <p:pic>
        <p:nvPicPr>
          <p:cNvPr id="604" name="Google Shape;604;p68"/>
          <p:cNvPicPr preferRelativeResize="0"/>
          <p:nvPr/>
        </p:nvPicPr>
        <p:blipFill>
          <a:blip r:embed="rId3">
            <a:alphaModFix/>
          </a:blip>
          <a:stretch>
            <a:fillRect/>
          </a:stretch>
        </p:blipFill>
        <p:spPr>
          <a:xfrm>
            <a:off x="5028825" y="1611263"/>
            <a:ext cx="3521050" cy="281682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08"/>
        <p:cNvGrpSpPr/>
        <p:nvPr/>
      </p:nvGrpSpPr>
      <p:grpSpPr>
        <a:xfrm>
          <a:off x="0" y="0"/>
          <a:ext cx="0" cy="0"/>
          <a:chOff x="0" y="0"/>
          <a:chExt cx="0" cy="0"/>
        </a:xfrm>
      </p:grpSpPr>
      <p:sp>
        <p:nvSpPr>
          <p:cNvPr id="609" name="Google Shape;609;p69"/>
          <p:cNvSpPr txBox="1">
            <a:spLocks noGrp="1"/>
          </p:cNvSpPr>
          <p:nvPr>
            <p:ph type="body" idx="1"/>
          </p:nvPr>
        </p:nvSpPr>
        <p:spPr>
          <a:xfrm>
            <a:off x="805050" y="2064825"/>
            <a:ext cx="7550400" cy="18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50">
                <a:solidFill>
                  <a:srgbClr val="FFFFFF"/>
                </a:solidFill>
                <a:latin typeface="Arial"/>
                <a:ea typeface="Arial"/>
                <a:cs typeface="Arial"/>
                <a:sym typeface="Arial"/>
              </a:rPr>
              <a:t>The commit process is fairly simple and should be done on a regular basis -- when a major update or change to the code has been accomplished or, at the very least, once a day.</a:t>
            </a:r>
            <a:endParaRPr sz="1550">
              <a:solidFill>
                <a:srgbClr val="FFFFFF"/>
              </a:solidFill>
              <a:latin typeface="Arial"/>
              <a:ea typeface="Arial"/>
              <a:cs typeface="Arial"/>
              <a:sym typeface="Arial"/>
            </a:endParaRPr>
          </a:p>
          <a:p>
            <a:pPr marL="0" lvl="0" indent="0" algn="ctr" rtl="0">
              <a:spcBef>
                <a:spcPts val="0"/>
              </a:spcBef>
              <a:spcAft>
                <a:spcPts val="0"/>
              </a:spcAft>
              <a:buNone/>
            </a:pPr>
            <a:endParaRPr sz="1550">
              <a:solidFill>
                <a:srgbClr val="FFFFFF"/>
              </a:solidFill>
              <a:latin typeface="Arial"/>
              <a:ea typeface="Arial"/>
              <a:cs typeface="Arial"/>
              <a:sym typeface="Arial"/>
            </a:endParaRPr>
          </a:p>
          <a:p>
            <a:pPr marL="0" lvl="0" indent="0" algn="ctr" rtl="0">
              <a:spcBef>
                <a:spcPts val="0"/>
              </a:spcBef>
              <a:spcAft>
                <a:spcPts val="0"/>
              </a:spcAft>
              <a:buNone/>
            </a:pPr>
            <a:r>
              <a:rPr lang="en" sz="1550">
                <a:solidFill>
                  <a:srgbClr val="FFFFFF"/>
                </a:solidFill>
                <a:latin typeface="Arial"/>
                <a:ea typeface="Arial"/>
                <a:cs typeface="Arial"/>
                <a:sym typeface="Arial"/>
              </a:rPr>
              <a:t>Despite being simple, it can be tedious to commit often, but it is a huge timesaver in the long run to keep up with.</a:t>
            </a: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sz="1550">
              <a:solidFill>
                <a:srgbClr val="FFFFFF"/>
              </a:solidFill>
              <a:latin typeface="Arial"/>
              <a:ea typeface="Arial"/>
              <a:cs typeface="Arial"/>
              <a:sym typeface="Arial"/>
            </a:endParaRPr>
          </a:p>
          <a:p>
            <a:pPr marL="0" lvl="0" indent="0" algn="ctr" rtl="0">
              <a:lnSpc>
                <a:spcPct val="100000"/>
              </a:lnSpc>
              <a:spcBef>
                <a:spcPts val="0"/>
              </a:spcBef>
              <a:spcAft>
                <a:spcPts val="0"/>
              </a:spcAft>
              <a:buNone/>
            </a:pPr>
            <a:endParaRPr>
              <a:solidFill>
                <a:srgbClr val="FFFFFF"/>
              </a:solidFill>
              <a:latin typeface="Arial"/>
              <a:ea typeface="Arial"/>
              <a:cs typeface="Arial"/>
              <a:sym typeface="Arial"/>
            </a:endParaRPr>
          </a:p>
        </p:txBody>
      </p:sp>
      <p:sp>
        <p:nvSpPr>
          <p:cNvPr id="610" name="Google Shape;610;p69"/>
          <p:cNvSpPr txBox="1"/>
          <p:nvPr/>
        </p:nvSpPr>
        <p:spPr>
          <a:xfrm>
            <a:off x="2375475" y="1458400"/>
            <a:ext cx="4544100" cy="47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50" i="1" u="sng">
                <a:solidFill>
                  <a:schemeClr val="accent4"/>
                </a:solidFill>
                <a:latin typeface="Roboto"/>
                <a:ea typeface="Roboto"/>
                <a:cs typeface="Roboto"/>
                <a:sym typeface="Roboto"/>
              </a:rPr>
              <a:t>Repo Commit</a:t>
            </a:r>
            <a:endParaRPr>
              <a:latin typeface="Nunito"/>
              <a:ea typeface="Nunito"/>
              <a:cs typeface="Nunito"/>
              <a:sym typeface="Nunito"/>
            </a:endParaRPr>
          </a:p>
        </p:txBody>
      </p:sp>
      <p:sp>
        <p:nvSpPr>
          <p:cNvPr id="611" name="Google Shape;611;p69"/>
          <p:cNvSpPr txBox="1">
            <a:spLocks noGrp="1"/>
          </p:cNvSpPr>
          <p:nvPr>
            <p:ph type="title"/>
          </p:nvPr>
        </p:nvSpPr>
        <p:spPr>
          <a:xfrm>
            <a:off x="1758225" y="836275"/>
            <a:ext cx="5778600" cy="5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Nunito"/>
                <a:ea typeface="Nunito"/>
                <a:cs typeface="Nunito"/>
                <a:sym typeface="Nunito"/>
              </a:rPr>
              <a:t>Repos: Saving &amp; Sharing Work</a:t>
            </a:r>
            <a:endParaRPr sz="29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858585"/>
        </a:solidFill>
        <a:effectLst/>
      </p:bgPr>
    </p:bg>
    <p:spTree>
      <p:nvGrpSpPr>
        <p:cNvPr id="1" name="Shape 615"/>
        <p:cNvGrpSpPr/>
        <p:nvPr/>
      </p:nvGrpSpPr>
      <p:grpSpPr>
        <a:xfrm>
          <a:off x="0" y="0"/>
          <a:ext cx="0" cy="0"/>
          <a:chOff x="0" y="0"/>
          <a:chExt cx="0" cy="0"/>
        </a:xfrm>
      </p:grpSpPr>
      <p:sp>
        <p:nvSpPr>
          <p:cNvPr id="616" name="Google Shape;616;p70"/>
          <p:cNvSpPr txBox="1">
            <a:spLocks noGrp="1"/>
          </p:cNvSpPr>
          <p:nvPr>
            <p:ph type="title"/>
          </p:nvPr>
        </p:nvSpPr>
        <p:spPr>
          <a:xfrm>
            <a:off x="1677900" y="821925"/>
            <a:ext cx="57882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Repo Commit</a:t>
            </a:r>
            <a:endParaRPr sz="2200">
              <a:solidFill>
                <a:srgbClr val="FFFFFF"/>
              </a:solidFill>
            </a:endParaRPr>
          </a:p>
        </p:txBody>
      </p:sp>
      <p:sp>
        <p:nvSpPr>
          <p:cNvPr id="617" name="Google Shape;617;p70"/>
          <p:cNvSpPr txBox="1">
            <a:spLocks noGrp="1"/>
          </p:cNvSpPr>
          <p:nvPr>
            <p:ph type="title"/>
          </p:nvPr>
        </p:nvSpPr>
        <p:spPr>
          <a:xfrm>
            <a:off x="919800" y="1383950"/>
            <a:ext cx="7280100" cy="260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i="1">
                <a:solidFill>
                  <a:srgbClr val="551561"/>
                </a:solidFill>
                <a:latin typeface="Nunito"/>
                <a:ea typeface="Nunito"/>
                <a:cs typeface="Nunito"/>
                <a:sym typeface="Nunito"/>
              </a:rPr>
              <a:t>From Within the Command Prompt...</a:t>
            </a:r>
            <a:endParaRPr sz="1600" i="1">
              <a:solidFill>
                <a:srgbClr val="551561"/>
              </a:solidFill>
              <a:latin typeface="Nunito"/>
              <a:ea typeface="Nunito"/>
              <a:cs typeface="Nunito"/>
              <a:sym typeface="Nunito"/>
            </a:endParaRPr>
          </a:p>
          <a:p>
            <a:pPr marL="457200" lvl="0" indent="0" algn="l" rtl="0">
              <a:spcBef>
                <a:spcPts val="0"/>
              </a:spcBef>
              <a:spcAft>
                <a:spcPts val="0"/>
              </a:spcAft>
              <a:buNone/>
            </a:pPr>
            <a:r>
              <a:rPr lang="en" sz="1200" b="0">
                <a:latin typeface="Nunito"/>
                <a:ea typeface="Nunito"/>
                <a:cs typeface="Nunito"/>
                <a:sym typeface="Nunito"/>
              </a:rPr>
              <a:t>Navigate to the directory you wish to commit files from</a:t>
            </a:r>
            <a:endParaRPr sz="1200" b="0">
              <a:latin typeface="Nunito"/>
              <a:ea typeface="Nunito"/>
              <a:cs typeface="Nunito"/>
              <a:sym typeface="Nunito"/>
            </a:endParaRPr>
          </a:p>
          <a:p>
            <a:pPr marL="457200" lvl="0" indent="0" algn="l" rtl="0">
              <a:spcBef>
                <a:spcPts val="600"/>
              </a:spcBef>
              <a:spcAft>
                <a:spcPts val="0"/>
              </a:spcAft>
              <a:buNone/>
            </a:pPr>
            <a:r>
              <a:rPr lang="en" sz="1200" b="0">
                <a:latin typeface="Nunito"/>
                <a:ea typeface="Nunito"/>
                <a:cs typeface="Nunito"/>
                <a:sym typeface="Nunito"/>
              </a:rPr>
              <a:t>Git Clone (if the repo has not been established within this directory yet)</a:t>
            </a:r>
            <a:endParaRPr sz="1200" b="0">
              <a:latin typeface="Nunito"/>
              <a:ea typeface="Nunito"/>
              <a:cs typeface="Nunito"/>
              <a:sym typeface="Nunito"/>
            </a:endParaRPr>
          </a:p>
          <a:p>
            <a:pPr marL="457200" lvl="0" indent="0" algn="l" rtl="0">
              <a:spcBef>
                <a:spcPts val="600"/>
              </a:spcBef>
              <a:spcAft>
                <a:spcPts val="0"/>
              </a:spcAft>
              <a:buNone/>
            </a:pPr>
            <a:r>
              <a:rPr lang="en" sz="1200" b="0">
                <a:latin typeface="Nunito"/>
                <a:ea typeface="Nunito"/>
                <a:cs typeface="Nunito"/>
                <a:sym typeface="Nunito"/>
              </a:rPr>
              <a:t>Git Init</a:t>
            </a:r>
            <a:endParaRPr sz="1200" b="0">
              <a:latin typeface="Nunito"/>
              <a:ea typeface="Nunito"/>
              <a:cs typeface="Nunito"/>
              <a:sym typeface="Nunito"/>
            </a:endParaRPr>
          </a:p>
          <a:p>
            <a:pPr marL="457200" lvl="0" indent="0" algn="l" rtl="0">
              <a:spcBef>
                <a:spcPts val="600"/>
              </a:spcBef>
              <a:spcAft>
                <a:spcPts val="0"/>
              </a:spcAft>
              <a:buNone/>
            </a:pPr>
            <a:r>
              <a:rPr lang="en" sz="1200" b="0">
                <a:latin typeface="Nunito"/>
                <a:ea typeface="Nunito"/>
                <a:cs typeface="Nunito"/>
                <a:sym typeface="Nunito"/>
              </a:rPr>
              <a:t>Git Add -- All or by Individual Files</a:t>
            </a:r>
            <a:endParaRPr sz="1200" b="0">
              <a:latin typeface="Nunito"/>
              <a:ea typeface="Nunito"/>
              <a:cs typeface="Nunito"/>
              <a:sym typeface="Nunito"/>
            </a:endParaRPr>
          </a:p>
          <a:p>
            <a:pPr marL="457200" lvl="0" indent="0" algn="l" rtl="0">
              <a:spcBef>
                <a:spcPts val="600"/>
              </a:spcBef>
              <a:spcAft>
                <a:spcPts val="0"/>
              </a:spcAft>
              <a:buNone/>
            </a:pPr>
            <a:r>
              <a:rPr lang="en" sz="1200" b="0">
                <a:latin typeface="Nunito"/>
                <a:ea typeface="Nunito"/>
                <a:cs typeface="Nunito"/>
                <a:sym typeface="Nunito"/>
              </a:rPr>
              <a:t>Git Commit -m “Commit Message” (A commit message is required -- Might as well make it useful)</a:t>
            </a:r>
            <a:endParaRPr sz="1200" b="0">
              <a:latin typeface="Nunito"/>
              <a:ea typeface="Nunito"/>
              <a:cs typeface="Nunito"/>
              <a:sym typeface="Nunito"/>
            </a:endParaRPr>
          </a:p>
          <a:p>
            <a:pPr marL="457200" lvl="0" indent="0" algn="l" rtl="0">
              <a:spcBef>
                <a:spcPts val="600"/>
              </a:spcBef>
              <a:spcAft>
                <a:spcPts val="0"/>
              </a:spcAft>
              <a:buNone/>
            </a:pPr>
            <a:r>
              <a:rPr lang="en" sz="1200" b="0">
                <a:latin typeface="Nunito"/>
                <a:ea typeface="Nunito"/>
                <a:cs typeface="Nunito"/>
                <a:sym typeface="Nunito"/>
              </a:rPr>
              <a:t>Git Push</a:t>
            </a:r>
            <a:br>
              <a:rPr lang="en" sz="1200" b="0">
                <a:latin typeface="Nunito"/>
                <a:ea typeface="Nunito"/>
                <a:cs typeface="Nunito"/>
                <a:sym typeface="Nunito"/>
              </a:rPr>
            </a:br>
            <a:endParaRPr sz="1200" b="0">
              <a:latin typeface="Nunito"/>
              <a:ea typeface="Nunito"/>
              <a:cs typeface="Nunito"/>
              <a:sym typeface="Nunito"/>
            </a:endParaRPr>
          </a:p>
          <a:p>
            <a:pPr marL="0" lvl="0" indent="0" algn="l" rtl="0">
              <a:spcBef>
                <a:spcPts val="600"/>
              </a:spcBef>
              <a:spcAft>
                <a:spcPts val="600"/>
              </a:spcAft>
              <a:buNone/>
            </a:pPr>
            <a:r>
              <a:rPr lang="en" sz="1200" b="0">
                <a:latin typeface="Nunito"/>
                <a:ea typeface="Nunito"/>
                <a:cs typeface="Nunito"/>
                <a:sym typeface="Nunito"/>
              </a:rPr>
              <a:t>There will be a login pop-up from time to time during this process -- Simply log in to your BitBucket / GitHub / VS Code account to complete.</a:t>
            </a:r>
            <a:endParaRPr sz="1200" b="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44"/>
        <p:cNvGrpSpPr/>
        <p:nvPr/>
      </p:nvGrpSpPr>
      <p:grpSpPr>
        <a:xfrm>
          <a:off x="0" y="0"/>
          <a:ext cx="0" cy="0"/>
          <a:chOff x="0" y="0"/>
          <a:chExt cx="0" cy="0"/>
        </a:xfrm>
      </p:grpSpPr>
      <p:sp>
        <p:nvSpPr>
          <p:cNvPr id="345" name="Google Shape;345;p29"/>
          <p:cNvSpPr txBox="1"/>
          <p:nvPr/>
        </p:nvSpPr>
        <p:spPr>
          <a:xfrm>
            <a:off x="478800" y="1259425"/>
            <a:ext cx="7871400" cy="2949000"/>
          </a:xfrm>
          <a:prstGeom prst="rect">
            <a:avLst/>
          </a:prstGeom>
          <a:noFill/>
          <a:ln>
            <a:noFill/>
          </a:ln>
        </p:spPr>
        <p:txBody>
          <a:bodyPr spcFirstLastPara="1" wrap="square" lIns="91425" tIns="91425" rIns="91425" bIns="91425" anchor="t" anchorCtr="0">
            <a:noAutofit/>
          </a:bodyPr>
          <a:lstStyle/>
          <a:p>
            <a:pPr marL="609600" lvl="0" indent="-304800" algn="just" rtl="0">
              <a:lnSpc>
                <a:spcPct val="114000"/>
              </a:lnSpc>
              <a:spcBef>
                <a:spcPts val="1000"/>
              </a:spcBef>
              <a:spcAft>
                <a:spcPts val="0"/>
              </a:spcAft>
              <a:buClr>
                <a:srgbClr val="FFFFFF"/>
              </a:buClr>
              <a:buSzPts val="1200"/>
              <a:buChar char="■"/>
            </a:pPr>
            <a:r>
              <a:rPr lang="en" b="1">
                <a:solidFill>
                  <a:srgbClr val="FFFFFF"/>
                </a:solidFill>
                <a:latin typeface="Maven Pro"/>
                <a:ea typeface="Maven Pro"/>
                <a:cs typeface="Maven Pro"/>
                <a:sym typeface="Maven Pro"/>
              </a:rPr>
              <a:t>Data Engineering</a:t>
            </a:r>
            <a:r>
              <a:rPr lang="en" sz="1200">
                <a:solidFill>
                  <a:srgbClr val="FFFFFF"/>
                </a:solidFill>
                <a:latin typeface="Maven Pro"/>
                <a:ea typeface="Maven Pro"/>
                <a:cs typeface="Maven Pro"/>
                <a:sym typeface="Maven Pro"/>
              </a:rPr>
              <a:t> - the application of technology to help </a:t>
            </a:r>
            <a:r>
              <a:rPr lang="en" sz="1200" b="1" u="sng">
                <a:solidFill>
                  <a:srgbClr val="FFFFFF"/>
                </a:solidFill>
                <a:latin typeface="Maven Pro"/>
                <a:ea typeface="Maven Pro"/>
                <a:cs typeface="Maven Pro"/>
                <a:sym typeface="Maven Pro"/>
              </a:rPr>
              <a:t>collect, store, process, transform and structure data</a:t>
            </a:r>
            <a:r>
              <a:rPr lang="en" sz="1200">
                <a:solidFill>
                  <a:srgbClr val="FFFFFF"/>
                </a:solidFill>
                <a:latin typeface="Maven Pro"/>
                <a:ea typeface="Maven Pro"/>
                <a:cs typeface="Maven Pro"/>
                <a:sym typeface="Maven Pro"/>
              </a:rPr>
              <a:t> to enable it to be used for decision support.</a:t>
            </a:r>
            <a:endParaRPr sz="1200">
              <a:solidFill>
                <a:srgbClr val="FFFFFF"/>
              </a:solidFill>
              <a:latin typeface="Maven Pro"/>
              <a:ea typeface="Maven Pro"/>
              <a:cs typeface="Maven Pro"/>
              <a:sym typeface="Maven Pro"/>
            </a:endParaRPr>
          </a:p>
          <a:p>
            <a:pPr marL="609600" lvl="0" indent="-304800" algn="just" rtl="0">
              <a:lnSpc>
                <a:spcPct val="114000"/>
              </a:lnSpc>
              <a:spcBef>
                <a:spcPts val="2000"/>
              </a:spcBef>
              <a:spcAft>
                <a:spcPts val="0"/>
              </a:spcAft>
              <a:buClr>
                <a:srgbClr val="FFFFFF"/>
              </a:buClr>
              <a:buSzPts val="1200"/>
              <a:buFont typeface="Maven Pro"/>
              <a:buChar char="■"/>
            </a:pPr>
            <a:r>
              <a:rPr lang="en" b="1">
                <a:solidFill>
                  <a:srgbClr val="FFFFFF"/>
                </a:solidFill>
                <a:latin typeface="Maven Pro"/>
                <a:ea typeface="Maven Pro"/>
                <a:cs typeface="Maven Pro"/>
                <a:sym typeface="Maven Pro"/>
              </a:rPr>
              <a:t>Data Science</a:t>
            </a:r>
            <a:r>
              <a:rPr lang="en" sz="1200">
                <a:solidFill>
                  <a:srgbClr val="FFFFFF"/>
                </a:solidFill>
                <a:latin typeface="Maven Pro"/>
                <a:ea typeface="Maven Pro"/>
                <a:cs typeface="Maven Pro"/>
                <a:sym typeface="Maven Pro"/>
              </a:rPr>
              <a:t> - the application of math and technology to solve focus business problems. This involves </a:t>
            </a:r>
            <a:r>
              <a:rPr lang="en" sz="1200" b="1" u="sng">
                <a:solidFill>
                  <a:srgbClr val="FFFFFF"/>
                </a:solidFill>
                <a:latin typeface="Maven Pro"/>
                <a:ea typeface="Maven Pro"/>
                <a:cs typeface="Maven Pro"/>
                <a:sym typeface="Maven Pro"/>
              </a:rPr>
              <a:t>analysis, visualization and algorithmic/mathematical computations to extract insights</a:t>
            </a:r>
            <a:r>
              <a:rPr lang="en" sz="1200">
                <a:solidFill>
                  <a:srgbClr val="FFFFFF"/>
                </a:solidFill>
                <a:latin typeface="Maven Pro"/>
                <a:ea typeface="Maven Pro"/>
                <a:cs typeface="Maven Pro"/>
                <a:sym typeface="Maven Pro"/>
              </a:rPr>
              <a:t> </a:t>
            </a:r>
            <a:endParaRPr sz="1200">
              <a:solidFill>
                <a:srgbClr val="FFFFFF"/>
              </a:solidFill>
              <a:latin typeface="Maven Pro"/>
              <a:ea typeface="Maven Pro"/>
              <a:cs typeface="Maven Pro"/>
              <a:sym typeface="Maven Pro"/>
            </a:endParaRPr>
          </a:p>
          <a:p>
            <a:pPr marL="609600" lvl="0" indent="-304800" algn="just" rtl="0">
              <a:lnSpc>
                <a:spcPct val="114000"/>
              </a:lnSpc>
              <a:spcBef>
                <a:spcPts val="2000"/>
              </a:spcBef>
              <a:spcAft>
                <a:spcPts val="0"/>
              </a:spcAft>
              <a:buClr>
                <a:srgbClr val="FFFFFF"/>
              </a:buClr>
              <a:buSzPts val="1200"/>
              <a:buFont typeface="Maven Pro"/>
              <a:buChar char="■"/>
            </a:pPr>
            <a:r>
              <a:rPr lang="en" b="1">
                <a:solidFill>
                  <a:srgbClr val="FFFFFF"/>
                </a:solidFill>
                <a:latin typeface="Maven Pro"/>
                <a:ea typeface="Maven Pro"/>
                <a:cs typeface="Maven Pro"/>
                <a:sym typeface="Maven Pro"/>
              </a:rPr>
              <a:t>Decision Science</a:t>
            </a:r>
            <a:r>
              <a:rPr lang="en" sz="1200">
                <a:solidFill>
                  <a:srgbClr val="FFFFFF"/>
                </a:solidFill>
                <a:latin typeface="Maven Pro"/>
                <a:ea typeface="Maven Pro"/>
                <a:cs typeface="Maven Pro"/>
                <a:sym typeface="Maven Pro"/>
              </a:rPr>
              <a:t> - the interdisciplinary application of business, math, technology, design thinking and behavioral sciences to enable better decisions... It enables the </a:t>
            </a:r>
            <a:r>
              <a:rPr lang="en" sz="1200" b="1" u="sng">
                <a:solidFill>
                  <a:srgbClr val="FFFFFF"/>
                </a:solidFill>
                <a:latin typeface="Maven Pro"/>
                <a:ea typeface="Maven Pro"/>
                <a:cs typeface="Maven Pro"/>
                <a:sym typeface="Maven Pro"/>
              </a:rPr>
              <a:t>on-going creation, translation and consumption of data-driven insights to help organizations make better decisions.</a:t>
            </a:r>
            <a:r>
              <a:rPr lang="en" sz="1200">
                <a:solidFill>
                  <a:srgbClr val="FFFFFF"/>
                </a:solidFill>
                <a:latin typeface="Maven Pro"/>
                <a:ea typeface="Maven Pro"/>
                <a:cs typeface="Maven Pro"/>
                <a:sym typeface="Maven Pro"/>
              </a:rPr>
              <a:t> </a:t>
            </a:r>
            <a:endParaRPr sz="1200">
              <a:solidFill>
                <a:srgbClr val="FFFFFF"/>
              </a:solidFill>
              <a:latin typeface="Maven Pro"/>
              <a:ea typeface="Maven Pro"/>
              <a:cs typeface="Maven Pro"/>
              <a:sym typeface="Maven Pro"/>
            </a:endParaRPr>
          </a:p>
          <a:p>
            <a:pPr marL="0" lvl="0" indent="0" algn="l" rtl="0">
              <a:spcBef>
                <a:spcPts val="2000"/>
              </a:spcBef>
              <a:spcAft>
                <a:spcPts val="0"/>
              </a:spcAft>
              <a:buNone/>
            </a:pPr>
            <a:endParaRPr sz="1200">
              <a:solidFill>
                <a:srgbClr val="FFFFFF"/>
              </a:solidFill>
              <a:latin typeface="Maven Pro"/>
              <a:ea typeface="Maven Pro"/>
              <a:cs typeface="Maven Pro"/>
              <a:sym typeface="Maven Pro"/>
            </a:endParaRPr>
          </a:p>
        </p:txBody>
      </p:sp>
      <p:sp>
        <p:nvSpPr>
          <p:cNvPr id="346" name="Google Shape;346;p29"/>
          <p:cNvSpPr txBox="1"/>
          <p:nvPr/>
        </p:nvSpPr>
        <p:spPr>
          <a:xfrm>
            <a:off x="5286975" y="4657275"/>
            <a:ext cx="3778200" cy="4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hlinkClick r:id="rId3"/>
              </a:rPr>
              <a:t>http://analytics-magazine.org/executive-edge-why-some-data-scientists-should-really-be-called-decision-scientists/</a:t>
            </a:r>
            <a:endParaRPr sz="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0"/>
        <p:cNvGrpSpPr/>
        <p:nvPr/>
      </p:nvGrpSpPr>
      <p:grpSpPr>
        <a:xfrm>
          <a:off x="0" y="0"/>
          <a:ext cx="0" cy="0"/>
          <a:chOff x="0" y="0"/>
          <a:chExt cx="0" cy="0"/>
        </a:xfrm>
      </p:grpSpPr>
      <p:sp>
        <p:nvSpPr>
          <p:cNvPr id="351" name="Google Shape;351;p30"/>
          <p:cNvSpPr txBox="1">
            <a:spLocks noGrp="1"/>
          </p:cNvSpPr>
          <p:nvPr>
            <p:ph type="subTitle" idx="1"/>
          </p:nvPr>
        </p:nvSpPr>
        <p:spPr>
          <a:xfrm>
            <a:off x="350700" y="472725"/>
            <a:ext cx="8442600" cy="192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Maven Pro"/>
                <a:ea typeface="Maven Pro"/>
                <a:cs typeface="Maven Pro"/>
                <a:sym typeface="Maven Pro"/>
              </a:rPr>
              <a:t>Machine Learning Gone Wrong</a:t>
            </a:r>
            <a:endParaRPr sz="1800" b="1">
              <a:solidFill>
                <a:srgbClr val="FFFFFF"/>
              </a:solidFill>
              <a:latin typeface="Maven Pro"/>
              <a:ea typeface="Maven Pro"/>
              <a:cs typeface="Maven Pro"/>
              <a:sym typeface="Maven Pro"/>
            </a:endParaRPr>
          </a:p>
          <a:p>
            <a:pPr marL="0" lvl="0" indent="0" algn="l" rtl="0">
              <a:spcBef>
                <a:spcPts val="0"/>
              </a:spcBef>
              <a:spcAft>
                <a:spcPts val="0"/>
              </a:spcAft>
              <a:buNone/>
            </a:pPr>
            <a:endParaRPr sz="115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A video feed of a subway platform was used to train a model to open a door if the platform was busy. It seemed to work very well until it was found the </a:t>
            </a:r>
            <a:r>
              <a:rPr lang="en" sz="1400" b="1" u="sng">
                <a:solidFill>
                  <a:srgbClr val="FFFFFF"/>
                </a:solidFill>
                <a:latin typeface="Maven Pro"/>
                <a:ea typeface="Maven Pro"/>
                <a:cs typeface="Maven Pro"/>
                <a:sym typeface="Maven Pro"/>
              </a:rPr>
              <a:t>door opened during a holiday when no one was around</a:t>
            </a:r>
            <a:r>
              <a:rPr lang="en" sz="1400">
                <a:solidFill>
                  <a:srgbClr val="FFFFFF"/>
                </a:solidFill>
                <a:latin typeface="Maven Pro"/>
                <a:ea typeface="Maven Pro"/>
                <a:cs typeface="Maven Pro"/>
                <a:sym typeface="Maven Pro"/>
              </a:rPr>
              <a:t>.</a:t>
            </a:r>
            <a:endParaRPr sz="140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It turned out there was a clock in the video feed and the model learned to open at particular times, not in response to crowding. It became an overly complex timer rather than a crowd detector.</a:t>
            </a:r>
            <a:endParaRPr sz="1400">
              <a:solidFill>
                <a:srgbClr val="FFFFFF"/>
              </a:solidFill>
              <a:latin typeface="Maven Pro"/>
              <a:ea typeface="Maven Pro"/>
              <a:cs typeface="Maven Pro"/>
              <a:sym typeface="Maven Pro"/>
            </a:endParaRPr>
          </a:p>
        </p:txBody>
      </p:sp>
      <p:pic>
        <p:nvPicPr>
          <p:cNvPr id="352" name="Google Shape;352;p30"/>
          <p:cNvPicPr preferRelativeResize="0"/>
          <p:nvPr/>
        </p:nvPicPr>
        <p:blipFill>
          <a:blip r:embed="rId3">
            <a:alphaModFix/>
          </a:blip>
          <a:stretch>
            <a:fillRect/>
          </a:stretch>
        </p:blipFill>
        <p:spPr>
          <a:xfrm>
            <a:off x="1632750" y="2571750"/>
            <a:ext cx="6030801" cy="2181700"/>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6"/>
        <p:cNvGrpSpPr/>
        <p:nvPr/>
      </p:nvGrpSpPr>
      <p:grpSpPr>
        <a:xfrm>
          <a:off x="0" y="0"/>
          <a:ext cx="0" cy="0"/>
          <a:chOff x="0" y="0"/>
          <a:chExt cx="0" cy="0"/>
        </a:xfrm>
      </p:grpSpPr>
      <p:sp>
        <p:nvSpPr>
          <p:cNvPr id="357" name="Google Shape;357;p31"/>
          <p:cNvSpPr txBox="1">
            <a:spLocks noGrp="1"/>
          </p:cNvSpPr>
          <p:nvPr>
            <p:ph type="subTitle" idx="1"/>
          </p:nvPr>
        </p:nvSpPr>
        <p:spPr>
          <a:xfrm>
            <a:off x="350700" y="577250"/>
            <a:ext cx="8442600" cy="17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Maven Pro"/>
                <a:ea typeface="Maven Pro"/>
                <a:cs typeface="Maven Pro"/>
                <a:sym typeface="Maven Pro"/>
              </a:rPr>
              <a:t>Machine Learning Gone Wrong</a:t>
            </a:r>
            <a:endParaRPr sz="1800" b="1">
              <a:solidFill>
                <a:srgbClr val="FFFFFF"/>
              </a:solidFill>
              <a:latin typeface="Maven Pro"/>
              <a:ea typeface="Maven Pro"/>
              <a:cs typeface="Maven Pro"/>
              <a:sym typeface="Maven Pro"/>
            </a:endParaRPr>
          </a:p>
          <a:p>
            <a:pPr marL="0" lvl="0" indent="0" algn="l" rtl="0">
              <a:spcBef>
                <a:spcPts val="0"/>
              </a:spcBef>
              <a:spcAft>
                <a:spcPts val="0"/>
              </a:spcAft>
              <a:buNone/>
            </a:pPr>
            <a:endParaRPr sz="115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A model was trained to </a:t>
            </a:r>
            <a:r>
              <a:rPr lang="en" sz="1400" b="1" u="sng">
                <a:solidFill>
                  <a:srgbClr val="FFFFFF"/>
                </a:solidFill>
                <a:latin typeface="Maven Pro"/>
                <a:ea typeface="Maven Pro"/>
                <a:cs typeface="Maven Pro"/>
                <a:sym typeface="Maven Pro"/>
              </a:rPr>
              <a:t>differentiate US vs Russian Tanks</a:t>
            </a:r>
            <a:r>
              <a:rPr lang="en" sz="1400">
                <a:solidFill>
                  <a:srgbClr val="FFFFFF"/>
                </a:solidFill>
                <a:latin typeface="Maven Pro"/>
                <a:ea typeface="Maven Pro"/>
                <a:cs typeface="Maven Pro"/>
                <a:sym typeface="Maven Pro"/>
              </a:rPr>
              <a:t>.</a:t>
            </a:r>
            <a:endParaRPr sz="140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It </a:t>
            </a:r>
            <a:r>
              <a:rPr lang="en" sz="1400" b="1" u="sng">
                <a:solidFill>
                  <a:srgbClr val="FFFFFF"/>
                </a:solidFill>
                <a:latin typeface="Maven Pro"/>
                <a:ea typeface="Maven Pro"/>
                <a:cs typeface="Maven Pro"/>
                <a:sym typeface="Maven Pro"/>
              </a:rPr>
              <a:t>scored very highly</a:t>
            </a:r>
            <a:r>
              <a:rPr lang="en" sz="1400">
                <a:solidFill>
                  <a:srgbClr val="FFFFFF"/>
                </a:solidFill>
                <a:latin typeface="Maven Pro"/>
                <a:ea typeface="Maven Pro"/>
                <a:cs typeface="Maven Pro"/>
                <a:sym typeface="Maven Pro"/>
              </a:rPr>
              <a:t> on their data set, but </a:t>
            </a:r>
            <a:r>
              <a:rPr lang="en" sz="1400" b="1" u="sng">
                <a:solidFill>
                  <a:srgbClr val="FFFFFF"/>
                </a:solidFill>
                <a:latin typeface="Maven Pro"/>
                <a:ea typeface="Maven Pro"/>
                <a:cs typeface="Maven Pro"/>
                <a:sym typeface="Maven Pro"/>
              </a:rPr>
              <a:t>failed in practice</a:t>
            </a:r>
            <a:r>
              <a:rPr lang="en" sz="1400">
                <a:solidFill>
                  <a:srgbClr val="FFFFFF"/>
                </a:solidFill>
                <a:latin typeface="Maven Pro"/>
                <a:ea typeface="Maven Pro"/>
                <a:cs typeface="Maven Pro"/>
                <a:sym typeface="Maven Pro"/>
              </a:rPr>
              <a:t>.</a:t>
            </a:r>
            <a:endParaRPr sz="140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Their pictures of US tanks were taken in daylight, as we had easy access to pictures of them. The Russian tanks were from surveillance photos, which were taken at night.</a:t>
            </a:r>
            <a:endParaRPr sz="1400">
              <a:solidFill>
                <a:srgbClr val="FFFFFF"/>
              </a:solidFill>
              <a:latin typeface="Maven Pro"/>
              <a:ea typeface="Maven Pro"/>
              <a:cs typeface="Maven Pro"/>
              <a:sym typeface="Maven Pro"/>
            </a:endParaRPr>
          </a:p>
          <a:p>
            <a:pPr marL="457200" lvl="0" indent="-317500" algn="l" rtl="0">
              <a:spcBef>
                <a:spcPts val="0"/>
              </a:spcBef>
              <a:spcAft>
                <a:spcPts val="0"/>
              </a:spcAft>
              <a:buClr>
                <a:srgbClr val="FFFFFF"/>
              </a:buClr>
              <a:buSzPts val="1400"/>
              <a:buFont typeface="Maven Pro"/>
              <a:buChar char="●"/>
            </a:pPr>
            <a:r>
              <a:rPr lang="en" sz="1400">
                <a:solidFill>
                  <a:srgbClr val="FFFFFF"/>
                </a:solidFill>
                <a:latin typeface="Maven Pro"/>
                <a:ea typeface="Maven Pro"/>
                <a:cs typeface="Maven Pro"/>
                <a:sym typeface="Maven Pro"/>
              </a:rPr>
              <a:t>The algorithm was a day vs night detector.</a:t>
            </a:r>
            <a:endParaRPr sz="1400">
              <a:solidFill>
                <a:srgbClr val="FFFFFF"/>
              </a:solidFill>
              <a:latin typeface="Maven Pro"/>
              <a:ea typeface="Maven Pro"/>
              <a:cs typeface="Maven Pro"/>
              <a:sym typeface="Maven Pro"/>
            </a:endParaRPr>
          </a:p>
        </p:txBody>
      </p:sp>
      <p:pic>
        <p:nvPicPr>
          <p:cNvPr id="358" name="Google Shape;358;p31"/>
          <p:cNvPicPr preferRelativeResize="0"/>
          <p:nvPr/>
        </p:nvPicPr>
        <p:blipFill>
          <a:blip r:embed="rId3">
            <a:alphaModFix/>
          </a:blip>
          <a:stretch>
            <a:fillRect/>
          </a:stretch>
        </p:blipFill>
        <p:spPr>
          <a:xfrm>
            <a:off x="1383105" y="2571750"/>
            <a:ext cx="2896500" cy="2099949"/>
          </a:xfrm>
          <a:prstGeom prst="rect">
            <a:avLst/>
          </a:prstGeom>
          <a:noFill/>
          <a:ln w="19050" cap="flat" cmpd="sng">
            <a:solidFill>
              <a:srgbClr val="000000"/>
            </a:solidFill>
            <a:prstDash val="solid"/>
            <a:round/>
            <a:headEnd type="none" w="sm" len="sm"/>
            <a:tailEnd type="none" w="sm" len="sm"/>
          </a:ln>
        </p:spPr>
      </p:pic>
      <p:pic>
        <p:nvPicPr>
          <p:cNvPr id="359" name="Google Shape;359;p31"/>
          <p:cNvPicPr preferRelativeResize="0"/>
          <p:nvPr/>
        </p:nvPicPr>
        <p:blipFill>
          <a:blip r:embed="rId4">
            <a:alphaModFix/>
          </a:blip>
          <a:stretch>
            <a:fillRect/>
          </a:stretch>
        </p:blipFill>
        <p:spPr>
          <a:xfrm>
            <a:off x="4610988" y="2571750"/>
            <a:ext cx="3149912" cy="2099950"/>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3"/>
        <p:cNvGrpSpPr/>
        <p:nvPr/>
      </p:nvGrpSpPr>
      <p:grpSpPr>
        <a:xfrm>
          <a:off x="0" y="0"/>
          <a:ext cx="0" cy="0"/>
          <a:chOff x="0" y="0"/>
          <a:chExt cx="0" cy="0"/>
        </a:xfrm>
      </p:grpSpPr>
      <p:sp>
        <p:nvSpPr>
          <p:cNvPr id="364" name="Google Shape;364;p32"/>
          <p:cNvSpPr txBox="1">
            <a:spLocks noGrp="1"/>
          </p:cNvSpPr>
          <p:nvPr>
            <p:ph type="subTitle" idx="1"/>
          </p:nvPr>
        </p:nvSpPr>
        <p:spPr>
          <a:xfrm>
            <a:off x="371250" y="876450"/>
            <a:ext cx="4764600" cy="30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Decisions made prior to model implementation have massive impacts on the output of a model.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It is incredibly easy to miss something simple and create an ill-functioning model </a:t>
            </a:r>
            <a:r>
              <a:rPr lang="en" sz="2400" b="1" u="sng"/>
              <a:t>despite the accuracy score</a:t>
            </a:r>
            <a:r>
              <a:rPr lang="en" sz="2400"/>
              <a: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8"/>
        <p:cNvGrpSpPr/>
        <p:nvPr/>
      </p:nvGrpSpPr>
      <p:grpSpPr>
        <a:xfrm>
          <a:off x="0" y="0"/>
          <a:ext cx="0" cy="0"/>
          <a:chOff x="0" y="0"/>
          <a:chExt cx="0" cy="0"/>
        </a:xfrm>
      </p:grpSpPr>
      <p:sp>
        <p:nvSpPr>
          <p:cNvPr id="369" name="Google Shape;369;p33"/>
          <p:cNvSpPr txBox="1">
            <a:spLocks noGrp="1"/>
          </p:cNvSpPr>
          <p:nvPr>
            <p:ph type="subTitle" idx="1"/>
          </p:nvPr>
        </p:nvSpPr>
        <p:spPr>
          <a:xfrm>
            <a:off x="371250" y="592050"/>
            <a:ext cx="5090400" cy="3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i="1"/>
              <a:t>Python </a:t>
            </a:r>
            <a:r>
              <a:rPr lang="en" sz="2400"/>
              <a:t>is the Programming Language of Choice in Data Science</a:t>
            </a:r>
            <a:endParaRPr sz="2400"/>
          </a:p>
          <a:p>
            <a:pPr marL="0" lvl="0" indent="0" algn="l" rtl="0">
              <a:spcBef>
                <a:spcPts val="0"/>
              </a:spcBef>
              <a:spcAft>
                <a:spcPts val="0"/>
              </a:spcAft>
              <a:buNone/>
            </a:pPr>
            <a:endParaRPr sz="1900"/>
          </a:p>
          <a:p>
            <a:pPr marL="457200" lvl="0" indent="0" algn="l" rtl="0">
              <a:spcBef>
                <a:spcPts val="0"/>
              </a:spcBef>
              <a:spcAft>
                <a:spcPts val="0"/>
              </a:spcAft>
              <a:buNone/>
            </a:pPr>
            <a:r>
              <a:rPr lang="en" sz="1900" i="1"/>
              <a:t>R</a:t>
            </a:r>
            <a:r>
              <a:rPr lang="en" sz="1900"/>
              <a:t> can be useful for running complex statistics. </a:t>
            </a:r>
            <a:endParaRPr sz="1900"/>
          </a:p>
          <a:p>
            <a:pPr marL="457200" lvl="0" indent="0" algn="l" rtl="0">
              <a:spcBef>
                <a:spcPts val="0"/>
              </a:spcBef>
              <a:spcAft>
                <a:spcPts val="0"/>
              </a:spcAft>
              <a:buNone/>
            </a:pPr>
            <a:endParaRPr sz="1500"/>
          </a:p>
          <a:p>
            <a:pPr marL="457200" lvl="0" indent="0" algn="l" rtl="0">
              <a:spcBef>
                <a:spcPts val="0"/>
              </a:spcBef>
              <a:spcAft>
                <a:spcPts val="0"/>
              </a:spcAft>
              <a:buNone/>
            </a:pPr>
            <a:r>
              <a:rPr lang="en" sz="1900" i="1"/>
              <a:t>Scala </a:t>
            </a:r>
            <a:r>
              <a:rPr lang="en" sz="1900"/>
              <a:t>is the base language of Apache Spark. </a:t>
            </a:r>
            <a:endParaRPr sz="1900"/>
          </a:p>
          <a:p>
            <a:pPr marL="457200" lvl="0" indent="0" algn="l" rtl="0">
              <a:spcBef>
                <a:spcPts val="0"/>
              </a:spcBef>
              <a:spcAft>
                <a:spcPts val="0"/>
              </a:spcAft>
              <a:buNone/>
            </a:pPr>
            <a:endParaRPr sz="1500" i="1"/>
          </a:p>
          <a:p>
            <a:pPr marL="457200" lvl="0" indent="0" algn="l" rtl="0">
              <a:spcBef>
                <a:spcPts val="0"/>
              </a:spcBef>
              <a:spcAft>
                <a:spcPts val="0"/>
              </a:spcAft>
              <a:buNone/>
            </a:pPr>
            <a:r>
              <a:rPr lang="en" sz="1900" i="1"/>
              <a:t>PySpark </a:t>
            </a:r>
            <a:r>
              <a:rPr lang="en" sz="1900"/>
              <a:t>is another pythonic language that can utilize Spark.</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5245</Words>
  <Application>Microsoft Office PowerPoint</Application>
  <PresentationFormat>On-screen Show (16:9)</PresentationFormat>
  <Paragraphs>482</Paragraphs>
  <Slides>46</Slides>
  <Notes>46</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Times New Roman</vt:lpstr>
      <vt:lpstr>Maven Pro</vt:lpstr>
      <vt:lpstr>Nunito</vt:lpstr>
      <vt:lpstr>Roboto</vt:lpstr>
      <vt:lpstr>Simple Light</vt:lpstr>
      <vt:lpstr>Momentum</vt:lpstr>
      <vt:lpstr>An Introduction to Data Science in Python  Quick Ins &amp; Outs for Python Use in D.S.</vt:lpstr>
      <vt:lpstr>BootCamp Outline  Introduction - Data Science &amp; Python  Module I - Environment Set-Up  Module II - Python Basics  Module III - Repos: Saving &amp; Sharing Work  Module IV - Data Science Basics  Module V - Practical Data Science Session  Module VI - Enhancing, Selling, &amp; Delivering</vt:lpstr>
      <vt:lpstr>Goal  Explore foundational aspects of Data Science.   Focus  Utilizing Python to conduct Analytics &amp; Machine-Learning in well-developed environments.</vt:lpstr>
      <vt:lpstr>True Goal is Exposure.  You are not going to remember every aspect of Python that this course covers.  But, ideally, you will remember the topics.  My intention is to provide materials that you can reference back to as needed while also teaching you how to (literally) google coding assistance.</vt:lpstr>
      <vt:lpstr>PowerPoint Presentation</vt:lpstr>
      <vt:lpstr>PowerPoint Presentation</vt:lpstr>
      <vt:lpstr>PowerPoint Presentation</vt:lpstr>
      <vt:lpstr>PowerPoint Presentation</vt:lpstr>
      <vt:lpstr>PowerPoint Presentation</vt:lpstr>
      <vt:lpstr>PowerPoint Presentation</vt:lpstr>
      <vt:lpstr>Module I - Environment Set-Up  Command Line  Anaconda  Virtual Environments (VENV)  Python IDEs/Editors Jupyter Visual Studio Code     </vt:lpstr>
      <vt:lpstr>Environment Set-Up</vt:lpstr>
      <vt:lpstr>Command Line Prompt / Terminal</vt:lpstr>
      <vt:lpstr>Environment Set-Up</vt:lpstr>
      <vt:lpstr>Anaconda</vt:lpstr>
      <vt:lpstr>Environment Set-Up</vt:lpstr>
      <vt:lpstr>Virtual Environments (VENV)</vt:lpstr>
      <vt:lpstr>Environment Set-Up</vt:lpstr>
      <vt:lpstr>Python IDEs/Editors - Jupyter</vt:lpstr>
      <vt:lpstr>Python IDEs/Editors - Visual Studio Code</vt:lpstr>
      <vt:lpstr>Module II - Python Basics  Jupyter Notebook Basics  Python Basics Variable Creation &amp; Variable Types Data Types Lists Tuples Dictionaries If/Else Statements For Loops List Comprehensions </vt:lpstr>
      <vt:lpstr>Python Basics</vt:lpstr>
      <vt:lpstr>Spinning Up a New Notebook</vt:lpstr>
      <vt:lpstr>Python Basics</vt:lpstr>
      <vt:lpstr>Python Basics</vt:lpstr>
      <vt:lpstr>Variables In Python, variables are created by assigning a value to a variable. Unlike other programming languages, there is no need to declare the variable prior to assigning a value. Assignment only, no declaration.  Variable Names Python variables have flexible naming options and can include letters, numbers, or underscores, but must follow some general rules: Variable names must begin with a letter (A-Z) or an underscore ( _ ). Lowercase or uppercase letters will work. Variable names cannot be a reserved word in Python.  Additional Python community naming conventions can be found here. </vt:lpstr>
      <vt:lpstr>Python - Variables &amp; Variable Types</vt:lpstr>
      <vt:lpstr>Python - DType Objects &amp; Mutability</vt:lpstr>
      <vt:lpstr>A Quick Note:  Data structures often use an index to access elements/objects of a collection (e.g. lists, dictionaries, tuples).  The first element of a collection will start at ‘0’, not ‘1’.  When accessing elements, they also tend to be upper-bound exclusive.</vt:lpstr>
      <vt:lpstr>Python - List Objects</vt:lpstr>
      <vt:lpstr>Python - List vs. Arrays</vt:lpstr>
      <vt:lpstr>Python - Tuple Objects</vt:lpstr>
      <vt:lpstr>Python - List vs. Tuple</vt:lpstr>
      <vt:lpstr>Python - Dictionary Objects</vt:lpstr>
      <vt:lpstr>Python - List vs. Dictionary</vt:lpstr>
      <vt:lpstr>Python - If/Else Statements</vt:lpstr>
      <vt:lpstr>Python - For Loops</vt:lpstr>
      <vt:lpstr>Module III - Repos: Saving &amp; Sharing Work  BitBucket / GitHub  Repo Conventions  BitBucket / GitHub Commit Process</vt:lpstr>
      <vt:lpstr>Repos: Saving &amp; Sharing Work</vt:lpstr>
      <vt:lpstr>BitBucket &amp; GitHub Walkthroughs</vt:lpstr>
      <vt:lpstr>Repos: Saving &amp; Sharing Work</vt:lpstr>
      <vt:lpstr>Repo Organization</vt:lpstr>
      <vt:lpstr>Trouble with Repos</vt:lpstr>
      <vt:lpstr>Repository Convention</vt:lpstr>
      <vt:lpstr>Repos: Saving &amp; Sharing Work</vt:lpstr>
      <vt:lpstr>Repo Commit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Science in Python  Quick Ins &amp; Outs for Python Use in D.S.</dc:title>
  <cp:lastModifiedBy>Kongsiri, Matthew</cp:lastModifiedBy>
  <cp:revision>4</cp:revision>
  <dcterms:modified xsi:type="dcterms:W3CDTF">2022-08-08T01:15:59Z</dcterms:modified>
</cp:coreProperties>
</file>