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82" r:id="rId5"/>
    <p:sldId id="292" r:id="rId6"/>
    <p:sldId id="283" r:id="rId7"/>
    <p:sldId id="297" r:id="rId8"/>
    <p:sldId id="298" r:id="rId9"/>
    <p:sldId id="299" r:id="rId10"/>
    <p:sldId id="294" r:id="rId11"/>
    <p:sldId id="301" r:id="rId12"/>
    <p:sldId id="302" r:id="rId13"/>
    <p:sldId id="303" r:id="rId14"/>
    <p:sldId id="304" r:id="rId15"/>
    <p:sldId id="284" r:id="rId16"/>
    <p:sldId id="300" r:id="rId17"/>
    <p:sldId id="307" r:id="rId18"/>
    <p:sldId id="308" r:id="rId19"/>
    <p:sldId id="305" r:id="rId20"/>
    <p:sldId id="30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556CAD-5043-43CF-B8EE-76BB8ACAF0D1}" v="130" dt="2019-12-05T14:10:36.603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574" autoAdjust="0"/>
  </p:normalViewPr>
  <p:slideViewPr>
    <p:cSldViewPr snapToGrid="0">
      <p:cViewPr>
        <p:scale>
          <a:sx n="91" d="100"/>
          <a:sy n="91" d="100"/>
        </p:scale>
        <p:origin x="2676" y="16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12/3/2019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260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9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349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5328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4757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3075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579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F8443E-0D06-4057-933B-C87E884C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CONSULTANTS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72" r:id="rId13"/>
    <p:sldLayoutId id="2147483666" r:id="rId14"/>
    <p:sldLayoutId id="2147483667" r:id="rId15"/>
    <p:sldLayoutId id="2147483668" r:id="rId16"/>
    <p:sldLayoutId id="2147483673" r:id="rId17"/>
    <p:sldLayoutId id="2147483675" r:id="rId18"/>
    <p:sldLayoutId id="2147483669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7390978" y="5884093"/>
            <a:ext cx="2486819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Introduction to Categorical Data Analysis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308" y="4248140"/>
            <a:ext cx="6981918" cy="1674470"/>
          </a:xfrm>
        </p:spPr>
        <p:txBody>
          <a:bodyPr/>
          <a:lstStyle/>
          <a:p>
            <a:r>
              <a:rPr lang="en-US" sz="4000" dirty="0"/>
              <a:t>An Analysis of  </a:t>
            </a:r>
            <a:r>
              <a:rPr lang="en-US" sz="4000" dirty="0" err="1"/>
              <a:t>LendingClub</a:t>
            </a:r>
            <a:r>
              <a:rPr lang="en-US" sz="4000" dirty="0"/>
              <a:t> Loan Grades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Joshua D. Ingram</a:t>
            </a:r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80476" y="0"/>
            <a:ext cx="2211524" cy="6858000"/>
          </a:xfr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Loan Amounts by Application Type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C4AB17-D1B5-4181-8A1A-99E031BFFCBE}"/>
              </a:ext>
            </a:extLst>
          </p:cNvPr>
          <p:cNvSpPr/>
          <p:nvPr/>
        </p:nvSpPr>
        <p:spPr>
          <a:xfrm>
            <a:off x="9984828" y="6358912"/>
            <a:ext cx="137685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433C85-F0F3-43EB-A38F-5496661F5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955" y="1316192"/>
            <a:ext cx="7235796" cy="504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4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Loan Amounts by Grade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C4AB17-D1B5-4181-8A1A-99E031BFFCBE}"/>
              </a:ext>
            </a:extLst>
          </p:cNvPr>
          <p:cNvSpPr/>
          <p:nvPr/>
        </p:nvSpPr>
        <p:spPr>
          <a:xfrm>
            <a:off x="9984828" y="6358912"/>
            <a:ext cx="137685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4DC53-7A19-4680-8117-DB57C704E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957" y="864000"/>
            <a:ext cx="6340201" cy="4531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7470FA-6108-494F-BB13-0133EBA0A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082" y="5478962"/>
            <a:ext cx="7219950" cy="105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60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Two cumulative logistic regression models were fit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119626"/>
            <a:ext cx="4500000" cy="498616"/>
          </a:xfrm>
          <a:solidFill>
            <a:schemeClr val="tx1"/>
          </a:solidFill>
        </p:spPr>
        <p:txBody>
          <a:bodyPr/>
          <a:lstStyle/>
          <a:p>
            <a:r>
              <a:rPr lang="en-US" dirty="0"/>
              <a:t>Fit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79759"/>
            <a:ext cx="4500000" cy="252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Grade ~ </a:t>
            </a:r>
            <a:r>
              <a:rPr lang="en-US" dirty="0" err="1"/>
              <a:t>Annual_Inome</a:t>
            </a:r>
            <a:r>
              <a:rPr lang="en-US" dirty="0"/>
              <a:t> + </a:t>
            </a:r>
            <a:r>
              <a:rPr lang="en-US" dirty="0" err="1"/>
              <a:t>Application_Type</a:t>
            </a:r>
            <a:r>
              <a:rPr lang="en-US" dirty="0"/>
              <a:t> + </a:t>
            </a:r>
            <a:r>
              <a:rPr lang="en-US" dirty="0" err="1"/>
              <a:t>Debt_to_Income</a:t>
            </a:r>
            <a:r>
              <a:rPr lang="en-US" dirty="0"/>
              <a:t> + </a:t>
            </a:r>
            <a:r>
              <a:rPr lang="en-US" dirty="0" err="1"/>
              <a:t>Home_Ownership</a:t>
            </a:r>
            <a:r>
              <a:rPr lang="en-US" dirty="0"/>
              <a:t>  + </a:t>
            </a:r>
            <a:r>
              <a:rPr lang="en-US" dirty="0" err="1"/>
              <a:t>Loan_Amount</a:t>
            </a:r>
            <a:r>
              <a:rPr lang="en-US" dirty="0"/>
              <a:t> + </a:t>
            </a:r>
            <a:r>
              <a:rPr lang="en-US" dirty="0" err="1"/>
              <a:t>Mortgage_Accounts</a:t>
            </a:r>
            <a:endParaRPr lang="en-US" dirty="0"/>
          </a:p>
          <a:p>
            <a:pPr lvl="1"/>
            <a:r>
              <a:rPr lang="en-US" dirty="0"/>
              <a:t>AIC of 59,832.47</a:t>
            </a:r>
          </a:p>
          <a:p>
            <a:pPr lvl="1"/>
            <a:r>
              <a:rPr lang="en-US" dirty="0"/>
              <a:t>This model was selected</a:t>
            </a:r>
          </a:p>
          <a:p>
            <a:pPr lvl="1"/>
            <a:r>
              <a:rPr lang="en-US" dirty="0" err="1"/>
              <a:t>anova</a:t>
            </a:r>
            <a:r>
              <a:rPr lang="en-US" dirty="0"/>
              <a:t>(fit) output: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2120386"/>
            <a:ext cx="4500000" cy="496920"/>
          </a:xfrm>
        </p:spPr>
        <p:txBody>
          <a:bodyPr/>
          <a:lstStyle/>
          <a:p>
            <a:r>
              <a:rPr lang="en-US" dirty="0"/>
              <a:t>Fit 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976450"/>
            <a:ext cx="4500000" cy="252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Grade ~ </a:t>
            </a:r>
            <a:r>
              <a:rPr lang="en-US" dirty="0" err="1"/>
              <a:t>Annual_Inome</a:t>
            </a:r>
            <a:r>
              <a:rPr lang="en-US" dirty="0"/>
              <a:t> + </a:t>
            </a:r>
            <a:r>
              <a:rPr lang="en-US" dirty="0" err="1"/>
              <a:t>Application_Type</a:t>
            </a:r>
            <a:r>
              <a:rPr lang="en-US" dirty="0"/>
              <a:t> + </a:t>
            </a:r>
            <a:r>
              <a:rPr lang="en-US" dirty="0" err="1"/>
              <a:t>Debt_to_Income</a:t>
            </a:r>
            <a:r>
              <a:rPr lang="en-US" dirty="0"/>
              <a:t> + </a:t>
            </a:r>
            <a:r>
              <a:rPr lang="en-US" dirty="0" err="1"/>
              <a:t>Loan_Amount</a:t>
            </a:r>
            <a:r>
              <a:rPr lang="en-US" dirty="0"/>
              <a:t> + </a:t>
            </a:r>
            <a:r>
              <a:rPr lang="en-US" dirty="0" err="1"/>
              <a:t>Mortgage_Accounts</a:t>
            </a:r>
            <a:endParaRPr lang="en-US" dirty="0"/>
          </a:p>
          <a:p>
            <a:pPr lvl="1"/>
            <a:r>
              <a:rPr lang="en-US" dirty="0"/>
              <a:t>AIC of 59,881.4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EA97B6-FBA7-4881-BF4A-E54415C0E129}"/>
              </a:ext>
            </a:extLst>
          </p:cNvPr>
          <p:cNvSpPr/>
          <p:nvPr/>
        </p:nvSpPr>
        <p:spPr>
          <a:xfrm>
            <a:off x="9984828" y="6358912"/>
            <a:ext cx="1387365" cy="420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606C1C-C8A5-4D04-8FA3-F57426260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03" y="4621595"/>
            <a:ext cx="5628233" cy="178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01" y="234000"/>
            <a:ext cx="5184913" cy="432000"/>
          </a:xfrm>
        </p:spPr>
        <p:txBody>
          <a:bodyPr/>
          <a:lstStyle/>
          <a:p>
            <a:pPr algn="l"/>
            <a:r>
              <a:rPr lang="en-US" dirty="0"/>
              <a:t>Final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1801" y="779776"/>
            <a:ext cx="8373050" cy="1115285"/>
          </a:xfrm>
        </p:spPr>
        <p:txBody>
          <a:bodyPr/>
          <a:lstStyle/>
          <a:p>
            <a:r>
              <a:rPr lang="en-US" dirty="0"/>
              <a:t>Grade ~ </a:t>
            </a:r>
            <a:r>
              <a:rPr lang="en-US" dirty="0" err="1"/>
              <a:t>Annual_Inome</a:t>
            </a:r>
            <a:r>
              <a:rPr lang="en-US" dirty="0"/>
              <a:t> + </a:t>
            </a:r>
            <a:r>
              <a:rPr lang="en-US" dirty="0" err="1"/>
              <a:t>Application_Type</a:t>
            </a:r>
            <a:r>
              <a:rPr lang="en-US" dirty="0"/>
              <a:t> + </a:t>
            </a:r>
            <a:r>
              <a:rPr lang="en-US" dirty="0" err="1"/>
              <a:t>Debt_to_Income</a:t>
            </a:r>
            <a:r>
              <a:rPr lang="en-US" dirty="0"/>
              <a:t> + </a:t>
            </a:r>
            <a:r>
              <a:rPr lang="en-US" dirty="0" err="1"/>
              <a:t>Home_Ownership</a:t>
            </a:r>
            <a:r>
              <a:rPr lang="en-US" dirty="0"/>
              <a:t>  + </a:t>
            </a:r>
            <a:r>
              <a:rPr lang="en-US" dirty="0" err="1"/>
              <a:t>Loan_Amount</a:t>
            </a:r>
            <a:r>
              <a:rPr lang="en-US" dirty="0"/>
              <a:t> + </a:t>
            </a:r>
            <a:r>
              <a:rPr lang="en-US" dirty="0" err="1"/>
              <a:t>Mortgage_Accounts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766" y="2206250"/>
            <a:ext cx="8585085" cy="399776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30" name="Picture 6" descr="Image result for lending club logo">
            <a:extLst>
              <a:ext uri="{FF2B5EF4-FFF2-40B4-BE49-F238E27FC236}">
                <a16:creationId xmlns:a16="http://schemas.microsoft.com/office/drawing/2014/main" id="{7ED74331-6FA2-4F65-BD13-68EDA9D1A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6" b="36849"/>
          <a:stretch/>
        </p:blipFill>
        <p:spPr bwMode="auto">
          <a:xfrm rot="5400000">
            <a:off x="7990239" y="1990239"/>
            <a:ext cx="6191998" cy="221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B9653D-2BCD-4401-8412-BC69119F3E28}"/>
              </a:ext>
            </a:extLst>
          </p:cNvPr>
          <p:cNvSpPr/>
          <p:nvPr/>
        </p:nvSpPr>
        <p:spPr>
          <a:xfrm>
            <a:off x="9984828" y="6358912"/>
            <a:ext cx="1462674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D5405-F6B8-4F14-B640-FFE983844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98" y="2206250"/>
            <a:ext cx="7965661" cy="40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01" y="234000"/>
            <a:ext cx="5184913" cy="432000"/>
          </a:xfrm>
        </p:spPr>
        <p:txBody>
          <a:bodyPr/>
          <a:lstStyle/>
          <a:p>
            <a:pPr algn="l"/>
            <a:r>
              <a:rPr lang="en-US" dirty="0"/>
              <a:t>Odds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1801" y="779776"/>
            <a:ext cx="8373050" cy="1115285"/>
          </a:xfrm>
        </p:spPr>
        <p:txBody>
          <a:bodyPr/>
          <a:lstStyle/>
          <a:p>
            <a:r>
              <a:rPr lang="en-US" dirty="0"/>
              <a:t>Grade ~ </a:t>
            </a:r>
            <a:r>
              <a:rPr lang="en-US" dirty="0" err="1"/>
              <a:t>Annual_Inome</a:t>
            </a:r>
            <a:r>
              <a:rPr lang="en-US" dirty="0"/>
              <a:t> + </a:t>
            </a:r>
            <a:r>
              <a:rPr lang="en-US" dirty="0" err="1"/>
              <a:t>Application_Type</a:t>
            </a:r>
            <a:r>
              <a:rPr lang="en-US" dirty="0"/>
              <a:t> + </a:t>
            </a:r>
            <a:r>
              <a:rPr lang="en-US" dirty="0" err="1"/>
              <a:t>Debt_to_Income</a:t>
            </a:r>
            <a:r>
              <a:rPr lang="en-US" dirty="0"/>
              <a:t> + </a:t>
            </a:r>
            <a:r>
              <a:rPr lang="en-US" dirty="0" err="1"/>
              <a:t>Home_Ownership</a:t>
            </a:r>
            <a:r>
              <a:rPr lang="en-US" dirty="0"/>
              <a:t>  + </a:t>
            </a:r>
            <a:r>
              <a:rPr lang="en-US" dirty="0" err="1"/>
              <a:t>Loan_Amount</a:t>
            </a:r>
            <a:r>
              <a:rPr lang="en-US" dirty="0"/>
              <a:t> + </a:t>
            </a:r>
            <a:r>
              <a:rPr lang="en-US" dirty="0" err="1"/>
              <a:t>Mortgage_Accounts</a:t>
            </a:r>
            <a:endParaRPr lang="en-US" dirty="0"/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30" name="Picture 6" descr="Image result for lending club logo">
            <a:extLst>
              <a:ext uri="{FF2B5EF4-FFF2-40B4-BE49-F238E27FC236}">
                <a16:creationId xmlns:a16="http://schemas.microsoft.com/office/drawing/2014/main" id="{7ED74331-6FA2-4F65-BD13-68EDA9D1A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6" b="36849"/>
          <a:stretch/>
        </p:blipFill>
        <p:spPr bwMode="auto">
          <a:xfrm rot="5400000">
            <a:off x="7990239" y="1990239"/>
            <a:ext cx="6191998" cy="221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B9653D-2BCD-4401-8412-BC69119F3E28}"/>
              </a:ext>
            </a:extLst>
          </p:cNvPr>
          <p:cNvSpPr/>
          <p:nvPr/>
        </p:nvSpPr>
        <p:spPr>
          <a:xfrm>
            <a:off x="9984828" y="6358912"/>
            <a:ext cx="1462674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3D7D1A-893A-4795-83A3-72E3E3FB8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01" y="1683016"/>
            <a:ext cx="7141972" cy="9243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6B5576-B0D4-4D73-9A0E-2DCBA2566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60" y="2726080"/>
            <a:ext cx="7103813" cy="9916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C8A172-D98F-4980-AB0A-601DCBF89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880" y="3836435"/>
            <a:ext cx="7103813" cy="9804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FDCD12-C617-4CC5-80EF-4354523357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960" y="4935592"/>
            <a:ext cx="7103813" cy="104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56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01" y="234000"/>
            <a:ext cx="5184913" cy="432000"/>
          </a:xfrm>
        </p:spPr>
        <p:txBody>
          <a:bodyPr/>
          <a:lstStyle/>
          <a:p>
            <a:pPr algn="l"/>
            <a:r>
              <a:rPr lang="en-US" dirty="0"/>
              <a:t>Interpretation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1801" y="779776"/>
            <a:ext cx="8373050" cy="1115285"/>
          </a:xfrm>
        </p:spPr>
        <p:txBody>
          <a:bodyPr/>
          <a:lstStyle/>
          <a:p>
            <a:r>
              <a:rPr lang="en-US" dirty="0"/>
              <a:t>Grade ~ </a:t>
            </a:r>
            <a:r>
              <a:rPr lang="en-US" dirty="0" err="1"/>
              <a:t>Annual_Inome</a:t>
            </a:r>
            <a:r>
              <a:rPr lang="en-US" dirty="0"/>
              <a:t> + </a:t>
            </a:r>
            <a:r>
              <a:rPr lang="en-US" dirty="0" err="1"/>
              <a:t>Application_Type</a:t>
            </a:r>
            <a:r>
              <a:rPr lang="en-US" dirty="0"/>
              <a:t> + </a:t>
            </a:r>
            <a:r>
              <a:rPr lang="en-US" dirty="0" err="1"/>
              <a:t>Debt_to_Income</a:t>
            </a:r>
            <a:r>
              <a:rPr lang="en-US" dirty="0"/>
              <a:t> + </a:t>
            </a:r>
            <a:r>
              <a:rPr lang="en-US" dirty="0" err="1"/>
              <a:t>Home_Ownership</a:t>
            </a:r>
            <a:r>
              <a:rPr lang="en-US" dirty="0"/>
              <a:t>  + </a:t>
            </a:r>
            <a:r>
              <a:rPr lang="en-US" dirty="0" err="1"/>
              <a:t>Loan_Amount</a:t>
            </a:r>
            <a:r>
              <a:rPr lang="en-US" dirty="0"/>
              <a:t> + </a:t>
            </a:r>
            <a:r>
              <a:rPr lang="en-US" dirty="0" err="1"/>
              <a:t>Mortgage_Accounts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766" y="1555531"/>
            <a:ext cx="9008013" cy="4648487"/>
          </a:xfrm>
        </p:spPr>
        <p:txBody>
          <a:bodyPr/>
          <a:lstStyle/>
          <a:p>
            <a:r>
              <a:rPr lang="en-US" dirty="0" err="1"/>
              <a:t>Debt_to_Income</a:t>
            </a:r>
            <a:endParaRPr lang="en-US" dirty="0"/>
          </a:p>
          <a:p>
            <a:pPr lvl="1"/>
            <a:r>
              <a:rPr lang="en-US" dirty="0"/>
              <a:t>For a 1 unit increase in the debt-to-income ratio, the odds of falling at or below a grade X decrease by 3%</a:t>
            </a:r>
          </a:p>
          <a:p>
            <a:r>
              <a:rPr lang="en-US" dirty="0" err="1"/>
              <a:t>Application_Type</a:t>
            </a:r>
            <a:endParaRPr lang="en-US" dirty="0"/>
          </a:p>
          <a:p>
            <a:pPr lvl="1"/>
            <a:r>
              <a:rPr lang="en-US" dirty="0"/>
              <a:t>The Individual Application category is our baseline</a:t>
            </a:r>
          </a:p>
          <a:p>
            <a:pPr lvl="1"/>
            <a:r>
              <a:rPr lang="en-US" dirty="0"/>
              <a:t>If an application is a joint, then the odds of falling at or below grade X increases by 38.9% </a:t>
            </a:r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30" name="Picture 6" descr="Image result for lending club logo">
            <a:extLst>
              <a:ext uri="{FF2B5EF4-FFF2-40B4-BE49-F238E27FC236}">
                <a16:creationId xmlns:a16="http://schemas.microsoft.com/office/drawing/2014/main" id="{7ED74331-6FA2-4F65-BD13-68EDA9D1A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6" b="36849"/>
          <a:stretch/>
        </p:blipFill>
        <p:spPr bwMode="auto">
          <a:xfrm rot="5400000">
            <a:off x="7990239" y="1990239"/>
            <a:ext cx="6191998" cy="221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B9653D-2BCD-4401-8412-BC69119F3E28}"/>
              </a:ext>
            </a:extLst>
          </p:cNvPr>
          <p:cNvSpPr/>
          <p:nvPr/>
        </p:nvSpPr>
        <p:spPr>
          <a:xfrm>
            <a:off x="9984828" y="6358912"/>
            <a:ext cx="1462674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10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01" y="234000"/>
            <a:ext cx="5832061" cy="432000"/>
          </a:xfrm>
        </p:spPr>
        <p:txBody>
          <a:bodyPr/>
          <a:lstStyle/>
          <a:p>
            <a:pPr algn="l"/>
            <a:r>
              <a:rPr lang="en-US" dirty="0"/>
              <a:t>Cumulative Probabilities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1801" y="779776"/>
            <a:ext cx="3509275" cy="432001"/>
          </a:xfrm>
        </p:spPr>
        <p:txBody>
          <a:bodyPr/>
          <a:lstStyle/>
          <a:p>
            <a:r>
              <a:rPr lang="en-US" dirty="0"/>
              <a:t>A = 1, B = 2, C = 3, D = 4, E-G = 5</a:t>
            </a:r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30" name="Picture 6" descr="Image result for lending club logo">
            <a:extLst>
              <a:ext uri="{FF2B5EF4-FFF2-40B4-BE49-F238E27FC236}">
                <a16:creationId xmlns:a16="http://schemas.microsoft.com/office/drawing/2014/main" id="{7ED74331-6FA2-4F65-BD13-68EDA9D1A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6" b="36849"/>
          <a:stretch/>
        </p:blipFill>
        <p:spPr bwMode="auto">
          <a:xfrm rot="5400000">
            <a:off x="7990239" y="1990239"/>
            <a:ext cx="6191998" cy="221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B9653D-2BCD-4401-8412-BC69119F3E28}"/>
              </a:ext>
            </a:extLst>
          </p:cNvPr>
          <p:cNvSpPr/>
          <p:nvPr/>
        </p:nvSpPr>
        <p:spPr>
          <a:xfrm>
            <a:off x="9984828" y="6358912"/>
            <a:ext cx="1462674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BD1B97-AEA9-4C73-8BC9-8C5140E6A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49" y="1975945"/>
            <a:ext cx="4609537" cy="32266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C6EC73-7812-460B-A0FE-2E3664152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387" y="1975945"/>
            <a:ext cx="4524704" cy="3228393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E60A40E-4FA4-403A-ABB7-07ACC5475105}"/>
              </a:ext>
            </a:extLst>
          </p:cNvPr>
          <p:cNvSpPr txBox="1">
            <a:spLocks/>
          </p:cNvSpPr>
          <p:nvPr/>
        </p:nvSpPr>
        <p:spPr>
          <a:xfrm>
            <a:off x="1046961" y="5750788"/>
            <a:ext cx="6110584" cy="6081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variables held constant at the population mean, except </a:t>
            </a:r>
            <a:r>
              <a:rPr lang="en-US" dirty="0" err="1"/>
              <a:t>Application_Type</a:t>
            </a:r>
            <a:r>
              <a:rPr lang="en-US" dirty="0"/>
              <a:t> and </a:t>
            </a:r>
            <a:r>
              <a:rPr lang="en-US" dirty="0" err="1"/>
              <a:t>Debt_to_Income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03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01" y="234000"/>
            <a:ext cx="5832061" cy="432000"/>
          </a:xfrm>
        </p:spPr>
        <p:txBody>
          <a:bodyPr/>
          <a:lstStyle/>
          <a:p>
            <a:pPr algn="l"/>
            <a:r>
              <a:rPr lang="en-US" dirty="0"/>
              <a:t>Probabilities</a:t>
            </a:r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30" name="Picture 6" descr="Image result for lending club logo">
            <a:extLst>
              <a:ext uri="{FF2B5EF4-FFF2-40B4-BE49-F238E27FC236}">
                <a16:creationId xmlns:a16="http://schemas.microsoft.com/office/drawing/2014/main" id="{7ED74331-6FA2-4F65-BD13-68EDA9D1A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6" b="36849"/>
          <a:stretch/>
        </p:blipFill>
        <p:spPr bwMode="auto">
          <a:xfrm rot="5400000">
            <a:off x="7990239" y="1990239"/>
            <a:ext cx="6191998" cy="221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B9653D-2BCD-4401-8412-BC69119F3E28}"/>
              </a:ext>
            </a:extLst>
          </p:cNvPr>
          <p:cNvSpPr/>
          <p:nvPr/>
        </p:nvSpPr>
        <p:spPr>
          <a:xfrm>
            <a:off x="9984828" y="6358912"/>
            <a:ext cx="1462674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597DE2-5054-413C-ABF3-5A159A674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35" y="1668517"/>
            <a:ext cx="4734654" cy="32923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674933-26B5-41D7-BCEA-7C99402C6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9732" y="1662744"/>
            <a:ext cx="4586380" cy="3292366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033EB2E-B8B9-4960-92B3-DCFE4A1D1EDF}"/>
              </a:ext>
            </a:extLst>
          </p:cNvPr>
          <p:cNvSpPr txBox="1">
            <a:spLocks/>
          </p:cNvSpPr>
          <p:nvPr/>
        </p:nvSpPr>
        <p:spPr>
          <a:xfrm>
            <a:off x="1120534" y="5583877"/>
            <a:ext cx="6110584" cy="6081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variables held constant at the population mean, except </a:t>
            </a:r>
            <a:r>
              <a:rPr lang="en-US" dirty="0" err="1"/>
              <a:t>Application_Type</a:t>
            </a:r>
            <a:r>
              <a:rPr lang="en-US" dirty="0"/>
              <a:t> and </a:t>
            </a:r>
            <a:r>
              <a:rPr lang="en-US" dirty="0" err="1"/>
              <a:t>Debt_to_Income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7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2" y="4255553"/>
            <a:ext cx="7332133" cy="1674470"/>
          </a:xfrm>
        </p:spPr>
        <p:txBody>
          <a:bodyPr/>
          <a:lstStyle/>
          <a:p>
            <a:r>
              <a:rPr lang="en-US" sz="5400" dirty="0" err="1"/>
              <a:t>LendingClub</a:t>
            </a:r>
            <a:r>
              <a:rPr lang="en-US" sz="5400" dirty="0"/>
              <a:t> and the Loan Dataset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8228" y="4587512"/>
            <a:ext cx="2456210" cy="11920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A7A005-7A7E-4F66-A3F7-5E379FD697ED}"/>
              </a:ext>
            </a:extLst>
          </p:cNvPr>
          <p:cNvSpPr/>
          <p:nvPr/>
        </p:nvSpPr>
        <p:spPr>
          <a:xfrm>
            <a:off x="9984828" y="6358912"/>
            <a:ext cx="1462674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01" y="234000"/>
            <a:ext cx="5184913" cy="432000"/>
          </a:xfrm>
        </p:spPr>
        <p:txBody>
          <a:bodyPr/>
          <a:lstStyle/>
          <a:p>
            <a:pPr algn="l"/>
            <a:r>
              <a:rPr lang="en-US" dirty="0" err="1"/>
              <a:t>LendingClub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1801" y="779776"/>
            <a:ext cx="4602808" cy="1115285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dirty="0"/>
              <a:t>Lending Club is a peer-to-peer lending platform that enables borrowers to have quick access to funds up to $40,000, while lenders can create diverse portfolios by partially funding these loans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766" y="2206250"/>
            <a:ext cx="8585085" cy="3997768"/>
          </a:xfrm>
        </p:spPr>
        <p:txBody>
          <a:bodyPr/>
          <a:lstStyle/>
          <a:p>
            <a:r>
              <a:rPr lang="en-US" dirty="0"/>
              <a:t>Lenders can assess risk through information provided by the applicants</a:t>
            </a:r>
          </a:p>
          <a:p>
            <a:r>
              <a:rPr lang="en-US" dirty="0" err="1"/>
              <a:t>LendingClub</a:t>
            </a:r>
            <a:r>
              <a:rPr lang="en-US" dirty="0"/>
              <a:t> also provides risk measurements to lenders (e.g. loan grades)</a:t>
            </a:r>
          </a:p>
          <a:p>
            <a:r>
              <a:rPr lang="en-US" dirty="0"/>
              <a:t>Loans given grades from A (least risky) to G (riskiest)</a:t>
            </a:r>
          </a:p>
          <a:p>
            <a:r>
              <a:rPr lang="en-US" dirty="0" err="1"/>
              <a:t>LendingClub</a:t>
            </a:r>
            <a:r>
              <a:rPr lang="en-US" dirty="0"/>
              <a:t> does not explicitly state the methods for grading these loans</a:t>
            </a:r>
          </a:p>
          <a:p>
            <a:r>
              <a:rPr lang="en-US" dirty="0"/>
              <a:t>Being able to understand these grades can prove beneficial to investors</a:t>
            </a:r>
          </a:p>
          <a:p>
            <a:endParaRPr lang="en-US" dirty="0"/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30" name="Picture 6" descr="Image result for lending club logo">
            <a:extLst>
              <a:ext uri="{FF2B5EF4-FFF2-40B4-BE49-F238E27FC236}">
                <a16:creationId xmlns:a16="http://schemas.microsoft.com/office/drawing/2014/main" id="{7ED74331-6FA2-4F65-BD13-68EDA9D1A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6" b="36849"/>
          <a:stretch/>
        </p:blipFill>
        <p:spPr bwMode="auto">
          <a:xfrm rot="5400000">
            <a:off x="7990239" y="1990239"/>
            <a:ext cx="6191998" cy="221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B9653D-2BCD-4401-8412-BC69119F3E28}"/>
              </a:ext>
            </a:extLst>
          </p:cNvPr>
          <p:cNvSpPr/>
          <p:nvPr/>
        </p:nvSpPr>
        <p:spPr>
          <a:xfrm>
            <a:off x="9984828" y="6358912"/>
            <a:ext cx="1462674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01" y="234000"/>
            <a:ext cx="5926654" cy="432000"/>
          </a:xfrm>
        </p:spPr>
        <p:txBody>
          <a:bodyPr/>
          <a:lstStyle/>
          <a:p>
            <a:pPr algn="l"/>
            <a:r>
              <a:rPr lang="en-US" dirty="0" err="1"/>
              <a:t>LendingClub</a:t>
            </a:r>
            <a:r>
              <a:rPr lang="en-US" dirty="0"/>
              <a:t> Loan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1801" y="779776"/>
            <a:ext cx="4602808" cy="1115285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dirty="0"/>
              <a:t>The data on these </a:t>
            </a:r>
            <a:r>
              <a:rPr lang="en-US" dirty="0" err="1"/>
              <a:t>LendingClub</a:t>
            </a:r>
            <a:r>
              <a:rPr lang="en-US" dirty="0"/>
              <a:t> loans were accessed from Kaggle.com, sourced from the </a:t>
            </a:r>
            <a:r>
              <a:rPr lang="en-US" dirty="0" err="1"/>
              <a:t>LendingClub</a:t>
            </a:r>
            <a:r>
              <a:rPr lang="en-US" dirty="0"/>
              <a:t> platform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766" y="1683027"/>
            <a:ext cx="9154930" cy="4993047"/>
          </a:xfrm>
        </p:spPr>
        <p:txBody>
          <a:bodyPr/>
          <a:lstStyle/>
          <a:p>
            <a:r>
              <a:rPr lang="en-US" dirty="0"/>
              <a:t>Contains information on all loans from 2007-2018</a:t>
            </a:r>
          </a:p>
          <a:p>
            <a:r>
              <a:rPr lang="en-US" dirty="0"/>
              <a:t>2.26 million loans with 145 variables, accompanied by a data dictionary</a:t>
            </a:r>
          </a:p>
          <a:p>
            <a:r>
              <a:rPr lang="en-US" dirty="0"/>
              <a:t>Before any “data wrangling,” 23.84% of the data was missing (NA)</a:t>
            </a:r>
          </a:p>
          <a:p>
            <a:r>
              <a:rPr lang="en-US" dirty="0"/>
              <a:t>7 variables were selected for analysis</a:t>
            </a:r>
          </a:p>
          <a:p>
            <a:pPr lvl="1"/>
            <a:r>
              <a:rPr lang="en-US" dirty="0"/>
              <a:t>Grade - </a:t>
            </a:r>
            <a:r>
              <a:rPr lang="en-US" dirty="0" err="1"/>
              <a:t>LendingClub</a:t>
            </a:r>
            <a:r>
              <a:rPr lang="en-US" dirty="0"/>
              <a:t> assigned loan grade (A, B, C, D, E, F, G)</a:t>
            </a:r>
          </a:p>
          <a:p>
            <a:pPr lvl="1"/>
            <a:r>
              <a:rPr lang="en-US" dirty="0" err="1"/>
              <a:t>Annual_Income</a:t>
            </a:r>
            <a:r>
              <a:rPr lang="en-US" dirty="0"/>
              <a:t> - the self-reported annual income provided by the borrower during registration</a:t>
            </a:r>
          </a:p>
          <a:p>
            <a:pPr lvl="1"/>
            <a:r>
              <a:rPr lang="en-US" dirty="0" err="1"/>
              <a:t>Application_Type</a:t>
            </a:r>
            <a:r>
              <a:rPr lang="en-US" dirty="0"/>
              <a:t> - indicates whether the loan is an individual application or a joint </a:t>
            </a:r>
            <a:r>
              <a:rPr lang="en-US" dirty="0" err="1"/>
              <a:t>applica</a:t>
            </a:r>
            <a:r>
              <a:rPr lang="en-US" dirty="0"/>
              <a:t>-</a:t>
            </a:r>
          </a:p>
          <a:p>
            <a:pPr lvl="1"/>
            <a:r>
              <a:rPr lang="en-US" dirty="0" err="1"/>
              <a:t>tion</a:t>
            </a:r>
            <a:r>
              <a:rPr lang="en-US" dirty="0"/>
              <a:t> with two co-borrowers (Individual, Joint App)</a:t>
            </a:r>
          </a:p>
          <a:p>
            <a:pPr lvl="1"/>
            <a:r>
              <a:rPr lang="en-US" dirty="0" err="1"/>
              <a:t>Debt_to_Income</a:t>
            </a:r>
            <a:r>
              <a:rPr lang="en-US" dirty="0"/>
              <a:t> - (debt-to-income ratio) a ratio calculated using the borrower’s total monthly debt payments on the total debt obligations, excluding mortgage and the requested </a:t>
            </a:r>
            <a:r>
              <a:rPr lang="en-US" dirty="0" err="1"/>
              <a:t>LendingClub</a:t>
            </a:r>
            <a:r>
              <a:rPr lang="en-US" dirty="0"/>
              <a:t> loan, divided by the borrower’s self-reported income</a:t>
            </a:r>
          </a:p>
          <a:p>
            <a:pPr lvl="1"/>
            <a:r>
              <a:rPr lang="en-US" dirty="0" err="1"/>
              <a:t>Home_Ownership</a:t>
            </a:r>
            <a:r>
              <a:rPr lang="en-US" dirty="0"/>
              <a:t> -  the home ownership status provided by the borrower during registration (Rent, Own, Mortgage, Own, Other)</a:t>
            </a:r>
          </a:p>
          <a:p>
            <a:pPr lvl="1"/>
            <a:r>
              <a:rPr lang="en-US" dirty="0" err="1"/>
              <a:t>Loan_Amount</a:t>
            </a:r>
            <a:r>
              <a:rPr lang="en-US" dirty="0"/>
              <a:t> - the listed amount of the loan applied for by the borrower</a:t>
            </a:r>
          </a:p>
          <a:p>
            <a:pPr lvl="1"/>
            <a:r>
              <a:rPr lang="en-US" dirty="0" err="1"/>
              <a:t>Mortgage_Accounts</a:t>
            </a:r>
            <a:r>
              <a:rPr lang="en-US" dirty="0"/>
              <a:t> -  the number of mortgage accounts</a:t>
            </a:r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6" descr="Image result for lending club logo">
            <a:extLst>
              <a:ext uri="{FF2B5EF4-FFF2-40B4-BE49-F238E27FC236}">
                <a16:creationId xmlns:a16="http://schemas.microsoft.com/office/drawing/2014/main" id="{411AB8BE-5EA6-4906-BC8C-EB50F5BE2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6" b="36849"/>
          <a:stretch/>
        </p:blipFill>
        <p:spPr bwMode="auto">
          <a:xfrm rot="5400000">
            <a:off x="7990239" y="1990239"/>
            <a:ext cx="6191998" cy="221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0D8FCEF-038E-4B0D-85C4-3998AB0BBB43}"/>
              </a:ext>
            </a:extLst>
          </p:cNvPr>
          <p:cNvSpPr/>
          <p:nvPr/>
        </p:nvSpPr>
        <p:spPr>
          <a:xfrm>
            <a:off x="9984828" y="6358912"/>
            <a:ext cx="1366344" cy="499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01" y="234000"/>
            <a:ext cx="5926654" cy="432000"/>
          </a:xfrm>
        </p:spPr>
        <p:txBody>
          <a:bodyPr/>
          <a:lstStyle/>
          <a:p>
            <a:pPr algn="l"/>
            <a:r>
              <a:rPr lang="en-US" dirty="0"/>
              <a:t>Data Wrangling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1801" y="779776"/>
            <a:ext cx="4602808" cy="1115285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dirty="0"/>
              <a:t>The dataset was 1.16 GB with 23.84% missing values before variable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766" y="1683027"/>
            <a:ext cx="9154930" cy="4993047"/>
          </a:xfrm>
        </p:spPr>
        <p:txBody>
          <a:bodyPr/>
          <a:lstStyle/>
          <a:p>
            <a:r>
              <a:rPr lang="en-US" dirty="0"/>
              <a:t>After reducing the number of variables to 7, missing percentage of missing values dropped from 23.84% to .33%</a:t>
            </a:r>
          </a:p>
          <a:p>
            <a:r>
              <a:rPr lang="en-US" dirty="0"/>
              <a:t>The remaining missing values were removed</a:t>
            </a:r>
          </a:p>
          <a:p>
            <a:r>
              <a:rPr lang="en-US" dirty="0"/>
              <a:t>Only 8.34% of </a:t>
            </a:r>
            <a:r>
              <a:rPr lang="en-US" dirty="0" err="1"/>
              <a:t>LendingClub</a:t>
            </a:r>
            <a:r>
              <a:rPr lang="en-US" dirty="0"/>
              <a:t> loans were given grades E, F, and G</a:t>
            </a:r>
          </a:p>
          <a:p>
            <a:r>
              <a:rPr lang="en-US" dirty="0"/>
              <a:t>A new category “E-G” was created, replacing “E,” “F,”, and “G”</a:t>
            </a:r>
          </a:p>
          <a:p>
            <a:r>
              <a:rPr lang="en-US" dirty="0"/>
              <a:t>Due to the size of the dataset and limited computing power, a sample of 20,000 was taken to be used only in model fitting</a:t>
            </a:r>
          </a:p>
        </p:txBody>
      </p:sp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6" descr="Image result for lending club logo">
            <a:extLst>
              <a:ext uri="{FF2B5EF4-FFF2-40B4-BE49-F238E27FC236}">
                <a16:creationId xmlns:a16="http://schemas.microsoft.com/office/drawing/2014/main" id="{411AB8BE-5EA6-4906-BC8C-EB50F5BE2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6" b="36849"/>
          <a:stretch/>
        </p:blipFill>
        <p:spPr bwMode="auto">
          <a:xfrm rot="5400000">
            <a:off x="7990239" y="1990239"/>
            <a:ext cx="6191998" cy="221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B653F7F-F90F-494A-B3C8-E42509AF9247}"/>
              </a:ext>
            </a:extLst>
          </p:cNvPr>
          <p:cNvSpPr/>
          <p:nvPr/>
        </p:nvSpPr>
        <p:spPr>
          <a:xfrm>
            <a:off x="9984828" y="6358912"/>
            <a:ext cx="1366344" cy="499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5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2" y="4255553"/>
            <a:ext cx="7332133" cy="1674470"/>
          </a:xfrm>
        </p:spPr>
        <p:txBody>
          <a:bodyPr/>
          <a:lstStyle/>
          <a:p>
            <a:r>
              <a:rPr lang="en-US" sz="5400" dirty="0"/>
              <a:t>Analysis, Models, and Interpretation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8228" y="4587512"/>
            <a:ext cx="2456210" cy="11920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F0EC5F-F352-45AA-A412-B9A1DEE86C83}"/>
              </a:ext>
            </a:extLst>
          </p:cNvPr>
          <p:cNvSpPr/>
          <p:nvPr/>
        </p:nvSpPr>
        <p:spPr>
          <a:xfrm>
            <a:off x="9984828" y="6358912"/>
            <a:ext cx="1376855" cy="420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0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Loan Grades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C4AB17-D1B5-4181-8A1A-99E031BFFCBE}"/>
              </a:ext>
            </a:extLst>
          </p:cNvPr>
          <p:cNvSpPr/>
          <p:nvPr/>
        </p:nvSpPr>
        <p:spPr>
          <a:xfrm>
            <a:off x="9984828" y="6358912"/>
            <a:ext cx="137685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C79B04-10C0-4879-B195-270248573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776248"/>
            <a:ext cx="5679222" cy="40044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AE32E7-CD4E-4DBE-AE3C-AFFA3F4B2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985" y="2559269"/>
            <a:ext cx="26289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576000"/>
          </a:xfrm>
        </p:spPr>
        <p:txBody>
          <a:bodyPr/>
          <a:lstStyle/>
          <a:p>
            <a:r>
              <a:rPr lang="en-US" dirty="0"/>
              <a:t>Conditional Distribution of Loan Grades by Application Type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C4AB17-D1B5-4181-8A1A-99E031BFFCBE}"/>
              </a:ext>
            </a:extLst>
          </p:cNvPr>
          <p:cNvSpPr/>
          <p:nvPr/>
        </p:nvSpPr>
        <p:spPr>
          <a:xfrm>
            <a:off x="9984828" y="6358912"/>
            <a:ext cx="137685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631C4D-F648-4B60-8656-EA7EACC42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10" y="1294841"/>
            <a:ext cx="6033479" cy="4094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59AB5E-795F-4082-A45E-56B173212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590" y="5442089"/>
            <a:ext cx="6657810" cy="12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9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Distribution of Loan Grades by Home Ownership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C4AB17-D1B5-4181-8A1A-99E031BFFCBE}"/>
              </a:ext>
            </a:extLst>
          </p:cNvPr>
          <p:cNvSpPr/>
          <p:nvPr/>
        </p:nvSpPr>
        <p:spPr>
          <a:xfrm>
            <a:off x="9984828" y="6358912"/>
            <a:ext cx="137685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63A10-AE0F-47F2-B8E2-B1C0C24C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209" y="5633472"/>
            <a:ext cx="3807867" cy="1085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C416FC-08F4-4954-B44D-13AA2520B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499" y="1198914"/>
            <a:ext cx="6173281" cy="435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3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C84B30EC-0085-4B02-B549-85261AA7A7FD}" vid="{B38EAA63-7B49-47D5-A9B8-CCF1CC9145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1D8AE1-AF50-4238-9545-788684540A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15BD18-190D-4514-9BDF-0746D033B5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19935D-ADE6-42ED-B568-839405AD6AB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0</TotalTime>
  <Words>768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Office Theme</vt:lpstr>
      <vt:lpstr>An Analysis of  LendingClub Loan Grades</vt:lpstr>
      <vt:lpstr>LendingClub and the Loan Dataset</vt:lpstr>
      <vt:lpstr>LendingClub</vt:lpstr>
      <vt:lpstr>LendingClub Loan Dataset</vt:lpstr>
      <vt:lpstr>Data Wrangling</vt:lpstr>
      <vt:lpstr>Analysis, Models, and Interpretation</vt:lpstr>
      <vt:lpstr>Distribution of Loan Grades</vt:lpstr>
      <vt:lpstr>Conditional Distribution of Loan Grades by Application Type</vt:lpstr>
      <vt:lpstr>Conditional Distribution of Loan Grades by Home Ownership</vt:lpstr>
      <vt:lpstr>Distribution of Loan Amounts by Application Type</vt:lpstr>
      <vt:lpstr>Distribution of Loan Amounts by Grade</vt:lpstr>
      <vt:lpstr>Model Fitting</vt:lpstr>
      <vt:lpstr>Final Model</vt:lpstr>
      <vt:lpstr>Odds</vt:lpstr>
      <vt:lpstr>Interpretation</vt:lpstr>
      <vt:lpstr>Cumulative Probabilities</vt:lpstr>
      <vt:lpstr>Probabilities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2019-12-04T03:32:32Z</dcterms:created>
  <dcterms:modified xsi:type="dcterms:W3CDTF">2019-12-05T14:10:41Z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