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Dosis Light"/>
      <p:regular r:id="rId22"/>
      <p:bold r:id="rId23"/>
    </p:embeddedFont>
    <p:embeddedFont>
      <p:font typeface="Dosis"/>
      <p:regular r:id="rId24"/>
      <p:bold r:id="rId25"/>
    </p:embeddedFont>
    <p:embeddedFont>
      <p:font typeface="Titillium Web"/>
      <p:regular r:id="rId26"/>
      <p:bold r:id="rId27"/>
      <p:italic r:id="rId28"/>
      <p:boldItalic r:id="rId29"/>
    </p:embeddedFont>
    <p:embeddedFont>
      <p:font typeface="Titillium Web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DosisLight-regular.fntdata"/><Relationship Id="rId21" Type="http://schemas.openxmlformats.org/officeDocument/2006/relationships/slide" Target="slides/slide17.xml"/><Relationship Id="rId24" Type="http://schemas.openxmlformats.org/officeDocument/2006/relationships/font" Target="fonts/Dosis-regular.fntdata"/><Relationship Id="rId23" Type="http://schemas.openxmlformats.org/officeDocument/2006/relationships/font" Target="fonts/Dosis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regular.fntdata"/><Relationship Id="rId25" Type="http://schemas.openxmlformats.org/officeDocument/2006/relationships/font" Target="fonts/Dosis-bold.fntdata"/><Relationship Id="rId28" Type="http://schemas.openxmlformats.org/officeDocument/2006/relationships/font" Target="fonts/TitilliumWeb-italic.fntdata"/><Relationship Id="rId27" Type="http://schemas.openxmlformats.org/officeDocument/2006/relationships/font" Target="fonts/TitilliumWeb-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Light-bold.fntdata"/><Relationship Id="rId30" Type="http://schemas.openxmlformats.org/officeDocument/2006/relationships/font" Target="fonts/TitilliumWebLight-regular.fntdata"/><Relationship Id="rId11" Type="http://schemas.openxmlformats.org/officeDocument/2006/relationships/slide" Target="slides/slide7.xml"/><Relationship Id="rId33" Type="http://schemas.openxmlformats.org/officeDocument/2006/relationships/font" Target="fonts/TitilliumWebLight-boldItalic.fntdata"/><Relationship Id="rId10" Type="http://schemas.openxmlformats.org/officeDocument/2006/relationships/slide" Target="slides/slide6.xml"/><Relationship Id="rId32" Type="http://schemas.openxmlformats.org/officeDocument/2006/relationships/font" Target="fonts/TitilliumWeb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opscience.iop.org/article/10.1088/0004-637X/807/2/184/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2" name="Shape 3832"/>
        <p:cNvGrpSpPr/>
        <p:nvPr/>
      </p:nvGrpSpPr>
      <p:grpSpPr>
        <a:xfrm>
          <a:off x="0" y="0"/>
          <a:ext cx="0" cy="0"/>
          <a:chOff x="0" y="0"/>
          <a:chExt cx="0" cy="0"/>
        </a:xfrm>
      </p:grpSpPr>
      <p:sp>
        <p:nvSpPr>
          <p:cNvPr id="3833" name="Google Shape;383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4" name="Google Shape;383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For this project our group is responsible for the helium and carbon main sequences more specifically these are stars that undergoes helium or carbon fusion.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0" name="Shape 3930"/>
        <p:cNvGrpSpPr/>
        <p:nvPr/>
      </p:nvGrpSpPr>
      <p:grpSpPr>
        <a:xfrm>
          <a:off x="0" y="0"/>
          <a:ext cx="0" cy="0"/>
          <a:chOff x="0" y="0"/>
          <a:chExt cx="0" cy="0"/>
        </a:xfrm>
      </p:grpSpPr>
      <p:sp>
        <p:nvSpPr>
          <p:cNvPr id="3931" name="Google Shape;3931;g55edd4d8d0_1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2" name="Google Shape;3932;g55edd4d8d0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MS plot is shown as circles, and a ‘real’ main sequence shown in triangles. As seen here, our small temperature values are a bit lower than expected, but follow the same luminosity trend as they increase toward 6000K. From there, some issues were encountered trying to converge stars at a surface. We were not able to achieve a very high precision in our delta_tau values at the surface. It is likely that, because of this, delta_tau often dropped just enough below the ⅔ mark to skew the temperatures. We had been playing with ways to inrease the precision, however, due to increased runtimes, we weren’t able to much better our results in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Pressure:</a:t>
            </a:r>
            <a:endParaRPr/>
          </a:p>
          <a:p>
            <a:pPr indent="0" lvl="0" marL="0" rtl="0" algn="l">
              <a:spcBef>
                <a:spcPts val="0"/>
              </a:spcBef>
              <a:spcAft>
                <a:spcPts val="0"/>
              </a:spcAft>
              <a:buNone/>
            </a:pPr>
            <a:r>
              <a:rPr lang="en"/>
              <a:t>Blue = Ptot </a:t>
            </a:r>
            <a:endParaRPr/>
          </a:p>
          <a:p>
            <a:pPr indent="0" lvl="0" marL="0" rtl="0" algn="l">
              <a:spcBef>
                <a:spcPts val="0"/>
              </a:spcBef>
              <a:spcAft>
                <a:spcPts val="0"/>
              </a:spcAft>
              <a:buNone/>
            </a:pPr>
            <a:r>
              <a:rPr lang="en"/>
              <a:t>Green = Pgas</a:t>
            </a:r>
            <a:endParaRPr/>
          </a:p>
          <a:p>
            <a:pPr indent="0" lvl="0" marL="0" rtl="0" algn="l">
              <a:spcBef>
                <a:spcPts val="0"/>
              </a:spcBef>
              <a:spcAft>
                <a:spcPts val="0"/>
              </a:spcAft>
              <a:buNone/>
            </a:pPr>
            <a:r>
              <a:rPr lang="en"/>
              <a:t>Orange = PDeg</a:t>
            </a:r>
            <a:endParaRPr/>
          </a:p>
          <a:p>
            <a:pPr indent="0" lvl="0" marL="0" rtl="0" algn="l">
              <a:spcBef>
                <a:spcPts val="0"/>
              </a:spcBef>
              <a:spcAft>
                <a:spcPts val="0"/>
              </a:spcAft>
              <a:buNone/>
            </a:pPr>
            <a:r>
              <a:rPr lang="en"/>
              <a:t>Red = Pgamma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0" name="Shape 3960"/>
        <p:cNvGrpSpPr/>
        <p:nvPr/>
      </p:nvGrpSpPr>
      <p:grpSpPr>
        <a:xfrm>
          <a:off x="0" y="0"/>
          <a:ext cx="0" cy="0"/>
          <a:chOff x="0" y="0"/>
          <a:chExt cx="0" cy="0"/>
        </a:xfrm>
      </p:grpSpPr>
      <p:sp>
        <p:nvSpPr>
          <p:cNvPr id="3961" name="Google Shape;3961;g555d1cce9c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2" name="Google Shape;3962;g555d1cce9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MS plot is shown as circles, and a ‘real’ main sequence shown in triangles. As seen here, our small temperature values are a bit lower than expected, but follow the same luminosity trend as they increase toward 6000K. From there, some issues were encountered trying to converge stars at a surface. We were not able to achieve a very high precision in our delta_tau values at the surface. It is likely that, because of this, delta_tau often dropped just enough below the ⅔ mark to skew the temperatures. We had been playing with ways to inrease the precision, however, due to increased runtimes, we weren’t able to much better our results in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3" name="Shape 3983"/>
        <p:cNvGrpSpPr/>
        <p:nvPr/>
      </p:nvGrpSpPr>
      <p:grpSpPr>
        <a:xfrm>
          <a:off x="0" y="0"/>
          <a:ext cx="0" cy="0"/>
          <a:chOff x="0" y="0"/>
          <a:chExt cx="0" cy="0"/>
        </a:xfrm>
      </p:grpSpPr>
      <p:sp>
        <p:nvSpPr>
          <p:cNvPr id="3984" name="Google Shape;3984;g55edd4d8d0_1_2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5" name="Google Shape;3985;g55edd4d8d0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MS plot is shown as circles, and a ‘real’ main sequence shown in triangles. As seen here, our small temperature values are a bit lower than expected, but follow the same luminosity trend as they increase toward 6000K. From there, some issues were encountered trying to converge stars at a surface. We were not able to achieve a very high precision in our delta_tau values at the surface. It is likely that, because of this, delta_tau often dropped just enough below the ⅔ mark to skew the temperatures. We had been playing with ways to inrease the precision, however, due to increased runtimes, we weren’t able to much better our results in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7" name="Shape 4007"/>
        <p:cNvGrpSpPr/>
        <p:nvPr/>
      </p:nvGrpSpPr>
      <p:grpSpPr>
        <a:xfrm>
          <a:off x="0" y="0"/>
          <a:ext cx="0" cy="0"/>
          <a:chOff x="0" y="0"/>
          <a:chExt cx="0" cy="0"/>
        </a:xfrm>
      </p:grpSpPr>
      <p:sp>
        <p:nvSpPr>
          <p:cNvPr id="4008" name="Google Shape;4008;g55edd4d8d0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9" name="Google Shape;4009;g55edd4d8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Helium energy generation (3alpha) was introduced, we encountered errors in the code being thrown by very large values (or very small values) in the function for kappa and other stellar structure functions (Pressure, dP/dRho). To try and mitigate these issues we explored the effects of different function terms on the overall function to determine if we could bypass certain terms that were giving us errors. This worked to an extent (just to make the code run) but did not produce meaningful results. We also attempted to increase the decimal precision of Python using the mpmath library, this allowed the code to run, but did not produce a meaningful result (this also increased run time significantly, and made the debugging process extremely difficult). Kappa was especially sensitive to temperature seeing as it depends on temperature to the 9th power. </a:t>
            </a:r>
            <a:br>
              <a:rPr lang="en"/>
            </a:br>
            <a:br>
              <a:rPr lang="en"/>
            </a:br>
            <a:r>
              <a:rPr lang="en"/>
              <a:t>By tinkering with initial core values (still within expected values) and by patchwork of errors we were able to fully run the code and produce a result, albeit with very erroneous values. We expect much of the error to be occurring due to sensitivities in functions due to certain variables becoming extremely large, requiring more precision and fine tuning than we could achieve.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calculated lifetime for the He stars were between seconds and hours because of the enormous luminosity values. Accepted lifetimes are approximately 1000 years to a few billion years.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1" name="Shape 4031"/>
        <p:cNvGrpSpPr/>
        <p:nvPr/>
      </p:nvGrpSpPr>
      <p:grpSpPr>
        <a:xfrm>
          <a:off x="0" y="0"/>
          <a:ext cx="0" cy="0"/>
          <a:chOff x="0" y="0"/>
          <a:chExt cx="0" cy="0"/>
        </a:xfrm>
      </p:grpSpPr>
      <p:sp>
        <p:nvSpPr>
          <p:cNvPr id="4032" name="Google Shape;4032;g55edd4d8d0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3" name="Google Shape;4033;g55edd4d8d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when we </a:t>
            </a:r>
            <a:r>
              <a:rPr lang="en"/>
              <a:t>implemented</a:t>
            </a:r>
            <a:r>
              <a:rPr lang="en"/>
              <a:t> the energy generation rates for carbon, we encounter the same problem as that of helium main sequence where the luminosity and surface temperatures were off the charts. The range of core temperature that the code works in is between 600-900 million kelvin, anything above or below we start numerical errors. To alleviate some of these problem we tried similar methods as before like taking out certain opacity terms or taking out terms in the stellar equations but with not much success, in the end were able to produce results but they were orders of magnitude higher than what we expected. Lifetime for carbon we got is 1s -1 hr, for actual carbon fusion that should last around 600 yrs.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5" name="Shape 4055"/>
        <p:cNvGrpSpPr/>
        <p:nvPr/>
      </p:nvGrpSpPr>
      <p:grpSpPr>
        <a:xfrm>
          <a:off x="0" y="0"/>
          <a:ext cx="0" cy="0"/>
          <a:chOff x="0" y="0"/>
          <a:chExt cx="0" cy="0"/>
        </a:xfrm>
      </p:grpSpPr>
      <p:sp>
        <p:nvSpPr>
          <p:cNvPr id="4056" name="Google Shape;4056;g55bb984ae2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7" name="Google Shape;4057;g55bb984a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4" name="Shape 4064"/>
        <p:cNvGrpSpPr/>
        <p:nvPr/>
      </p:nvGrpSpPr>
      <p:grpSpPr>
        <a:xfrm>
          <a:off x="0" y="0"/>
          <a:ext cx="0" cy="0"/>
          <a:chOff x="0" y="0"/>
          <a:chExt cx="0" cy="0"/>
        </a:xfrm>
      </p:grpSpPr>
      <p:sp>
        <p:nvSpPr>
          <p:cNvPr id="4065" name="Google Shape;4065;g55edd4d8d0_1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6" name="Google Shape;4066;g55edd4d8d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believe one of the main issues was that as we drove up the core temperature and core density for helium, and then carbon, it became harder and harder to properly converge star values. We already saw that it was hard to converge a core density value for a given temperature with the regular main sequence, which is the main reason our higher temp results are skewed right on that plot. Trying to bisect from high densities lead to a drastic drop in density to a negative value, which became unphysical and made some other functions unsolvable. Try to converge from low densities lead to the temperature and luminosity being far too high, as seen in our plots. It’s likely that, given more time and more capabilities to deal with precision issues, we could have been able to find converging points for some of these stars.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5" name="Shape 4075"/>
        <p:cNvGrpSpPr/>
        <p:nvPr/>
      </p:nvGrpSpPr>
      <p:grpSpPr>
        <a:xfrm>
          <a:off x="0" y="0"/>
          <a:ext cx="0" cy="0"/>
          <a:chOff x="0" y="0"/>
          <a:chExt cx="0" cy="0"/>
        </a:xfrm>
      </p:grpSpPr>
      <p:sp>
        <p:nvSpPr>
          <p:cNvPr id="4076" name="Google Shape;4076;g55bb984ae2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7" name="Google Shape;4077;g55bb984ae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8" name="Shape 3838"/>
        <p:cNvGrpSpPr/>
        <p:nvPr/>
      </p:nvGrpSpPr>
      <p:grpSpPr>
        <a:xfrm>
          <a:off x="0" y="0"/>
          <a:ext cx="0" cy="0"/>
          <a:chOff x="0" y="0"/>
          <a:chExt cx="0" cy="0"/>
        </a:xfrm>
      </p:grpSpPr>
      <p:sp>
        <p:nvSpPr>
          <p:cNvPr id="3839" name="Google Shape;3839;g55bb984ae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0" name="Google Shape;3840;g55bb984a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To achieve this, we assume that our core essential is made out of all helium or carbon and we had to change our energy generation in the stellar model from being p-p chain plus cno cycle to carbon’s and heliums own respective rate. As a result this makes the energy generation extremely sensitive to temperature.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6" name="Shape 3846"/>
        <p:cNvGrpSpPr/>
        <p:nvPr/>
      </p:nvGrpSpPr>
      <p:grpSpPr>
        <a:xfrm>
          <a:off x="0" y="0"/>
          <a:ext cx="0" cy="0"/>
          <a:chOff x="0" y="0"/>
          <a:chExt cx="0" cy="0"/>
        </a:xfrm>
      </p:grpSpPr>
      <p:sp>
        <p:nvSpPr>
          <p:cNvPr id="3847" name="Google Shape;3847;g55bb984ae2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8" name="Google Shape;3848;g55bb984ae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5" name="Shape 3855"/>
        <p:cNvGrpSpPr/>
        <p:nvPr/>
      </p:nvGrpSpPr>
      <p:grpSpPr>
        <a:xfrm>
          <a:off x="0" y="0"/>
          <a:ext cx="0" cy="0"/>
          <a:chOff x="0" y="0"/>
          <a:chExt cx="0" cy="0"/>
        </a:xfrm>
      </p:grpSpPr>
      <p:sp>
        <p:nvSpPr>
          <p:cNvPr id="3856" name="Google Shape;3856;g555d1cce9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7" name="Google Shape;3857;g555d1cce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https://iopscience.iop.org/article/10.1088/0004-637X/807/2/184/pdf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5" name="Shape 3865"/>
        <p:cNvGrpSpPr/>
        <p:nvPr/>
      </p:nvGrpSpPr>
      <p:grpSpPr>
        <a:xfrm>
          <a:off x="0" y="0"/>
          <a:ext cx="0" cy="0"/>
          <a:chOff x="0" y="0"/>
          <a:chExt cx="0" cy="0"/>
        </a:xfrm>
      </p:grpSpPr>
      <p:sp>
        <p:nvSpPr>
          <p:cNvPr id="3866" name="Google Shape;3866;g55edd4d8d0_1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7" name="Google Shape;3867;g55edd4d8d0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1" name="Shape 3891"/>
        <p:cNvGrpSpPr/>
        <p:nvPr/>
      </p:nvGrpSpPr>
      <p:grpSpPr>
        <a:xfrm>
          <a:off x="0" y="0"/>
          <a:ext cx="0" cy="0"/>
          <a:chOff x="0" y="0"/>
          <a:chExt cx="0" cy="0"/>
        </a:xfrm>
      </p:grpSpPr>
      <p:sp>
        <p:nvSpPr>
          <p:cNvPr id="3892" name="Google Shape;3892;g555d1cce9c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3" name="Google Shape;3893;g555d1cce9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2" name="Shape 3902"/>
        <p:cNvGrpSpPr/>
        <p:nvPr/>
      </p:nvGrpSpPr>
      <p:grpSpPr>
        <a:xfrm>
          <a:off x="0" y="0"/>
          <a:ext cx="0" cy="0"/>
          <a:chOff x="0" y="0"/>
          <a:chExt cx="0" cy="0"/>
        </a:xfrm>
      </p:grpSpPr>
      <p:sp>
        <p:nvSpPr>
          <p:cNvPr id="3903" name="Google Shape;3903;g555d1cce9c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4" name="Google Shape;3904;g555d1cce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1" name="Shape 3911"/>
        <p:cNvGrpSpPr/>
        <p:nvPr/>
      </p:nvGrpSpPr>
      <p:grpSpPr>
        <a:xfrm>
          <a:off x="0" y="0"/>
          <a:ext cx="0" cy="0"/>
          <a:chOff x="0" y="0"/>
          <a:chExt cx="0" cy="0"/>
        </a:xfrm>
      </p:grpSpPr>
      <p:sp>
        <p:nvSpPr>
          <p:cNvPr id="3912" name="Google Shape;3912;g555d1cce9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3" name="Google Shape;3913;g555d1cce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1" name="Shape 3921"/>
        <p:cNvGrpSpPr/>
        <p:nvPr/>
      </p:nvGrpSpPr>
      <p:grpSpPr>
        <a:xfrm>
          <a:off x="0" y="0"/>
          <a:ext cx="0" cy="0"/>
          <a:chOff x="0" y="0"/>
          <a:chExt cx="0" cy="0"/>
        </a:xfrm>
      </p:grpSpPr>
      <p:sp>
        <p:nvSpPr>
          <p:cNvPr id="3922" name="Google Shape;3922;g555d1cce9c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3" name="Google Shape;3923;g555d1cce9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9" name="Google Shape;2399;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3" name="Google Shape;2953;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54"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9" name="Google Shape;3229;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762000" y="575875"/>
            <a:ext cx="5396700" cy="28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HELIUM AND CARBON</a:t>
            </a:r>
            <a:r>
              <a:rPr lang="en"/>
              <a:t> MAIN SEQUENCES</a:t>
            </a:r>
            <a:endParaRPr/>
          </a:p>
        </p:txBody>
      </p:sp>
      <p:sp>
        <p:nvSpPr>
          <p:cNvPr id="3837" name="Google Shape;3837;p13"/>
          <p:cNvSpPr txBox="1"/>
          <p:nvPr>
            <p:ph type="ctrTitle"/>
          </p:nvPr>
        </p:nvSpPr>
        <p:spPr>
          <a:xfrm>
            <a:off x="713475" y="3686850"/>
            <a:ext cx="56154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 Bolger, Y. Boukhtouchen, M. Brunet, N. Bush, D. Cheslo, M. Lail, J. Lau, C. Morgan, S. Sillaste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3" name="Shape 3933"/>
        <p:cNvGrpSpPr/>
        <p:nvPr/>
      </p:nvGrpSpPr>
      <p:grpSpPr>
        <a:xfrm>
          <a:off x="0" y="0"/>
          <a:ext cx="0" cy="0"/>
          <a:chOff x="0" y="0"/>
          <a:chExt cx="0" cy="0"/>
        </a:xfrm>
      </p:grpSpPr>
      <p:sp>
        <p:nvSpPr>
          <p:cNvPr id="3934" name="Google Shape;3934;p22"/>
          <p:cNvSpPr/>
          <p:nvPr/>
        </p:nvSpPr>
        <p:spPr>
          <a:xfrm>
            <a:off x="1065413" y="1326207"/>
            <a:ext cx="157422" cy="1649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5" name="Google Shape;3935;p22"/>
          <p:cNvGrpSpPr/>
          <p:nvPr/>
        </p:nvGrpSpPr>
        <p:grpSpPr>
          <a:xfrm>
            <a:off x="869784" y="399861"/>
            <a:ext cx="674442" cy="740516"/>
            <a:chOff x="6654650" y="3665275"/>
            <a:chExt cx="409100" cy="409125"/>
          </a:xfrm>
        </p:grpSpPr>
        <p:sp>
          <p:nvSpPr>
            <p:cNvPr id="3936" name="Google Shape;3936;p22"/>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2"/>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8" name="Google Shape;3938;p22"/>
          <p:cNvGrpSpPr/>
          <p:nvPr/>
        </p:nvGrpSpPr>
        <p:grpSpPr>
          <a:xfrm rot="1152814">
            <a:off x="217586" y="984300"/>
            <a:ext cx="449779" cy="485400"/>
            <a:chOff x="570875" y="4322250"/>
            <a:chExt cx="443300" cy="443325"/>
          </a:xfrm>
        </p:grpSpPr>
        <p:sp>
          <p:nvSpPr>
            <p:cNvPr id="3939" name="Google Shape;3939;p22"/>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2"/>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2"/>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2"/>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3" name="Google Shape;3943;p22"/>
          <p:cNvSpPr/>
          <p:nvPr/>
        </p:nvSpPr>
        <p:spPr>
          <a:xfrm rot="2626593">
            <a:off x="265268" y="547472"/>
            <a:ext cx="228195" cy="2206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2"/>
          <p:cNvSpPr/>
          <p:nvPr/>
        </p:nvSpPr>
        <p:spPr>
          <a:xfrm rot="-1742096">
            <a:off x="588274" y="688844"/>
            <a:ext cx="160694" cy="16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2"/>
          <p:cNvSpPr/>
          <p:nvPr/>
        </p:nvSpPr>
        <p:spPr>
          <a:xfrm rot="3083677">
            <a:off x="1541011" y="821160"/>
            <a:ext cx="124511" cy="1174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2"/>
          <p:cNvSpPr/>
          <p:nvPr/>
        </p:nvSpPr>
        <p:spPr>
          <a:xfrm rot="-1741643">
            <a:off x="940957" y="203572"/>
            <a:ext cx="108377" cy="1093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48" name="Google Shape;3948;p22"/>
          <p:cNvSpPr txBox="1"/>
          <p:nvPr/>
        </p:nvSpPr>
        <p:spPr>
          <a:xfrm rot="-197">
            <a:off x="2112800" y="212312"/>
            <a:ext cx="52311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80BFB7"/>
                </a:solidFill>
                <a:latin typeface="Titillium Web Light"/>
                <a:ea typeface="Titillium Web Light"/>
                <a:cs typeface="Titillium Web Light"/>
                <a:sym typeface="Titillium Web Light"/>
              </a:rPr>
              <a:t>CHECKS AND BALANCES</a:t>
            </a:r>
            <a:endParaRPr sz="3600">
              <a:solidFill>
                <a:srgbClr val="80BFB7"/>
              </a:solidFill>
              <a:latin typeface="Titillium Web Light"/>
              <a:ea typeface="Titillium Web Light"/>
              <a:cs typeface="Titillium Web Light"/>
              <a:sym typeface="Titillium Web Light"/>
            </a:endParaRPr>
          </a:p>
        </p:txBody>
      </p:sp>
      <p:grpSp>
        <p:nvGrpSpPr>
          <p:cNvPr id="3949" name="Google Shape;3949;p22"/>
          <p:cNvGrpSpPr/>
          <p:nvPr/>
        </p:nvGrpSpPr>
        <p:grpSpPr>
          <a:xfrm>
            <a:off x="364494" y="4166136"/>
            <a:ext cx="929160" cy="802103"/>
            <a:chOff x="4610450" y="3703750"/>
            <a:chExt cx="453050" cy="332175"/>
          </a:xfrm>
        </p:grpSpPr>
        <p:sp>
          <p:nvSpPr>
            <p:cNvPr id="3950" name="Google Shape;3950;p22"/>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2"/>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52" name="Google Shape;3952;p22"/>
          <p:cNvPicPr preferRelativeResize="0"/>
          <p:nvPr/>
        </p:nvPicPr>
        <p:blipFill>
          <a:blip r:embed="rId3">
            <a:alphaModFix/>
          </a:blip>
          <a:stretch>
            <a:fillRect/>
          </a:stretch>
        </p:blipFill>
        <p:spPr>
          <a:xfrm>
            <a:off x="4637226" y="1044905"/>
            <a:ext cx="2505800" cy="1699644"/>
          </a:xfrm>
          <a:prstGeom prst="rect">
            <a:avLst/>
          </a:prstGeom>
          <a:noFill/>
          <a:ln cap="flat" cmpd="sng" w="76200">
            <a:solidFill>
              <a:srgbClr val="80BFB7"/>
            </a:solidFill>
            <a:prstDash val="solid"/>
            <a:round/>
            <a:headEnd len="sm" w="sm" type="none"/>
            <a:tailEnd len="sm" w="sm" type="none"/>
          </a:ln>
        </p:spPr>
      </p:pic>
      <p:pic>
        <p:nvPicPr>
          <p:cNvPr id="3953" name="Google Shape;3953;p22"/>
          <p:cNvPicPr preferRelativeResize="0"/>
          <p:nvPr/>
        </p:nvPicPr>
        <p:blipFill>
          <a:blip r:embed="rId4">
            <a:alphaModFix/>
          </a:blip>
          <a:stretch>
            <a:fillRect/>
          </a:stretch>
        </p:blipFill>
        <p:spPr>
          <a:xfrm>
            <a:off x="2001000" y="1044921"/>
            <a:ext cx="2505800" cy="1699680"/>
          </a:xfrm>
          <a:prstGeom prst="rect">
            <a:avLst/>
          </a:prstGeom>
          <a:noFill/>
          <a:ln cap="flat" cmpd="sng" w="76200">
            <a:solidFill>
              <a:srgbClr val="80BFB7"/>
            </a:solidFill>
            <a:prstDash val="solid"/>
            <a:round/>
            <a:headEnd len="sm" w="sm" type="none"/>
            <a:tailEnd len="sm" w="sm" type="none"/>
          </a:ln>
        </p:spPr>
      </p:pic>
      <p:pic>
        <p:nvPicPr>
          <p:cNvPr id="3954" name="Google Shape;3954;p22"/>
          <p:cNvPicPr preferRelativeResize="0"/>
          <p:nvPr/>
        </p:nvPicPr>
        <p:blipFill>
          <a:blip r:embed="rId5">
            <a:alphaModFix/>
          </a:blip>
          <a:stretch>
            <a:fillRect/>
          </a:stretch>
        </p:blipFill>
        <p:spPr>
          <a:xfrm>
            <a:off x="4637226" y="2839600"/>
            <a:ext cx="2505800" cy="1708305"/>
          </a:xfrm>
          <a:prstGeom prst="rect">
            <a:avLst/>
          </a:prstGeom>
          <a:noFill/>
          <a:ln cap="flat" cmpd="sng" w="76200">
            <a:solidFill>
              <a:srgbClr val="80BFB7"/>
            </a:solidFill>
            <a:prstDash val="solid"/>
            <a:round/>
            <a:headEnd len="sm" w="sm" type="none"/>
            <a:tailEnd len="sm" w="sm" type="none"/>
          </a:ln>
        </p:spPr>
      </p:pic>
      <p:pic>
        <p:nvPicPr>
          <p:cNvPr id="3955" name="Google Shape;3955;p22"/>
          <p:cNvPicPr preferRelativeResize="0"/>
          <p:nvPr/>
        </p:nvPicPr>
        <p:blipFill>
          <a:blip r:embed="rId6">
            <a:alphaModFix/>
          </a:blip>
          <a:stretch>
            <a:fillRect/>
          </a:stretch>
        </p:blipFill>
        <p:spPr>
          <a:xfrm>
            <a:off x="2001000" y="2839650"/>
            <a:ext cx="2505800" cy="1699625"/>
          </a:xfrm>
          <a:prstGeom prst="rect">
            <a:avLst/>
          </a:prstGeom>
          <a:noFill/>
          <a:ln cap="flat" cmpd="sng" w="76200">
            <a:solidFill>
              <a:srgbClr val="80BFB7"/>
            </a:solidFill>
            <a:prstDash val="solid"/>
            <a:round/>
            <a:headEnd len="sm" w="sm" type="none"/>
            <a:tailEnd len="sm" w="sm" type="none"/>
          </a:ln>
        </p:spPr>
      </p:pic>
      <p:sp>
        <p:nvSpPr>
          <p:cNvPr id="3956" name="Google Shape;3956;p22"/>
          <p:cNvSpPr/>
          <p:nvPr/>
        </p:nvSpPr>
        <p:spPr>
          <a:xfrm>
            <a:off x="5613800" y="1512650"/>
            <a:ext cx="929100" cy="614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2"/>
          <p:cNvSpPr txBox="1"/>
          <p:nvPr/>
        </p:nvSpPr>
        <p:spPr>
          <a:xfrm>
            <a:off x="5613800" y="1466000"/>
            <a:ext cx="929100" cy="6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tillium Web Light"/>
                <a:ea typeface="Titillium Web Light"/>
                <a:cs typeface="Titillium Web Light"/>
                <a:sym typeface="Titillium Web Light"/>
              </a:rPr>
              <a:t>Blue: Ptot</a:t>
            </a:r>
            <a:endParaRPr sz="800">
              <a:latin typeface="Titillium Web Light"/>
              <a:ea typeface="Titillium Web Light"/>
              <a:cs typeface="Titillium Web Light"/>
              <a:sym typeface="Titillium Web Light"/>
            </a:endParaRPr>
          </a:p>
          <a:p>
            <a:pPr indent="0" lvl="0" marL="0" rtl="0" algn="l">
              <a:spcBef>
                <a:spcPts val="0"/>
              </a:spcBef>
              <a:spcAft>
                <a:spcPts val="0"/>
              </a:spcAft>
              <a:buNone/>
            </a:pPr>
            <a:r>
              <a:rPr lang="en" sz="800">
                <a:latin typeface="Titillium Web Light"/>
                <a:ea typeface="Titillium Web Light"/>
                <a:cs typeface="Titillium Web Light"/>
                <a:sym typeface="Titillium Web Light"/>
              </a:rPr>
              <a:t>Green: Pgas</a:t>
            </a:r>
            <a:endParaRPr sz="800">
              <a:latin typeface="Titillium Web Light"/>
              <a:ea typeface="Titillium Web Light"/>
              <a:cs typeface="Titillium Web Light"/>
              <a:sym typeface="Titillium Web Light"/>
            </a:endParaRPr>
          </a:p>
          <a:p>
            <a:pPr indent="0" lvl="0" marL="0" rtl="0" algn="l">
              <a:spcBef>
                <a:spcPts val="0"/>
              </a:spcBef>
              <a:spcAft>
                <a:spcPts val="0"/>
              </a:spcAft>
              <a:buNone/>
            </a:pPr>
            <a:r>
              <a:rPr lang="en" sz="800">
                <a:latin typeface="Titillium Web Light"/>
                <a:ea typeface="Titillium Web Light"/>
                <a:cs typeface="Titillium Web Light"/>
                <a:sym typeface="Titillium Web Light"/>
              </a:rPr>
              <a:t>Orange: Pdeg</a:t>
            </a:r>
            <a:endParaRPr sz="800">
              <a:latin typeface="Titillium Web Light"/>
              <a:ea typeface="Titillium Web Light"/>
              <a:cs typeface="Titillium Web Light"/>
              <a:sym typeface="Titillium Web Light"/>
            </a:endParaRPr>
          </a:p>
          <a:p>
            <a:pPr indent="0" lvl="0" marL="0" rtl="0" algn="l">
              <a:spcBef>
                <a:spcPts val="0"/>
              </a:spcBef>
              <a:spcAft>
                <a:spcPts val="0"/>
              </a:spcAft>
              <a:buNone/>
            </a:pPr>
            <a:r>
              <a:rPr lang="en" sz="800">
                <a:latin typeface="Titillium Web Light"/>
                <a:ea typeface="Titillium Web Light"/>
                <a:cs typeface="Titillium Web Light"/>
                <a:sym typeface="Titillium Web Light"/>
              </a:rPr>
              <a:t>Red: Pgamma</a:t>
            </a:r>
            <a:endParaRPr sz="800">
              <a:latin typeface="Titillium Web Light"/>
              <a:ea typeface="Titillium Web Light"/>
              <a:cs typeface="Titillium Web Light"/>
              <a:sym typeface="Titillium Web Light"/>
            </a:endParaRPr>
          </a:p>
        </p:txBody>
      </p:sp>
      <p:sp>
        <p:nvSpPr>
          <p:cNvPr id="3958" name="Google Shape;3958;p22"/>
          <p:cNvSpPr/>
          <p:nvPr/>
        </p:nvSpPr>
        <p:spPr>
          <a:xfrm>
            <a:off x="5317525" y="3281600"/>
            <a:ext cx="821700" cy="393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2"/>
          <p:cNvSpPr txBox="1"/>
          <p:nvPr/>
        </p:nvSpPr>
        <p:spPr>
          <a:xfrm>
            <a:off x="5317525" y="3152150"/>
            <a:ext cx="8217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latin typeface="Titillium Web Light"/>
              <a:ea typeface="Titillium Web Light"/>
              <a:cs typeface="Titillium Web Light"/>
              <a:sym typeface="Titillium Web Light"/>
            </a:endParaRPr>
          </a:p>
          <a:p>
            <a:pPr indent="0" lvl="0" marL="0" rtl="0" algn="l">
              <a:spcBef>
                <a:spcPts val="0"/>
              </a:spcBef>
              <a:spcAft>
                <a:spcPts val="0"/>
              </a:spcAft>
              <a:buNone/>
            </a:pPr>
            <a:r>
              <a:rPr lang="en" sz="800">
                <a:latin typeface="Titillium Web Light"/>
                <a:ea typeface="Titillium Web Light"/>
                <a:cs typeface="Titillium Web Light"/>
                <a:sym typeface="Titillium Web Light"/>
              </a:rPr>
              <a:t>Green: Kappa</a:t>
            </a:r>
            <a:endParaRPr sz="800">
              <a:latin typeface="Titillium Web Light"/>
              <a:ea typeface="Titillium Web Light"/>
              <a:cs typeface="Titillium Web Light"/>
              <a:sym typeface="Titillium Web Light"/>
            </a:endParaRPr>
          </a:p>
          <a:p>
            <a:pPr indent="0" lvl="0" marL="0" rtl="0" algn="l">
              <a:spcBef>
                <a:spcPts val="0"/>
              </a:spcBef>
              <a:spcAft>
                <a:spcPts val="0"/>
              </a:spcAft>
              <a:buNone/>
            </a:pPr>
            <a:r>
              <a:rPr lang="en" sz="800">
                <a:latin typeface="Titillium Web Light"/>
                <a:ea typeface="Titillium Web Light"/>
                <a:cs typeface="Titillium Web Light"/>
                <a:sym typeface="Titillium Web Light"/>
              </a:rPr>
              <a:t>Red: Kappa es</a:t>
            </a:r>
            <a:endParaRPr sz="800">
              <a:latin typeface="Titillium Web Light"/>
              <a:ea typeface="Titillium Web Light"/>
              <a:cs typeface="Titillium Web Light"/>
              <a:sym typeface="Titillium Web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3" name="Shape 3963"/>
        <p:cNvGrpSpPr/>
        <p:nvPr/>
      </p:nvGrpSpPr>
      <p:grpSpPr>
        <a:xfrm>
          <a:off x="0" y="0"/>
          <a:ext cx="0" cy="0"/>
          <a:chOff x="0" y="0"/>
          <a:chExt cx="0" cy="0"/>
        </a:xfrm>
      </p:grpSpPr>
      <p:sp>
        <p:nvSpPr>
          <p:cNvPr id="3964" name="Google Shape;3964;p23"/>
          <p:cNvSpPr/>
          <p:nvPr/>
        </p:nvSpPr>
        <p:spPr>
          <a:xfrm>
            <a:off x="1065413" y="1326207"/>
            <a:ext cx="157422" cy="1649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5" name="Google Shape;3965;p23"/>
          <p:cNvGrpSpPr/>
          <p:nvPr/>
        </p:nvGrpSpPr>
        <p:grpSpPr>
          <a:xfrm>
            <a:off x="869784" y="399861"/>
            <a:ext cx="674442" cy="740516"/>
            <a:chOff x="6654650" y="3665275"/>
            <a:chExt cx="409100" cy="409125"/>
          </a:xfrm>
        </p:grpSpPr>
        <p:sp>
          <p:nvSpPr>
            <p:cNvPr id="3966" name="Google Shape;3966;p2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8" name="Google Shape;3968;p23"/>
          <p:cNvGrpSpPr/>
          <p:nvPr/>
        </p:nvGrpSpPr>
        <p:grpSpPr>
          <a:xfrm rot="1152814">
            <a:off x="217586" y="984300"/>
            <a:ext cx="449779" cy="485400"/>
            <a:chOff x="570875" y="4322250"/>
            <a:chExt cx="443300" cy="443325"/>
          </a:xfrm>
        </p:grpSpPr>
        <p:sp>
          <p:nvSpPr>
            <p:cNvPr id="3969" name="Google Shape;3969;p2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3" name="Google Shape;3973;p23"/>
          <p:cNvSpPr/>
          <p:nvPr/>
        </p:nvSpPr>
        <p:spPr>
          <a:xfrm rot="2626593">
            <a:off x="265268" y="547472"/>
            <a:ext cx="228195" cy="2206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3"/>
          <p:cNvSpPr/>
          <p:nvPr/>
        </p:nvSpPr>
        <p:spPr>
          <a:xfrm rot="-1742096">
            <a:off x="588274" y="688844"/>
            <a:ext cx="160694" cy="16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3"/>
          <p:cNvSpPr/>
          <p:nvPr/>
        </p:nvSpPr>
        <p:spPr>
          <a:xfrm rot="3083677">
            <a:off x="1541011" y="821160"/>
            <a:ext cx="124511" cy="1174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3"/>
          <p:cNvSpPr/>
          <p:nvPr/>
        </p:nvSpPr>
        <p:spPr>
          <a:xfrm rot="-1741643">
            <a:off x="940957" y="203572"/>
            <a:ext cx="108377" cy="1093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78" name="Google Shape;3978;p23"/>
          <p:cNvSpPr txBox="1"/>
          <p:nvPr/>
        </p:nvSpPr>
        <p:spPr>
          <a:xfrm rot="-221">
            <a:off x="2324150" y="207050"/>
            <a:ext cx="46608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80BFB7"/>
                </a:solidFill>
                <a:latin typeface="Titillium Web Light"/>
                <a:ea typeface="Titillium Web Light"/>
                <a:cs typeface="Titillium Web Light"/>
                <a:sym typeface="Titillium Web Light"/>
              </a:rPr>
              <a:t>MAIN SEQUENCE</a:t>
            </a:r>
            <a:endParaRPr sz="4800">
              <a:solidFill>
                <a:srgbClr val="80BFB7"/>
              </a:solidFill>
              <a:latin typeface="Titillium Web Light"/>
              <a:ea typeface="Titillium Web Light"/>
              <a:cs typeface="Titillium Web Light"/>
              <a:sym typeface="Titillium Web Light"/>
            </a:endParaRPr>
          </a:p>
        </p:txBody>
      </p:sp>
      <p:pic>
        <p:nvPicPr>
          <p:cNvPr id="3979" name="Google Shape;3979;p23"/>
          <p:cNvPicPr preferRelativeResize="0"/>
          <p:nvPr/>
        </p:nvPicPr>
        <p:blipFill>
          <a:blip r:embed="rId3">
            <a:alphaModFix/>
          </a:blip>
          <a:stretch>
            <a:fillRect/>
          </a:stretch>
        </p:blipFill>
        <p:spPr>
          <a:xfrm>
            <a:off x="2699025" y="1108700"/>
            <a:ext cx="3745950" cy="3745950"/>
          </a:xfrm>
          <a:prstGeom prst="rect">
            <a:avLst/>
          </a:prstGeom>
          <a:noFill/>
          <a:ln cap="flat" cmpd="sng" w="76200">
            <a:solidFill>
              <a:srgbClr val="80BFB7"/>
            </a:solidFill>
            <a:prstDash val="solid"/>
            <a:round/>
            <a:headEnd len="sm" w="sm" type="none"/>
            <a:tailEnd len="sm" w="sm" type="none"/>
          </a:ln>
        </p:spPr>
      </p:pic>
      <p:grpSp>
        <p:nvGrpSpPr>
          <p:cNvPr id="3980" name="Google Shape;3980;p23"/>
          <p:cNvGrpSpPr/>
          <p:nvPr/>
        </p:nvGrpSpPr>
        <p:grpSpPr>
          <a:xfrm>
            <a:off x="364494" y="4166136"/>
            <a:ext cx="929160" cy="802103"/>
            <a:chOff x="4610450" y="3703750"/>
            <a:chExt cx="453050" cy="332175"/>
          </a:xfrm>
        </p:grpSpPr>
        <p:sp>
          <p:nvSpPr>
            <p:cNvPr id="3981" name="Google Shape;3981;p23"/>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3"/>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6" name="Shape 3986"/>
        <p:cNvGrpSpPr/>
        <p:nvPr/>
      </p:nvGrpSpPr>
      <p:grpSpPr>
        <a:xfrm>
          <a:off x="0" y="0"/>
          <a:ext cx="0" cy="0"/>
          <a:chOff x="0" y="0"/>
          <a:chExt cx="0" cy="0"/>
        </a:xfrm>
      </p:grpSpPr>
      <p:sp>
        <p:nvSpPr>
          <p:cNvPr id="3987" name="Google Shape;3987;p24"/>
          <p:cNvSpPr/>
          <p:nvPr/>
        </p:nvSpPr>
        <p:spPr>
          <a:xfrm>
            <a:off x="1065413" y="1326207"/>
            <a:ext cx="157422" cy="1649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8" name="Google Shape;3988;p24"/>
          <p:cNvGrpSpPr/>
          <p:nvPr/>
        </p:nvGrpSpPr>
        <p:grpSpPr>
          <a:xfrm>
            <a:off x="869784" y="399861"/>
            <a:ext cx="674442" cy="740516"/>
            <a:chOff x="6654650" y="3665275"/>
            <a:chExt cx="409100" cy="409125"/>
          </a:xfrm>
        </p:grpSpPr>
        <p:sp>
          <p:nvSpPr>
            <p:cNvPr id="3989" name="Google Shape;3989;p24"/>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4"/>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1" name="Google Shape;3991;p24"/>
          <p:cNvGrpSpPr/>
          <p:nvPr/>
        </p:nvGrpSpPr>
        <p:grpSpPr>
          <a:xfrm rot="1152814">
            <a:off x="217586" y="984300"/>
            <a:ext cx="449779" cy="485400"/>
            <a:chOff x="570875" y="4322250"/>
            <a:chExt cx="443300" cy="443325"/>
          </a:xfrm>
        </p:grpSpPr>
        <p:sp>
          <p:nvSpPr>
            <p:cNvPr id="3992" name="Google Shape;3992;p2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6" name="Google Shape;3996;p24"/>
          <p:cNvSpPr/>
          <p:nvPr/>
        </p:nvSpPr>
        <p:spPr>
          <a:xfrm rot="2626593">
            <a:off x="265268" y="547472"/>
            <a:ext cx="228195" cy="2206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4"/>
          <p:cNvSpPr/>
          <p:nvPr/>
        </p:nvSpPr>
        <p:spPr>
          <a:xfrm rot="-1742096">
            <a:off x="588274" y="688844"/>
            <a:ext cx="160694" cy="16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4"/>
          <p:cNvSpPr/>
          <p:nvPr/>
        </p:nvSpPr>
        <p:spPr>
          <a:xfrm rot="3083677">
            <a:off x="1541011" y="821160"/>
            <a:ext cx="124511" cy="1174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4"/>
          <p:cNvSpPr/>
          <p:nvPr/>
        </p:nvSpPr>
        <p:spPr>
          <a:xfrm rot="-1741643">
            <a:off x="940957" y="203572"/>
            <a:ext cx="108377" cy="1093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01" name="Google Shape;4001;p24"/>
          <p:cNvSpPr txBox="1"/>
          <p:nvPr/>
        </p:nvSpPr>
        <p:spPr>
          <a:xfrm rot="-221">
            <a:off x="2324150" y="207050"/>
            <a:ext cx="46608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80BFB7"/>
                </a:solidFill>
                <a:latin typeface="Titillium Web Light"/>
                <a:ea typeface="Titillium Web Light"/>
                <a:cs typeface="Titillium Web Light"/>
                <a:sym typeface="Titillium Web Light"/>
              </a:rPr>
              <a:t>MAIN SEQUENCE</a:t>
            </a:r>
            <a:endParaRPr sz="4800">
              <a:solidFill>
                <a:srgbClr val="80BFB7"/>
              </a:solidFill>
              <a:latin typeface="Titillium Web Light"/>
              <a:ea typeface="Titillium Web Light"/>
              <a:cs typeface="Titillium Web Light"/>
              <a:sym typeface="Titillium Web Light"/>
            </a:endParaRPr>
          </a:p>
        </p:txBody>
      </p:sp>
      <p:grpSp>
        <p:nvGrpSpPr>
          <p:cNvPr id="4002" name="Google Shape;4002;p24"/>
          <p:cNvGrpSpPr/>
          <p:nvPr/>
        </p:nvGrpSpPr>
        <p:grpSpPr>
          <a:xfrm>
            <a:off x="364494" y="4166136"/>
            <a:ext cx="929160" cy="802103"/>
            <a:chOff x="4610450" y="3703750"/>
            <a:chExt cx="453050" cy="332175"/>
          </a:xfrm>
        </p:grpSpPr>
        <p:sp>
          <p:nvSpPr>
            <p:cNvPr id="4003" name="Google Shape;4003;p24"/>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4"/>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5" name="Google Shape;4005;p24"/>
          <p:cNvPicPr preferRelativeResize="0"/>
          <p:nvPr/>
        </p:nvPicPr>
        <p:blipFill>
          <a:blip r:embed="rId3">
            <a:alphaModFix/>
          </a:blip>
          <a:stretch>
            <a:fillRect/>
          </a:stretch>
        </p:blipFill>
        <p:spPr>
          <a:xfrm>
            <a:off x="4564500" y="1534153"/>
            <a:ext cx="2881174" cy="2300371"/>
          </a:xfrm>
          <a:prstGeom prst="rect">
            <a:avLst/>
          </a:prstGeom>
          <a:noFill/>
          <a:ln cap="flat" cmpd="sng" w="76200">
            <a:solidFill>
              <a:srgbClr val="80BFB7"/>
            </a:solidFill>
            <a:prstDash val="solid"/>
            <a:round/>
            <a:headEnd len="sm" w="sm" type="none"/>
            <a:tailEnd len="sm" w="sm" type="none"/>
          </a:ln>
        </p:spPr>
      </p:pic>
      <p:pic>
        <p:nvPicPr>
          <p:cNvPr id="4006" name="Google Shape;4006;p24"/>
          <p:cNvPicPr preferRelativeResize="0"/>
          <p:nvPr/>
        </p:nvPicPr>
        <p:blipFill>
          <a:blip r:embed="rId4">
            <a:alphaModFix/>
          </a:blip>
          <a:stretch>
            <a:fillRect/>
          </a:stretch>
        </p:blipFill>
        <p:spPr>
          <a:xfrm>
            <a:off x="1544225" y="1534152"/>
            <a:ext cx="2881174" cy="2300375"/>
          </a:xfrm>
          <a:prstGeom prst="rect">
            <a:avLst/>
          </a:prstGeom>
          <a:noFill/>
          <a:ln cap="flat" cmpd="sng" w="76200">
            <a:solidFill>
              <a:srgbClr val="80BFB7"/>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0" name="Shape 4010"/>
        <p:cNvGrpSpPr/>
        <p:nvPr/>
      </p:nvGrpSpPr>
      <p:grpSpPr>
        <a:xfrm>
          <a:off x="0" y="0"/>
          <a:ext cx="0" cy="0"/>
          <a:chOff x="0" y="0"/>
          <a:chExt cx="0" cy="0"/>
        </a:xfrm>
      </p:grpSpPr>
      <p:sp>
        <p:nvSpPr>
          <p:cNvPr id="4011" name="Google Shape;4011;p25"/>
          <p:cNvSpPr/>
          <p:nvPr/>
        </p:nvSpPr>
        <p:spPr>
          <a:xfrm>
            <a:off x="1065413" y="1326207"/>
            <a:ext cx="157422" cy="1649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2" name="Google Shape;4012;p25"/>
          <p:cNvGrpSpPr/>
          <p:nvPr/>
        </p:nvGrpSpPr>
        <p:grpSpPr>
          <a:xfrm>
            <a:off x="869784" y="399861"/>
            <a:ext cx="674442" cy="740516"/>
            <a:chOff x="6654650" y="3665275"/>
            <a:chExt cx="409100" cy="409125"/>
          </a:xfrm>
        </p:grpSpPr>
        <p:sp>
          <p:nvSpPr>
            <p:cNvPr id="4013" name="Google Shape;4013;p25"/>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5"/>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5" name="Google Shape;4015;p25"/>
          <p:cNvGrpSpPr/>
          <p:nvPr/>
        </p:nvGrpSpPr>
        <p:grpSpPr>
          <a:xfrm rot="1152814">
            <a:off x="217586" y="984300"/>
            <a:ext cx="449779" cy="485400"/>
            <a:chOff x="570875" y="4322250"/>
            <a:chExt cx="443300" cy="443325"/>
          </a:xfrm>
        </p:grpSpPr>
        <p:sp>
          <p:nvSpPr>
            <p:cNvPr id="4016" name="Google Shape;4016;p25"/>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5"/>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5"/>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5"/>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0" name="Google Shape;4020;p25"/>
          <p:cNvSpPr/>
          <p:nvPr/>
        </p:nvSpPr>
        <p:spPr>
          <a:xfrm rot="2626593">
            <a:off x="265268" y="547472"/>
            <a:ext cx="228195" cy="2206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5"/>
          <p:cNvSpPr/>
          <p:nvPr/>
        </p:nvSpPr>
        <p:spPr>
          <a:xfrm rot="-1742096">
            <a:off x="588274" y="688844"/>
            <a:ext cx="160694" cy="16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5"/>
          <p:cNvSpPr/>
          <p:nvPr/>
        </p:nvSpPr>
        <p:spPr>
          <a:xfrm rot="3083677">
            <a:off x="1541011" y="821160"/>
            <a:ext cx="124511" cy="1174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5"/>
          <p:cNvSpPr/>
          <p:nvPr/>
        </p:nvSpPr>
        <p:spPr>
          <a:xfrm rot="-1741643">
            <a:off x="940957" y="203572"/>
            <a:ext cx="108377" cy="1093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25" name="Google Shape;4025;p25"/>
          <p:cNvSpPr txBox="1"/>
          <p:nvPr/>
        </p:nvSpPr>
        <p:spPr>
          <a:xfrm rot="-187">
            <a:off x="1982925" y="319140"/>
            <a:ext cx="55260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80BFB7"/>
                </a:solidFill>
                <a:latin typeface="Titillium Web Light"/>
                <a:ea typeface="Titillium Web Light"/>
                <a:cs typeface="Titillium Web Light"/>
                <a:sym typeface="Titillium Web Light"/>
              </a:rPr>
              <a:t>HELIUM MAIN SEQUENCE</a:t>
            </a:r>
            <a:endParaRPr sz="3600">
              <a:solidFill>
                <a:srgbClr val="80BFB7"/>
              </a:solidFill>
              <a:latin typeface="Titillium Web Light"/>
              <a:ea typeface="Titillium Web Light"/>
              <a:cs typeface="Titillium Web Light"/>
              <a:sym typeface="Titillium Web Light"/>
            </a:endParaRPr>
          </a:p>
        </p:txBody>
      </p:sp>
      <p:sp>
        <p:nvSpPr>
          <p:cNvPr id="4026" name="Google Shape;4026;p25"/>
          <p:cNvSpPr txBox="1"/>
          <p:nvPr/>
        </p:nvSpPr>
        <p:spPr>
          <a:xfrm>
            <a:off x="1824525" y="3812450"/>
            <a:ext cx="5240400" cy="1236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80BFB7"/>
              </a:buClr>
              <a:buSzPts val="2400"/>
              <a:buFont typeface="Titillium Web Light"/>
              <a:buChar char="●"/>
            </a:pPr>
            <a:r>
              <a:rPr lang="en" sz="2400">
                <a:solidFill>
                  <a:srgbClr val="80BFB7"/>
                </a:solidFill>
                <a:latin typeface="Titillium Web Light"/>
                <a:ea typeface="Titillium Web Light"/>
                <a:cs typeface="Titillium Web Light"/>
                <a:sym typeface="Titillium Web Light"/>
              </a:rPr>
              <a:t>Limitations regarding opacity</a:t>
            </a:r>
            <a:r>
              <a:rPr lang="en" sz="2400">
                <a:solidFill>
                  <a:srgbClr val="80BFB7"/>
                </a:solidFill>
                <a:latin typeface="Titillium Web Light"/>
                <a:ea typeface="Titillium Web Light"/>
                <a:cs typeface="Titillium Web Light"/>
                <a:sym typeface="Titillium Web Light"/>
              </a:rPr>
              <a:t> value.</a:t>
            </a:r>
            <a:endParaRPr sz="2400">
              <a:solidFill>
                <a:srgbClr val="80BFB7"/>
              </a:solidFill>
              <a:latin typeface="Titillium Web Light"/>
              <a:ea typeface="Titillium Web Light"/>
              <a:cs typeface="Titillium Web Light"/>
              <a:sym typeface="Titillium Web Light"/>
            </a:endParaRPr>
          </a:p>
          <a:p>
            <a:pPr indent="-381000" lvl="0" marL="457200" rtl="0" algn="l">
              <a:spcBef>
                <a:spcPts val="0"/>
              </a:spcBef>
              <a:spcAft>
                <a:spcPts val="0"/>
              </a:spcAft>
              <a:buClr>
                <a:srgbClr val="80BFB7"/>
              </a:buClr>
              <a:buSzPts val="2400"/>
              <a:buFont typeface="Titillium Web Light"/>
              <a:buChar char="●"/>
            </a:pPr>
            <a:r>
              <a:rPr lang="en" sz="2400">
                <a:solidFill>
                  <a:srgbClr val="80BFB7"/>
                </a:solidFill>
                <a:latin typeface="Titillium Web Light"/>
                <a:ea typeface="Titillium Web Light"/>
                <a:cs typeface="Titillium Web Light"/>
                <a:sym typeface="Titillium Web Light"/>
              </a:rPr>
              <a:t>Numerical errors in Python due to increased sensitivity in variables</a:t>
            </a:r>
            <a:endParaRPr sz="2400">
              <a:solidFill>
                <a:srgbClr val="80BFB7"/>
              </a:solidFill>
              <a:latin typeface="Titillium Web Light"/>
              <a:ea typeface="Titillium Web Light"/>
              <a:cs typeface="Titillium Web Light"/>
              <a:sym typeface="Titillium Web Light"/>
            </a:endParaRPr>
          </a:p>
        </p:txBody>
      </p:sp>
      <p:pic>
        <p:nvPicPr>
          <p:cNvPr id="4027" name="Google Shape;4027;p25"/>
          <p:cNvPicPr preferRelativeResize="0"/>
          <p:nvPr/>
        </p:nvPicPr>
        <p:blipFill>
          <a:blip r:embed="rId3">
            <a:alphaModFix/>
          </a:blip>
          <a:stretch>
            <a:fillRect/>
          </a:stretch>
        </p:blipFill>
        <p:spPr>
          <a:xfrm>
            <a:off x="2731275" y="1140375"/>
            <a:ext cx="3562784" cy="2672075"/>
          </a:xfrm>
          <a:prstGeom prst="rect">
            <a:avLst/>
          </a:prstGeom>
          <a:noFill/>
          <a:ln cap="flat" cmpd="sng" w="76200">
            <a:solidFill>
              <a:srgbClr val="80BFB7"/>
            </a:solidFill>
            <a:prstDash val="solid"/>
            <a:round/>
            <a:headEnd len="sm" w="sm" type="none"/>
            <a:tailEnd len="sm" w="sm" type="none"/>
          </a:ln>
        </p:spPr>
      </p:pic>
      <p:grpSp>
        <p:nvGrpSpPr>
          <p:cNvPr id="4028" name="Google Shape;4028;p25"/>
          <p:cNvGrpSpPr/>
          <p:nvPr/>
        </p:nvGrpSpPr>
        <p:grpSpPr>
          <a:xfrm>
            <a:off x="464569" y="4139473"/>
            <a:ext cx="929160" cy="802103"/>
            <a:chOff x="4610450" y="3703750"/>
            <a:chExt cx="453050" cy="332175"/>
          </a:xfrm>
        </p:grpSpPr>
        <p:sp>
          <p:nvSpPr>
            <p:cNvPr id="4029" name="Google Shape;4029;p25"/>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5"/>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4" name="Shape 4034"/>
        <p:cNvGrpSpPr/>
        <p:nvPr/>
      </p:nvGrpSpPr>
      <p:grpSpPr>
        <a:xfrm>
          <a:off x="0" y="0"/>
          <a:ext cx="0" cy="0"/>
          <a:chOff x="0" y="0"/>
          <a:chExt cx="0" cy="0"/>
        </a:xfrm>
      </p:grpSpPr>
      <p:sp>
        <p:nvSpPr>
          <p:cNvPr id="4035" name="Google Shape;4035;p26"/>
          <p:cNvSpPr/>
          <p:nvPr/>
        </p:nvSpPr>
        <p:spPr>
          <a:xfrm>
            <a:off x="1065413" y="1326207"/>
            <a:ext cx="157422" cy="1649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6" name="Google Shape;4036;p26"/>
          <p:cNvGrpSpPr/>
          <p:nvPr/>
        </p:nvGrpSpPr>
        <p:grpSpPr>
          <a:xfrm>
            <a:off x="869784" y="399861"/>
            <a:ext cx="674442" cy="740516"/>
            <a:chOff x="6654650" y="3665275"/>
            <a:chExt cx="409100" cy="409125"/>
          </a:xfrm>
        </p:grpSpPr>
        <p:sp>
          <p:nvSpPr>
            <p:cNvPr id="4037" name="Google Shape;4037;p26"/>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6"/>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9" name="Google Shape;4039;p26"/>
          <p:cNvGrpSpPr/>
          <p:nvPr/>
        </p:nvGrpSpPr>
        <p:grpSpPr>
          <a:xfrm rot="1152814">
            <a:off x="217586" y="984300"/>
            <a:ext cx="449779" cy="485400"/>
            <a:chOff x="570875" y="4322250"/>
            <a:chExt cx="443300" cy="443325"/>
          </a:xfrm>
        </p:grpSpPr>
        <p:sp>
          <p:nvSpPr>
            <p:cNvPr id="4040" name="Google Shape;4040;p2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4" name="Google Shape;4044;p26"/>
          <p:cNvSpPr/>
          <p:nvPr/>
        </p:nvSpPr>
        <p:spPr>
          <a:xfrm rot="2626593">
            <a:off x="265268" y="547472"/>
            <a:ext cx="228195" cy="2206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6"/>
          <p:cNvSpPr/>
          <p:nvPr/>
        </p:nvSpPr>
        <p:spPr>
          <a:xfrm rot="-1742096">
            <a:off x="588274" y="688844"/>
            <a:ext cx="160694" cy="16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6"/>
          <p:cNvSpPr/>
          <p:nvPr/>
        </p:nvSpPr>
        <p:spPr>
          <a:xfrm rot="3083677">
            <a:off x="1541011" y="821160"/>
            <a:ext cx="124511" cy="1174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6"/>
          <p:cNvSpPr/>
          <p:nvPr/>
        </p:nvSpPr>
        <p:spPr>
          <a:xfrm rot="-1741643">
            <a:off x="940957" y="203572"/>
            <a:ext cx="108377" cy="1093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49" name="Google Shape;4049;p26"/>
          <p:cNvSpPr txBox="1"/>
          <p:nvPr/>
        </p:nvSpPr>
        <p:spPr>
          <a:xfrm rot="-185">
            <a:off x="1984225" y="319145"/>
            <a:ext cx="55848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80BFB7"/>
                </a:solidFill>
                <a:latin typeface="Titillium Web Light"/>
                <a:ea typeface="Titillium Web Light"/>
                <a:cs typeface="Titillium Web Light"/>
                <a:sym typeface="Titillium Web Light"/>
              </a:rPr>
              <a:t>CARBON </a:t>
            </a:r>
            <a:r>
              <a:rPr lang="en" sz="3600">
                <a:solidFill>
                  <a:srgbClr val="80BFB7"/>
                </a:solidFill>
                <a:latin typeface="Titillium Web Light"/>
                <a:ea typeface="Titillium Web Light"/>
                <a:cs typeface="Titillium Web Light"/>
                <a:sym typeface="Titillium Web Light"/>
              </a:rPr>
              <a:t>MAIN SEQUENCE</a:t>
            </a:r>
            <a:endParaRPr sz="3600">
              <a:solidFill>
                <a:srgbClr val="80BFB7"/>
              </a:solidFill>
              <a:latin typeface="Titillium Web Light"/>
              <a:ea typeface="Titillium Web Light"/>
              <a:cs typeface="Titillium Web Light"/>
              <a:sym typeface="Titillium Web Light"/>
            </a:endParaRPr>
          </a:p>
        </p:txBody>
      </p:sp>
      <p:sp>
        <p:nvSpPr>
          <p:cNvPr id="4050" name="Google Shape;4050;p26"/>
          <p:cNvSpPr txBox="1"/>
          <p:nvPr/>
        </p:nvSpPr>
        <p:spPr>
          <a:xfrm>
            <a:off x="1752975" y="3877800"/>
            <a:ext cx="6509100" cy="1236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80BFB7"/>
              </a:buClr>
              <a:buSzPts val="2400"/>
              <a:buFont typeface="Titillium Web Light"/>
              <a:buChar char="●"/>
            </a:pPr>
            <a:r>
              <a:rPr lang="en" sz="2400">
                <a:solidFill>
                  <a:srgbClr val="80BFB7"/>
                </a:solidFill>
                <a:latin typeface="Titillium Web Light"/>
                <a:ea typeface="Titillium Web Light"/>
                <a:cs typeface="Titillium Web Light"/>
                <a:sym typeface="Titillium Web Light"/>
              </a:rPr>
              <a:t>Limitations regarding opacity value.</a:t>
            </a:r>
            <a:endParaRPr sz="2400">
              <a:solidFill>
                <a:srgbClr val="80BFB7"/>
              </a:solidFill>
              <a:latin typeface="Titillium Web Light"/>
              <a:ea typeface="Titillium Web Light"/>
              <a:cs typeface="Titillium Web Light"/>
              <a:sym typeface="Titillium Web Light"/>
            </a:endParaRPr>
          </a:p>
          <a:p>
            <a:pPr indent="-381000" lvl="0" marL="457200" rtl="0" algn="l">
              <a:spcBef>
                <a:spcPts val="0"/>
              </a:spcBef>
              <a:spcAft>
                <a:spcPts val="0"/>
              </a:spcAft>
              <a:buClr>
                <a:srgbClr val="80BFB7"/>
              </a:buClr>
              <a:buSzPts val="2400"/>
              <a:buFont typeface="Titillium Web Light"/>
              <a:buChar char="●"/>
            </a:pPr>
            <a:r>
              <a:rPr lang="en" sz="2400">
                <a:solidFill>
                  <a:srgbClr val="80BFB7"/>
                </a:solidFill>
                <a:latin typeface="Titillium Web Light"/>
                <a:ea typeface="Titillium Web Light"/>
                <a:cs typeface="Titillium Web Light"/>
                <a:sym typeface="Titillium Web Light"/>
              </a:rPr>
              <a:t>Numerical errors in Python due to increased sensitivity in variables</a:t>
            </a:r>
            <a:endParaRPr sz="2400">
              <a:solidFill>
                <a:srgbClr val="80BFB7"/>
              </a:solidFill>
              <a:latin typeface="Titillium Web Light"/>
              <a:ea typeface="Titillium Web Light"/>
              <a:cs typeface="Titillium Web Light"/>
              <a:sym typeface="Titillium Web Light"/>
            </a:endParaRPr>
          </a:p>
        </p:txBody>
      </p:sp>
      <p:pic>
        <p:nvPicPr>
          <p:cNvPr id="4051" name="Google Shape;4051;p26"/>
          <p:cNvPicPr preferRelativeResize="0"/>
          <p:nvPr/>
        </p:nvPicPr>
        <p:blipFill>
          <a:blip r:embed="rId3">
            <a:alphaModFix/>
          </a:blip>
          <a:stretch>
            <a:fillRect/>
          </a:stretch>
        </p:blipFill>
        <p:spPr>
          <a:xfrm>
            <a:off x="2700075" y="1069900"/>
            <a:ext cx="3743858" cy="2807900"/>
          </a:xfrm>
          <a:prstGeom prst="rect">
            <a:avLst/>
          </a:prstGeom>
          <a:noFill/>
          <a:ln cap="flat" cmpd="sng" w="76200">
            <a:solidFill>
              <a:srgbClr val="80BFB7"/>
            </a:solidFill>
            <a:prstDash val="solid"/>
            <a:round/>
            <a:headEnd len="sm" w="sm" type="none"/>
            <a:tailEnd len="sm" w="sm" type="none"/>
          </a:ln>
        </p:spPr>
      </p:pic>
      <p:grpSp>
        <p:nvGrpSpPr>
          <p:cNvPr id="4052" name="Google Shape;4052;p26"/>
          <p:cNvGrpSpPr/>
          <p:nvPr/>
        </p:nvGrpSpPr>
        <p:grpSpPr>
          <a:xfrm>
            <a:off x="464544" y="4094748"/>
            <a:ext cx="929160" cy="802103"/>
            <a:chOff x="4610450" y="3703750"/>
            <a:chExt cx="453050" cy="332175"/>
          </a:xfrm>
        </p:grpSpPr>
        <p:sp>
          <p:nvSpPr>
            <p:cNvPr id="4053" name="Google Shape;4053;p26"/>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6"/>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cap="flat" cmpd="sng" w="9525">
              <a:solidFill>
                <a:srgbClr val="80B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8" name="Shape 4058"/>
        <p:cNvGrpSpPr/>
        <p:nvPr/>
      </p:nvGrpSpPr>
      <p:grpSpPr>
        <a:xfrm>
          <a:off x="0" y="0"/>
          <a:ext cx="0" cy="0"/>
          <a:chOff x="0" y="0"/>
          <a:chExt cx="0" cy="0"/>
        </a:xfrm>
      </p:grpSpPr>
      <p:sp>
        <p:nvSpPr>
          <p:cNvPr id="4059" name="Google Shape;4059;p27"/>
          <p:cNvSpPr txBox="1"/>
          <p:nvPr>
            <p:ph type="ctrTitle"/>
          </p:nvPr>
        </p:nvSpPr>
        <p:spPr>
          <a:xfrm>
            <a:off x="695825" y="2006475"/>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RESULTS AND CONCLUSIONS</a:t>
            </a:r>
            <a:endParaRPr/>
          </a:p>
        </p:txBody>
      </p:sp>
      <p:grpSp>
        <p:nvGrpSpPr>
          <p:cNvPr id="4060" name="Google Shape;4060;p27"/>
          <p:cNvGrpSpPr/>
          <p:nvPr/>
        </p:nvGrpSpPr>
        <p:grpSpPr>
          <a:xfrm>
            <a:off x="4992833" y="242124"/>
            <a:ext cx="1012074" cy="1185429"/>
            <a:chOff x="1246775" y="910975"/>
            <a:chExt cx="439650" cy="523900"/>
          </a:xfrm>
        </p:grpSpPr>
        <p:sp>
          <p:nvSpPr>
            <p:cNvPr id="4061" name="Google Shape;4061;p27"/>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7"/>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7"/>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7" name="Shape 4067"/>
        <p:cNvGrpSpPr/>
        <p:nvPr/>
      </p:nvGrpSpPr>
      <p:grpSpPr>
        <a:xfrm>
          <a:off x="0" y="0"/>
          <a:ext cx="0" cy="0"/>
          <a:chOff x="0" y="0"/>
          <a:chExt cx="0" cy="0"/>
        </a:xfrm>
      </p:grpSpPr>
      <p:sp>
        <p:nvSpPr>
          <p:cNvPr id="4068" name="Google Shape;4068;p28"/>
          <p:cNvSpPr txBox="1"/>
          <p:nvPr>
            <p:ph type="title"/>
          </p:nvPr>
        </p:nvSpPr>
        <p:spPr>
          <a:xfrm>
            <a:off x="537450" y="10092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Went Well and What Went South</a:t>
            </a:r>
            <a:endParaRPr/>
          </a:p>
        </p:txBody>
      </p:sp>
      <p:sp>
        <p:nvSpPr>
          <p:cNvPr id="4069" name="Google Shape;4069;p28"/>
          <p:cNvSpPr txBox="1"/>
          <p:nvPr>
            <p:ph idx="1" type="body"/>
          </p:nvPr>
        </p:nvSpPr>
        <p:spPr>
          <a:xfrm>
            <a:off x="537450" y="1963200"/>
            <a:ext cx="6761100" cy="2980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Original main sequence solver gives promising results for typical stars</a:t>
            </a:r>
            <a:endParaRPr sz="2000"/>
          </a:p>
          <a:p>
            <a:pPr indent="0" lvl="0" marL="914400" rtl="0" algn="l">
              <a:spcBef>
                <a:spcPts val="600"/>
              </a:spcBef>
              <a:spcAft>
                <a:spcPts val="0"/>
              </a:spcAft>
              <a:buNone/>
            </a:pPr>
            <a:r>
              <a:t/>
            </a:r>
            <a:endParaRPr sz="2000"/>
          </a:p>
          <a:p>
            <a:pPr indent="-355600" lvl="0" marL="457200" rtl="0" algn="l">
              <a:spcBef>
                <a:spcPts val="600"/>
              </a:spcBef>
              <a:spcAft>
                <a:spcPts val="0"/>
              </a:spcAft>
              <a:buSzPts val="2000"/>
              <a:buChar char="▪"/>
            </a:pPr>
            <a:r>
              <a:rPr lang="en" sz="2000"/>
              <a:t>However, limitations with how the code handles numbers prevented us from getting meaningful results for helium and carbon core cases.</a:t>
            </a:r>
            <a:endParaRPr sz="2000"/>
          </a:p>
        </p:txBody>
      </p:sp>
      <p:sp>
        <p:nvSpPr>
          <p:cNvPr id="4070" name="Google Shape;4070;p2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4071" name="Google Shape;4071;p28"/>
          <p:cNvGrpSpPr/>
          <p:nvPr/>
        </p:nvGrpSpPr>
        <p:grpSpPr>
          <a:xfrm>
            <a:off x="6727549" y="141098"/>
            <a:ext cx="682249" cy="791403"/>
            <a:chOff x="1246775" y="910975"/>
            <a:chExt cx="439650" cy="523900"/>
          </a:xfrm>
        </p:grpSpPr>
        <p:sp>
          <p:nvSpPr>
            <p:cNvPr id="4072" name="Google Shape;4072;p28"/>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8"/>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8"/>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8" name="Shape 4078"/>
        <p:cNvGrpSpPr/>
        <p:nvPr/>
      </p:nvGrpSpPr>
      <p:grpSpPr>
        <a:xfrm>
          <a:off x="0" y="0"/>
          <a:ext cx="0" cy="0"/>
          <a:chOff x="0" y="0"/>
          <a:chExt cx="0" cy="0"/>
        </a:xfrm>
      </p:grpSpPr>
      <p:sp>
        <p:nvSpPr>
          <p:cNvPr id="4079" name="Google Shape;4079;p29"/>
          <p:cNvSpPr txBox="1"/>
          <p:nvPr>
            <p:ph idx="4294967295" type="ctrTitle"/>
          </p:nvPr>
        </p:nvSpPr>
        <p:spPr>
          <a:xfrm>
            <a:off x="499875" y="1579563"/>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80BFB7"/>
                </a:solidFill>
              </a:rPr>
              <a:t>THANKS!</a:t>
            </a:r>
            <a:endParaRPr sz="6000">
              <a:solidFill>
                <a:srgbClr val="80BFB7"/>
              </a:solidFill>
            </a:endParaRPr>
          </a:p>
        </p:txBody>
      </p:sp>
      <p:sp>
        <p:nvSpPr>
          <p:cNvPr id="4080" name="Google Shape;4080;p29"/>
          <p:cNvSpPr txBox="1"/>
          <p:nvPr>
            <p:ph idx="4294967295" type="subTitle"/>
          </p:nvPr>
        </p:nvSpPr>
        <p:spPr>
          <a:xfrm>
            <a:off x="499875" y="2779150"/>
            <a:ext cx="3108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81" name="Google Shape;4081;p2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082" name="Google Shape;4082;p29"/>
          <p:cNvPicPr preferRelativeResize="0"/>
          <p:nvPr/>
        </p:nvPicPr>
        <p:blipFill>
          <a:blip r:embed="rId3">
            <a:alphaModFix/>
          </a:blip>
          <a:stretch>
            <a:fillRect/>
          </a:stretch>
        </p:blipFill>
        <p:spPr>
          <a:xfrm>
            <a:off x="4188150" y="1017238"/>
            <a:ext cx="3109025" cy="3109025"/>
          </a:xfrm>
          <a:prstGeom prst="rect">
            <a:avLst/>
          </a:prstGeom>
          <a:noFill/>
          <a:ln cap="flat" cmpd="sng" w="76200">
            <a:solidFill>
              <a:srgbClr val="80BFB7"/>
            </a:solidFill>
            <a:prstDash val="solid"/>
            <a:round/>
            <a:headEnd len="sm" w="sm" type="none"/>
            <a:tailEnd len="sm" w="sm" type="none"/>
          </a:ln>
        </p:spPr>
      </p:pic>
      <p:sp>
        <p:nvSpPr>
          <p:cNvPr id="4083" name="Google Shape;4083;p29"/>
          <p:cNvSpPr/>
          <p:nvPr/>
        </p:nvSpPr>
        <p:spPr>
          <a:xfrm>
            <a:off x="1065413" y="1326207"/>
            <a:ext cx="157422" cy="1649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4" name="Google Shape;4084;p29"/>
          <p:cNvGrpSpPr/>
          <p:nvPr/>
        </p:nvGrpSpPr>
        <p:grpSpPr>
          <a:xfrm>
            <a:off x="869784" y="399861"/>
            <a:ext cx="674442" cy="740516"/>
            <a:chOff x="6654650" y="3665275"/>
            <a:chExt cx="409100" cy="409125"/>
          </a:xfrm>
        </p:grpSpPr>
        <p:sp>
          <p:nvSpPr>
            <p:cNvPr id="4085" name="Google Shape;4085;p2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7" name="Google Shape;4087;p29"/>
          <p:cNvGrpSpPr/>
          <p:nvPr/>
        </p:nvGrpSpPr>
        <p:grpSpPr>
          <a:xfrm rot="1152814">
            <a:off x="217586" y="984300"/>
            <a:ext cx="449779" cy="485400"/>
            <a:chOff x="570875" y="4322250"/>
            <a:chExt cx="443300" cy="443325"/>
          </a:xfrm>
        </p:grpSpPr>
        <p:sp>
          <p:nvSpPr>
            <p:cNvPr id="4088" name="Google Shape;4088;p2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2" name="Google Shape;4092;p29"/>
          <p:cNvSpPr/>
          <p:nvPr/>
        </p:nvSpPr>
        <p:spPr>
          <a:xfrm rot="2626593">
            <a:off x="265268" y="547472"/>
            <a:ext cx="228195" cy="2206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9"/>
          <p:cNvSpPr/>
          <p:nvPr/>
        </p:nvSpPr>
        <p:spPr>
          <a:xfrm rot="-1742096">
            <a:off x="588274" y="688844"/>
            <a:ext cx="160694" cy="16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9"/>
          <p:cNvSpPr/>
          <p:nvPr/>
        </p:nvSpPr>
        <p:spPr>
          <a:xfrm rot="3083677">
            <a:off x="1541011" y="821160"/>
            <a:ext cx="124511" cy="1174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9"/>
          <p:cNvSpPr/>
          <p:nvPr/>
        </p:nvSpPr>
        <p:spPr>
          <a:xfrm rot="-1741643">
            <a:off x="940957" y="203572"/>
            <a:ext cx="108377" cy="1093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1" name="Shape 3841"/>
        <p:cNvGrpSpPr/>
        <p:nvPr/>
      </p:nvGrpSpPr>
      <p:grpSpPr>
        <a:xfrm>
          <a:off x="0" y="0"/>
          <a:ext cx="0" cy="0"/>
          <a:chOff x="0" y="0"/>
          <a:chExt cx="0" cy="0"/>
        </a:xfrm>
      </p:grpSpPr>
      <p:sp>
        <p:nvSpPr>
          <p:cNvPr id="3842" name="Google Shape;3842;p14"/>
          <p:cNvSpPr txBox="1"/>
          <p:nvPr>
            <p:ph idx="4294967295" type="ctrTitle"/>
          </p:nvPr>
        </p:nvSpPr>
        <p:spPr>
          <a:xfrm>
            <a:off x="3098125" y="224850"/>
            <a:ext cx="4662300" cy="222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What’s different with our group?</a:t>
            </a:r>
            <a:endParaRPr sz="5600"/>
          </a:p>
        </p:txBody>
      </p:sp>
      <p:sp>
        <p:nvSpPr>
          <p:cNvPr id="3843" name="Google Shape;3843;p14"/>
          <p:cNvSpPr txBox="1"/>
          <p:nvPr>
            <p:ph idx="4294967295" type="subTitle"/>
          </p:nvPr>
        </p:nvSpPr>
        <p:spPr>
          <a:xfrm>
            <a:off x="3319625" y="2500825"/>
            <a:ext cx="3731400" cy="195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latin typeface="Titillium Web"/>
                <a:ea typeface="Titillium Web"/>
                <a:cs typeface="Titillium Web"/>
                <a:sym typeface="Titillium Web"/>
              </a:rPr>
              <a:t>Our group focuses on other main sequence possibilities, with stars having cores made of mostly helium and carbon.</a:t>
            </a:r>
            <a:endParaRPr b="1">
              <a:latin typeface="Titillium Web"/>
              <a:ea typeface="Titillium Web"/>
              <a:cs typeface="Titillium Web"/>
              <a:sym typeface="Titillium Web"/>
            </a:endParaRPr>
          </a:p>
        </p:txBody>
      </p:sp>
      <p:sp>
        <p:nvSpPr>
          <p:cNvPr id="3844" name="Google Shape;3844;p1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45" name="Google Shape;3845;p14"/>
          <p:cNvPicPr preferRelativeResize="0"/>
          <p:nvPr/>
        </p:nvPicPr>
        <p:blipFill rotWithShape="1">
          <a:blip r:embed="rId3">
            <a:alphaModFix/>
          </a:blip>
          <a:srcRect b="64086" l="46658" r="0" t="0"/>
          <a:stretch/>
        </p:blipFill>
        <p:spPr>
          <a:xfrm rot="-5400000">
            <a:off x="-1178076" y="1178088"/>
            <a:ext cx="5183601" cy="2827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9" name="Shape 3849"/>
        <p:cNvGrpSpPr/>
        <p:nvPr/>
      </p:nvGrpSpPr>
      <p:grpSpPr>
        <a:xfrm>
          <a:off x="0" y="0"/>
          <a:ext cx="0" cy="0"/>
          <a:chOff x="0" y="0"/>
          <a:chExt cx="0" cy="0"/>
        </a:xfrm>
      </p:grpSpPr>
      <p:sp>
        <p:nvSpPr>
          <p:cNvPr id="3850" name="Google Shape;3850;p15"/>
          <p:cNvSpPr txBox="1"/>
          <p:nvPr>
            <p:ph type="ctrTitle"/>
          </p:nvPr>
        </p:nvSpPr>
        <p:spPr>
          <a:xfrm>
            <a:off x="685800" y="1555275"/>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AN INTRODUCTION</a:t>
            </a:r>
            <a:endParaRPr/>
          </a:p>
        </p:txBody>
      </p:sp>
      <p:sp>
        <p:nvSpPr>
          <p:cNvPr id="3851" name="Google Shape;3851;p15"/>
          <p:cNvSpPr txBox="1"/>
          <p:nvPr>
            <p:ph idx="1" type="subTitle"/>
          </p:nvPr>
        </p:nvSpPr>
        <p:spPr>
          <a:xfrm>
            <a:off x="685800" y="2715080"/>
            <a:ext cx="5268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Information and Research on our Subject</a:t>
            </a:r>
            <a:endParaRPr/>
          </a:p>
        </p:txBody>
      </p:sp>
      <p:grpSp>
        <p:nvGrpSpPr>
          <p:cNvPr id="3852" name="Google Shape;3852;p15"/>
          <p:cNvGrpSpPr/>
          <p:nvPr/>
        </p:nvGrpSpPr>
        <p:grpSpPr>
          <a:xfrm>
            <a:off x="376684" y="270701"/>
            <a:ext cx="1217555" cy="1104527"/>
            <a:chOff x="5926225" y="921350"/>
            <a:chExt cx="517800" cy="504350"/>
          </a:xfrm>
        </p:grpSpPr>
        <p:sp>
          <p:nvSpPr>
            <p:cNvPr id="3853" name="Google Shape;3853;p15"/>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15"/>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8" name="Shape 3858"/>
        <p:cNvGrpSpPr/>
        <p:nvPr/>
      </p:nvGrpSpPr>
      <p:grpSpPr>
        <a:xfrm>
          <a:off x="0" y="0"/>
          <a:ext cx="0" cy="0"/>
          <a:chOff x="0" y="0"/>
          <a:chExt cx="0" cy="0"/>
        </a:xfrm>
      </p:grpSpPr>
      <p:sp>
        <p:nvSpPr>
          <p:cNvPr id="3859" name="Google Shape;3859;p16"/>
          <p:cNvSpPr txBox="1"/>
          <p:nvPr>
            <p:ph type="title"/>
          </p:nvPr>
        </p:nvSpPr>
        <p:spPr>
          <a:xfrm>
            <a:off x="718300" y="41790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Helium and Carbon Cores</a:t>
            </a:r>
            <a:endParaRPr/>
          </a:p>
        </p:txBody>
      </p:sp>
      <p:sp>
        <p:nvSpPr>
          <p:cNvPr id="3860" name="Google Shape;3860;p16"/>
          <p:cNvSpPr txBox="1"/>
          <p:nvPr>
            <p:ph idx="1" type="body"/>
          </p:nvPr>
        </p:nvSpPr>
        <p:spPr>
          <a:xfrm>
            <a:off x="640225" y="1275300"/>
            <a:ext cx="6761100" cy="2980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Cores of stars are usually made of mostly hydrogen.</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Our main sequence model contains stars with cores entirely of helium or carbon.</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Helium burning cores are  most common in post-He flash red giants</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Carbon burning occurs in Super AGB stars, similar to a helium flash</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t/>
            </a:r>
            <a:endParaRPr sz="1800"/>
          </a:p>
        </p:txBody>
      </p:sp>
      <p:sp>
        <p:nvSpPr>
          <p:cNvPr id="3861" name="Google Shape;3861;p1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3862" name="Google Shape;3862;p16"/>
          <p:cNvGrpSpPr/>
          <p:nvPr/>
        </p:nvGrpSpPr>
        <p:grpSpPr>
          <a:xfrm>
            <a:off x="135374" y="84685"/>
            <a:ext cx="658020" cy="587366"/>
            <a:chOff x="5926225" y="921350"/>
            <a:chExt cx="517800" cy="504350"/>
          </a:xfrm>
        </p:grpSpPr>
        <p:sp>
          <p:nvSpPr>
            <p:cNvPr id="3863" name="Google Shape;3863;p16"/>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16"/>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8" name="Shape 3868"/>
        <p:cNvGrpSpPr/>
        <p:nvPr/>
      </p:nvGrpSpPr>
      <p:grpSpPr>
        <a:xfrm>
          <a:off x="0" y="0"/>
          <a:ext cx="0" cy="0"/>
          <a:chOff x="0" y="0"/>
          <a:chExt cx="0" cy="0"/>
        </a:xfrm>
      </p:grpSpPr>
      <p:sp>
        <p:nvSpPr>
          <p:cNvPr id="3869" name="Google Shape;3869;p17"/>
          <p:cNvSpPr/>
          <p:nvPr/>
        </p:nvSpPr>
        <p:spPr>
          <a:xfrm>
            <a:off x="1045388" y="4678507"/>
            <a:ext cx="157422" cy="16498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0" name="Google Shape;3870;p17"/>
          <p:cNvGrpSpPr/>
          <p:nvPr/>
        </p:nvGrpSpPr>
        <p:grpSpPr>
          <a:xfrm>
            <a:off x="849759" y="3752161"/>
            <a:ext cx="674442" cy="740516"/>
            <a:chOff x="6654650" y="3665275"/>
            <a:chExt cx="409100" cy="409125"/>
          </a:xfrm>
        </p:grpSpPr>
        <p:sp>
          <p:nvSpPr>
            <p:cNvPr id="3871" name="Google Shape;3871;p1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1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3" name="Google Shape;3873;p17"/>
          <p:cNvGrpSpPr/>
          <p:nvPr/>
        </p:nvGrpSpPr>
        <p:grpSpPr>
          <a:xfrm rot="1152814">
            <a:off x="197561" y="4336600"/>
            <a:ext cx="449779" cy="485400"/>
            <a:chOff x="570875" y="4322250"/>
            <a:chExt cx="443300" cy="443325"/>
          </a:xfrm>
        </p:grpSpPr>
        <p:sp>
          <p:nvSpPr>
            <p:cNvPr id="3874" name="Google Shape;3874;p1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1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1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1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8" name="Google Shape;3878;p17"/>
          <p:cNvSpPr/>
          <p:nvPr/>
        </p:nvSpPr>
        <p:spPr>
          <a:xfrm rot="2626593">
            <a:off x="245243" y="3899772"/>
            <a:ext cx="228195" cy="2206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17"/>
          <p:cNvSpPr/>
          <p:nvPr/>
        </p:nvSpPr>
        <p:spPr>
          <a:xfrm rot="-1742096">
            <a:off x="568249" y="4041144"/>
            <a:ext cx="160694" cy="1621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17"/>
          <p:cNvSpPr/>
          <p:nvPr/>
        </p:nvSpPr>
        <p:spPr>
          <a:xfrm rot="3083677">
            <a:off x="1520986" y="4173460"/>
            <a:ext cx="124511" cy="1174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17"/>
          <p:cNvSpPr/>
          <p:nvPr/>
        </p:nvSpPr>
        <p:spPr>
          <a:xfrm rot="-1741643">
            <a:off x="920932" y="3555872"/>
            <a:ext cx="108377" cy="1093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1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3" name="Google Shape;3883;p17"/>
          <p:cNvSpPr txBox="1"/>
          <p:nvPr/>
        </p:nvSpPr>
        <p:spPr>
          <a:xfrm rot="-187">
            <a:off x="1982925" y="319140"/>
            <a:ext cx="55260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80BFB7"/>
                </a:solidFill>
                <a:latin typeface="Titillium Web Light"/>
                <a:ea typeface="Titillium Web Light"/>
                <a:cs typeface="Titillium Web Light"/>
                <a:sym typeface="Titillium Web Light"/>
              </a:rPr>
              <a:t>RED AND SUPER GIANTS</a:t>
            </a:r>
            <a:endParaRPr sz="3600">
              <a:solidFill>
                <a:srgbClr val="80BFB7"/>
              </a:solidFill>
              <a:latin typeface="Titillium Web Light"/>
              <a:ea typeface="Titillium Web Light"/>
              <a:cs typeface="Titillium Web Light"/>
              <a:sym typeface="Titillium Web Light"/>
            </a:endParaRPr>
          </a:p>
        </p:txBody>
      </p:sp>
      <p:sp>
        <p:nvSpPr>
          <p:cNvPr id="3884" name="Google Shape;3884;p17"/>
          <p:cNvSpPr txBox="1"/>
          <p:nvPr/>
        </p:nvSpPr>
        <p:spPr>
          <a:xfrm>
            <a:off x="1456350" y="3844800"/>
            <a:ext cx="6231300" cy="100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solidFill>
                  <a:srgbClr val="80BFB7"/>
                </a:solidFill>
                <a:latin typeface="Titillium Web Light"/>
                <a:ea typeface="Titillium Web Light"/>
                <a:cs typeface="Titillium Web Light"/>
                <a:sym typeface="Titillium Web Light"/>
              </a:rPr>
              <a:t>Plotted accepted data from online sources for confirmation </a:t>
            </a:r>
            <a:endParaRPr sz="2400">
              <a:solidFill>
                <a:srgbClr val="80BFB7"/>
              </a:solidFill>
              <a:latin typeface="Titillium Web Light"/>
              <a:ea typeface="Titillium Web Light"/>
              <a:cs typeface="Titillium Web Light"/>
              <a:sym typeface="Titillium Web Light"/>
            </a:endParaRPr>
          </a:p>
        </p:txBody>
      </p:sp>
      <p:pic>
        <p:nvPicPr>
          <p:cNvPr id="3885" name="Google Shape;3885;p17"/>
          <p:cNvPicPr preferRelativeResize="0"/>
          <p:nvPr/>
        </p:nvPicPr>
        <p:blipFill>
          <a:blip r:embed="rId3">
            <a:alphaModFix/>
          </a:blip>
          <a:stretch>
            <a:fillRect/>
          </a:stretch>
        </p:blipFill>
        <p:spPr>
          <a:xfrm>
            <a:off x="1771675" y="1274982"/>
            <a:ext cx="2747990" cy="1953055"/>
          </a:xfrm>
          <a:prstGeom prst="rect">
            <a:avLst/>
          </a:prstGeom>
          <a:noFill/>
          <a:ln cap="flat" cmpd="sng" w="76200">
            <a:solidFill>
              <a:srgbClr val="80BFB7"/>
            </a:solidFill>
            <a:prstDash val="solid"/>
            <a:round/>
            <a:headEnd len="sm" w="sm" type="none"/>
            <a:tailEnd len="sm" w="sm" type="none"/>
          </a:ln>
        </p:spPr>
      </p:pic>
      <p:pic>
        <p:nvPicPr>
          <p:cNvPr id="3886" name="Google Shape;3886;p17"/>
          <p:cNvPicPr preferRelativeResize="0"/>
          <p:nvPr/>
        </p:nvPicPr>
        <p:blipFill>
          <a:blip r:embed="rId4">
            <a:alphaModFix/>
          </a:blip>
          <a:stretch>
            <a:fillRect/>
          </a:stretch>
        </p:blipFill>
        <p:spPr>
          <a:xfrm>
            <a:off x="4624306" y="1274963"/>
            <a:ext cx="2748019" cy="1953074"/>
          </a:xfrm>
          <a:prstGeom prst="rect">
            <a:avLst/>
          </a:prstGeom>
          <a:noFill/>
          <a:ln cap="flat" cmpd="sng" w="76200">
            <a:solidFill>
              <a:srgbClr val="80BFB7"/>
            </a:solidFill>
            <a:prstDash val="solid"/>
            <a:round/>
            <a:headEnd len="sm" w="sm" type="none"/>
            <a:tailEnd len="sm" w="sm" type="none"/>
          </a:ln>
        </p:spPr>
      </p:pic>
      <p:grpSp>
        <p:nvGrpSpPr>
          <p:cNvPr id="3887" name="Google Shape;3887;p17"/>
          <p:cNvGrpSpPr/>
          <p:nvPr/>
        </p:nvGrpSpPr>
        <p:grpSpPr>
          <a:xfrm>
            <a:off x="264312" y="209586"/>
            <a:ext cx="768571" cy="715420"/>
            <a:chOff x="5926225" y="921350"/>
            <a:chExt cx="517800" cy="504350"/>
          </a:xfrm>
        </p:grpSpPr>
        <p:sp>
          <p:nvSpPr>
            <p:cNvPr id="3888" name="Google Shape;3888;p17"/>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17"/>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0" name="Google Shape;3890;p17"/>
          <p:cNvSpPr txBox="1"/>
          <p:nvPr/>
        </p:nvSpPr>
        <p:spPr>
          <a:xfrm>
            <a:off x="2310450" y="3355875"/>
            <a:ext cx="45231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80BFB7"/>
                </a:solidFill>
                <a:latin typeface="Titillium Web"/>
                <a:ea typeface="Titillium Web"/>
                <a:cs typeface="Titillium Web"/>
                <a:sym typeface="Titillium Web"/>
              </a:rPr>
              <a:t>http://www.isthe.com/chongo/tech/astro/HR-temp-mass-table-byhrclass.html</a:t>
            </a:r>
            <a:endParaRPr i="1" sz="1100">
              <a:solidFill>
                <a:srgbClr val="80BFB7"/>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4" name="Shape 3894"/>
        <p:cNvGrpSpPr/>
        <p:nvPr/>
      </p:nvGrpSpPr>
      <p:grpSpPr>
        <a:xfrm>
          <a:off x="0" y="0"/>
          <a:ext cx="0" cy="0"/>
          <a:chOff x="0" y="0"/>
          <a:chExt cx="0" cy="0"/>
        </a:xfrm>
      </p:grpSpPr>
      <p:sp>
        <p:nvSpPr>
          <p:cNvPr id="3895" name="Google Shape;3895;p18"/>
          <p:cNvSpPr txBox="1"/>
          <p:nvPr>
            <p:ph type="title"/>
          </p:nvPr>
        </p:nvSpPr>
        <p:spPr>
          <a:xfrm>
            <a:off x="1169550" y="538725"/>
            <a:ext cx="5726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Predictions and Assumptions</a:t>
            </a:r>
            <a:endParaRPr sz="4000"/>
          </a:p>
        </p:txBody>
      </p:sp>
      <p:sp>
        <p:nvSpPr>
          <p:cNvPr id="3896" name="Google Shape;3896;p18"/>
          <p:cNvSpPr txBox="1"/>
          <p:nvPr>
            <p:ph idx="1" type="body"/>
          </p:nvPr>
        </p:nvSpPr>
        <p:spPr>
          <a:xfrm>
            <a:off x="652350" y="1787338"/>
            <a:ext cx="6761100" cy="2780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0B87A1"/>
              </a:buClr>
              <a:buSzPts val="1600"/>
              <a:buChar char="▪"/>
            </a:pPr>
            <a:r>
              <a:rPr lang="en" sz="1600">
                <a:solidFill>
                  <a:srgbClr val="0B87A1"/>
                </a:solidFill>
              </a:rPr>
              <a:t>Helium burning begins around T</a:t>
            </a:r>
            <a:r>
              <a:rPr baseline="-25000" lang="en" sz="1600">
                <a:solidFill>
                  <a:srgbClr val="0B87A1"/>
                </a:solidFill>
              </a:rPr>
              <a:t>c</a:t>
            </a:r>
            <a:r>
              <a:rPr lang="en" sz="1600">
                <a:solidFill>
                  <a:srgbClr val="0B87A1"/>
                </a:solidFill>
              </a:rPr>
              <a:t> =</a:t>
            </a:r>
            <a:r>
              <a:rPr lang="en" sz="1600">
                <a:solidFill>
                  <a:srgbClr val="0B87A1"/>
                </a:solidFill>
              </a:rPr>
              <a:t>10</a:t>
            </a:r>
            <a:r>
              <a:rPr baseline="30000" lang="en" sz="1600">
                <a:solidFill>
                  <a:srgbClr val="0B87A1"/>
                </a:solidFill>
              </a:rPr>
              <a:t>8 </a:t>
            </a:r>
            <a:r>
              <a:rPr lang="en" sz="1600">
                <a:solidFill>
                  <a:srgbClr val="0B87A1"/>
                </a:solidFill>
              </a:rPr>
              <a:t>K</a:t>
            </a:r>
            <a:endParaRPr sz="1600">
              <a:solidFill>
                <a:srgbClr val="0B87A1"/>
              </a:solidFill>
            </a:endParaRPr>
          </a:p>
          <a:p>
            <a:pPr indent="0" lvl="0" marL="914400" rtl="0" algn="l">
              <a:spcBef>
                <a:spcPts val="600"/>
              </a:spcBef>
              <a:spcAft>
                <a:spcPts val="0"/>
              </a:spcAft>
              <a:buNone/>
            </a:pPr>
            <a:r>
              <a:t/>
            </a:r>
            <a:endParaRPr sz="1600">
              <a:solidFill>
                <a:srgbClr val="0B87A1"/>
              </a:solidFill>
            </a:endParaRPr>
          </a:p>
          <a:p>
            <a:pPr indent="-330200" lvl="0" marL="457200" rtl="0" algn="l">
              <a:spcBef>
                <a:spcPts val="600"/>
              </a:spcBef>
              <a:spcAft>
                <a:spcPts val="0"/>
              </a:spcAft>
              <a:buClr>
                <a:srgbClr val="0B87A1"/>
              </a:buClr>
              <a:buSzPts val="1600"/>
              <a:buChar char="▪"/>
            </a:pPr>
            <a:r>
              <a:rPr lang="en" sz="1600">
                <a:solidFill>
                  <a:srgbClr val="0B87A1"/>
                </a:solidFill>
              </a:rPr>
              <a:t>Carbon burning begins around </a:t>
            </a:r>
            <a:r>
              <a:rPr lang="en" sz="1600">
                <a:solidFill>
                  <a:srgbClr val="0B87A1"/>
                </a:solidFill>
              </a:rPr>
              <a:t>T</a:t>
            </a:r>
            <a:r>
              <a:rPr baseline="-25000" lang="en" sz="1600">
                <a:solidFill>
                  <a:srgbClr val="0B87A1"/>
                </a:solidFill>
              </a:rPr>
              <a:t>c</a:t>
            </a:r>
            <a:r>
              <a:rPr lang="en" sz="1600">
                <a:solidFill>
                  <a:srgbClr val="0B87A1"/>
                </a:solidFill>
              </a:rPr>
              <a:t> = 5 x10</a:t>
            </a:r>
            <a:r>
              <a:rPr baseline="30000" lang="en" sz="1600">
                <a:solidFill>
                  <a:srgbClr val="0B87A1"/>
                </a:solidFill>
              </a:rPr>
              <a:t>8 </a:t>
            </a:r>
            <a:r>
              <a:rPr lang="en" sz="1600">
                <a:solidFill>
                  <a:srgbClr val="0B87A1"/>
                </a:solidFill>
              </a:rPr>
              <a:t>K and ρ</a:t>
            </a:r>
            <a:r>
              <a:rPr baseline="-25000" lang="en" sz="1600">
                <a:solidFill>
                  <a:srgbClr val="0B87A1"/>
                </a:solidFill>
              </a:rPr>
              <a:t>c</a:t>
            </a:r>
            <a:r>
              <a:rPr lang="en" sz="1600">
                <a:solidFill>
                  <a:srgbClr val="0B87A1"/>
                </a:solidFill>
              </a:rPr>
              <a:t> =3 x 10</a:t>
            </a:r>
            <a:r>
              <a:rPr baseline="30000" lang="en" sz="1600">
                <a:solidFill>
                  <a:srgbClr val="0B87A1"/>
                </a:solidFill>
              </a:rPr>
              <a:t>9 </a:t>
            </a:r>
            <a:r>
              <a:rPr lang="en" sz="1600">
                <a:solidFill>
                  <a:srgbClr val="0B87A1"/>
                </a:solidFill>
              </a:rPr>
              <a:t>kg/m</a:t>
            </a:r>
            <a:r>
              <a:rPr baseline="30000" lang="en" sz="1600">
                <a:solidFill>
                  <a:srgbClr val="0B87A1"/>
                </a:solidFill>
              </a:rPr>
              <a:t>3 </a:t>
            </a:r>
            <a:r>
              <a:rPr lang="en" sz="1600">
                <a:solidFill>
                  <a:srgbClr val="0B87A1"/>
                </a:solidFill>
              </a:rPr>
              <a:t>. Only stars over 8 Msun can reach this point</a:t>
            </a:r>
            <a:endParaRPr sz="1600">
              <a:solidFill>
                <a:srgbClr val="0B87A1"/>
              </a:solidFill>
            </a:endParaRPr>
          </a:p>
          <a:p>
            <a:pPr indent="0" lvl="0" marL="914400" rtl="0" algn="l">
              <a:spcBef>
                <a:spcPts val="600"/>
              </a:spcBef>
              <a:spcAft>
                <a:spcPts val="0"/>
              </a:spcAft>
              <a:buNone/>
            </a:pPr>
            <a:r>
              <a:t/>
            </a:r>
            <a:endParaRPr sz="1600">
              <a:solidFill>
                <a:srgbClr val="0B87A1"/>
              </a:solidFill>
            </a:endParaRPr>
          </a:p>
          <a:p>
            <a:pPr indent="-330200" lvl="0" marL="457200" rtl="0" algn="l">
              <a:spcBef>
                <a:spcPts val="600"/>
              </a:spcBef>
              <a:spcAft>
                <a:spcPts val="0"/>
              </a:spcAft>
              <a:buClr>
                <a:srgbClr val="0B87A1"/>
              </a:buClr>
              <a:buSzPts val="1600"/>
              <a:buChar char="▪"/>
            </a:pPr>
            <a:r>
              <a:rPr lang="en" sz="1600">
                <a:solidFill>
                  <a:srgbClr val="0B87A1"/>
                </a:solidFill>
              </a:rPr>
              <a:t>Below those conditions, we expected very low luminosities due to no energy generation.</a:t>
            </a:r>
            <a:endParaRPr sz="1600">
              <a:solidFill>
                <a:srgbClr val="0B87A1"/>
              </a:solidFill>
            </a:endParaRPr>
          </a:p>
          <a:p>
            <a:pPr indent="0" lvl="0" marL="914400" rtl="0" algn="l">
              <a:spcBef>
                <a:spcPts val="600"/>
              </a:spcBef>
              <a:spcAft>
                <a:spcPts val="0"/>
              </a:spcAft>
              <a:buNone/>
            </a:pPr>
            <a:r>
              <a:t/>
            </a:r>
            <a:endParaRPr sz="1600">
              <a:solidFill>
                <a:srgbClr val="0B87A1"/>
              </a:solidFill>
            </a:endParaRPr>
          </a:p>
          <a:p>
            <a:pPr indent="-330200" lvl="0" marL="457200" rtl="0" algn="l">
              <a:spcBef>
                <a:spcPts val="600"/>
              </a:spcBef>
              <a:spcAft>
                <a:spcPts val="0"/>
              </a:spcAft>
              <a:buClr>
                <a:srgbClr val="0B87A1"/>
              </a:buClr>
              <a:buSzPts val="1600"/>
              <a:buChar char="▪"/>
            </a:pPr>
            <a:r>
              <a:rPr lang="en" sz="1600">
                <a:solidFill>
                  <a:srgbClr val="0B87A1"/>
                </a:solidFill>
              </a:rPr>
              <a:t>At around those initial conditions, stars of luminosities similar to the ‘asymptotic red giant’ or the ‘supergiant’ branches were expected.</a:t>
            </a:r>
            <a:endParaRPr sz="1600">
              <a:solidFill>
                <a:srgbClr val="0B87A1"/>
              </a:solidFill>
            </a:endParaRPr>
          </a:p>
        </p:txBody>
      </p:sp>
      <p:sp>
        <p:nvSpPr>
          <p:cNvPr id="3897" name="Google Shape;3897;p18"/>
          <p:cNvSpPr txBox="1"/>
          <p:nvPr>
            <p:ph idx="12" type="sldNum"/>
          </p:nvPr>
        </p:nvSpPr>
        <p:spPr>
          <a:xfrm>
            <a:off x="301681" y="5040426"/>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98" name="Google Shape;3898;p18"/>
          <p:cNvPicPr preferRelativeResize="0"/>
          <p:nvPr/>
        </p:nvPicPr>
        <p:blipFill>
          <a:blip r:embed="rId3">
            <a:alphaModFix/>
          </a:blip>
          <a:stretch>
            <a:fillRect/>
          </a:stretch>
        </p:blipFill>
        <p:spPr>
          <a:xfrm>
            <a:off x="527700" y="1396125"/>
            <a:ext cx="7010400" cy="533400"/>
          </a:xfrm>
          <a:prstGeom prst="rect">
            <a:avLst/>
          </a:prstGeom>
          <a:noFill/>
          <a:ln>
            <a:noFill/>
          </a:ln>
        </p:spPr>
      </p:pic>
      <p:grpSp>
        <p:nvGrpSpPr>
          <p:cNvPr id="3899" name="Google Shape;3899;p18"/>
          <p:cNvGrpSpPr/>
          <p:nvPr/>
        </p:nvGrpSpPr>
        <p:grpSpPr>
          <a:xfrm>
            <a:off x="127217" y="89664"/>
            <a:ext cx="797567" cy="734788"/>
            <a:chOff x="5926225" y="921350"/>
            <a:chExt cx="517800" cy="504350"/>
          </a:xfrm>
        </p:grpSpPr>
        <p:sp>
          <p:nvSpPr>
            <p:cNvPr id="3900" name="Google Shape;3900;p18"/>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18"/>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5" name="Shape 3905"/>
        <p:cNvGrpSpPr/>
        <p:nvPr/>
      </p:nvGrpSpPr>
      <p:grpSpPr>
        <a:xfrm>
          <a:off x="0" y="0"/>
          <a:ext cx="0" cy="0"/>
          <a:chOff x="0" y="0"/>
          <a:chExt cx="0" cy="0"/>
        </a:xfrm>
      </p:grpSpPr>
      <p:sp>
        <p:nvSpPr>
          <p:cNvPr id="3906" name="Google Shape;3906;p19"/>
          <p:cNvSpPr txBox="1"/>
          <p:nvPr>
            <p:ph type="ctrTitle"/>
          </p:nvPr>
        </p:nvSpPr>
        <p:spPr>
          <a:xfrm>
            <a:off x="1157025" y="1555275"/>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HOW IT WORKS</a:t>
            </a:r>
            <a:endParaRPr/>
          </a:p>
        </p:txBody>
      </p:sp>
      <p:sp>
        <p:nvSpPr>
          <p:cNvPr id="3907" name="Google Shape;3907;p19"/>
          <p:cNvSpPr txBox="1"/>
          <p:nvPr>
            <p:ph idx="1" type="subTitle"/>
          </p:nvPr>
        </p:nvSpPr>
        <p:spPr>
          <a:xfrm>
            <a:off x="1157025" y="2715080"/>
            <a:ext cx="5268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Math Behind the Scenes</a:t>
            </a:r>
            <a:endParaRPr/>
          </a:p>
        </p:txBody>
      </p:sp>
      <p:grpSp>
        <p:nvGrpSpPr>
          <p:cNvPr id="3908" name="Google Shape;3908;p19"/>
          <p:cNvGrpSpPr/>
          <p:nvPr/>
        </p:nvGrpSpPr>
        <p:grpSpPr>
          <a:xfrm>
            <a:off x="4682165" y="236296"/>
            <a:ext cx="1416590" cy="1125201"/>
            <a:chOff x="5255200" y="3006475"/>
            <a:chExt cx="511700" cy="378575"/>
          </a:xfrm>
        </p:grpSpPr>
        <p:sp>
          <p:nvSpPr>
            <p:cNvPr id="3909" name="Google Shape;3909;p1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1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4" name="Shape 3914"/>
        <p:cNvGrpSpPr/>
        <p:nvPr/>
      </p:nvGrpSpPr>
      <p:grpSpPr>
        <a:xfrm>
          <a:off x="0" y="0"/>
          <a:ext cx="0" cy="0"/>
          <a:chOff x="0" y="0"/>
          <a:chExt cx="0" cy="0"/>
        </a:xfrm>
      </p:grpSpPr>
      <p:sp>
        <p:nvSpPr>
          <p:cNvPr id="3915" name="Google Shape;3915;p20"/>
          <p:cNvSpPr txBox="1"/>
          <p:nvPr>
            <p:ph type="title"/>
          </p:nvPr>
        </p:nvSpPr>
        <p:spPr>
          <a:xfrm>
            <a:off x="3810425" y="2209625"/>
            <a:ext cx="33645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Methodology</a:t>
            </a:r>
            <a:endParaRPr sz="4800"/>
          </a:p>
        </p:txBody>
      </p:sp>
      <p:sp>
        <p:nvSpPr>
          <p:cNvPr id="3916" name="Google Shape;3916;p2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3917" name="Google Shape;3917;p20"/>
          <p:cNvGrpSpPr/>
          <p:nvPr/>
        </p:nvGrpSpPr>
        <p:grpSpPr>
          <a:xfrm>
            <a:off x="6161405" y="124859"/>
            <a:ext cx="1363118" cy="939358"/>
            <a:chOff x="5255200" y="3006475"/>
            <a:chExt cx="511700" cy="378575"/>
          </a:xfrm>
        </p:grpSpPr>
        <p:sp>
          <p:nvSpPr>
            <p:cNvPr id="3918" name="Google Shape;3918;p2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20" name="Google Shape;3920;p20"/>
          <p:cNvPicPr preferRelativeResize="0"/>
          <p:nvPr/>
        </p:nvPicPr>
        <p:blipFill>
          <a:blip r:embed="rId3">
            <a:alphaModFix/>
          </a:blip>
          <a:stretch>
            <a:fillRect/>
          </a:stretch>
        </p:blipFill>
        <p:spPr>
          <a:xfrm>
            <a:off x="640225" y="36725"/>
            <a:ext cx="2809801" cy="507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4" name="Shape 3924"/>
        <p:cNvGrpSpPr/>
        <p:nvPr/>
      </p:nvGrpSpPr>
      <p:grpSpPr>
        <a:xfrm>
          <a:off x="0" y="0"/>
          <a:ext cx="0" cy="0"/>
          <a:chOff x="0" y="0"/>
          <a:chExt cx="0" cy="0"/>
        </a:xfrm>
      </p:grpSpPr>
      <p:sp>
        <p:nvSpPr>
          <p:cNvPr id="3925" name="Google Shape;3925;p21"/>
          <p:cNvSpPr txBox="1"/>
          <p:nvPr>
            <p:ph type="ctrTitle"/>
          </p:nvPr>
        </p:nvSpPr>
        <p:spPr>
          <a:xfrm>
            <a:off x="1116950" y="1019550"/>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GRAPHS AND ANALYSIS</a:t>
            </a:r>
            <a:endParaRPr/>
          </a:p>
        </p:txBody>
      </p:sp>
      <p:sp>
        <p:nvSpPr>
          <p:cNvPr id="3926" name="Google Shape;3926;p21"/>
          <p:cNvSpPr txBox="1"/>
          <p:nvPr>
            <p:ph idx="1" type="subTitle"/>
          </p:nvPr>
        </p:nvSpPr>
        <p:spPr>
          <a:xfrm>
            <a:off x="1056775" y="2179355"/>
            <a:ext cx="5268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Results of our Main Sequence and </a:t>
            </a:r>
            <a:r>
              <a:rPr lang="en"/>
              <a:t>Discrepancies</a:t>
            </a:r>
            <a:r>
              <a:rPr lang="en"/>
              <a:t> Compared to </a:t>
            </a:r>
            <a:r>
              <a:rPr lang="en"/>
              <a:t>Accepted</a:t>
            </a:r>
            <a:r>
              <a:rPr lang="en"/>
              <a:t> Results</a:t>
            </a:r>
            <a:endParaRPr/>
          </a:p>
        </p:txBody>
      </p:sp>
      <p:grpSp>
        <p:nvGrpSpPr>
          <p:cNvPr id="3927" name="Google Shape;3927;p21"/>
          <p:cNvGrpSpPr/>
          <p:nvPr/>
        </p:nvGrpSpPr>
        <p:grpSpPr>
          <a:xfrm>
            <a:off x="200680" y="3730214"/>
            <a:ext cx="1393446" cy="1183008"/>
            <a:chOff x="4610450" y="3703750"/>
            <a:chExt cx="453050" cy="332175"/>
          </a:xfrm>
        </p:grpSpPr>
        <p:sp>
          <p:nvSpPr>
            <p:cNvPr id="3928" name="Google Shape;3928;p21"/>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1"/>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