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8" r:id="rId4"/>
    <p:sldId id="259" r:id="rId5"/>
    <p:sldId id="260" r:id="rId6"/>
    <p:sldId id="262" r:id="rId7"/>
    <p:sldId id="261" r:id="rId8"/>
    <p:sldId id="25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6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9652F-5EC3-471D-901E-AB712B59AC32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2F71D-66D5-49ED-B223-DC0C5B77B6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32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35E9D3C2-E7CF-43DC-9911-AD765199D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xmlns="" id="{2A0B7329-E2E8-4E04-BB37-2F7421C9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xmlns="" id="{AC316973-D867-498F-9FD0-E3708B41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7E-EF01-48D8-8623-078096F7D53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xmlns="" id="{17E847DA-1260-42C8-B7E7-7C4D36B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xmlns="" id="{3B407CCE-5C8B-4FAE-8A42-9C88F0C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8F6-7CB4-471D-AE7C-447E3DFBF74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290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56A763B1-EB47-4059-954D-1DA8CC65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xmlns="" id="{26DB456C-03CE-42B9-9A10-411B71A6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xmlns="" id="{6E8F8F4D-BFB4-4517-8343-C2BD590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7E-EF01-48D8-8623-078096F7D53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xmlns="" id="{BE8443B0-5A0C-4FDA-A868-499484E6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xmlns="" id="{5BB1DC96-6A3B-4057-AC2C-E6663F51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8F6-7CB4-471D-AE7C-447E3DFBF74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629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xmlns="" id="{DC85C7A9-34E7-4787-A3E2-34C277DB0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xmlns="" id="{B1C8C997-15D5-4791-8D9E-DDF84C862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xmlns="" id="{C1B47D28-B1E0-4926-8F8B-9597BF6F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7E-EF01-48D8-8623-078096F7D53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xmlns="" id="{CC2FD666-BAC3-4E2B-AC88-7C8A9EC8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xmlns="" id="{95BB6BB6-D8A8-4C30-9A29-29FF578E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8F6-7CB4-471D-AE7C-447E3DFBF74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886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F42AE54C-5A99-45BF-BDFA-DEB8FD5D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4EABBAC6-BE7B-430D-9AED-EBAFC34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xmlns="" id="{C0020DA2-4B1A-479F-B383-38B5CF89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7E-EF01-48D8-8623-078096F7D53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xmlns="" id="{78F232C5-64DE-4DEE-802A-59C238E2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xmlns="" id="{094F3084-AEC7-4BE4-9422-B30A1354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8F6-7CB4-471D-AE7C-447E3DFBF74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86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A28A3551-CFDC-4E24-AAB4-3B4648D0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xmlns="" id="{2DB79F85-4278-486A-86FE-B5D73259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xmlns="" id="{B2F714E0-0ABA-46A0-A6AC-ECE6DEB1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7E-EF01-48D8-8623-078096F7D53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xmlns="" id="{6EB50AD7-6F19-4EE7-97D2-31EFBE89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xmlns="" id="{2EFD26E9-C570-4181-8F06-0B7848C2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8F6-7CB4-471D-AE7C-447E3DFBF74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98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6AA1B788-3A45-4FD1-B4A4-CAD2E8CD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825A4989-D2E9-4A97-89EF-7CC4084C2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xmlns="" id="{98E3152E-7207-4D54-9303-C0436E6E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xmlns="" id="{B48E96C4-14D0-4D9E-8471-889D07CE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7E-EF01-48D8-8623-078096F7D53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xmlns="" id="{FB5D6B3F-763F-4C22-B9E5-033B00D1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xmlns="" id="{654C87AC-F7EA-4737-98A5-FABB726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8F6-7CB4-471D-AE7C-447E3DFBF74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316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BFE1467F-3B80-4CF5-82DC-A2A7C148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xmlns="" id="{C555D57C-E327-49F5-80CC-A98312F63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xmlns="" id="{9211F387-E88E-4881-B959-2FFAB5D8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xmlns="" id="{B8759FC6-D4BF-4463-B1BD-2A54B747D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xmlns="" id="{7E816D21-0590-42FC-869E-C5DC674B1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xmlns="" id="{FCD66BAD-F173-4CFB-AA85-2B9BB276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7E-EF01-48D8-8623-078096F7D53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xmlns="" id="{252D58F8-C3F8-477F-B7C5-96DB61EA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xmlns="" id="{968ABB4E-0006-4329-ABE8-5082648F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8F6-7CB4-471D-AE7C-447E3DFBF74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225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AF371178-DD28-4BDC-82FF-ED9943E9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xmlns="" id="{94B9F6CF-0AFC-4D2A-A610-EEF3D0A4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7E-EF01-48D8-8623-078096F7D53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xmlns="" id="{68BFCE77-0739-4C27-A275-0535B48A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xmlns="" id="{48B5AA91-40D4-426F-830D-FEA70521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8F6-7CB4-471D-AE7C-447E3DFBF74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333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xmlns="" id="{CA48012B-0299-468A-A312-C892779F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7E-EF01-48D8-8623-078096F7D53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xmlns="" id="{7C16F9C7-EA5C-4839-BE0B-841070EB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xmlns="" id="{ED35DE29-5CAC-4ED5-8376-48F05DF5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8F6-7CB4-471D-AE7C-447E3DFBF74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208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D0C18CC9-715F-4627-AFA7-425D8D1C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B47C6252-D568-4A8C-B97A-5BC5D80A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xmlns="" id="{29861D17-C4ED-474A-BF5C-7440C82EC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xmlns="" id="{BAFA0D8D-7436-4AF8-9442-306CF975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7E-EF01-48D8-8623-078096F7D53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xmlns="" id="{A60EA9D5-413F-41E4-AF61-659CCF58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xmlns="" id="{DD246AB4-A183-46C6-AC75-2F98E00F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8F6-7CB4-471D-AE7C-447E3DFBF74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222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F26C9124-7397-47C7-9B6F-E76A20E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xmlns="" id="{125D4A3C-1552-404A-B9C2-D8EA397A1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xmlns="" id="{E4311027-F727-4DAD-9633-17F7AA0F6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xmlns="" id="{F999254E-DCD4-4274-BFC9-8F615BD1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557E-EF01-48D8-8623-078096F7D53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xmlns="" id="{7C858DBE-1541-428F-BA03-20F02879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xmlns="" id="{D82382B3-0B8C-4E83-9B69-A47454F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8F6-7CB4-471D-AE7C-447E3DFBF74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057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xmlns="" id="{D1A0069B-5542-4E82-91B0-8C128A1D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xmlns="" id="{C75737E9-9E18-4846-9939-AA65386A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xmlns="" id="{D2879BF1-6BC1-4EC2-9AD5-71178B327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557E-EF01-48D8-8623-078096F7D53E}" type="datetimeFigureOut">
              <a:rPr lang="id-ID" smtClean="0"/>
              <a:t>26/08/2019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xmlns="" id="{7034418E-F746-46A1-A672-7CBDC33BF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xmlns="" id="{59D6EDF5-064E-4744-93FE-CB27990BE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28F6-7CB4-471D-AE7C-447E3DFBF74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6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mv.ui.ac.i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mv.ui.ac.id/makara-03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FF15D00D-4A7E-401F-BDBC-AD1E03F8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d-ID" dirty="0"/>
              <a:t>Kapal </a:t>
            </a:r>
            <a:r>
              <a:rPr lang="id-ID" dirty="0" err="1"/>
              <a:t>Remote</a:t>
            </a:r>
            <a:r>
              <a:rPr lang="id-ID" dirty="0"/>
              <a:t> </a:t>
            </a:r>
            <a:r>
              <a:rPr lang="id-ID" dirty="0" err="1"/>
              <a:t>Control</a:t>
            </a:r>
            <a:r>
              <a:rPr lang="id-ID" dirty="0"/>
              <a:t> untuk Wilayah Perairan di Indonesia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xmlns="" id="{8CEED4D3-BEB3-466E-ABD2-A26FCA9B3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8801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Oleh </a:t>
            </a:r>
          </a:p>
          <a:p>
            <a:r>
              <a:rPr lang="id-ID" sz="3100" b="1" dirty="0"/>
              <a:t>Tim AMV UI</a:t>
            </a:r>
          </a:p>
          <a:p>
            <a:r>
              <a:rPr lang="id-ID" dirty="0"/>
              <a:t>(</a:t>
            </a:r>
            <a:r>
              <a:rPr lang="id-ID" dirty="0" err="1"/>
              <a:t>Autonomous</a:t>
            </a:r>
            <a:r>
              <a:rPr lang="id-ID" dirty="0"/>
              <a:t> Marine </a:t>
            </a:r>
            <a:r>
              <a:rPr lang="id-ID" dirty="0" err="1"/>
              <a:t>Vehicle</a:t>
            </a:r>
            <a:r>
              <a:rPr lang="id-ID" dirty="0"/>
              <a:t> Universitas Indonesia)</a:t>
            </a:r>
          </a:p>
          <a:p>
            <a:r>
              <a:rPr lang="id-ID" sz="3100" b="1" dirty="0"/>
              <a:t>Alif Hikmah Fikri </a:t>
            </a:r>
          </a:p>
          <a:p>
            <a:r>
              <a:rPr lang="id-ID" dirty="0"/>
              <a:t>(Departemen Teknik Mesin Universitas Indonesia)</a:t>
            </a:r>
          </a:p>
          <a:p>
            <a:r>
              <a:rPr lang="id-ID" sz="3100" b="1" dirty="0"/>
              <a:t>Joshua Alviando</a:t>
            </a:r>
            <a:r>
              <a:rPr lang="id-ID" dirty="0"/>
              <a:t> </a:t>
            </a:r>
          </a:p>
          <a:p>
            <a:r>
              <a:rPr lang="id-ID" dirty="0"/>
              <a:t>(Departemen Teknik Elektro Universitas Indonesia)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6790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D018472B-D3E9-4499-B634-F7E96959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Pemetaan fungsi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6373C06A-839C-464E-B1AC-96C69CB1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3243" y="578241"/>
            <a:ext cx="2804410" cy="1112447"/>
          </a:xfrm>
        </p:spPr>
        <p:txBody>
          <a:bodyPr/>
          <a:lstStyle/>
          <a:p>
            <a:pPr marL="0" indent="0">
              <a:buNone/>
            </a:pPr>
            <a:r>
              <a:rPr lang="id-ID" sz="1800" dirty="0" err="1"/>
              <a:t>Input</a:t>
            </a:r>
            <a:r>
              <a:rPr lang="id-ID" sz="1800" dirty="0"/>
              <a:t>   Fungsi   Penempatan</a:t>
            </a:r>
            <a:endParaRPr lang="id-ID" dirty="0"/>
          </a:p>
        </p:txBody>
      </p:sp>
      <p:sp>
        <p:nvSpPr>
          <p:cNvPr id="5" name="Bagan Alur: Dokumen 4">
            <a:extLst>
              <a:ext uri="{FF2B5EF4-FFF2-40B4-BE49-F238E27FC236}">
                <a16:creationId xmlns:a16="http://schemas.microsoft.com/office/drawing/2014/main" xmlns="" id="{EB134B61-1A64-40C7-ABB1-EC61F08F9DA8}"/>
              </a:ext>
            </a:extLst>
          </p:cNvPr>
          <p:cNvSpPr/>
          <p:nvPr/>
        </p:nvSpPr>
        <p:spPr>
          <a:xfrm>
            <a:off x="8574374" y="1061101"/>
            <a:ext cx="284813" cy="50966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anah: Kanan Bergaris 6">
            <a:extLst>
              <a:ext uri="{FF2B5EF4-FFF2-40B4-BE49-F238E27FC236}">
                <a16:creationId xmlns:a16="http://schemas.microsoft.com/office/drawing/2014/main" xmlns="" id="{F47F70BF-E98D-47EF-B877-C7EE9EC5D2E6}"/>
              </a:ext>
            </a:extLst>
          </p:cNvPr>
          <p:cNvSpPr/>
          <p:nvPr/>
        </p:nvSpPr>
        <p:spPr>
          <a:xfrm>
            <a:off x="9278912" y="1061101"/>
            <a:ext cx="494675" cy="38974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4D96BF82-E940-4A5E-9D62-EB226F09E6D0}"/>
              </a:ext>
            </a:extLst>
          </p:cNvPr>
          <p:cNvSpPr/>
          <p:nvPr/>
        </p:nvSpPr>
        <p:spPr>
          <a:xfrm>
            <a:off x="10278879" y="1027906"/>
            <a:ext cx="284814" cy="50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Bagan Alur: Dokumen 8">
            <a:extLst>
              <a:ext uri="{FF2B5EF4-FFF2-40B4-BE49-F238E27FC236}">
                <a16:creationId xmlns:a16="http://schemas.microsoft.com/office/drawing/2014/main" xmlns="" id="{4B2C23E6-1402-4449-B018-886CD58A59A9}"/>
              </a:ext>
            </a:extLst>
          </p:cNvPr>
          <p:cNvSpPr/>
          <p:nvPr/>
        </p:nvSpPr>
        <p:spPr>
          <a:xfrm>
            <a:off x="136161" y="2057986"/>
            <a:ext cx="1063054" cy="1048388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>
                <a:solidFill>
                  <a:schemeClr val="tx1"/>
                </a:solidFill>
              </a:rPr>
              <a:t>Illegal</a:t>
            </a:r>
            <a:r>
              <a:rPr lang="id-ID" dirty="0">
                <a:solidFill>
                  <a:schemeClr val="tx1"/>
                </a:solidFill>
              </a:rPr>
              <a:t> Fishing</a:t>
            </a:r>
          </a:p>
        </p:txBody>
      </p:sp>
      <p:sp>
        <p:nvSpPr>
          <p:cNvPr id="10" name="Panah: Kanan Bergaris 9">
            <a:extLst>
              <a:ext uri="{FF2B5EF4-FFF2-40B4-BE49-F238E27FC236}">
                <a16:creationId xmlns:a16="http://schemas.microsoft.com/office/drawing/2014/main" xmlns="" id="{E892514F-5CE5-4CB5-A40D-29A02F3D5A7D}"/>
              </a:ext>
            </a:extLst>
          </p:cNvPr>
          <p:cNvSpPr/>
          <p:nvPr/>
        </p:nvSpPr>
        <p:spPr>
          <a:xfrm>
            <a:off x="1199215" y="2233191"/>
            <a:ext cx="1480839" cy="60995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Monitoring</a:t>
            </a:r>
            <a:endParaRPr lang="id-ID" dirty="0"/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xmlns="" id="{B391C027-238D-45B8-964E-D2A778A6671A}"/>
              </a:ext>
            </a:extLst>
          </p:cNvPr>
          <p:cNvSpPr/>
          <p:nvPr/>
        </p:nvSpPr>
        <p:spPr>
          <a:xfrm>
            <a:off x="2708784" y="2013974"/>
            <a:ext cx="1063054" cy="1048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Titik Rawan</a:t>
            </a:r>
          </a:p>
        </p:txBody>
      </p:sp>
      <p:sp>
        <p:nvSpPr>
          <p:cNvPr id="13" name="Bagan Alur: Dokumen 12">
            <a:extLst>
              <a:ext uri="{FF2B5EF4-FFF2-40B4-BE49-F238E27FC236}">
                <a16:creationId xmlns:a16="http://schemas.microsoft.com/office/drawing/2014/main" xmlns="" id="{1EFC759F-9ABD-455E-8655-72C9CE8EA0C7}"/>
              </a:ext>
            </a:extLst>
          </p:cNvPr>
          <p:cNvSpPr/>
          <p:nvPr/>
        </p:nvSpPr>
        <p:spPr>
          <a:xfrm>
            <a:off x="1016830" y="4818110"/>
            <a:ext cx="1214203" cy="1787005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Pencurian </a:t>
            </a:r>
            <a:r>
              <a:rPr lang="id-ID" dirty="0" err="1">
                <a:solidFill>
                  <a:schemeClr val="tx1"/>
                </a:solidFill>
              </a:rPr>
              <a:t>Pendekteksi</a:t>
            </a:r>
            <a:r>
              <a:rPr lang="id-ID" dirty="0">
                <a:solidFill>
                  <a:schemeClr val="tx1"/>
                </a:solidFill>
              </a:rPr>
              <a:t> Tsunami</a:t>
            </a:r>
          </a:p>
        </p:txBody>
      </p:sp>
      <p:sp>
        <p:nvSpPr>
          <p:cNvPr id="14" name="Panah: Kanan Bergaris 13">
            <a:extLst>
              <a:ext uri="{FF2B5EF4-FFF2-40B4-BE49-F238E27FC236}">
                <a16:creationId xmlns:a16="http://schemas.microsoft.com/office/drawing/2014/main" xmlns="" id="{9F04C4AC-5E6F-4711-B591-DEF263356A92}"/>
              </a:ext>
            </a:extLst>
          </p:cNvPr>
          <p:cNvSpPr/>
          <p:nvPr/>
        </p:nvSpPr>
        <p:spPr>
          <a:xfrm>
            <a:off x="2231033" y="5103990"/>
            <a:ext cx="1691390" cy="1039683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Monitoring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Preventif</a:t>
            </a:r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xmlns="" id="{89302097-FD9F-4300-BD25-F9400054036B}"/>
              </a:ext>
            </a:extLst>
          </p:cNvPr>
          <p:cNvSpPr/>
          <p:nvPr/>
        </p:nvSpPr>
        <p:spPr>
          <a:xfrm>
            <a:off x="3922423" y="4818110"/>
            <a:ext cx="1214203" cy="1787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Sekitar Aset</a:t>
            </a:r>
          </a:p>
        </p:txBody>
      </p:sp>
      <p:sp>
        <p:nvSpPr>
          <p:cNvPr id="23" name="Bagan Alur: Dokumen 22">
            <a:extLst>
              <a:ext uri="{FF2B5EF4-FFF2-40B4-BE49-F238E27FC236}">
                <a16:creationId xmlns:a16="http://schemas.microsoft.com/office/drawing/2014/main" xmlns="" id="{90D61AF3-06F3-4A21-BE29-B21472A03A53}"/>
              </a:ext>
            </a:extLst>
          </p:cNvPr>
          <p:cNvSpPr/>
          <p:nvPr/>
        </p:nvSpPr>
        <p:spPr>
          <a:xfrm>
            <a:off x="107431" y="3204781"/>
            <a:ext cx="1063054" cy="1048388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Bencana</a:t>
            </a:r>
          </a:p>
          <a:p>
            <a:pPr algn="ctr"/>
            <a:r>
              <a:rPr lang="id-ID" dirty="0">
                <a:solidFill>
                  <a:schemeClr val="tx1"/>
                </a:solidFill>
              </a:rPr>
              <a:t>Banjir</a:t>
            </a:r>
          </a:p>
        </p:txBody>
      </p:sp>
      <p:sp>
        <p:nvSpPr>
          <p:cNvPr id="24" name="Panah: Kanan Bergaris 23">
            <a:extLst>
              <a:ext uri="{FF2B5EF4-FFF2-40B4-BE49-F238E27FC236}">
                <a16:creationId xmlns:a16="http://schemas.microsoft.com/office/drawing/2014/main" xmlns="" id="{52813C1C-44E7-4816-96BC-A8C588200B97}"/>
              </a:ext>
            </a:extLst>
          </p:cNvPr>
          <p:cNvSpPr/>
          <p:nvPr/>
        </p:nvSpPr>
        <p:spPr>
          <a:xfrm>
            <a:off x="1199215" y="3343367"/>
            <a:ext cx="1480839" cy="771215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Mapping</a:t>
            </a:r>
            <a:endParaRPr lang="id-ID" dirty="0"/>
          </a:p>
        </p:txBody>
      </p:sp>
      <p:sp>
        <p:nvSpPr>
          <p:cNvPr id="25" name="Persegi Panjang 24">
            <a:extLst>
              <a:ext uri="{FF2B5EF4-FFF2-40B4-BE49-F238E27FC236}">
                <a16:creationId xmlns:a16="http://schemas.microsoft.com/office/drawing/2014/main" xmlns="" id="{4D6BFAC2-AC76-49A9-87FA-7AFF38C0D16B}"/>
              </a:ext>
            </a:extLst>
          </p:cNvPr>
          <p:cNvSpPr/>
          <p:nvPr/>
        </p:nvSpPr>
        <p:spPr>
          <a:xfrm>
            <a:off x="2680054" y="3204781"/>
            <a:ext cx="1063054" cy="1048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Titik evakuasi</a:t>
            </a:r>
          </a:p>
        </p:txBody>
      </p:sp>
      <p:sp>
        <p:nvSpPr>
          <p:cNvPr id="26" name="Bagan Alur: Dokumen 25">
            <a:extLst>
              <a:ext uri="{FF2B5EF4-FFF2-40B4-BE49-F238E27FC236}">
                <a16:creationId xmlns:a16="http://schemas.microsoft.com/office/drawing/2014/main" xmlns="" id="{04393270-B151-470C-B6F6-F9E487A61909}"/>
              </a:ext>
            </a:extLst>
          </p:cNvPr>
          <p:cNvSpPr/>
          <p:nvPr/>
        </p:nvSpPr>
        <p:spPr>
          <a:xfrm>
            <a:off x="4046942" y="2007625"/>
            <a:ext cx="1214203" cy="1048388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Kapal</a:t>
            </a:r>
          </a:p>
          <a:p>
            <a:pPr algn="ctr"/>
            <a:r>
              <a:rPr lang="id-ID" dirty="0">
                <a:solidFill>
                  <a:schemeClr val="tx1"/>
                </a:solidFill>
              </a:rPr>
              <a:t>Tenggelam</a:t>
            </a:r>
          </a:p>
        </p:txBody>
      </p:sp>
      <p:sp>
        <p:nvSpPr>
          <p:cNvPr id="27" name="Panah: Kanan Bergaris 26">
            <a:extLst>
              <a:ext uri="{FF2B5EF4-FFF2-40B4-BE49-F238E27FC236}">
                <a16:creationId xmlns:a16="http://schemas.microsoft.com/office/drawing/2014/main" xmlns="" id="{15A65924-2208-4AFF-ACCE-1BDE03E3FC5B}"/>
              </a:ext>
            </a:extLst>
          </p:cNvPr>
          <p:cNvSpPr/>
          <p:nvPr/>
        </p:nvSpPr>
        <p:spPr>
          <a:xfrm>
            <a:off x="5261145" y="2182830"/>
            <a:ext cx="1480839" cy="60995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Searching</a:t>
            </a:r>
            <a:endParaRPr lang="id-ID" dirty="0"/>
          </a:p>
        </p:txBody>
      </p:sp>
      <p:sp>
        <p:nvSpPr>
          <p:cNvPr id="28" name="Persegi Panjang 27">
            <a:extLst>
              <a:ext uri="{FF2B5EF4-FFF2-40B4-BE49-F238E27FC236}">
                <a16:creationId xmlns:a16="http://schemas.microsoft.com/office/drawing/2014/main" xmlns="" id="{F1D13E2C-20EC-4FA2-84DB-3CBBCD0B2909}"/>
              </a:ext>
            </a:extLst>
          </p:cNvPr>
          <p:cNvSpPr/>
          <p:nvPr/>
        </p:nvSpPr>
        <p:spPr>
          <a:xfrm>
            <a:off x="6770714" y="1963613"/>
            <a:ext cx="1063054" cy="1048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Wilayah</a:t>
            </a:r>
          </a:p>
          <a:p>
            <a:pPr algn="ctr"/>
            <a:r>
              <a:rPr lang="id-ID" dirty="0" err="1">
                <a:solidFill>
                  <a:schemeClr val="tx1"/>
                </a:solidFill>
              </a:rPr>
              <a:t>Lost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Contact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9" name="Bagan Alur: Dokumen 28">
            <a:extLst>
              <a:ext uri="{FF2B5EF4-FFF2-40B4-BE49-F238E27FC236}">
                <a16:creationId xmlns:a16="http://schemas.microsoft.com/office/drawing/2014/main" xmlns="" id="{C62A6EF0-3DDF-46F3-8A46-8843DD077A20}"/>
              </a:ext>
            </a:extLst>
          </p:cNvPr>
          <p:cNvSpPr/>
          <p:nvPr/>
        </p:nvSpPr>
        <p:spPr>
          <a:xfrm>
            <a:off x="4060682" y="3229679"/>
            <a:ext cx="1063054" cy="1048388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Pembajakan</a:t>
            </a:r>
          </a:p>
        </p:txBody>
      </p:sp>
      <p:sp>
        <p:nvSpPr>
          <p:cNvPr id="30" name="Panah: Kanan Bergaris 29">
            <a:extLst>
              <a:ext uri="{FF2B5EF4-FFF2-40B4-BE49-F238E27FC236}">
                <a16:creationId xmlns:a16="http://schemas.microsoft.com/office/drawing/2014/main" xmlns="" id="{4FEFA8BA-3E49-44F9-A78A-6669B12C97BE}"/>
              </a:ext>
            </a:extLst>
          </p:cNvPr>
          <p:cNvSpPr/>
          <p:nvPr/>
        </p:nvSpPr>
        <p:spPr>
          <a:xfrm>
            <a:off x="5152466" y="3368266"/>
            <a:ext cx="1589518" cy="60995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Monitoring</a:t>
            </a:r>
            <a:endParaRPr lang="id-ID" dirty="0"/>
          </a:p>
        </p:txBody>
      </p:sp>
      <p:sp>
        <p:nvSpPr>
          <p:cNvPr id="31" name="Persegi Panjang 30">
            <a:extLst>
              <a:ext uri="{FF2B5EF4-FFF2-40B4-BE49-F238E27FC236}">
                <a16:creationId xmlns:a16="http://schemas.microsoft.com/office/drawing/2014/main" xmlns="" id="{4852A88D-8ADB-49C7-B1E2-7343D7932E48}"/>
              </a:ext>
            </a:extLst>
          </p:cNvPr>
          <p:cNvSpPr/>
          <p:nvPr/>
        </p:nvSpPr>
        <p:spPr>
          <a:xfrm>
            <a:off x="6740795" y="3229679"/>
            <a:ext cx="1063054" cy="1048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Titik evakuasi</a:t>
            </a:r>
          </a:p>
        </p:txBody>
      </p:sp>
      <p:sp>
        <p:nvSpPr>
          <p:cNvPr id="32" name="Bagan Alur: Dokumen 31">
            <a:extLst>
              <a:ext uri="{FF2B5EF4-FFF2-40B4-BE49-F238E27FC236}">
                <a16:creationId xmlns:a16="http://schemas.microsoft.com/office/drawing/2014/main" xmlns="" id="{2A4BDDDB-1DAF-42B3-981A-8185B86A3319}"/>
              </a:ext>
            </a:extLst>
          </p:cNvPr>
          <p:cNvSpPr/>
          <p:nvPr/>
        </p:nvSpPr>
        <p:spPr>
          <a:xfrm>
            <a:off x="6974609" y="4818110"/>
            <a:ext cx="1214203" cy="1787005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Peletakan Kabel Laut</a:t>
            </a:r>
          </a:p>
        </p:txBody>
      </p:sp>
      <p:sp>
        <p:nvSpPr>
          <p:cNvPr id="33" name="Panah: Kanan Bergaris 32">
            <a:extLst>
              <a:ext uri="{FF2B5EF4-FFF2-40B4-BE49-F238E27FC236}">
                <a16:creationId xmlns:a16="http://schemas.microsoft.com/office/drawing/2014/main" xmlns="" id="{4FD37CAC-EC84-4E35-9921-CFAE818E3C67}"/>
              </a:ext>
            </a:extLst>
          </p:cNvPr>
          <p:cNvSpPr/>
          <p:nvPr/>
        </p:nvSpPr>
        <p:spPr>
          <a:xfrm>
            <a:off x="8188812" y="5103990"/>
            <a:ext cx="1691390" cy="1039683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Developing</a:t>
            </a:r>
            <a:r>
              <a:rPr lang="id-ID" dirty="0"/>
              <a:t> </a:t>
            </a:r>
          </a:p>
          <a:p>
            <a:pPr algn="ctr"/>
            <a:r>
              <a:rPr lang="id-ID" dirty="0" err="1"/>
              <a:t>Mapping</a:t>
            </a:r>
            <a:endParaRPr lang="id-ID" dirty="0"/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xmlns="" id="{4741E4C2-54B8-4661-BABA-DB5A6D712FA7}"/>
              </a:ext>
            </a:extLst>
          </p:cNvPr>
          <p:cNvSpPr/>
          <p:nvPr/>
        </p:nvSpPr>
        <p:spPr>
          <a:xfrm>
            <a:off x="9880202" y="4818110"/>
            <a:ext cx="1214203" cy="1787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>
                <a:solidFill>
                  <a:schemeClr val="tx1"/>
                </a:solidFill>
              </a:rPr>
              <a:t>USV Cable </a:t>
            </a:r>
            <a:r>
              <a:rPr lang="id-ID" i="1" dirty="0" err="1">
                <a:solidFill>
                  <a:schemeClr val="tx1"/>
                </a:solidFill>
              </a:rPr>
              <a:t>Equipment</a:t>
            </a:r>
            <a:endParaRPr lang="id-ID" i="1" dirty="0">
              <a:solidFill>
                <a:schemeClr val="tx1"/>
              </a:solidFill>
            </a:endParaRPr>
          </a:p>
        </p:txBody>
      </p:sp>
      <p:sp>
        <p:nvSpPr>
          <p:cNvPr id="38" name="Bagan Alur: Dokumen 37">
            <a:extLst>
              <a:ext uri="{FF2B5EF4-FFF2-40B4-BE49-F238E27FC236}">
                <a16:creationId xmlns:a16="http://schemas.microsoft.com/office/drawing/2014/main" xmlns="" id="{C61C7D1B-5C3C-43BD-8E2F-6D667AF4A4BE}"/>
              </a:ext>
            </a:extLst>
          </p:cNvPr>
          <p:cNvSpPr/>
          <p:nvPr/>
        </p:nvSpPr>
        <p:spPr>
          <a:xfrm>
            <a:off x="8171721" y="1999110"/>
            <a:ext cx="1214203" cy="1048388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Riset Perairan</a:t>
            </a:r>
          </a:p>
        </p:txBody>
      </p:sp>
      <p:sp>
        <p:nvSpPr>
          <p:cNvPr id="39" name="Panah: Kanan Bergaris 38">
            <a:extLst>
              <a:ext uri="{FF2B5EF4-FFF2-40B4-BE49-F238E27FC236}">
                <a16:creationId xmlns:a16="http://schemas.microsoft.com/office/drawing/2014/main" xmlns="" id="{4C8244A0-B74C-45A6-B7DB-C1489AAEC584}"/>
              </a:ext>
            </a:extLst>
          </p:cNvPr>
          <p:cNvSpPr/>
          <p:nvPr/>
        </p:nvSpPr>
        <p:spPr>
          <a:xfrm>
            <a:off x="9385924" y="2174315"/>
            <a:ext cx="1480839" cy="60995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Developing</a:t>
            </a:r>
            <a:endParaRPr lang="id-ID" dirty="0"/>
          </a:p>
        </p:txBody>
      </p:sp>
      <p:sp>
        <p:nvSpPr>
          <p:cNvPr id="40" name="Persegi Panjang 39">
            <a:extLst>
              <a:ext uri="{FF2B5EF4-FFF2-40B4-BE49-F238E27FC236}">
                <a16:creationId xmlns:a16="http://schemas.microsoft.com/office/drawing/2014/main" xmlns="" id="{59C897DF-67DF-404C-A7EE-84DD0D2667FD}"/>
              </a:ext>
            </a:extLst>
          </p:cNvPr>
          <p:cNvSpPr/>
          <p:nvPr/>
        </p:nvSpPr>
        <p:spPr>
          <a:xfrm>
            <a:off x="10895493" y="1955098"/>
            <a:ext cx="1063054" cy="1048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USV Riset</a:t>
            </a:r>
          </a:p>
        </p:txBody>
      </p:sp>
      <p:sp>
        <p:nvSpPr>
          <p:cNvPr id="41" name="Bagan Alur: Dokumen 40">
            <a:extLst>
              <a:ext uri="{FF2B5EF4-FFF2-40B4-BE49-F238E27FC236}">
                <a16:creationId xmlns:a16="http://schemas.microsoft.com/office/drawing/2014/main" xmlns="" id="{6E06310E-47AD-4D4F-8A4C-FA8D501FAC4E}"/>
              </a:ext>
            </a:extLst>
          </p:cNvPr>
          <p:cNvSpPr/>
          <p:nvPr/>
        </p:nvSpPr>
        <p:spPr>
          <a:xfrm>
            <a:off x="8171721" y="3318410"/>
            <a:ext cx="1214203" cy="1048388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Pencurian Pulau</a:t>
            </a:r>
          </a:p>
        </p:txBody>
      </p:sp>
      <p:sp>
        <p:nvSpPr>
          <p:cNvPr id="42" name="Panah: Kanan Bergaris 41">
            <a:extLst>
              <a:ext uri="{FF2B5EF4-FFF2-40B4-BE49-F238E27FC236}">
                <a16:creationId xmlns:a16="http://schemas.microsoft.com/office/drawing/2014/main" xmlns="" id="{A7BAEF3D-20DE-4B73-B4A3-2E46FC55552D}"/>
              </a:ext>
            </a:extLst>
          </p:cNvPr>
          <p:cNvSpPr/>
          <p:nvPr/>
        </p:nvSpPr>
        <p:spPr>
          <a:xfrm>
            <a:off x="9385924" y="3493615"/>
            <a:ext cx="1480839" cy="60995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Monitoring</a:t>
            </a:r>
            <a:endParaRPr lang="id-ID" dirty="0"/>
          </a:p>
        </p:txBody>
      </p:sp>
      <p:sp>
        <p:nvSpPr>
          <p:cNvPr id="43" name="Persegi Panjang 42">
            <a:extLst>
              <a:ext uri="{FF2B5EF4-FFF2-40B4-BE49-F238E27FC236}">
                <a16:creationId xmlns:a16="http://schemas.microsoft.com/office/drawing/2014/main" xmlns="" id="{D4CA4395-F707-4C50-9041-377B3DC96CB0}"/>
              </a:ext>
            </a:extLst>
          </p:cNvPr>
          <p:cNvSpPr/>
          <p:nvPr/>
        </p:nvSpPr>
        <p:spPr>
          <a:xfrm>
            <a:off x="10895493" y="3274398"/>
            <a:ext cx="1063054" cy="1048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Wilayah Patroli</a:t>
            </a:r>
          </a:p>
        </p:txBody>
      </p:sp>
      <p:cxnSp>
        <p:nvCxnSpPr>
          <p:cNvPr id="50" name="Konektor Lurus 49">
            <a:extLst>
              <a:ext uri="{FF2B5EF4-FFF2-40B4-BE49-F238E27FC236}">
                <a16:creationId xmlns:a16="http://schemas.microsoft.com/office/drawing/2014/main" xmlns="" id="{7BDF7CFB-31F0-4F7C-ACC3-80D547D6350B}"/>
              </a:ext>
            </a:extLst>
          </p:cNvPr>
          <p:cNvCxnSpPr>
            <a:cxnSpLocks/>
          </p:cNvCxnSpPr>
          <p:nvPr/>
        </p:nvCxnSpPr>
        <p:spPr>
          <a:xfrm>
            <a:off x="3922423" y="1690688"/>
            <a:ext cx="0" cy="282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Konektor Lurus 53">
            <a:extLst>
              <a:ext uri="{FF2B5EF4-FFF2-40B4-BE49-F238E27FC236}">
                <a16:creationId xmlns:a16="http://schemas.microsoft.com/office/drawing/2014/main" xmlns="" id="{B2508837-AA07-4A0F-930F-FF412C28B860}"/>
              </a:ext>
            </a:extLst>
          </p:cNvPr>
          <p:cNvCxnSpPr>
            <a:cxnSpLocks/>
          </p:cNvCxnSpPr>
          <p:nvPr/>
        </p:nvCxnSpPr>
        <p:spPr>
          <a:xfrm>
            <a:off x="7989757" y="1633928"/>
            <a:ext cx="19857" cy="288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Konektor Lurus 56">
            <a:extLst>
              <a:ext uri="{FF2B5EF4-FFF2-40B4-BE49-F238E27FC236}">
                <a16:creationId xmlns:a16="http://schemas.microsoft.com/office/drawing/2014/main" xmlns="" id="{CD2C02B1-7734-4056-9990-51C2A1D586DF}"/>
              </a:ext>
            </a:extLst>
          </p:cNvPr>
          <p:cNvCxnSpPr/>
          <p:nvPr/>
        </p:nvCxnSpPr>
        <p:spPr>
          <a:xfrm>
            <a:off x="107431" y="4516558"/>
            <a:ext cx="12084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Konektor Lurus 63">
            <a:extLst>
              <a:ext uri="{FF2B5EF4-FFF2-40B4-BE49-F238E27FC236}">
                <a16:creationId xmlns:a16="http://schemas.microsoft.com/office/drawing/2014/main" xmlns="" id="{C2F61D43-B225-47BB-8BF4-757D1F8D10E3}"/>
              </a:ext>
            </a:extLst>
          </p:cNvPr>
          <p:cNvCxnSpPr/>
          <p:nvPr/>
        </p:nvCxnSpPr>
        <p:spPr>
          <a:xfrm>
            <a:off x="6162441" y="4516558"/>
            <a:ext cx="0" cy="2543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0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5B27D9AE-91A9-4149-8390-54901484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Target Pasar</a:t>
            </a:r>
          </a:p>
        </p:txBody>
      </p:sp>
      <p:sp>
        <p:nvSpPr>
          <p:cNvPr id="4" name="Bagan Alur: Konektor Akhir-halaman 3">
            <a:extLst>
              <a:ext uri="{FF2B5EF4-FFF2-40B4-BE49-F238E27FC236}">
                <a16:creationId xmlns:a16="http://schemas.microsoft.com/office/drawing/2014/main" xmlns="" id="{6EA77967-C9C6-418F-A99D-2BDA967413AB}"/>
              </a:ext>
            </a:extLst>
          </p:cNvPr>
          <p:cNvSpPr/>
          <p:nvPr/>
        </p:nvSpPr>
        <p:spPr>
          <a:xfrm>
            <a:off x="140533" y="2540794"/>
            <a:ext cx="1798819" cy="3342808"/>
          </a:xfrm>
          <a:prstGeom prst="flowChartOffpageConnector">
            <a:avLst/>
          </a:prstGeo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rgbClr val="FFFF00"/>
                </a:solidFill>
              </a:rPr>
              <a:t>Pemerintah</a:t>
            </a:r>
            <a:endParaRPr lang="id-ID" i="1" dirty="0"/>
          </a:p>
          <a:p>
            <a:pPr algn="ctr"/>
            <a:r>
              <a:rPr lang="id-ID" i="1" dirty="0"/>
              <a:t>Berbagi macam fungsi yang bisa merugikan negara.</a:t>
            </a:r>
            <a:br>
              <a:rPr lang="id-ID" i="1" dirty="0"/>
            </a:br>
            <a:endParaRPr lang="id-ID" i="1" dirty="0"/>
          </a:p>
        </p:txBody>
      </p:sp>
      <p:sp>
        <p:nvSpPr>
          <p:cNvPr id="11" name="Bagan Alur: Konektor Akhir-halaman 10">
            <a:extLst>
              <a:ext uri="{FF2B5EF4-FFF2-40B4-BE49-F238E27FC236}">
                <a16:creationId xmlns:a16="http://schemas.microsoft.com/office/drawing/2014/main" xmlns="" id="{D4E91135-5AA1-4527-B0FE-175F3B8195BC}"/>
              </a:ext>
            </a:extLst>
          </p:cNvPr>
          <p:cNvSpPr/>
          <p:nvPr/>
        </p:nvSpPr>
        <p:spPr>
          <a:xfrm>
            <a:off x="2091753" y="2540794"/>
            <a:ext cx="2141095" cy="3342808"/>
          </a:xfrm>
          <a:prstGeom prst="flowChartOffpageConnector">
            <a:avLst/>
          </a:prstGeom>
          <a:solidFill>
            <a:srgbClr val="00B0F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rgbClr val="FFFF00"/>
                </a:solidFill>
              </a:rPr>
              <a:t>Perusahaan Telekomunikasi</a:t>
            </a:r>
            <a:endParaRPr lang="id-ID" i="1" dirty="0"/>
          </a:p>
          <a:p>
            <a:pPr algn="ctr"/>
            <a:r>
              <a:rPr lang="id-ID" i="1" dirty="0"/>
              <a:t>Pemasangan kabel bawah laut dan juga </a:t>
            </a:r>
            <a:r>
              <a:rPr lang="id-ID" i="1" dirty="0" err="1"/>
              <a:t>monitoring</a:t>
            </a:r>
            <a:r>
              <a:rPr lang="id-ID" i="1" dirty="0"/>
              <a:t> serta </a:t>
            </a:r>
            <a:r>
              <a:rPr lang="id-ID" i="1" dirty="0" err="1"/>
              <a:t>maintanance</a:t>
            </a:r>
            <a:r>
              <a:rPr lang="id-ID" i="1" dirty="0"/>
              <a:t> periode.</a:t>
            </a:r>
            <a:br>
              <a:rPr lang="id-ID" i="1" dirty="0"/>
            </a:br>
            <a:endParaRPr lang="id-ID" i="1" dirty="0"/>
          </a:p>
        </p:txBody>
      </p:sp>
      <p:sp>
        <p:nvSpPr>
          <p:cNvPr id="12" name="Bagan Alur: Konektor Akhir-halaman 11">
            <a:extLst>
              <a:ext uri="{FF2B5EF4-FFF2-40B4-BE49-F238E27FC236}">
                <a16:creationId xmlns:a16="http://schemas.microsoft.com/office/drawing/2014/main" xmlns="" id="{96A182C1-15D1-45DD-B80F-5E189EF02957}"/>
              </a:ext>
            </a:extLst>
          </p:cNvPr>
          <p:cNvSpPr/>
          <p:nvPr/>
        </p:nvSpPr>
        <p:spPr>
          <a:xfrm>
            <a:off x="4385249" y="2540794"/>
            <a:ext cx="1798819" cy="3342808"/>
          </a:xfrm>
          <a:prstGeom prst="flowChartOffpageConnector">
            <a:avLst/>
          </a:prstGeo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i="1" dirty="0">
                <a:solidFill>
                  <a:srgbClr val="FFFF00"/>
                </a:solidFill>
              </a:rPr>
              <a:t>Offshore </a:t>
            </a:r>
            <a:r>
              <a:rPr lang="id-ID" sz="2400" b="1" i="1" dirty="0" err="1">
                <a:solidFill>
                  <a:srgbClr val="FFFF00"/>
                </a:solidFill>
              </a:rPr>
              <a:t>Stakeholder</a:t>
            </a:r>
            <a:endParaRPr lang="id-ID" i="1" dirty="0"/>
          </a:p>
          <a:p>
            <a:pPr algn="ctr"/>
            <a:r>
              <a:rPr lang="id-ID" i="1" dirty="0"/>
              <a:t>Kecelakaan pada </a:t>
            </a:r>
            <a:r>
              <a:rPr lang="id-ID" i="1" dirty="0" err="1"/>
              <a:t>offshore</a:t>
            </a:r>
            <a:r>
              <a:rPr lang="id-ID" i="1" dirty="0"/>
              <a:t> dapat menyebabkan kerugian.</a:t>
            </a:r>
            <a:br>
              <a:rPr lang="id-ID" i="1" dirty="0"/>
            </a:br>
            <a:endParaRPr lang="id-ID" i="1" dirty="0"/>
          </a:p>
        </p:txBody>
      </p:sp>
      <p:sp>
        <p:nvSpPr>
          <p:cNvPr id="13" name="Bagan Alur: Konektor Akhir-halaman 12">
            <a:extLst>
              <a:ext uri="{FF2B5EF4-FFF2-40B4-BE49-F238E27FC236}">
                <a16:creationId xmlns:a16="http://schemas.microsoft.com/office/drawing/2014/main" xmlns="" id="{041296A5-285D-4A31-B653-6762DF36BBA4}"/>
              </a:ext>
            </a:extLst>
          </p:cNvPr>
          <p:cNvSpPr/>
          <p:nvPr/>
        </p:nvSpPr>
        <p:spPr>
          <a:xfrm>
            <a:off x="6336469" y="2540794"/>
            <a:ext cx="1798819" cy="3342808"/>
          </a:xfrm>
          <a:prstGeom prst="flowChartOffpageConnector">
            <a:avLst/>
          </a:prstGeo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i="1" dirty="0">
                <a:solidFill>
                  <a:srgbClr val="FFFF00"/>
                </a:solidFill>
              </a:rPr>
              <a:t>Pemilik Aset Maritim</a:t>
            </a:r>
            <a:endParaRPr lang="id-ID" i="1" dirty="0"/>
          </a:p>
          <a:p>
            <a:pPr algn="ctr"/>
            <a:r>
              <a:rPr lang="id-ID" i="1" dirty="0"/>
              <a:t>Pemilik Kapal, Perusahaan Logistik, Keselamatan Maritim, Pemilik keramba</a:t>
            </a:r>
            <a:br>
              <a:rPr lang="id-ID" i="1" dirty="0"/>
            </a:br>
            <a:endParaRPr lang="id-ID" i="1" dirty="0"/>
          </a:p>
        </p:txBody>
      </p:sp>
      <p:sp>
        <p:nvSpPr>
          <p:cNvPr id="16" name="Tampungan Konten 15">
            <a:extLst>
              <a:ext uri="{FF2B5EF4-FFF2-40B4-BE49-F238E27FC236}">
                <a16:creationId xmlns:a16="http://schemas.microsoft.com/office/drawing/2014/main" xmlns="" id="{F10C73D6-AED6-451F-B471-05F4D54B2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267" y="365125"/>
            <a:ext cx="10515600" cy="4351338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7" name="Bagan Alur: Konektor Akhir-halaman 16">
            <a:extLst>
              <a:ext uri="{FF2B5EF4-FFF2-40B4-BE49-F238E27FC236}">
                <a16:creationId xmlns:a16="http://schemas.microsoft.com/office/drawing/2014/main" xmlns="" id="{16377E44-6B98-4B0B-BB86-B0664A3AEA3C}"/>
              </a:ext>
            </a:extLst>
          </p:cNvPr>
          <p:cNvSpPr/>
          <p:nvPr/>
        </p:nvSpPr>
        <p:spPr>
          <a:xfrm>
            <a:off x="8287689" y="2540794"/>
            <a:ext cx="1798819" cy="3342808"/>
          </a:xfrm>
          <a:prstGeom prst="flowChartOffpageConnector">
            <a:avLst/>
          </a:prstGeo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i="1" dirty="0">
                <a:solidFill>
                  <a:srgbClr val="FFFF00"/>
                </a:solidFill>
              </a:rPr>
              <a:t>Basarnas dan Pegiat Maritim</a:t>
            </a:r>
            <a:endParaRPr lang="id-ID" i="1" dirty="0"/>
          </a:p>
          <a:p>
            <a:pPr algn="ctr"/>
            <a:r>
              <a:rPr lang="id-ID" i="1" dirty="0"/>
              <a:t>Fungsi </a:t>
            </a:r>
            <a:r>
              <a:rPr lang="id-ID" i="1" dirty="0" err="1"/>
              <a:t>mapping</a:t>
            </a:r>
            <a:r>
              <a:rPr lang="id-ID" i="1" dirty="0"/>
              <a:t> akan membantu tim dalam menemukan data maritim</a:t>
            </a:r>
            <a:br>
              <a:rPr lang="id-ID" i="1" dirty="0"/>
            </a:br>
            <a:endParaRPr lang="id-ID" i="1" dirty="0"/>
          </a:p>
        </p:txBody>
      </p:sp>
      <p:sp>
        <p:nvSpPr>
          <p:cNvPr id="19" name="Bagan Alur: Konektor Akhir-halaman 18">
            <a:extLst>
              <a:ext uri="{FF2B5EF4-FFF2-40B4-BE49-F238E27FC236}">
                <a16:creationId xmlns:a16="http://schemas.microsoft.com/office/drawing/2014/main" xmlns="" id="{4DE84E5B-D91A-4AD2-BE21-8D3BD8843BC1}"/>
              </a:ext>
            </a:extLst>
          </p:cNvPr>
          <p:cNvSpPr/>
          <p:nvPr/>
        </p:nvSpPr>
        <p:spPr>
          <a:xfrm>
            <a:off x="10238909" y="2540794"/>
            <a:ext cx="1798819" cy="3342808"/>
          </a:xfrm>
          <a:prstGeom prst="flowChartOffpageConnector">
            <a:avLst/>
          </a:prstGeo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i="1" dirty="0">
                <a:solidFill>
                  <a:srgbClr val="FFFF00"/>
                </a:solidFill>
              </a:rPr>
              <a:t>Dan lainnya</a:t>
            </a:r>
            <a:endParaRPr lang="id-ID" i="1" dirty="0"/>
          </a:p>
          <a:p>
            <a:pPr algn="ctr"/>
            <a:r>
              <a:rPr lang="id-ID" i="1" dirty="0"/>
              <a:t>Pada fungsi </a:t>
            </a:r>
            <a:r>
              <a:rPr lang="id-ID" i="1" dirty="0" err="1"/>
              <a:t>developing</a:t>
            </a:r>
            <a:r>
              <a:rPr lang="id-ID" i="1" dirty="0"/>
              <a:t> masih banyak yang bisa ditargetkan setelah fungsi lainnya terbuka.</a:t>
            </a:r>
          </a:p>
        </p:txBody>
      </p:sp>
    </p:spTree>
    <p:extLst>
      <p:ext uri="{BB962C8B-B14F-4D97-AF65-F5344CB8AC3E}">
        <p14:creationId xmlns:p14="http://schemas.microsoft.com/office/powerpoint/2010/main" val="363936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B705FCB7-AE09-4A2B-BB13-F448EFDC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Tentang AMV UI</a:t>
            </a:r>
          </a:p>
        </p:txBody>
      </p:sp>
      <p:pic>
        <p:nvPicPr>
          <p:cNvPr id="9" name="Tampungan Konten 8" descr="Sebuah gambar berisi pohon, tanah, luar ruangan, orang&#10;&#10;Deskripsi dihasilkan secara otomatis">
            <a:extLst>
              <a:ext uri="{FF2B5EF4-FFF2-40B4-BE49-F238E27FC236}">
                <a16:creationId xmlns:a16="http://schemas.microsoft.com/office/drawing/2014/main" xmlns="" id="{1355E20E-DC6F-4092-8DA0-8E1D02133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7" y="4653715"/>
            <a:ext cx="3823809" cy="1765857"/>
          </a:xfrm>
        </p:spPr>
      </p:pic>
      <p:sp>
        <p:nvSpPr>
          <p:cNvPr id="4" name="Persegi Panjang 3">
            <a:extLst>
              <a:ext uri="{FF2B5EF4-FFF2-40B4-BE49-F238E27FC236}">
                <a16:creationId xmlns:a16="http://schemas.microsoft.com/office/drawing/2014/main" xmlns="" id="{8FB9ED5B-4F58-4090-AD2C-E5AC9C3C363F}"/>
              </a:ext>
            </a:extLst>
          </p:cNvPr>
          <p:cNvSpPr/>
          <p:nvPr/>
        </p:nvSpPr>
        <p:spPr>
          <a:xfrm>
            <a:off x="838200" y="1321356"/>
            <a:ext cx="138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hlinkClick r:id="rId3"/>
              </a:rPr>
              <a:t>amv.ui.ac.id/</a:t>
            </a: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C022FEE-BFC4-4633-9541-C0131539DE44}"/>
              </a:ext>
            </a:extLst>
          </p:cNvPr>
          <p:cNvSpPr/>
          <p:nvPr/>
        </p:nvSpPr>
        <p:spPr>
          <a:xfrm>
            <a:off x="955693" y="1996281"/>
            <a:ext cx="2733011" cy="2420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“Tim riset robotika UI yang mengembangkan Marine </a:t>
            </a:r>
            <a:r>
              <a:rPr lang="id-ID" i="1" dirty="0" err="1"/>
              <a:t>Vehice</a:t>
            </a:r>
            <a:r>
              <a:rPr lang="id-ID" i="1" dirty="0"/>
              <a:t>”</a:t>
            </a: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xmlns="" id="{4615E08C-7023-424D-B1FD-9AB61D1DD3A0}"/>
              </a:ext>
            </a:extLst>
          </p:cNvPr>
          <p:cNvSpPr/>
          <p:nvPr/>
        </p:nvSpPr>
        <p:spPr>
          <a:xfrm>
            <a:off x="4515800" y="1825625"/>
            <a:ext cx="3686803" cy="170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err="1">
                <a:solidFill>
                  <a:srgbClr val="FFFF00"/>
                </a:solidFill>
              </a:rPr>
              <a:t>What</a:t>
            </a:r>
            <a:r>
              <a:rPr lang="id-ID" i="1" dirty="0">
                <a:solidFill>
                  <a:srgbClr val="FFFF00"/>
                </a:solidFill>
              </a:rPr>
              <a:t> </a:t>
            </a:r>
            <a:r>
              <a:rPr lang="id-ID" i="1" dirty="0" err="1">
                <a:solidFill>
                  <a:srgbClr val="FFFF00"/>
                </a:solidFill>
              </a:rPr>
              <a:t>we</a:t>
            </a:r>
            <a:r>
              <a:rPr lang="id-ID" i="1" dirty="0">
                <a:solidFill>
                  <a:srgbClr val="FFFF00"/>
                </a:solidFill>
              </a:rPr>
              <a:t> </a:t>
            </a:r>
            <a:r>
              <a:rPr lang="id-ID" i="1" dirty="0" err="1">
                <a:solidFill>
                  <a:srgbClr val="FFFF00"/>
                </a:solidFill>
              </a:rPr>
              <a:t>made</a:t>
            </a:r>
            <a:endParaRPr lang="id-ID" i="1" dirty="0">
              <a:solidFill>
                <a:srgbClr val="FFFF00"/>
              </a:solidFill>
            </a:endParaRPr>
          </a:p>
          <a:p>
            <a:pPr algn="ctr"/>
            <a:r>
              <a:rPr lang="id-ID" dirty="0"/>
              <a:t>1. </a:t>
            </a:r>
            <a:r>
              <a:rPr lang="id-ID" dirty="0" err="1"/>
              <a:t>Unmanned</a:t>
            </a:r>
            <a:r>
              <a:rPr lang="id-ID" dirty="0"/>
              <a:t> </a:t>
            </a:r>
            <a:r>
              <a:rPr lang="id-ID" dirty="0" err="1"/>
              <a:t>Surface</a:t>
            </a:r>
            <a:r>
              <a:rPr lang="id-ID" dirty="0"/>
              <a:t> </a:t>
            </a:r>
            <a:r>
              <a:rPr lang="id-ID" dirty="0" err="1"/>
              <a:t>Vehicle</a:t>
            </a:r>
            <a:r>
              <a:rPr lang="id-ID" dirty="0"/>
              <a:t>(USV)</a:t>
            </a:r>
            <a:br>
              <a:rPr lang="id-ID" dirty="0"/>
            </a:br>
            <a:r>
              <a:rPr lang="id-ID" dirty="0"/>
              <a:t>2. </a:t>
            </a:r>
            <a:r>
              <a:rPr lang="id-ID" dirty="0" err="1"/>
              <a:t>Remotely</a:t>
            </a:r>
            <a:r>
              <a:rPr lang="id-ID" dirty="0"/>
              <a:t> </a:t>
            </a:r>
            <a:r>
              <a:rPr lang="id-ID" dirty="0" err="1"/>
              <a:t>Operated</a:t>
            </a:r>
            <a:r>
              <a:rPr lang="id-ID" dirty="0"/>
              <a:t> </a:t>
            </a:r>
            <a:r>
              <a:rPr lang="id-ID" dirty="0" err="1"/>
              <a:t>Vehicle</a:t>
            </a:r>
            <a:r>
              <a:rPr lang="id-ID" dirty="0"/>
              <a:t>(ROV)</a:t>
            </a:r>
            <a:br>
              <a:rPr lang="id-ID" dirty="0"/>
            </a:br>
            <a:r>
              <a:rPr lang="id-ID" dirty="0"/>
              <a:t>3. </a:t>
            </a:r>
            <a:r>
              <a:rPr lang="id-ID" dirty="0" err="1"/>
              <a:t>Drone</a:t>
            </a:r>
            <a:endParaRPr lang="id-ID" dirty="0"/>
          </a:p>
        </p:txBody>
      </p:sp>
      <p:sp>
        <p:nvSpPr>
          <p:cNvPr id="7" name="Bagan Alur: Konektor Akhir-halaman 6">
            <a:extLst>
              <a:ext uri="{FF2B5EF4-FFF2-40B4-BE49-F238E27FC236}">
                <a16:creationId xmlns:a16="http://schemas.microsoft.com/office/drawing/2014/main" xmlns="" id="{D3D6B7A5-D6E4-424A-94ED-15F8ABC2B126}"/>
              </a:ext>
            </a:extLst>
          </p:cNvPr>
          <p:cNvSpPr/>
          <p:nvPr/>
        </p:nvSpPr>
        <p:spPr>
          <a:xfrm>
            <a:off x="9029700" y="1073945"/>
            <a:ext cx="2844800" cy="297735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err="1">
                <a:solidFill>
                  <a:srgbClr val="FFFF00"/>
                </a:solidFill>
              </a:rPr>
              <a:t>Achievement</a:t>
            </a:r>
            <a:r>
              <a:rPr lang="id-ID" i="1" dirty="0">
                <a:solidFill>
                  <a:srgbClr val="FFFF00"/>
                </a:solidFill>
              </a:rPr>
              <a:t> 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1st </a:t>
            </a:r>
            <a:r>
              <a:rPr lang="id-ID" dirty="0" err="1"/>
              <a:t>Asean</a:t>
            </a:r>
            <a:r>
              <a:rPr lang="id-ID" dirty="0"/>
              <a:t> 2nd MATE ROV</a:t>
            </a:r>
            <a:br>
              <a:rPr lang="id-ID" dirty="0"/>
            </a:br>
            <a:r>
              <a:rPr lang="id-ID" dirty="0"/>
              <a:t>1st </a:t>
            </a:r>
            <a:r>
              <a:rPr lang="id-ID" dirty="0" err="1"/>
              <a:t>Asean</a:t>
            </a:r>
            <a:r>
              <a:rPr lang="id-ID" dirty="0"/>
              <a:t> 3rd MATE ROV</a:t>
            </a:r>
          </a:p>
          <a:p>
            <a:pPr algn="ctr"/>
            <a:r>
              <a:rPr lang="id-ID" dirty="0"/>
              <a:t>3rd </a:t>
            </a:r>
            <a:r>
              <a:rPr lang="id-ID" dirty="0" err="1"/>
              <a:t>Roboboat</a:t>
            </a:r>
            <a:r>
              <a:rPr lang="id-ID" dirty="0"/>
              <a:t> Internasional</a:t>
            </a:r>
            <a:br>
              <a:rPr lang="id-ID" dirty="0"/>
            </a:br>
            <a:r>
              <a:rPr lang="id-ID" dirty="0"/>
              <a:t>2nd KKCTBN 2018</a:t>
            </a:r>
            <a:br>
              <a:rPr lang="id-ID" dirty="0"/>
            </a:br>
            <a:r>
              <a:rPr lang="id-ID" dirty="0"/>
              <a:t>1st Tanoto </a:t>
            </a:r>
            <a:r>
              <a:rPr lang="id-ID" dirty="0" err="1"/>
              <a:t>Award</a:t>
            </a:r>
            <a:endParaRPr lang="id-ID" dirty="0"/>
          </a:p>
        </p:txBody>
      </p:sp>
      <p:pic>
        <p:nvPicPr>
          <p:cNvPr id="10" name="Gambar 9">
            <a:extLst>
              <a:ext uri="{FF2B5EF4-FFF2-40B4-BE49-F238E27FC236}">
                <a16:creationId xmlns:a16="http://schemas.microsoft.com/office/drawing/2014/main" xmlns="" id="{71795121-E2DC-45EB-822F-2D25D9A6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508" y="3893656"/>
            <a:ext cx="2436812" cy="2525916"/>
          </a:xfrm>
          <a:prstGeom prst="rect">
            <a:avLst/>
          </a:prstGeom>
        </p:spPr>
      </p:pic>
      <p:pic>
        <p:nvPicPr>
          <p:cNvPr id="5122" name="Picture 2" descr="Image result for pengumuman kkctbn 2019">
            <a:extLst>
              <a:ext uri="{FF2B5EF4-FFF2-40B4-BE49-F238E27FC236}">
                <a16:creationId xmlns:a16="http://schemas.microsoft.com/office/drawing/2014/main" xmlns="" id="{A48F2F23-768E-49F9-9734-A06D1CAF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772" y="4417218"/>
            <a:ext cx="3432447" cy="193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0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CE73F22C-799F-4AAA-B8D7-514A5174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Kapal </a:t>
            </a:r>
            <a:r>
              <a:rPr lang="id-ID" dirty="0" err="1"/>
              <a:t>Remote</a:t>
            </a:r>
            <a:r>
              <a:rPr lang="id-ID" dirty="0"/>
              <a:t> </a:t>
            </a:r>
            <a:r>
              <a:rPr lang="id-ID" dirty="0" err="1"/>
              <a:t>Control</a:t>
            </a:r>
            <a:endParaRPr lang="id-ID" dirty="0"/>
          </a:p>
        </p:txBody>
      </p:sp>
      <p:pic>
        <p:nvPicPr>
          <p:cNvPr id="5" name="Tampungan Konten 4" descr="Sebuah gambar berisi air, perahu&#10;&#10;Deskripsi dihasilkan secara otomatis">
            <a:extLst>
              <a:ext uri="{FF2B5EF4-FFF2-40B4-BE49-F238E27FC236}">
                <a16:creationId xmlns:a16="http://schemas.microsoft.com/office/drawing/2014/main" xmlns="" id="{3C96451B-6DEB-4C96-90E3-33DEAD22E7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54" y="1825625"/>
            <a:ext cx="3240817" cy="1454166"/>
          </a:xfrm>
        </p:spPr>
      </p:pic>
      <p:sp>
        <p:nvSpPr>
          <p:cNvPr id="11" name="Tampungan Konten 10">
            <a:extLst>
              <a:ext uri="{FF2B5EF4-FFF2-40B4-BE49-F238E27FC236}">
                <a16:creationId xmlns:a16="http://schemas.microsoft.com/office/drawing/2014/main" xmlns="" id="{43281B0D-8E28-4C4A-A161-0EBC9C056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9226" y="4198984"/>
            <a:ext cx="4933013" cy="2701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/>
              <a:t>Namun Memiliki Kekurangan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/>
              <a:t>Batasan Jarak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/>
              <a:t>Koneksi tidak dapat menembus objek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/>
              <a:t>Fungsi kapal terbatas jarak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/>
              <a:t>Risiko kehilangan koneksi</a:t>
            </a:r>
          </a:p>
        </p:txBody>
      </p:sp>
      <p:pic>
        <p:nvPicPr>
          <p:cNvPr id="2050" name="Picture 2" descr="Image result for rc remote">
            <a:extLst>
              <a:ext uri="{FF2B5EF4-FFF2-40B4-BE49-F238E27FC236}">
                <a16:creationId xmlns:a16="http://schemas.microsoft.com/office/drawing/2014/main" xmlns="" id="{74F75D71-C86B-44AD-9968-08FA95B0B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68" y="1784898"/>
            <a:ext cx="1535620" cy="153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anda Tambah 6">
            <a:extLst>
              <a:ext uri="{FF2B5EF4-FFF2-40B4-BE49-F238E27FC236}">
                <a16:creationId xmlns:a16="http://schemas.microsoft.com/office/drawing/2014/main" xmlns="" id="{A977536F-0989-4F30-8606-3FFF358B05D9}"/>
              </a:ext>
            </a:extLst>
          </p:cNvPr>
          <p:cNvSpPr/>
          <p:nvPr/>
        </p:nvSpPr>
        <p:spPr>
          <a:xfrm>
            <a:off x="3975090" y="1861050"/>
            <a:ext cx="1187422" cy="1323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Sama dengan 7">
            <a:extLst>
              <a:ext uri="{FF2B5EF4-FFF2-40B4-BE49-F238E27FC236}">
                <a16:creationId xmlns:a16="http://schemas.microsoft.com/office/drawing/2014/main" xmlns="" id="{E6FE75E3-3C4E-4CA6-839F-8B8A53449EC2}"/>
              </a:ext>
            </a:extLst>
          </p:cNvPr>
          <p:cNvSpPr/>
          <p:nvPr/>
        </p:nvSpPr>
        <p:spPr>
          <a:xfrm>
            <a:off x="6542239" y="2192857"/>
            <a:ext cx="1319135" cy="65956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Bagan Alur: Proses 8">
            <a:extLst>
              <a:ext uri="{FF2B5EF4-FFF2-40B4-BE49-F238E27FC236}">
                <a16:creationId xmlns:a16="http://schemas.microsoft.com/office/drawing/2014/main" xmlns="" id="{67E1D739-A3ED-4DF6-BB2C-9C744D8E58DE}"/>
              </a:ext>
            </a:extLst>
          </p:cNvPr>
          <p:cNvSpPr/>
          <p:nvPr/>
        </p:nvSpPr>
        <p:spPr>
          <a:xfrm>
            <a:off x="8069915" y="1784898"/>
            <a:ext cx="3667652" cy="15356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Kapal bisa :</a:t>
            </a:r>
          </a:p>
          <a:p>
            <a:pPr marL="342900" indent="-342900">
              <a:buAutoNum type="arabicPeriod"/>
            </a:pPr>
            <a:r>
              <a:rPr lang="id-ID" dirty="0"/>
              <a:t>Maju dan mundur</a:t>
            </a:r>
          </a:p>
          <a:p>
            <a:pPr marL="342900" indent="-342900">
              <a:buAutoNum type="arabicPeriod"/>
            </a:pPr>
            <a:r>
              <a:rPr lang="id-ID" dirty="0"/>
              <a:t>Bermanuver</a:t>
            </a:r>
          </a:p>
          <a:p>
            <a:pPr marL="342900" indent="-342900">
              <a:buAutoNum type="arabicPeriod"/>
            </a:pPr>
            <a:r>
              <a:rPr lang="id-ID" dirty="0"/>
              <a:t>Memonitor wilayah air</a:t>
            </a:r>
          </a:p>
          <a:p>
            <a:r>
              <a:rPr lang="id-ID" dirty="0"/>
              <a:t>Tanpa harus berada di dalam kapal</a:t>
            </a:r>
          </a:p>
        </p:txBody>
      </p:sp>
      <p:pic>
        <p:nvPicPr>
          <p:cNvPr id="14" name="Picture 2" descr="Image result for rc remote">
            <a:extLst>
              <a:ext uri="{FF2B5EF4-FFF2-40B4-BE49-F238E27FC236}">
                <a16:creationId xmlns:a16="http://schemas.microsoft.com/office/drawing/2014/main" xmlns="" id="{1DE34F78-B5A2-4FF7-A842-84BC91E99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8" y="4470549"/>
            <a:ext cx="1535620" cy="153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anda Perkalian 11">
            <a:extLst>
              <a:ext uri="{FF2B5EF4-FFF2-40B4-BE49-F238E27FC236}">
                <a16:creationId xmlns:a16="http://schemas.microsoft.com/office/drawing/2014/main" xmlns="" id="{9CFCBD2D-C60E-43D1-84A0-F11444CFA427}"/>
              </a:ext>
            </a:extLst>
          </p:cNvPr>
          <p:cNvSpPr/>
          <p:nvPr/>
        </p:nvSpPr>
        <p:spPr>
          <a:xfrm>
            <a:off x="542792" y="4566108"/>
            <a:ext cx="1066434" cy="15356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Panah: Kanan Bergaris 12">
            <a:extLst>
              <a:ext uri="{FF2B5EF4-FFF2-40B4-BE49-F238E27FC236}">
                <a16:creationId xmlns:a16="http://schemas.microsoft.com/office/drawing/2014/main" xmlns="" id="{4063DC69-4C3F-41AE-94EF-E09261A2178C}"/>
              </a:ext>
            </a:extLst>
          </p:cNvPr>
          <p:cNvSpPr/>
          <p:nvPr/>
        </p:nvSpPr>
        <p:spPr>
          <a:xfrm>
            <a:off x="5922378" y="4881921"/>
            <a:ext cx="1319135" cy="659567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Solusi</a:t>
            </a:r>
          </a:p>
        </p:txBody>
      </p:sp>
      <p:pic>
        <p:nvPicPr>
          <p:cNvPr id="2054" name="Picture 6" descr="Image result for internet logo">
            <a:extLst>
              <a:ext uri="{FF2B5EF4-FFF2-40B4-BE49-F238E27FC236}">
                <a16:creationId xmlns:a16="http://schemas.microsoft.com/office/drawing/2014/main" xmlns="" id="{E457A13C-CB55-4363-B9B4-3C615D6C6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080" y="4533817"/>
            <a:ext cx="265958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anah: Kanan Bertakik 14">
            <a:extLst>
              <a:ext uri="{FF2B5EF4-FFF2-40B4-BE49-F238E27FC236}">
                <a16:creationId xmlns:a16="http://schemas.microsoft.com/office/drawing/2014/main" xmlns="" id="{E987B1A8-256B-43CF-BB7F-FD9FA3664AEC}"/>
              </a:ext>
            </a:extLst>
          </p:cNvPr>
          <p:cNvSpPr/>
          <p:nvPr/>
        </p:nvSpPr>
        <p:spPr>
          <a:xfrm>
            <a:off x="10628770" y="6460761"/>
            <a:ext cx="1450059" cy="397239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>
                <a:solidFill>
                  <a:schemeClr val="tx1"/>
                </a:solidFill>
              </a:rPr>
              <a:t>Next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Slide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9" name="Tampungan Konten 10">
            <a:extLst>
              <a:ext uri="{FF2B5EF4-FFF2-40B4-BE49-F238E27FC236}">
                <a16:creationId xmlns:a16="http://schemas.microsoft.com/office/drawing/2014/main" xmlns="" id="{C8B0947C-83B5-48B0-B400-3A97BE2540F8}"/>
              </a:ext>
            </a:extLst>
          </p:cNvPr>
          <p:cNvSpPr txBox="1">
            <a:spLocks/>
          </p:cNvSpPr>
          <p:nvPr/>
        </p:nvSpPr>
        <p:spPr>
          <a:xfrm>
            <a:off x="7201806" y="4156595"/>
            <a:ext cx="4933013" cy="270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1800" i="1" dirty="0"/>
              <a:t>New </a:t>
            </a:r>
            <a:r>
              <a:rPr lang="id-ID" sz="1800" i="1" dirty="0" err="1"/>
              <a:t>Communication</a:t>
            </a:r>
            <a:r>
              <a:rPr lang="id-ID" sz="1800" i="1" dirty="0"/>
              <a:t> </a:t>
            </a:r>
            <a:r>
              <a:rPr lang="id-ID" sz="1800" i="1" dirty="0" err="1"/>
              <a:t>Standart</a:t>
            </a:r>
            <a:r>
              <a:rPr lang="id-ID" sz="1800" i="1" dirty="0"/>
              <a:t> </a:t>
            </a:r>
            <a:r>
              <a:rPr lang="id-ID" sz="1800" i="1" dirty="0" err="1"/>
              <a:t>Connection</a:t>
            </a:r>
            <a:endParaRPr lang="id-ID" sz="1800" i="1" dirty="0"/>
          </a:p>
        </p:txBody>
      </p:sp>
      <p:cxnSp>
        <p:nvCxnSpPr>
          <p:cNvPr id="17" name="Konektor Lurus 16">
            <a:extLst>
              <a:ext uri="{FF2B5EF4-FFF2-40B4-BE49-F238E27FC236}">
                <a16:creationId xmlns:a16="http://schemas.microsoft.com/office/drawing/2014/main" xmlns="" id="{8170F217-B178-41F9-BD5B-70C48CAB9135}"/>
              </a:ext>
            </a:extLst>
          </p:cNvPr>
          <p:cNvCxnSpPr>
            <a:cxnSpLocks/>
          </p:cNvCxnSpPr>
          <p:nvPr/>
        </p:nvCxnSpPr>
        <p:spPr>
          <a:xfrm>
            <a:off x="1849798" y="3762531"/>
            <a:ext cx="8238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24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E9023930-7602-4936-BC98-CF198DB1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Kapal </a:t>
            </a:r>
            <a:r>
              <a:rPr lang="id-ID" dirty="0" err="1"/>
              <a:t>Remote</a:t>
            </a:r>
            <a:r>
              <a:rPr lang="id-ID" dirty="0"/>
              <a:t> </a:t>
            </a:r>
            <a:r>
              <a:rPr lang="id-ID" dirty="0" err="1"/>
              <a:t>Control</a:t>
            </a:r>
            <a:r>
              <a:rPr lang="id-ID" dirty="0"/>
              <a:t>(2)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xmlns="" id="{544EF557-F515-4B23-B79D-2E7AAC9A3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786408"/>
            <a:ext cx="10515600" cy="25118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sz="3200" dirty="0"/>
              <a:t>Fungsi :</a:t>
            </a:r>
          </a:p>
          <a:p>
            <a:pPr marL="514350" indent="-514350">
              <a:buAutoNum type="arabicPeriod"/>
            </a:pPr>
            <a:r>
              <a:rPr lang="id-ID" sz="1800" b="1" i="1" dirty="0" err="1"/>
              <a:t>Monitoring</a:t>
            </a:r>
            <a:r>
              <a:rPr lang="id-ID" sz="1800" i="1" dirty="0"/>
              <a:t>, </a:t>
            </a:r>
            <a:r>
              <a:rPr lang="id-ID" sz="1800" dirty="0"/>
              <a:t>fungsi untuk melakukan penjagaan atau </a:t>
            </a:r>
            <a:r>
              <a:rPr lang="id-ID" sz="1800" i="1" dirty="0" err="1"/>
              <a:t>stand-by</a:t>
            </a:r>
            <a:r>
              <a:rPr lang="id-ID" sz="1800" i="1" dirty="0"/>
              <a:t> </a:t>
            </a:r>
            <a:r>
              <a:rPr lang="id-ID" sz="1800" i="1" dirty="0" err="1"/>
              <a:t>operation</a:t>
            </a:r>
            <a:r>
              <a:rPr lang="id-ID" sz="1800" i="1" dirty="0"/>
              <a:t> </a:t>
            </a:r>
            <a:r>
              <a:rPr lang="id-ID" sz="1800" dirty="0"/>
              <a:t>dalam wilayah operasi 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id-ID" sz="1800" b="1" i="1" dirty="0" err="1"/>
              <a:t>Searching</a:t>
            </a:r>
            <a:r>
              <a:rPr lang="id-ID" sz="1800" i="1" dirty="0"/>
              <a:t>, </a:t>
            </a:r>
            <a:r>
              <a:rPr lang="id-ID" sz="1800" dirty="0"/>
              <a:t>fungsi untuk mencari data-data di wilayah operasi.</a:t>
            </a:r>
          </a:p>
          <a:p>
            <a:pPr marL="514350" indent="-514350">
              <a:buAutoNum type="arabicPeriod"/>
            </a:pPr>
            <a:r>
              <a:rPr lang="id-ID" sz="1800" b="1" i="1" dirty="0" err="1"/>
              <a:t>Mapping</a:t>
            </a:r>
            <a:r>
              <a:rPr lang="id-ID" sz="1800" i="1" dirty="0"/>
              <a:t>, </a:t>
            </a:r>
            <a:r>
              <a:rPr lang="id-ID" sz="1800" dirty="0"/>
              <a:t>fungsi untuk memetakan data-data wilayah operasi untuk membentuk informasi.</a:t>
            </a:r>
          </a:p>
          <a:p>
            <a:pPr marL="514350" indent="-514350">
              <a:buAutoNum type="arabicPeriod"/>
            </a:pPr>
            <a:r>
              <a:rPr lang="id-ID" sz="1800" b="1" i="1" dirty="0" err="1"/>
              <a:t>Preventing</a:t>
            </a:r>
            <a:r>
              <a:rPr lang="id-ID" sz="1800" b="1" i="1" dirty="0"/>
              <a:t>, </a:t>
            </a:r>
            <a:r>
              <a:rPr lang="id-ID" sz="1800" dirty="0"/>
              <a:t>fungsi pencegahan sebelum terjadinya permasalahan yang tidak diinginkan</a:t>
            </a:r>
            <a:endParaRPr lang="id-ID" sz="1800" b="1" i="1" dirty="0"/>
          </a:p>
          <a:p>
            <a:pPr marL="514350" indent="-514350">
              <a:buAutoNum type="arabicPeriod"/>
            </a:pPr>
            <a:r>
              <a:rPr lang="id-ID" sz="1800" b="1" i="1" dirty="0" err="1"/>
              <a:t>Developing</a:t>
            </a:r>
            <a:r>
              <a:rPr lang="id-ID" sz="1800" i="1" dirty="0"/>
              <a:t>, </a:t>
            </a:r>
            <a:r>
              <a:rPr lang="id-ID" sz="1800" dirty="0"/>
              <a:t>fungsi untuk dilakukannya penambahan fungsi yang lain dalam wilayah operasi yang bergantung pada jenis kapal yang digunakan(misal: Kapal pemadam api </a:t>
            </a:r>
            <a:r>
              <a:rPr lang="id-ID" sz="1800" dirty="0" err="1"/>
              <a:t>remoted</a:t>
            </a:r>
            <a:r>
              <a:rPr lang="id-ID" sz="1800" dirty="0"/>
              <a:t> berfungsi melakukan pemadaman api di dalam wilayah operasi kebakaran kapal)</a:t>
            </a:r>
            <a:endParaRPr lang="id-ID" sz="1800" i="1" dirty="0"/>
          </a:p>
        </p:txBody>
      </p:sp>
      <p:pic>
        <p:nvPicPr>
          <p:cNvPr id="5" name="Tampungan Konten 4" descr="Sebuah gambar berisi air, perahu&#10;&#10;Deskripsi dihasilkan secara otomatis">
            <a:extLst>
              <a:ext uri="{FF2B5EF4-FFF2-40B4-BE49-F238E27FC236}">
                <a16:creationId xmlns:a16="http://schemas.microsoft.com/office/drawing/2014/main" xmlns="" id="{667B2914-9F2F-43DA-8218-EE060241CB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3054"/>
            <a:ext cx="2879361" cy="1291979"/>
          </a:xfrm>
        </p:spPr>
      </p:pic>
      <p:pic>
        <p:nvPicPr>
          <p:cNvPr id="6" name="Picture 6" descr="Image result for internet logo">
            <a:extLst>
              <a:ext uri="{FF2B5EF4-FFF2-40B4-BE49-F238E27FC236}">
                <a16:creationId xmlns:a16="http://schemas.microsoft.com/office/drawing/2014/main" xmlns="" id="{6935CC05-1662-4E02-946D-46E310DA4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75" y="1982833"/>
            <a:ext cx="2451183" cy="147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anda Tambah 6">
            <a:extLst>
              <a:ext uri="{FF2B5EF4-FFF2-40B4-BE49-F238E27FC236}">
                <a16:creationId xmlns:a16="http://schemas.microsoft.com/office/drawing/2014/main" xmlns="" id="{358CE08C-51EB-4C58-B54D-B215C01B10D3}"/>
              </a:ext>
            </a:extLst>
          </p:cNvPr>
          <p:cNvSpPr/>
          <p:nvPr/>
        </p:nvSpPr>
        <p:spPr>
          <a:xfrm>
            <a:off x="3882662" y="2196553"/>
            <a:ext cx="912099" cy="9649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Sama dengan 7">
            <a:extLst>
              <a:ext uri="{FF2B5EF4-FFF2-40B4-BE49-F238E27FC236}">
                <a16:creationId xmlns:a16="http://schemas.microsoft.com/office/drawing/2014/main" xmlns="" id="{60FF4653-1FEB-404F-90DB-52476A71B4C1}"/>
              </a:ext>
            </a:extLst>
          </p:cNvPr>
          <p:cNvSpPr/>
          <p:nvPr/>
        </p:nvSpPr>
        <p:spPr>
          <a:xfrm>
            <a:off x="6720798" y="2390453"/>
            <a:ext cx="1319135" cy="65956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Bagan Alur: Proses 8">
            <a:extLst>
              <a:ext uri="{FF2B5EF4-FFF2-40B4-BE49-F238E27FC236}">
                <a16:creationId xmlns:a16="http://schemas.microsoft.com/office/drawing/2014/main" xmlns="" id="{08992DFB-2528-4E3D-A4F0-E12D96903220}"/>
              </a:ext>
            </a:extLst>
          </p:cNvPr>
          <p:cNvSpPr/>
          <p:nvPr/>
        </p:nvSpPr>
        <p:spPr>
          <a:xfrm>
            <a:off x="8039933" y="1765577"/>
            <a:ext cx="3877247" cy="19093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Kapal bisa :</a:t>
            </a:r>
          </a:p>
          <a:p>
            <a:pPr marL="342900" indent="-342900">
              <a:buAutoNum type="arabicPeriod"/>
            </a:pPr>
            <a:r>
              <a:rPr lang="id-ID" dirty="0"/>
              <a:t>Melakukan fungsi </a:t>
            </a:r>
            <a:r>
              <a:rPr lang="id-ID" dirty="0" err="1"/>
              <a:t>remoted</a:t>
            </a:r>
            <a:endParaRPr lang="id-ID" dirty="0"/>
          </a:p>
          <a:p>
            <a:pPr marL="342900" indent="-342900">
              <a:buAutoNum type="arabicPeriod"/>
            </a:pPr>
            <a:r>
              <a:rPr lang="id-ID" dirty="0"/>
              <a:t>Cakupan fungsi kapal </a:t>
            </a:r>
            <a:r>
              <a:rPr lang="id-ID" dirty="0" err="1"/>
              <a:t>remoted</a:t>
            </a:r>
            <a:r>
              <a:rPr lang="id-ID" dirty="0"/>
              <a:t> sangat luas</a:t>
            </a:r>
          </a:p>
          <a:p>
            <a:pPr marL="342900" indent="-342900">
              <a:buAutoNum type="arabicPeriod"/>
            </a:pPr>
            <a:r>
              <a:rPr lang="id-ID" dirty="0"/>
              <a:t>Membuka </a:t>
            </a:r>
            <a:r>
              <a:rPr lang="id-ID" dirty="0" smtClean="0"/>
              <a:t>produkti</a:t>
            </a:r>
            <a:r>
              <a:rPr lang="en-US" dirty="0" smtClean="0"/>
              <a:t>v</a:t>
            </a:r>
            <a:r>
              <a:rPr lang="id-ID" dirty="0" smtClean="0"/>
              <a:t>itas </a:t>
            </a:r>
            <a:r>
              <a:rPr lang="id-ID" dirty="0"/>
              <a:t>terbaru penggunaan kapal</a:t>
            </a:r>
          </a:p>
          <a:p>
            <a:r>
              <a:rPr lang="id-ID" dirty="0"/>
              <a:t>Tanpa harus berada di dalam kapal</a:t>
            </a:r>
          </a:p>
        </p:txBody>
      </p:sp>
      <p:sp>
        <p:nvSpPr>
          <p:cNvPr id="10" name="Tampungan Konten 10">
            <a:extLst>
              <a:ext uri="{FF2B5EF4-FFF2-40B4-BE49-F238E27FC236}">
                <a16:creationId xmlns:a16="http://schemas.microsoft.com/office/drawing/2014/main" xmlns="" id="{6E951C65-06D1-4B20-A106-6497BD4A6F74}"/>
              </a:ext>
            </a:extLst>
          </p:cNvPr>
          <p:cNvSpPr txBox="1">
            <a:spLocks/>
          </p:cNvSpPr>
          <p:nvPr/>
        </p:nvSpPr>
        <p:spPr>
          <a:xfrm>
            <a:off x="4794761" y="1637921"/>
            <a:ext cx="2070734" cy="40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1800" i="1" dirty="0"/>
              <a:t>Internet </a:t>
            </a:r>
            <a:r>
              <a:rPr lang="id-ID" sz="1800" i="1" dirty="0" err="1"/>
              <a:t>Connection</a:t>
            </a:r>
            <a:endParaRPr lang="id-ID" sz="1800" i="1" dirty="0"/>
          </a:p>
        </p:txBody>
      </p:sp>
    </p:spTree>
    <p:extLst>
      <p:ext uri="{BB962C8B-B14F-4D97-AF65-F5344CB8AC3E}">
        <p14:creationId xmlns:p14="http://schemas.microsoft.com/office/powerpoint/2010/main" val="188292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995E715F-3DBC-4137-893C-12D74A1F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1325563"/>
          </a:xfrm>
        </p:spPr>
        <p:txBody>
          <a:bodyPr/>
          <a:lstStyle/>
          <a:p>
            <a:r>
              <a:rPr lang="id-ID" dirty="0"/>
              <a:t>Aspek Teknis Makara 03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5F987290-F3FA-45B1-A3F0-0ABF8D048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6780" y="1454031"/>
            <a:ext cx="2738204" cy="48268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b="1" i="1" dirty="0"/>
              <a:t>General </a:t>
            </a:r>
            <a:r>
              <a:rPr lang="id-ID" b="1" i="1" dirty="0" err="1"/>
              <a:t>Spesification</a:t>
            </a:r>
            <a:r>
              <a:rPr lang="id-ID" b="1" i="1" dirty="0"/>
              <a:t> :</a:t>
            </a:r>
          </a:p>
          <a:p>
            <a:pPr marL="0" indent="0">
              <a:buNone/>
            </a:pPr>
            <a:r>
              <a:rPr lang="id-ID" sz="2400" b="1" i="1" dirty="0" err="1"/>
              <a:t>Name</a:t>
            </a:r>
            <a:r>
              <a:rPr lang="id-ID" sz="2400" b="1" i="1" dirty="0"/>
              <a:t> :</a:t>
            </a:r>
            <a:r>
              <a:rPr lang="id-ID" sz="2400" i="1" dirty="0"/>
              <a:t> </a:t>
            </a:r>
            <a:r>
              <a:rPr lang="id-ID" sz="2400" dirty="0"/>
              <a:t>Makara 03 ‘</a:t>
            </a:r>
            <a:r>
              <a:rPr lang="id-ID" sz="2400" dirty="0" err="1"/>
              <a:t>Search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Rescue’</a:t>
            </a:r>
          </a:p>
          <a:p>
            <a:pPr marL="0" indent="0">
              <a:buNone/>
            </a:pPr>
            <a:r>
              <a:rPr lang="id-ID" sz="2400" b="1" i="1" dirty="0" err="1"/>
              <a:t>Collaboration</a:t>
            </a:r>
            <a:r>
              <a:rPr lang="id-ID" sz="2400" b="1" i="1" dirty="0"/>
              <a:t> </a:t>
            </a:r>
            <a:r>
              <a:rPr lang="id-ID" sz="2400" b="1" i="1" dirty="0" err="1"/>
              <a:t>with</a:t>
            </a:r>
            <a:r>
              <a:rPr lang="id-ID" sz="2400" b="1" i="1" dirty="0"/>
              <a:t> : </a:t>
            </a:r>
            <a:r>
              <a:rPr lang="id-ID" sz="2400" dirty="0"/>
              <a:t>Basarnas</a:t>
            </a:r>
            <a:endParaRPr lang="id-ID" sz="2400" i="1" dirty="0"/>
          </a:p>
          <a:p>
            <a:pPr marL="0" indent="0">
              <a:buNone/>
            </a:pPr>
            <a:r>
              <a:rPr lang="id-ID" sz="2400" b="1" i="1" dirty="0" err="1"/>
              <a:t>Year</a:t>
            </a:r>
            <a:r>
              <a:rPr lang="id-ID" sz="2400" b="1" i="1" dirty="0"/>
              <a:t> </a:t>
            </a:r>
            <a:r>
              <a:rPr lang="id-ID" sz="2400" b="1" i="1" dirty="0" err="1"/>
              <a:t>bulit</a:t>
            </a:r>
            <a:r>
              <a:rPr lang="id-ID" sz="2400" b="1" i="1" dirty="0"/>
              <a:t> : </a:t>
            </a:r>
            <a:r>
              <a:rPr lang="id-ID" sz="2400" i="1" dirty="0"/>
              <a:t>2013</a:t>
            </a:r>
          </a:p>
          <a:p>
            <a:pPr marL="0" indent="0">
              <a:buNone/>
            </a:pPr>
            <a:r>
              <a:rPr lang="id-ID" sz="2400" b="1" i="1" dirty="0" err="1"/>
              <a:t>Founder</a:t>
            </a:r>
            <a:r>
              <a:rPr lang="id-ID" sz="2400" b="1" i="1" dirty="0"/>
              <a:t> :</a:t>
            </a:r>
            <a:r>
              <a:rPr lang="id-ID" sz="2400" i="1" dirty="0"/>
              <a:t> UI </a:t>
            </a:r>
            <a:r>
              <a:rPr lang="id-ID" sz="2400" i="1" dirty="0" err="1"/>
              <a:t>Students</a:t>
            </a:r>
            <a:r>
              <a:rPr lang="id-ID" sz="2400" i="1" dirty="0"/>
              <a:t> </a:t>
            </a:r>
            <a:r>
              <a:rPr lang="id-ID" sz="2400" i="1" dirty="0" err="1"/>
              <a:t>and</a:t>
            </a:r>
            <a:r>
              <a:rPr lang="id-ID" sz="2400" i="1" dirty="0"/>
              <a:t> </a:t>
            </a:r>
            <a:r>
              <a:rPr lang="id-ID" sz="2400" i="1" dirty="0" err="1"/>
              <a:t>Lecturer</a:t>
            </a:r>
            <a:endParaRPr lang="id-ID" sz="2400" i="1" dirty="0"/>
          </a:p>
          <a:p>
            <a:pPr marL="0" indent="0">
              <a:buNone/>
            </a:pPr>
            <a:r>
              <a:rPr lang="id-ID" sz="2400" b="1" i="1" dirty="0" err="1"/>
              <a:t>Reactivate</a:t>
            </a:r>
            <a:r>
              <a:rPr lang="id-ID" sz="2400" b="1" i="1" dirty="0"/>
              <a:t> :</a:t>
            </a:r>
            <a:r>
              <a:rPr lang="id-ID" sz="2400" i="1" dirty="0"/>
              <a:t> 2019</a:t>
            </a:r>
          </a:p>
          <a:p>
            <a:pPr marL="0" indent="0">
              <a:buNone/>
            </a:pPr>
            <a:endParaRPr lang="id-ID" sz="1400" u="sng" dirty="0"/>
          </a:p>
          <a:p>
            <a:pPr marL="0" indent="0">
              <a:buNone/>
            </a:pPr>
            <a:endParaRPr lang="id-ID" sz="1400" u="sng" dirty="0"/>
          </a:p>
          <a:p>
            <a:pPr marL="0" indent="0">
              <a:buNone/>
            </a:pPr>
            <a:endParaRPr lang="id-ID" sz="1400" u="sng" dirty="0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xmlns="" id="{3360D64E-96CC-419B-B893-027A6F32E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422" y="1690673"/>
            <a:ext cx="4598233" cy="4350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b="1" i="1" dirty="0" err="1"/>
              <a:t>Mechanical</a:t>
            </a:r>
            <a:r>
              <a:rPr lang="id-ID" b="1" i="1" dirty="0"/>
              <a:t> Design :</a:t>
            </a:r>
          </a:p>
          <a:p>
            <a:pPr marL="179388" indent="-179388">
              <a:buFont typeface="+mj-lt"/>
              <a:buAutoNum type="alphaLcParenR"/>
            </a:pPr>
            <a:r>
              <a:rPr lang="id-ID" sz="2400" i="1" u="sng" dirty="0" err="1">
                <a:highlight>
                  <a:srgbClr val="FFFF00"/>
                </a:highlight>
              </a:rPr>
              <a:t>Self</a:t>
            </a:r>
            <a:r>
              <a:rPr lang="id-ID" sz="2400" i="1" u="sng" dirty="0">
                <a:highlight>
                  <a:srgbClr val="FFFF00"/>
                </a:highlight>
              </a:rPr>
              <a:t> </a:t>
            </a:r>
            <a:r>
              <a:rPr lang="id-ID" sz="2400" i="1" u="sng" dirty="0" err="1">
                <a:highlight>
                  <a:srgbClr val="FFFF00"/>
                </a:highlight>
              </a:rPr>
              <a:t>Righting</a:t>
            </a:r>
            <a:r>
              <a:rPr lang="id-ID" sz="2400" i="1" dirty="0"/>
              <a:t>, </a:t>
            </a:r>
            <a:r>
              <a:rPr lang="id-ID" sz="2400" dirty="0"/>
              <a:t>Kemampuan kapal ‘membalikkan’ diri manual ketika terbalik</a:t>
            </a:r>
          </a:p>
          <a:p>
            <a:pPr marL="179388" indent="-179388">
              <a:buFont typeface="+mj-lt"/>
              <a:buAutoNum type="alphaLcParenR"/>
            </a:pPr>
            <a:r>
              <a:rPr lang="id-ID" sz="2400" u="sng" dirty="0">
                <a:highlight>
                  <a:srgbClr val="FFFF00"/>
                </a:highlight>
              </a:rPr>
              <a:t>Lambung </a:t>
            </a:r>
            <a:r>
              <a:rPr lang="id-ID" sz="2400" u="sng" dirty="0" err="1">
                <a:highlight>
                  <a:srgbClr val="FFFF00"/>
                </a:highlight>
              </a:rPr>
              <a:t>Planning</a:t>
            </a:r>
            <a:r>
              <a:rPr lang="id-ID" sz="2400" dirty="0"/>
              <a:t>, tipikal lambung kapal cepat</a:t>
            </a:r>
          </a:p>
          <a:p>
            <a:pPr marL="179388" indent="-179388">
              <a:buFont typeface="+mj-lt"/>
              <a:buAutoNum type="alphaLcParenR"/>
            </a:pPr>
            <a:r>
              <a:rPr lang="id-ID" sz="2400" i="1" u="sng" dirty="0" err="1">
                <a:highlight>
                  <a:srgbClr val="FFFF00"/>
                </a:highlight>
              </a:rPr>
              <a:t>Axe</a:t>
            </a:r>
            <a:r>
              <a:rPr lang="id-ID" sz="2400" i="1" u="sng" dirty="0">
                <a:highlight>
                  <a:srgbClr val="FFFF00"/>
                </a:highlight>
              </a:rPr>
              <a:t> </a:t>
            </a:r>
            <a:r>
              <a:rPr lang="id-ID" sz="2400" i="1" u="sng" dirty="0" err="1">
                <a:highlight>
                  <a:srgbClr val="FFFF00"/>
                </a:highlight>
              </a:rPr>
              <a:t>Bow</a:t>
            </a:r>
            <a:r>
              <a:rPr lang="id-ID" sz="2400" dirty="0"/>
              <a:t>, kemampuan untuk redaman gelombang ombak yang lebih baik</a:t>
            </a:r>
          </a:p>
          <a:p>
            <a:pPr marL="179388" indent="-179388">
              <a:buFont typeface="+mj-lt"/>
              <a:buAutoNum type="alphaLcParenR"/>
            </a:pPr>
            <a:r>
              <a:rPr lang="id-ID" sz="2400" i="1" u="sng" dirty="0" err="1">
                <a:highlight>
                  <a:srgbClr val="FFFF00"/>
                </a:highlight>
              </a:rPr>
              <a:t>Lightweight</a:t>
            </a:r>
            <a:r>
              <a:rPr lang="id-ID" sz="2400" i="1" dirty="0"/>
              <a:t>, </a:t>
            </a:r>
            <a:r>
              <a:rPr lang="id-ID" sz="2400" dirty="0"/>
              <a:t>kapal didesain sangat ringan hanya seberat 13 kg</a:t>
            </a:r>
            <a:endParaRPr lang="id-ID" sz="2400" i="1" dirty="0"/>
          </a:p>
          <a:p>
            <a:pPr marL="179388" indent="-179388">
              <a:buFont typeface="+mj-lt"/>
              <a:buAutoNum type="alphaLcParenR"/>
            </a:pPr>
            <a:r>
              <a:rPr lang="id-ID" sz="2400" i="1" u="sng" dirty="0" err="1">
                <a:highlight>
                  <a:srgbClr val="FFFF00"/>
                </a:highlight>
              </a:rPr>
              <a:t>Waterjet</a:t>
            </a:r>
            <a:r>
              <a:rPr lang="id-ID" sz="2400" i="1" u="sng" dirty="0">
                <a:highlight>
                  <a:srgbClr val="FFFF00"/>
                </a:highlight>
              </a:rPr>
              <a:t> </a:t>
            </a:r>
            <a:r>
              <a:rPr lang="id-ID" sz="2400" i="1" u="sng" dirty="0" err="1">
                <a:highlight>
                  <a:srgbClr val="FFFF00"/>
                </a:highlight>
              </a:rPr>
              <a:t>propulsion</a:t>
            </a:r>
            <a:r>
              <a:rPr lang="id-ID" sz="2400" i="1" u="sng" dirty="0">
                <a:highlight>
                  <a:srgbClr val="FFFF00"/>
                </a:highlight>
              </a:rPr>
              <a:t> </a:t>
            </a:r>
            <a:r>
              <a:rPr lang="id-ID" sz="2400" i="1" u="sng" dirty="0" err="1">
                <a:highlight>
                  <a:srgbClr val="FFFF00"/>
                </a:highlight>
              </a:rPr>
              <a:t>system</a:t>
            </a:r>
            <a:r>
              <a:rPr lang="id-ID" sz="2400" i="1" dirty="0"/>
              <a:t>, sistem ini tidak memiliki baling-baling pendorong </a:t>
            </a:r>
            <a:r>
              <a:rPr lang="id-ID" sz="2400" i="1" dirty="0" err="1"/>
              <a:t>diluar</a:t>
            </a:r>
            <a:r>
              <a:rPr lang="id-ID" sz="2400" i="1" dirty="0"/>
              <a:t> kapal sehingga aman untuk daerah perairan dangkal</a:t>
            </a:r>
          </a:p>
          <a:p>
            <a:pPr marL="179388" indent="-179388">
              <a:buFont typeface="+mj-lt"/>
              <a:buAutoNum type="alphaLcParenR"/>
            </a:pPr>
            <a:r>
              <a:rPr lang="id-ID" sz="2400" i="1" u="sng" dirty="0" err="1">
                <a:highlight>
                  <a:srgbClr val="FFFF00"/>
                </a:highlight>
              </a:rPr>
              <a:t>Easy</a:t>
            </a:r>
            <a:r>
              <a:rPr lang="id-ID" sz="2400" i="1" u="sng" dirty="0">
                <a:highlight>
                  <a:srgbClr val="FFFF00"/>
                </a:highlight>
              </a:rPr>
              <a:t> </a:t>
            </a:r>
            <a:r>
              <a:rPr lang="id-ID" sz="2400" i="1" u="sng" dirty="0" err="1">
                <a:highlight>
                  <a:srgbClr val="FFFF00"/>
                </a:highlight>
              </a:rPr>
              <a:t>to</a:t>
            </a:r>
            <a:r>
              <a:rPr lang="id-ID" sz="2400" i="1" u="sng" dirty="0">
                <a:highlight>
                  <a:srgbClr val="FFFF00"/>
                </a:highlight>
              </a:rPr>
              <a:t> </a:t>
            </a:r>
            <a:r>
              <a:rPr lang="id-ID" sz="2400" i="1" u="sng" dirty="0" err="1">
                <a:highlight>
                  <a:srgbClr val="FFFF00"/>
                </a:highlight>
              </a:rPr>
              <a:t>Maneuver</a:t>
            </a:r>
            <a:endParaRPr lang="id-ID" sz="2400" i="1" u="sng" dirty="0">
              <a:highlight>
                <a:srgbClr val="FFFF00"/>
              </a:highlight>
            </a:endParaRPr>
          </a:p>
        </p:txBody>
      </p:sp>
      <p:sp>
        <p:nvSpPr>
          <p:cNvPr id="7" name="Tampungan Konten 3">
            <a:extLst>
              <a:ext uri="{FF2B5EF4-FFF2-40B4-BE49-F238E27FC236}">
                <a16:creationId xmlns:a16="http://schemas.microsoft.com/office/drawing/2014/main" xmlns="" id="{3E9C80DF-5FA8-4A55-ABFB-C8AF8C2AA939}"/>
              </a:ext>
            </a:extLst>
          </p:cNvPr>
          <p:cNvSpPr txBox="1">
            <a:spLocks/>
          </p:cNvSpPr>
          <p:nvPr/>
        </p:nvSpPr>
        <p:spPr>
          <a:xfrm>
            <a:off x="7783643" y="1436672"/>
            <a:ext cx="3405057" cy="305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2400" b="1" i="1" dirty="0"/>
              <a:t>Electrical Design </a:t>
            </a:r>
            <a:r>
              <a:rPr lang="id-ID" sz="2400" b="1" i="1" dirty="0" smtClean="0"/>
              <a:t>: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000" b="1" i="1" dirty="0" smtClean="0"/>
              <a:t>Controller</a:t>
            </a:r>
            <a:r>
              <a:rPr lang="id-ID" sz="2000" b="1" i="1" dirty="0" smtClean="0"/>
              <a:t> :</a:t>
            </a:r>
            <a:r>
              <a:rPr lang="en-US" sz="2000" b="1" i="1" dirty="0" smtClean="0"/>
              <a:t> </a:t>
            </a:r>
            <a:r>
              <a:rPr lang="en-US" sz="2000" i="1" dirty="0" err="1" smtClean="0"/>
              <a:t>NodeMcu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ArduinoProMicro</a:t>
            </a:r>
            <a:endParaRPr lang="id-ID" sz="2000" dirty="0"/>
          </a:p>
          <a:p>
            <a:pPr marL="0" indent="0">
              <a:buNone/>
            </a:pPr>
            <a:r>
              <a:rPr lang="en-US" sz="2000" b="1" i="1" dirty="0" smtClean="0"/>
              <a:t>Actuator</a:t>
            </a:r>
            <a:r>
              <a:rPr lang="id-ID" sz="2000" b="1" i="1" dirty="0" smtClean="0"/>
              <a:t> </a:t>
            </a:r>
            <a:r>
              <a:rPr lang="id-ID" sz="2000" b="1" i="1" dirty="0"/>
              <a:t>: </a:t>
            </a:r>
            <a:r>
              <a:rPr lang="en-US" sz="2000" dirty="0" smtClean="0"/>
              <a:t>T100 brushless motor</a:t>
            </a:r>
            <a:endParaRPr lang="id-ID" sz="2000" i="1" dirty="0"/>
          </a:p>
          <a:p>
            <a:pPr marL="0" indent="0">
              <a:buNone/>
            </a:pPr>
            <a:r>
              <a:rPr lang="en-US" sz="2000" b="1" i="1" dirty="0" err="1" smtClean="0"/>
              <a:t>IoT</a:t>
            </a:r>
            <a:r>
              <a:rPr lang="en-US" sz="2000" b="1" i="1" dirty="0" smtClean="0"/>
              <a:t> Protocol</a:t>
            </a:r>
            <a:r>
              <a:rPr lang="id-ID" sz="2000" b="1" i="1" dirty="0" smtClean="0"/>
              <a:t> :</a:t>
            </a:r>
            <a:r>
              <a:rPr lang="en-US" sz="2000" b="1" i="1" dirty="0" smtClean="0"/>
              <a:t> Streaming</a:t>
            </a:r>
          </a:p>
          <a:p>
            <a:pPr marL="0" indent="0">
              <a:buNone/>
            </a:pPr>
            <a:r>
              <a:rPr lang="en-US" sz="2000" b="1" i="1" dirty="0" smtClean="0"/>
              <a:t>Cloud : </a:t>
            </a:r>
            <a:r>
              <a:rPr lang="en-US" sz="2000" b="1" i="1" dirty="0" err="1" smtClean="0"/>
              <a:t>Firestore</a:t>
            </a:r>
            <a:endParaRPr lang="id-ID" sz="2000" i="1" dirty="0"/>
          </a:p>
          <a:p>
            <a:pPr marL="0" indent="0">
              <a:buNone/>
            </a:pPr>
            <a:r>
              <a:rPr lang="en-US" sz="2000" b="1" i="1" dirty="0" smtClean="0"/>
              <a:t>Power : 12v, </a:t>
            </a:r>
            <a:r>
              <a:rPr lang="en-US" sz="2000" b="1" i="1" dirty="0" smtClean="0"/>
              <a:t>10</a:t>
            </a:r>
            <a:r>
              <a:rPr lang="en-US" sz="2000" b="1" i="1" dirty="0" smtClean="0"/>
              <a:t>ah</a:t>
            </a:r>
            <a:endParaRPr lang="id-ID" sz="2400" b="1" i="1" dirty="0"/>
          </a:p>
        </p:txBody>
      </p:sp>
      <p:sp>
        <p:nvSpPr>
          <p:cNvPr id="10" name="Tampungan Konten 2">
            <a:extLst>
              <a:ext uri="{FF2B5EF4-FFF2-40B4-BE49-F238E27FC236}">
                <a16:creationId xmlns:a16="http://schemas.microsoft.com/office/drawing/2014/main" xmlns="" id="{34670383-9F36-4BFD-9A35-95F46FD80DAE}"/>
              </a:ext>
            </a:extLst>
          </p:cNvPr>
          <p:cNvSpPr txBox="1">
            <a:spLocks/>
          </p:cNvSpPr>
          <p:nvPr/>
        </p:nvSpPr>
        <p:spPr>
          <a:xfrm>
            <a:off x="0" y="5613801"/>
            <a:ext cx="4408356" cy="2151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sz="1400" u="sng" dirty="0"/>
          </a:p>
          <a:p>
            <a:pPr marL="0" indent="0">
              <a:buFont typeface="Arial" panose="020B0604020202020204" pitchFamily="34" charset="0"/>
              <a:buNone/>
            </a:pPr>
            <a:endParaRPr lang="id-ID" sz="1400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400" u="sng" dirty="0"/>
              <a:t>Penjelasan singkat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400" u="sng" dirty="0">
                <a:hlinkClick r:id="rId2"/>
              </a:rPr>
              <a:t>https://amv.ui.ac.id/makara-03/</a:t>
            </a:r>
            <a:endParaRPr lang="id-ID" sz="1400" u="sng" dirty="0"/>
          </a:p>
          <a:p>
            <a:pPr marL="0" indent="0">
              <a:buFont typeface="Arial" panose="020B0604020202020204" pitchFamily="34" charset="0"/>
              <a:buNone/>
            </a:pPr>
            <a:endParaRPr lang="id-ID" sz="1400" u="sng" dirty="0"/>
          </a:p>
        </p:txBody>
      </p:sp>
    </p:spTree>
    <p:extLst>
      <p:ext uri="{BB962C8B-B14F-4D97-AF65-F5344CB8AC3E}">
        <p14:creationId xmlns:p14="http://schemas.microsoft.com/office/powerpoint/2010/main" val="31214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3E833268-382E-4CC6-92FA-700B2CF9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Aspek Teknis Makara 03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BDB3039F-72C0-46B5-8B09-1D630F87E1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err="1"/>
              <a:t>Software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Control</a:t>
            </a:r>
            <a:r>
              <a:rPr lang="id-ID" dirty="0"/>
              <a:t> System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xmlns="" id="{C6E10C86-B2BC-4241-8E94-3F7789C66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500" y="18129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Sensor </a:t>
            </a:r>
            <a:r>
              <a:rPr lang="id-ID" dirty="0" err="1"/>
              <a:t>and</a:t>
            </a:r>
            <a:r>
              <a:rPr lang="id-ID" dirty="0"/>
              <a:t> Hardware</a:t>
            </a:r>
          </a:p>
        </p:txBody>
      </p:sp>
      <p:pic>
        <p:nvPicPr>
          <p:cNvPr id="1027" name="Picture 3" descr="C:\Users\Asus\Downloads\Untitled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6" y="2731762"/>
            <a:ext cx="5389563" cy="343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90" y="2336798"/>
            <a:ext cx="1441279" cy="119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44" y="2396085"/>
            <a:ext cx="1163638" cy="113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083" y="2397832"/>
            <a:ext cx="1371686" cy="121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20" y="3615285"/>
            <a:ext cx="1390217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055" y="3615285"/>
            <a:ext cx="1596282" cy="106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789" y="3538081"/>
            <a:ext cx="930274" cy="141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923" y="4956916"/>
            <a:ext cx="1620412" cy="14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86" y="4956916"/>
            <a:ext cx="1543051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082" y="5133718"/>
            <a:ext cx="1432789" cy="113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48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A75BE2D8-128F-4960-86AA-C2EFCE49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Tingkat Kesiapan Teknologi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438CD038-2741-432B-B478-32E7D5320C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Tampungan Konten 7">
            <a:extLst>
              <a:ext uri="{FF2B5EF4-FFF2-40B4-BE49-F238E27FC236}">
                <a16:creationId xmlns:a16="http://schemas.microsoft.com/office/drawing/2014/main" xmlns="" id="{DDCDBFA0-58F0-42B9-8712-8E8D72B3B6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3580" y="4518487"/>
            <a:ext cx="5463115" cy="2160554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xmlns="" id="{E98DC817-F1E9-405D-8D70-CD903B0F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7" y="1690688"/>
            <a:ext cx="5676845" cy="2594223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xmlns="" id="{673839A5-0F25-4D7E-B9A2-DD5DD261B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064" y="2029154"/>
            <a:ext cx="5030099" cy="2139499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xmlns="" id="{FD955437-C7E7-4CA1-9186-9EF9968AF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657" y="4846954"/>
            <a:ext cx="5190914" cy="18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4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AAA81076-6844-4A4D-86AF-A876FED0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 Wilayah Perairan Indonesia</a:t>
            </a:r>
          </a:p>
        </p:txBody>
      </p:sp>
      <p:pic>
        <p:nvPicPr>
          <p:cNvPr id="1026" name="Picture 2" descr="zona dan perbatasan laut indonesia">
            <a:extLst>
              <a:ext uri="{FF2B5EF4-FFF2-40B4-BE49-F238E27FC236}">
                <a16:creationId xmlns:a16="http://schemas.microsoft.com/office/drawing/2014/main" xmlns="" id="{BCD2C933-D67B-40D4-9FB6-3AB518F99F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32" y="1931988"/>
            <a:ext cx="7325567" cy="35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ersegi Panjang 3">
            <a:extLst>
              <a:ext uri="{FF2B5EF4-FFF2-40B4-BE49-F238E27FC236}">
                <a16:creationId xmlns:a16="http://schemas.microsoft.com/office/drawing/2014/main" xmlns="" id="{866A5F59-0C01-4A1B-B923-708B5A71B54F}"/>
              </a:ext>
            </a:extLst>
          </p:cNvPr>
          <p:cNvSpPr/>
          <p:nvPr/>
        </p:nvSpPr>
        <p:spPr>
          <a:xfrm>
            <a:off x="8004747" y="1566479"/>
            <a:ext cx="3657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Rujukan Nasional Data Kewilayahan: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Luas NKRI (darat + perairan) adalah 8,300,000 km2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Luas perairan pedalaman dan perairan kepulauan Indonesia adalah 3,110,000 km2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Luas laut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territorial</a:t>
            </a:r>
            <a:r>
              <a:rPr lang="id-ID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Indoneisa</a:t>
            </a:r>
            <a:r>
              <a:rPr lang="id-ID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290,000 km2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Luas zona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tambahanan</a:t>
            </a:r>
            <a:r>
              <a:rPr lang="id-ID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Indonesia adalah 270,000 km2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Luas zona ekonomi eksklusif Indonesia adalah 2,800,000 km2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Panjang garis pantai Indonesia adalah 108,000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km</a:t>
            </a:r>
            <a:endParaRPr lang="id-ID" b="0" i="0" dirty="0"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9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602BF0BD-7A91-40AC-9288-86C07C2A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 Wilayah Perairan Indonesia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61BB1C64-2A18-4E99-940B-31D296B0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dirty="0"/>
              <a:t>Informasi yang diperoleh dari Pengolahan Data 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Luas wilayah Indonesia 2/3 </a:t>
            </a:r>
            <a:r>
              <a:rPr lang="id-ID" dirty="0" err="1"/>
              <a:t>nya</a:t>
            </a:r>
            <a:r>
              <a:rPr lang="id-ID" dirty="0"/>
              <a:t> perairan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Indonesia berbatasan dengan 2 Samudera dan 10 wilayah laut kekuasaan negara lain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Luas laut yang besar memberikan Negara </a:t>
            </a:r>
            <a:r>
              <a:rPr lang="id-ID" dirty="0" err="1"/>
              <a:t>tanggungjawab</a:t>
            </a:r>
            <a:r>
              <a:rPr lang="id-ID" dirty="0"/>
              <a:t> yang semakin sulit untuk memaksimalkan potensinya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Banyaknya potensi ancaman kedaulatan yang merugikan negara contohnya </a:t>
            </a:r>
            <a:r>
              <a:rPr lang="id-ID" b="1" dirty="0">
                <a:highlight>
                  <a:srgbClr val="FFFF00"/>
                </a:highlight>
              </a:rPr>
              <a:t>pengintaian, </a:t>
            </a:r>
            <a:r>
              <a:rPr lang="id-ID" b="1" dirty="0" err="1">
                <a:highlight>
                  <a:srgbClr val="FFFF00"/>
                </a:highlight>
              </a:rPr>
              <a:t>illegal</a:t>
            </a:r>
            <a:r>
              <a:rPr lang="id-ID" b="1" dirty="0">
                <a:highlight>
                  <a:srgbClr val="FFFF00"/>
                </a:highlight>
              </a:rPr>
              <a:t> </a:t>
            </a:r>
            <a:r>
              <a:rPr lang="id-ID" b="1" dirty="0" err="1">
                <a:highlight>
                  <a:srgbClr val="FFFF00"/>
                </a:highlight>
              </a:rPr>
              <a:t>fishing</a:t>
            </a:r>
            <a:r>
              <a:rPr lang="id-ID" b="1" dirty="0">
                <a:highlight>
                  <a:srgbClr val="FFFF00"/>
                </a:highlight>
              </a:rPr>
              <a:t>, penyelundupan, pencurian aset negara(alat deteksi tsunami), bencana alam perairan, transaksi ilegal, pembajakan, kecelakaan manusia, pencurian pulau, dll.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1816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622</Words>
  <Application>Microsoft Office PowerPoint</Application>
  <PresentationFormat>Custom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Office</vt:lpstr>
      <vt:lpstr>Kapal Remote Control untuk Wilayah Perairan di Indonesia</vt:lpstr>
      <vt:lpstr>Tentang AMV UI</vt:lpstr>
      <vt:lpstr>Kapal Remote Control</vt:lpstr>
      <vt:lpstr>Kapal Remote Control(2)</vt:lpstr>
      <vt:lpstr>Aspek Teknis Makara 03</vt:lpstr>
      <vt:lpstr>Aspek Teknis Makara 03</vt:lpstr>
      <vt:lpstr>Tingkat Kesiapan Teknologi</vt:lpstr>
      <vt:lpstr>Data Wilayah Perairan Indonesia</vt:lpstr>
      <vt:lpstr>Data Wilayah Perairan Indonesia</vt:lpstr>
      <vt:lpstr>Pemetaan fungsi</vt:lpstr>
      <vt:lpstr>Target Pasar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AMV(Autonomous Marine Vehicle) untuk Pemetaan Wilayah Perairan di Indonesia</dc:title>
  <dc:creator>Alif Hikmah</dc:creator>
  <cp:lastModifiedBy>Joshua Alviando</cp:lastModifiedBy>
  <cp:revision>36</cp:revision>
  <dcterms:created xsi:type="dcterms:W3CDTF">2019-08-23T07:06:26Z</dcterms:created>
  <dcterms:modified xsi:type="dcterms:W3CDTF">2019-08-26T16:24:30Z</dcterms:modified>
</cp:coreProperties>
</file>