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b3be4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b3be4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9b3be4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9b3be4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9b3be4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9b3be4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9b3be4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9b3be4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9b3be4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9b3be4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Minerva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50" y="1984350"/>
            <a:ext cx="1174800" cy="117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7600" y="84675"/>
            <a:ext cx="90240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Roadmap of session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790225" y="2377825"/>
            <a:ext cx="6561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/>
          <p:nvPr/>
        </p:nvSpPr>
        <p:spPr>
          <a:xfrm>
            <a:off x="1291150" y="1792100"/>
            <a:ext cx="638400" cy="63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318300" y="1802600"/>
            <a:ext cx="603300" cy="603300"/>
          </a:xfrm>
          <a:prstGeom prst="ellipse">
            <a:avLst/>
          </a:prstGeom>
          <a:solidFill>
            <a:srgbClr val="FF4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738300" y="1908550"/>
            <a:ext cx="108600" cy="10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69700" y="3407600"/>
            <a:ext cx="258300" cy="1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 rot="10800000">
            <a:off x="679150" y="3351875"/>
            <a:ext cx="239400" cy="2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 rot="422">
            <a:off x="790221" y="3709131"/>
            <a:ext cx="2444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Product Overview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Minerva’s purpose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1304925" y="2705100"/>
            <a:ext cx="26670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4346175" y="1622888"/>
            <a:ext cx="6561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4847100" y="1037163"/>
            <a:ext cx="638400" cy="63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874250" y="1047663"/>
            <a:ext cx="603300" cy="603300"/>
          </a:xfrm>
          <a:prstGeom prst="ellipse">
            <a:avLst/>
          </a:prstGeom>
          <a:solidFill>
            <a:srgbClr val="FF2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294250" y="1153613"/>
            <a:ext cx="108600" cy="10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4218863" y="2654388"/>
            <a:ext cx="258300" cy="1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4228313" y="2598663"/>
            <a:ext cx="239400" cy="2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851074" y="3081278"/>
            <a:ext cx="2444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Website Functions and Features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4579800" y="2702288"/>
            <a:ext cx="25353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7352950" y="1970825"/>
            <a:ext cx="6561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7853875" y="1385100"/>
            <a:ext cx="638400" cy="63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881025" y="1395600"/>
            <a:ext cx="603300" cy="603300"/>
          </a:xfrm>
          <a:prstGeom prst="ellipse">
            <a:avLst/>
          </a:prstGeom>
          <a:solidFill>
            <a:srgbClr val="FF2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7232425" y="3000600"/>
            <a:ext cx="258300" cy="1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7241875" y="2944875"/>
            <a:ext cx="239400" cy="2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 rot="422">
            <a:off x="6699300" y="3352026"/>
            <a:ext cx="2444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Mobile Functions and Features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681675" y="3794700"/>
            <a:ext cx="24003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Anonymous questions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In-class quizzes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Live feedback system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975750" y="3483588"/>
            <a:ext cx="24003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Forum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Announcements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Quiz creation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268600" y="1451775"/>
            <a:ext cx="108600" cy="10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4114800" y="3146775"/>
            <a:ext cx="1993800" cy="12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823900" y="3314700"/>
            <a:ext cx="2173800" cy="14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790225" y="3752850"/>
            <a:ext cx="2173800" cy="7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9239" y="3481400"/>
            <a:ext cx="711325" cy="273825"/>
          </a:xfrm>
          <a:custGeom>
            <a:rect b="b" l="l" r="r" t="t"/>
            <a:pathLst>
              <a:path extrusionOk="0" h="10953" w="28453">
                <a:moveTo>
                  <a:pt x="21786" y="0"/>
                </a:moveTo>
                <a:cubicBezTo>
                  <a:pt x="18167" y="905"/>
                  <a:pt x="-1042" y="3604"/>
                  <a:pt x="69" y="5429"/>
                </a:cubicBezTo>
                <a:cubicBezTo>
                  <a:pt x="1180" y="7255"/>
                  <a:pt x="23722" y="10032"/>
                  <a:pt x="28453" y="109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4"/>
          <p:cNvSpPr/>
          <p:nvPr/>
        </p:nvSpPr>
        <p:spPr>
          <a:xfrm>
            <a:off x="3549855" y="2720633"/>
            <a:ext cx="679400" cy="427400"/>
          </a:xfrm>
          <a:custGeom>
            <a:rect b="b" l="l" r="r" t="t"/>
            <a:pathLst>
              <a:path extrusionOk="0" h="17096" w="27176">
                <a:moveTo>
                  <a:pt x="25837" y="236"/>
                </a:moveTo>
                <a:cubicBezTo>
                  <a:pt x="25710" y="379"/>
                  <a:pt x="29377" y="-795"/>
                  <a:pt x="25075" y="1094"/>
                </a:cubicBezTo>
                <a:cubicBezTo>
                  <a:pt x="20773" y="2983"/>
                  <a:pt x="405" y="8904"/>
                  <a:pt x="24" y="11571"/>
                </a:cubicBezTo>
                <a:cubicBezTo>
                  <a:pt x="-357" y="14238"/>
                  <a:pt x="18995" y="16175"/>
                  <a:pt x="22789" y="170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4"/>
          <p:cNvSpPr/>
          <p:nvPr/>
        </p:nvSpPr>
        <p:spPr>
          <a:xfrm>
            <a:off x="6411728" y="3057525"/>
            <a:ext cx="820125" cy="254800"/>
          </a:xfrm>
          <a:custGeom>
            <a:rect b="b" l="l" r="r" t="t"/>
            <a:pathLst>
              <a:path extrusionOk="0" h="10192" w="32805">
                <a:moveTo>
                  <a:pt x="32805" y="0"/>
                </a:moveTo>
                <a:cubicBezTo>
                  <a:pt x="27392" y="953"/>
                  <a:pt x="3040" y="4016"/>
                  <a:pt x="325" y="5715"/>
                </a:cubicBezTo>
                <a:cubicBezTo>
                  <a:pt x="-2389" y="7414"/>
                  <a:pt x="13819" y="9446"/>
                  <a:pt x="16518" y="101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77600" y="84675"/>
            <a:ext cx="9034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Why Minerva?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09500" y="952500"/>
            <a:ext cx="90345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Web &amp; Mobile education-based software suite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Give students a voice, teachers a way to keep engagement of students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Integration of multiple websites’ functions in one place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Communication in and out of class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Mobile                                           Web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Attendance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In-class quiz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Live feedback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Discreet and anonymous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question system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5"/>
          <p:cNvCxnSpPr/>
          <p:nvPr/>
        </p:nvCxnSpPr>
        <p:spPr>
          <a:xfrm>
            <a:off x="4296825" y="2451250"/>
            <a:ext cx="0" cy="223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5"/>
          <p:cNvSpPr txBox="1"/>
          <p:nvPr/>
        </p:nvSpPr>
        <p:spPr>
          <a:xfrm>
            <a:off x="4402725" y="2772775"/>
            <a:ext cx="46497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Forums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Announcements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File and class enrollment management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Teacher Hub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Gradebook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Quiz Creation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162275" y="2451250"/>
            <a:ext cx="882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176300" y="4718350"/>
            <a:ext cx="882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8988875" y="2451250"/>
            <a:ext cx="0" cy="227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162275" y="2451250"/>
            <a:ext cx="0" cy="228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7600" y="84675"/>
            <a:ext cx="9034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Web Showcase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0" y="1037175"/>
            <a:ext cx="3840773" cy="380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298" y="1037175"/>
            <a:ext cx="3801524" cy="380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7600" y="84675"/>
            <a:ext cx="9034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Mobile</a:t>
            </a: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 Showcase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4EBD5"/>
            </a:gs>
            <a:gs pos="100000">
              <a:srgbClr val="ACB6E5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Minerva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50" y="1984350"/>
            <a:ext cx="1174800" cy="117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