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6" Type="http://schemas.openxmlformats.org/officeDocument/2006/relationships/slideLayout" Target="../slideLayouts/slideLayout1.xml"/><Relationship Id="rId7"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6" Type="http://schemas.openxmlformats.org/officeDocument/2006/relationships/slideLayout" Target="../slideLayouts/slideLayout1.xml"/><Relationship Id="rId7"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8-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1840349"/>
            <a:ext cx="10554414" cy="2499598"/>
          </a:xfrm>
          <a:prstGeom prst="rect">
            <a:avLst/>
          </a:prstGeom>
          <a:noFill/>
          <a:ln/>
        </p:spPr>
        <p:txBody>
          <a:bodyPr wrap="square" rtlCol="0" anchor="t"/>
          <a:lstStyle/>
          <a:p>
            <a:pPr indent="0" marL="0">
              <a:lnSpc>
                <a:spcPts val="6561"/>
              </a:lnSpc>
              <a:buNone/>
            </a:pPr>
            <a:r>
              <a:rPr lang="en-US" sz="5249" b="1" spc="-157" kern="0" dirty="0">
                <a:solidFill>
                  <a:srgbClr val="000000"/>
                </a:solidFill>
                <a:latin typeface="Inter" pitchFamily="34" charset="0"/>
                <a:ea typeface="Inter" pitchFamily="34" charset="-122"/>
                <a:cs typeface="Inter" pitchFamily="34" charset="-120"/>
              </a:rPr>
              <a:t>Smart Water Management: Enhancing Efficiency and Conservation</a:t>
            </a:r>
            <a:endParaRPr lang="en-US" sz="5249" dirty="0"/>
          </a:p>
        </p:txBody>
      </p:sp>
      <p:sp>
        <p:nvSpPr>
          <p:cNvPr id="7" name="Text 4"/>
          <p:cNvSpPr/>
          <p:nvPr/>
        </p:nvSpPr>
        <p:spPr>
          <a:xfrm>
            <a:off x="2037993" y="4673203"/>
            <a:ext cx="10554414" cy="1066205"/>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Discover the world of smart water management and unlock the potential of IoT sensors and mobile applications in optimizing water usage. Dive into fascinating diagrams, schematics, and screenshots that illustrate this innovative technology.</a:t>
            </a:r>
            <a:endParaRPr lang="en-US" sz="1750" dirty="0"/>
          </a:p>
        </p:txBody>
      </p:sp>
      <p:sp>
        <p:nvSpPr>
          <p:cNvPr id="8" name="Shape 5"/>
          <p:cNvSpPr/>
          <p:nvPr/>
        </p:nvSpPr>
        <p:spPr>
          <a:xfrm>
            <a:off x="2037993" y="5989320"/>
            <a:ext cx="355402" cy="355402"/>
          </a:xfrm>
          <a:prstGeom prst="roundRect">
            <a:avLst>
              <a:gd name="adj" fmla="val 25726039"/>
            </a:avLst>
          </a:prstGeom>
          <a:solidFill>
            <a:srgbClr val="14C28E"/>
          </a:solidFill>
          <a:ln w="7620">
            <a:solidFill>
              <a:srgbClr val="FFFFFF"/>
            </a:solidFill>
            <a:prstDash val="solid"/>
          </a:ln>
        </p:spPr>
      </p:sp>
      <p:sp>
        <p:nvSpPr>
          <p:cNvPr id="9" name="Text 6"/>
          <p:cNvSpPr/>
          <p:nvPr/>
        </p:nvSpPr>
        <p:spPr>
          <a:xfrm>
            <a:off x="2136219" y="5984200"/>
            <a:ext cx="158829" cy="365760"/>
          </a:xfrm>
          <a:prstGeom prst="rect">
            <a:avLst/>
          </a:prstGeom>
          <a:noFill/>
          <a:ln/>
        </p:spPr>
        <p:txBody>
          <a:bodyPr wrap="none" rtlCol="0" anchor="t"/>
          <a:lstStyle/>
          <a:p>
            <a:pPr algn="ctr" indent="0" marL="0">
              <a:lnSpc>
                <a:spcPts val="2880"/>
              </a:lnSpc>
              <a:buNone/>
            </a:pPr>
            <a:r>
              <a:rPr lang="en-US" sz="1152" spc="-35" kern="0" dirty="0">
                <a:solidFill>
                  <a:srgbClr val="3C3838"/>
                </a:solidFill>
                <a:latin typeface="Inter" pitchFamily="34" charset="0"/>
                <a:ea typeface="Inter" pitchFamily="34" charset="-122"/>
                <a:cs typeface="Inter" pitchFamily="34" charset="-120"/>
              </a:rPr>
              <a:t>TJ</a:t>
            </a:r>
            <a:endParaRPr lang="en-US" sz="1152" dirty="0"/>
          </a:p>
        </p:txBody>
      </p:sp>
      <p:sp>
        <p:nvSpPr>
          <p:cNvPr id="10" name="Text 7"/>
          <p:cNvSpPr/>
          <p:nvPr/>
        </p:nvSpPr>
        <p:spPr>
          <a:xfrm>
            <a:off x="2504480" y="5994797"/>
            <a:ext cx="1995249" cy="388858"/>
          </a:xfrm>
          <a:prstGeom prst="rect">
            <a:avLst/>
          </a:prstGeom>
          <a:noFill/>
          <a:ln/>
        </p:spPr>
        <p:txBody>
          <a:bodyPr wrap="none" rtlCol="0" anchor="t"/>
          <a:lstStyle/>
          <a:p>
            <a:pPr algn="l" indent="0" marL="0">
              <a:lnSpc>
                <a:spcPts val="3062"/>
              </a:lnSpc>
              <a:buNone/>
            </a:pPr>
            <a:r>
              <a:rPr lang="en-US" sz="2187" b="1" spc="-35" kern="0" dirty="0">
                <a:solidFill>
                  <a:srgbClr val="272525"/>
                </a:solidFill>
                <a:latin typeface="Inter" pitchFamily="34" charset="0"/>
                <a:ea typeface="Inter" pitchFamily="34" charset="-122"/>
                <a:cs typeface="Inter" pitchFamily="34" charset="-120"/>
              </a:rPr>
              <a:t>by T Joshvanth</a:t>
            </a:r>
            <a:endParaRPr lang="en-US" sz="2187" dirty="0"/>
          </a:p>
        </p:txBody>
      </p:sp>
      <p:pic>
        <p:nvPicPr>
          <p:cNvPr id="11"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3012281"/>
            <a:ext cx="4443889"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Introduction</a:t>
            </a:r>
            <a:endParaRPr lang="en-US" sz="4374" dirty="0"/>
          </a:p>
        </p:txBody>
      </p:sp>
      <p:sp>
        <p:nvSpPr>
          <p:cNvPr id="5" name="Text 3"/>
          <p:cNvSpPr/>
          <p:nvPr/>
        </p:nvSpPr>
        <p:spPr>
          <a:xfrm>
            <a:off x="2037993" y="4150995"/>
            <a:ext cx="10554414" cy="1066205"/>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Welcome to the future of water management. In this section, we will explore the groundbreaking technology behind smart water management systems. Discover how IoT sensors and mobile applications work harmoniously to revolutionize the way water is monitored, controlled, and conserved.</a:t>
            </a:r>
            <a:endParaRPr lang="en-US" sz="1750" dirty="0"/>
          </a:p>
        </p:txBody>
      </p:sp>
      <p:pic>
        <p:nvPicPr>
          <p:cNvPr id="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833199" y="2115383"/>
            <a:ext cx="7477601" cy="1388745"/>
          </a:xfrm>
          <a:prstGeom prst="rect">
            <a:avLst/>
          </a:prstGeom>
          <a:noFill/>
          <a:ln/>
        </p:spPr>
        <p:txBody>
          <a:bodyPr wrap="squar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Exploring Smart Water Management Technology</a:t>
            </a:r>
            <a:endParaRPr lang="en-US" sz="4374" dirty="0"/>
          </a:p>
        </p:txBody>
      </p:sp>
      <p:sp>
        <p:nvSpPr>
          <p:cNvPr id="5" name="Text 3"/>
          <p:cNvSpPr/>
          <p:nvPr/>
        </p:nvSpPr>
        <p:spPr>
          <a:xfrm>
            <a:off x="1166455" y="4087297"/>
            <a:ext cx="7144345" cy="1777008"/>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Imagine a future where water is managed with precision, efficiency, and sustainability. In this section, we will delve into the fascinating world of smart water management technology. Learn how advanced sensors and intelligent algorithms enable accurate detection, analysis, and response to water usage patterns in real-time.</a:t>
            </a:r>
            <a:endParaRPr lang="en-US" sz="1750" dirty="0"/>
          </a:p>
        </p:txBody>
      </p:sp>
      <p:sp>
        <p:nvSpPr>
          <p:cNvPr id="6" name="Shape 4"/>
          <p:cNvSpPr/>
          <p:nvPr/>
        </p:nvSpPr>
        <p:spPr>
          <a:xfrm>
            <a:off x="833199" y="3837384"/>
            <a:ext cx="44410" cy="2276832"/>
          </a:xfrm>
          <a:prstGeom prst="rect">
            <a:avLst/>
          </a:prstGeom>
          <a:solidFill>
            <a:srgbClr val="4950BC"/>
          </a:solidFill>
          <a:ln/>
        </p:spPr>
      </p:sp>
      <p:pic>
        <p:nvPicPr>
          <p:cNvPr id="7"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2012633"/>
            <a:ext cx="10554414" cy="1388745"/>
          </a:xfrm>
          <a:prstGeom prst="rect">
            <a:avLst/>
          </a:prstGeom>
          <a:noFill/>
          <a:ln/>
        </p:spPr>
        <p:txBody>
          <a:bodyPr wrap="squar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IoT Sensors: The Brains Behind Smart Water Management</a:t>
            </a:r>
            <a:endParaRPr lang="en-US" sz="4374" dirty="0"/>
          </a:p>
        </p:txBody>
      </p:sp>
      <p:sp>
        <p:nvSpPr>
          <p:cNvPr id="5" name="Text 3"/>
          <p:cNvSpPr/>
          <p:nvPr/>
        </p:nvSpPr>
        <p:spPr>
          <a:xfrm>
            <a:off x="2037993" y="3956804"/>
            <a:ext cx="2666286" cy="416481"/>
          </a:xfrm>
          <a:prstGeom prst="rect">
            <a:avLst/>
          </a:prstGeom>
          <a:noFill/>
          <a:ln/>
        </p:spPr>
        <p:txBody>
          <a:bodyPr wrap="none" rtlCol="0" anchor="t"/>
          <a:lstStyle/>
          <a:p>
            <a:pPr indent="0" marL="0">
              <a:lnSpc>
                <a:spcPts val="3281"/>
              </a:lnSpc>
              <a:buNone/>
            </a:pPr>
            <a:r>
              <a:rPr lang="en-US" sz="2624" b="1" spc="-79" kern="0" dirty="0">
                <a:solidFill>
                  <a:srgbClr val="000000"/>
                </a:solidFill>
                <a:latin typeface="Inter" pitchFamily="34" charset="0"/>
                <a:ea typeface="Inter" pitchFamily="34" charset="-122"/>
                <a:cs typeface="Inter" pitchFamily="34" charset="-120"/>
              </a:rPr>
              <a:t>Flow Sensors</a:t>
            </a:r>
            <a:endParaRPr lang="en-US" sz="2624" dirty="0"/>
          </a:p>
        </p:txBody>
      </p:sp>
      <p:sp>
        <p:nvSpPr>
          <p:cNvPr id="6" name="Text 4"/>
          <p:cNvSpPr/>
          <p:nvPr/>
        </p:nvSpPr>
        <p:spPr>
          <a:xfrm>
            <a:off x="2037993" y="4595455"/>
            <a:ext cx="3156347" cy="1421606"/>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Monitor water flow rates to detect leaks, unusual consumption, and optimize usage.</a:t>
            </a:r>
            <a:endParaRPr lang="en-US" sz="1750" dirty="0"/>
          </a:p>
        </p:txBody>
      </p:sp>
      <p:sp>
        <p:nvSpPr>
          <p:cNvPr id="7" name="Text 5"/>
          <p:cNvSpPr/>
          <p:nvPr/>
        </p:nvSpPr>
        <p:spPr>
          <a:xfrm>
            <a:off x="5743932" y="3956804"/>
            <a:ext cx="2728079" cy="416481"/>
          </a:xfrm>
          <a:prstGeom prst="rect">
            <a:avLst/>
          </a:prstGeom>
          <a:noFill/>
          <a:ln/>
        </p:spPr>
        <p:txBody>
          <a:bodyPr wrap="none" rtlCol="0" anchor="t"/>
          <a:lstStyle/>
          <a:p>
            <a:pPr indent="0" marL="0">
              <a:lnSpc>
                <a:spcPts val="3281"/>
              </a:lnSpc>
              <a:buNone/>
            </a:pPr>
            <a:r>
              <a:rPr lang="en-US" sz="2624" b="1" spc="-79" kern="0" dirty="0">
                <a:solidFill>
                  <a:srgbClr val="000000"/>
                </a:solidFill>
                <a:latin typeface="Inter" pitchFamily="34" charset="0"/>
                <a:ea typeface="Inter" pitchFamily="34" charset="-122"/>
                <a:cs typeface="Inter" pitchFamily="34" charset="-120"/>
              </a:rPr>
              <a:t>Pressure Sensors</a:t>
            </a:r>
            <a:endParaRPr lang="en-US" sz="2624" dirty="0"/>
          </a:p>
        </p:txBody>
      </p:sp>
      <p:sp>
        <p:nvSpPr>
          <p:cNvPr id="8" name="Text 6"/>
          <p:cNvSpPr/>
          <p:nvPr/>
        </p:nvSpPr>
        <p:spPr>
          <a:xfrm>
            <a:off x="5743932" y="4595455"/>
            <a:ext cx="3156347" cy="1421606"/>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Measure water pressure in pipelines to ensure efficient distribution and prevent pipe failures.</a:t>
            </a:r>
            <a:endParaRPr lang="en-US" sz="1750" dirty="0"/>
          </a:p>
        </p:txBody>
      </p:sp>
      <p:sp>
        <p:nvSpPr>
          <p:cNvPr id="9" name="Text 7"/>
          <p:cNvSpPr/>
          <p:nvPr/>
        </p:nvSpPr>
        <p:spPr>
          <a:xfrm>
            <a:off x="9449872" y="3956804"/>
            <a:ext cx="2666286" cy="416481"/>
          </a:xfrm>
          <a:prstGeom prst="rect">
            <a:avLst/>
          </a:prstGeom>
          <a:noFill/>
          <a:ln/>
        </p:spPr>
        <p:txBody>
          <a:bodyPr wrap="none" rtlCol="0" anchor="t"/>
          <a:lstStyle/>
          <a:p>
            <a:pPr indent="0" marL="0">
              <a:lnSpc>
                <a:spcPts val="3281"/>
              </a:lnSpc>
              <a:buNone/>
            </a:pPr>
            <a:r>
              <a:rPr lang="en-US" sz="2624" b="1" spc="-79" kern="0" dirty="0">
                <a:solidFill>
                  <a:srgbClr val="000000"/>
                </a:solidFill>
                <a:latin typeface="Inter" pitchFamily="34" charset="0"/>
                <a:ea typeface="Inter" pitchFamily="34" charset="-122"/>
                <a:cs typeface="Inter" pitchFamily="34" charset="-120"/>
              </a:rPr>
              <a:t>Quality Sensors</a:t>
            </a:r>
            <a:endParaRPr lang="en-US" sz="2624" dirty="0"/>
          </a:p>
        </p:txBody>
      </p:sp>
      <p:sp>
        <p:nvSpPr>
          <p:cNvPr id="10" name="Text 8"/>
          <p:cNvSpPr/>
          <p:nvPr/>
        </p:nvSpPr>
        <p:spPr>
          <a:xfrm>
            <a:off x="9449872" y="4595455"/>
            <a:ext cx="3156347" cy="1066205"/>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Analyze water quality parameters to ensure safe and healthy water consumption.</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726525"/>
            <a:ext cx="10554414" cy="1388745"/>
          </a:xfrm>
          <a:prstGeom prst="rect">
            <a:avLst/>
          </a:prstGeom>
          <a:noFill/>
          <a:ln/>
        </p:spPr>
        <p:txBody>
          <a:bodyPr wrap="squar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Mobile Application: Empowering Users in Water Management</a:t>
            </a:r>
            <a:endParaRPr lang="en-US" sz="4374" dirty="0"/>
          </a:p>
        </p:txBody>
      </p:sp>
      <p:sp>
        <p:nvSpPr>
          <p:cNvPr id="5" name="Shape 3"/>
          <p:cNvSpPr/>
          <p:nvPr/>
        </p:nvSpPr>
        <p:spPr>
          <a:xfrm>
            <a:off x="2037993" y="3733205"/>
            <a:ext cx="499943" cy="499943"/>
          </a:xfrm>
          <a:prstGeom prst="roundRect">
            <a:avLst>
              <a:gd name="adj" fmla="val 20000"/>
            </a:avLst>
          </a:prstGeom>
          <a:solidFill>
            <a:srgbClr val="DADBF1"/>
          </a:solidFill>
          <a:ln w="13811">
            <a:solidFill>
              <a:srgbClr val="B5B7E3"/>
            </a:solidFill>
            <a:prstDash val="solid"/>
          </a:ln>
        </p:spPr>
      </p:sp>
      <p:sp>
        <p:nvSpPr>
          <p:cNvPr id="6" name="Text 4"/>
          <p:cNvSpPr/>
          <p:nvPr/>
        </p:nvSpPr>
        <p:spPr>
          <a:xfrm>
            <a:off x="2206347" y="3774877"/>
            <a:ext cx="163235" cy="416481"/>
          </a:xfrm>
          <a:prstGeom prst="rect">
            <a:avLst/>
          </a:prstGeom>
          <a:noFill/>
          <a:ln/>
        </p:spPr>
        <p:txBody>
          <a:bodyPr wrap="none" rtlCol="0" anchor="t"/>
          <a:lstStyle/>
          <a:p>
            <a:pPr algn="ctr" indent="0" marL="0">
              <a:lnSpc>
                <a:spcPts val="3281"/>
              </a:lnSpc>
              <a:buNone/>
            </a:pPr>
            <a:r>
              <a:rPr lang="en-US" sz="2624" b="1" spc="-35" kern="0" dirty="0">
                <a:solidFill>
                  <a:srgbClr val="272525"/>
                </a:solidFill>
                <a:latin typeface="Inter" pitchFamily="34" charset="0"/>
                <a:ea typeface="Inter" pitchFamily="34" charset="-122"/>
                <a:cs typeface="Inter" pitchFamily="34" charset="-120"/>
              </a:rPr>
              <a:t>1</a:t>
            </a:r>
            <a:endParaRPr lang="en-US" sz="2624" dirty="0"/>
          </a:p>
        </p:txBody>
      </p:sp>
      <p:sp>
        <p:nvSpPr>
          <p:cNvPr id="7" name="Text 5"/>
          <p:cNvSpPr/>
          <p:nvPr/>
        </p:nvSpPr>
        <p:spPr>
          <a:xfrm>
            <a:off x="2760107" y="3809524"/>
            <a:ext cx="2647950" cy="694373"/>
          </a:xfrm>
          <a:prstGeom prst="rect">
            <a:avLst/>
          </a:prstGeom>
          <a:noFill/>
          <a:ln/>
        </p:spPr>
        <p:txBody>
          <a:bodyPr wrap="square" rtlCol="0" anchor="t"/>
          <a:lstStyle/>
          <a:p>
            <a:pPr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Real-time Monitoring</a:t>
            </a:r>
            <a:endParaRPr lang="en-US" sz="2187" dirty="0"/>
          </a:p>
        </p:txBody>
      </p:sp>
      <p:sp>
        <p:nvSpPr>
          <p:cNvPr id="8" name="Text 6"/>
          <p:cNvSpPr/>
          <p:nvPr/>
        </p:nvSpPr>
        <p:spPr>
          <a:xfrm>
            <a:off x="2760107" y="4726067"/>
            <a:ext cx="2647950" cy="1421606"/>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Track water usage, detect anomalies, and receive alerts through an intuitive mobile app.</a:t>
            </a:r>
            <a:endParaRPr lang="en-US" sz="1750" dirty="0"/>
          </a:p>
        </p:txBody>
      </p:sp>
      <p:sp>
        <p:nvSpPr>
          <p:cNvPr id="9" name="Shape 7"/>
          <p:cNvSpPr/>
          <p:nvPr/>
        </p:nvSpPr>
        <p:spPr>
          <a:xfrm>
            <a:off x="5630228" y="3733205"/>
            <a:ext cx="499943" cy="499943"/>
          </a:xfrm>
          <a:prstGeom prst="roundRect">
            <a:avLst>
              <a:gd name="adj" fmla="val 20000"/>
            </a:avLst>
          </a:prstGeom>
          <a:solidFill>
            <a:srgbClr val="DADBF1"/>
          </a:solidFill>
          <a:ln w="13811">
            <a:solidFill>
              <a:srgbClr val="B5B7E3"/>
            </a:solidFill>
            <a:prstDash val="solid"/>
          </a:ln>
        </p:spPr>
      </p:sp>
      <p:sp>
        <p:nvSpPr>
          <p:cNvPr id="10" name="Text 8"/>
          <p:cNvSpPr/>
          <p:nvPr/>
        </p:nvSpPr>
        <p:spPr>
          <a:xfrm>
            <a:off x="5779532" y="3774877"/>
            <a:ext cx="201335" cy="416481"/>
          </a:xfrm>
          <a:prstGeom prst="rect">
            <a:avLst/>
          </a:prstGeom>
          <a:noFill/>
          <a:ln/>
        </p:spPr>
        <p:txBody>
          <a:bodyPr wrap="none" rtlCol="0" anchor="t"/>
          <a:lstStyle/>
          <a:p>
            <a:pPr algn="ctr" indent="0" marL="0">
              <a:lnSpc>
                <a:spcPts val="3281"/>
              </a:lnSpc>
              <a:buNone/>
            </a:pPr>
            <a:r>
              <a:rPr lang="en-US" sz="2624" b="1" spc="-35" kern="0" dirty="0">
                <a:solidFill>
                  <a:srgbClr val="272525"/>
                </a:solidFill>
                <a:latin typeface="Inter" pitchFamily="34" charset="0"/>
                <a:ea typeface="Inter" pitchFamily="34" charset="-122"/>
                <a:cs typeface="Inter" pitchFamily="34" charset="-120"/>
              </a:rPr>
              <a:t>2</a:t>
            </a:r>
            <a:endParaRPr lang="en-US" sz="2624" dirty="0"/>
          </a:p>
        </p:txBody>
      </p:sp>
      <p:sp>
        <p:nvSpPr>
          <p:cNvPr id="11" name="Text 9"/>
          <p:cNvSpPr/>
          <p:nvPr/>
        </p:nvSpPr>
        <p:spPr>
          <a:xfrm>
            <a:off x="6352342" y="3809524"/>
            <a:ext cx="2647950" cy="694373"/>
          </a:xfrm>
          <a:prstGeom prst="rect">
            <a:avLst/>
          </a:prstGeom>
          <a:noFill/>
          <a:ln/>
        </p:spPr>
        <p:txBody>
          <a:bodyPr wrap="square" rtlCol="0" anchor="t"/>
          <a:lstStyle/>
          <a:p>
            <a:pPr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Smart Recommendations</a:t>
            </a:r>
            <a:endParaRPr lang="en-US" sz="2187" dirty="0"/>
          </a:p>
        </p:txBody>
      </p:sp>
      <p:sp>
        <p:nvSpPr>
          <p:cNvPr id="12" name="Text 10"/>
          <p:cNvSpPr/>
          <p:nvPr/>
        </p:nvSpPr>
        <p:spPr>
          <a:xfrm>
            <a:off x="6352342" y="4726067"/>
            <a:ext cx="2647950" cy="1777008"/>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Receive personalized insights, tips, and recommendations for optimizing water consumption.</a:t>
            </a:r>
            <a:endParaRPr lang="en-US" sz="1750" dirty="0"/>
          </a:p>
        </p:txBody>
      </p:sp>
      <p:sp>
        <p:nvSpPr>
          <p:cNvPr id="13" name="Shape 11"/>
          <p:cNvSpPr/>
          <p:nvPr/>
        </p:nvSpPr>
        <p:spPr>
          <a:xfrm>
            <a:off x="9222462" y="3733205"/>
            <a:ext cx="499943" cy="499943"/>
          </a:xfrm>
          <a:prstGeom prst="roundRect">
            <a:avLst>
              <a:gd name="adj" fmla="val 20000"/>
            </a:avLst>
          </a:prstGeom>
          <a:solidFill>
            <a:srgbClr val="DADBF1"/>
          </a:solidFill>
          <a:ln w="13811">
            <a:solidFill>
              <a:srgbClr val="B5B7E3"/>
            </a:solidFill>
            <a:prstDash val="solid"/>
          </a:ln>
        </p:spPr>
      </p:sp>
      <p:sp>
        <p:nvSpPr>
          <p:cNvPr id="14" name="Text 12"/>
          <p:cNvSpPr/>
          <p:nvPr/>
        </p:nvSpPr>
        <p:spPr>
          <a:xfrm>
            <a:off x="9367957" y="3774877"/>
            <a:ext cx="208955" cy="416481"/>
          </a:xfrm>
          <a:prstGeom prst="rect">
            <a:avLst/>
          </a:prstGeom>
          <a:noFill/>
          <a:ln/>
        </p:spPr>
        <p:txBody>
          <a:bodyPr wrap="none" rtlCol="0" anchor="t"/>
          <a:lstStyle/>
          <a:p>
            <a:pPr algn="ctr" indent="0" marL="0">
              <a:lnSpc>
                <a:spcPts val="3281"/>
              </a:lnSpc>
              <a:buNone/>
            </a:pPr>
            <a:r>
              <a:rPr lang="en-US" sz="2624" b="1" spc="-35" kern="0" dirty="0">
                <a:solidFill>
                  <a:srgbClr val="272525"/>
                </a:solidFill>
                <a:latin typeface="Inter" pitchFamily="34" charset="0"/>
                <a:ea typeface="Inter" pitchFamily="34" charset="-122"/>
                <a:cs typeface="Inter" pitchFamily="34" charset="-120"/>
              </a:rPr>
              <a:t>3</a:t>
            </a:r>
            <a:endParaRPr lang="en-US" sz="2624" dirty="0"/>
          </a:p>
        </p:txBody>
      </p:sp>
      <p:sp>
        <p:nvSpPr>
          <p:cNvPr id="15" name="Text 13"/>
          <p:cNvSpPr/>
          <p:nvPr/>
        </p:nvSpPr>
        <p:spPr>
          <a:xfrm>
            <a:off x="9944576" y="3809524"/>
            <a:ext cx="2221944" cy="347186"/>
          </a:xfrm>
          <a:prstGeom prst="rect">
            <a:avLst/>
          </a:prstGeom>
          <a:noFill/>
          <a:ln/>
        </p:spPr>
        <p:txBody>
          <a:bodyPr wrap="none" rtlCol="0" anchor="t"/>
          <a:lstStyle/>
          <a:p>
            <a:pPr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Remote Control</a:t>
            </a:r>
            <a:endParaRPr lang="en-US" sz="2187" dirty="0"/>
          </a:p>
        </p:txBody>
      </p:sp>
      <p:sp>
        <p:nvSpPr>
          <p:cNvPr id="16" name="Text 14"/>
          <p:cNvSpPr/>
          <p:nvPr/>
        </p:nvSpPr>
        <p:spPr>
          <a:xfrm>
            <a:off x="9944576" y="4378881"/>
            <a:ext cx="2647950" cy="1421606"/>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Effortlessly control water systems, irrigation, and appliances from anywhere using the app.</a:t>
            </a:r>
            <a:endParaRPr lang="en-US" sz="1750" dirty="0"/>
          </a:p>
        </p:txBody>
      </p:sp>
      <p:pic>
        <p:nvPicPr>
          <p:cNvPr id="1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330047"/>
            <a:ext cx="10554414" cy="1388745"/>
          </a:xfrm>
          <a:prstGeom prst="rect">
            <a:avLst/>
          </a:prstGeom>
          <a:noFill/>
          <a:ln/>
        </p:spPr>
        <p:txBody>
          <a:bodyPr wrap="squar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Diagrams and Schematics: Visualizing Smart Water Management</a:t>
            </a:r>
            <a:endParaRPr lang="en-US" sz="4374" dirty="0"/>
          </a:p>
        </p:txBody>
      </p:sp>
      <p:pic>
        <p:nvPicPr>
          <p:cNvPr id="5" name="Image 0" descr="preencoded.png">    </p:cNvPr>
          <p:cNvPicPr>
            <a:picLocks noChangeAspect="1"/>
          </p:cNvPicPr>
          <p:nvPr/>
        </p:nvPicPr>
        <p:blipFill>
          <a:blip r:embed="rId1"/>
          <a:stretch>
            <a:fillRect/>
          </a:stretch>
        </p:blipFill>
        <p:spPr>
          <a:xfrm>
            <a:off x="2037993" y="3163133"/>
            <a:ext cx="3295888" cy="2036921"/>
          </a:xfrm>
          <a:prstGeom prst="rect">
            <a:avLst/>
          </a:prstGeom>
        </p:spPr>
      </p:pic>
      <p:sp>
        <p:nvSpPr>
          <p:cNvPr id="6" name="Text 3"/>
          <p:cNvSpPr/>
          <p:nvPr/>
        </p:nvSpPr>
        <p:spPr>
          <a:xfrm>
            <a:off x="2037993" y="5477708"/>
            <a:ext cx="3295888" cy="1421606"/>
          </a:xfrm>
          <a:prstGeom prst="rect">
            <a:avLst/>
          </a:prstGeom>
          <a:noFill/>
          <a:ln/>
        </p:spPr>
        <p:txBody>
          <a:bodyPr wrap="square" rtlCol="0" anchor="t"/>
          <a:lstStyle/>
          <a:p>
            <a:pPr algn="l" indent="0" marL="0">
              <a:lnSpc>
                <a:spcPts val="2799"/>
              </a:lnSpc>
              <a:buNone/>
            </a:pPr>
            <a:r>
              <a:rPr lang="en-US" sz="1750" spc="-35" kern="0" dirty="0">
                <a:solidFill>
                  <a:srgbClr val="272525"/>
                </a:solidFill>
                <a:latin typeface="Inter" pitchFamily="34" charset="0"/>
                <a:ea typeface="Inter" pitchFamily="34" charset="-122"/>
                <a:cs typeface="Inter" pitchFamily="34" charset="-120"/>
              </a:rPr>
              <a:t>A comprehensive diagram showcasing the interconnected components and flow of a smart water management system.</a:t>
            </a:r>
            <a:endParaRPr lang="en-US" sz="1750" dirty="0"/>
          </a:p>
        </p:txBody>
      </p:sp>
      <p:pic>
        <p:nvPicPr>
          <p:cNvPr id="7" name="Image 1" descr="preencoded.png">    </p:cNvPr>
          <p:cNvPicPr>
            <a:picLocks noChangeAspect="1"/>
          </p:cNvPicPr>
          <p:nvPr/>
        </p:nvPicPr>
        <p:blipFill>
          <a:blip r:embed="rId2"/>
          <a:stretch>
            <a:fillRect/>
          </a:stretch>
        </p:blipFill>
        <p:spPr>
          <a:xfrm>
            <a:off x="5667137" y="3163133"/>
            <a:ext cx="3296007" cy="2037040"/>
          </a:xfrm>
          <a:prstGeom prst="rect">
            <a:avLst/>
          </a:prstGeom>
        </p:spPr>
      </p:pic>
      <p:sp>
        <p:nvSpPr>
          <p:cNvPr id="8" name="Text 4"/>
          <p:cNvSpPr/>
          <p:nvPr/>
        </p:nvSpPr>
        <p:spPr>
          <a:xfrm>
            <a:off x="5667137" y="5477828"/>
            <a:ext cx="3296007" cy="1066205"/>
          </a:xfrm>
          <a:prstGeom prst="rect">
            <a:avLst/>
          </a:prstGeom>
          <a:noFill/>
          <a:ln/>
        </p:spPr>
        <p:txBody>
          <a:bodyPr wrap="square" rtlCol="0" anchor="t"/>
          <a:lstStyle/>
          <a:p>
            <a:pPr algn="l" indent="0" marL="0">
              <a:lnSpc>
                <a:spcPts val="2799"/>
              </a:lnSpc>
              <a:buNone/>
            </a:pPr>
            <a:r>
              <a:rPr lang="en-US" sz="1750" spc="-35" kern="0" dirty="0">
                <a:solidFill>
                  <a:srgbClr val="272525"/>
                </a:solidFill>
                <a:latin typeface="Inter" pitchFamily="34" charset="0"/>
                <a:ea typeface="Inter" pitchFamily="34" charset="-122"/>
                <a:cs typeface="Inter" pitchFamily="34" charset="-120"/>
              </a:rPr>
              <a:t>A detailed schematic illustrating the inner workings and design of a water flow sensor.</a:t>
            </a:r>
            <a:endParaRPr lang="en-US" sz="1750" dirty="0"/>
          </a:p>
        </p:txBody>
      </p:sp>
      <p:pic>
        <p:nvPicPr>
          <p:cNvPr id="9" name="Image 2" descr="preencoded.png">    </p:cNvPr>
          <p:cNvPicPr>
            <a:picLocks noChangeAspect="1"/>
          </p:cNvPicPr>
          <p:nvPr/>
        </p:nvPicPr>
        <p:blipFill>
          <a:blip r:embed="rId3"/>
          <a:stretch>
            <a:fillRect/>
          </a:stretch>
        </p:blipFill>
        <p:spPr>
          <a:xfrm>
            <a:off x="9296400" y="3163133"/>
            <a:ext cx="3296007" cy="2037040"/>
          </a:xfrm>
          <a:prstGeom prst="rect">
            <a:avLst/>
          </a:prstGeom>
        </p:spPr>
      </p:pic>
      <p:sp>
        <p:nvSpPr>
          <p:cNvPr id="10" name="Text 5"/>
          <p:cNvSpPr/>
          <p:nvPr/>
        </p:nvSpPr>
        <p:spPr>
          <a:xfrm>
            <a:off x="9296400" y="5477828"/>
            <a:ext cx="3296007" cy="1421606"/>
          </a:xfrm>
          <a:prstGeom prst="rect">
            <a:avLst/>
          </a:prstGeom>
          <a:noFill/>
          <a:ln/>
        </p:spPr>
        <p:txBody>
          <a:bodyPr wrap="square" rtlCol="0" anchor="t"/>
          <a:lstStyle/>
          <a:p>
            <a:pPr algn="l" indent="0" marL="0">
              <a:lnSpc>
                <a:spcPts val="2799"/>
              </a:lnSpc>
              <a:buNone/>
            </a:pPr>
            <a:r>
              <a:rPr lang="en-US" sz="1750" spc="-35" kern="0" dirty="0">
                <a:solidFill>
                  <a:srgbClr val="272525"/>
                </a:solidFill>
                <a:latin typeface="Inter" pitchFamily="34" charset="0"/>
                <a:ea typeface="Inter" pitchFamily="34" charset="-122"/>
                <a:cs typeface="Inter" pitchFamily="34" charset="-120"/>
              </a:rPr>
              <a:t>Get a glimpse of the sleek and user-friendly interface of the mobile app for managing water usage.</a:t>
            </a:r>
            <a:endParaRPr lang="en-US" sz="1750" dirty="0"/>
          </a:p>
        </p:txBody>
      </p:sp>
      <p:pic>
        <p:nvPicPr>
          <p:cNvPr id="11"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507808"/>
            <a:ext cx="10554414" cy="1388745"/>
          </a:xfrm>
          <a:prstGeom prst="rect">
            <a:avLst/>
          </a:prstGeom>
          <a:noFill/>
          <a:ln/>
        </p:spPr>
        <p:txBody>
          <a:bodyPr wrap="squar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Screenshots: Intuitive Mobile App Interface</a:t>
            </a:r>
            <a:endParaRPr lang="en-US" sz="4374" dirty="0"/>
          </a:p>
        </p:txBody>
      </p:sp>
      <p:pic>
        <p:nvPicPr>
          <p:cNvPr id="5" name="Image 0" descr="preencoded.png">    </p:cNvPr>
          <p:cNvPicPr>
            <a:picLocks noChangeAspect="1"/>
          </p:cNvPicPr>
          <p:nvPr/>
        </p:nvPicPr>
        <p:blipFill>
          <a:blip r:embed="rId1"/>
          <a:stretch>
            <a:fillRect/>
          </a:stretch>
        </p:blipFill>
        <p:spPr>
          <a:xfrm>
            <a:off x="2037993" y="3340894"/>
            <a:ext cx="3295888" cy="2036921"/>
          </a:xfrm>
          <a:prstGeom prst="rect">
            <a:avLst/>
          </a:prstGeom>
        </p:spPr>
      </p:pic>
      <p:sp>
        <p:nvSpPr>
          <p:cNvPr id="6" name="Text 3"/>
          <p:cNvSpPr/>
          <p:nvPr/>
        </p:nvSpPr>
        <p:spPr>
          <a:xfrm>
            <a:off x="2037993" y="5655469"/>
            <a:ext cx="3295888" cy="1066205"/>
          </a:xfrm>
          <a:prstGeom prst="rect">
            <a:avLst/>
          </a:prstGeom>
          <a:noFill/>
          <a:ln/>
        </p:spPr>
        <p:txBody>
          <a:bodyPr wrap="square" rtlCol="0" anchor="t"/>
          <a:lstStyle/>
          <a:p>
            <a:pPr algn="l" indent="0" marL="0">
              <a:lnSpc>
                <a:spcPts val="2799"/>
              </a:lnSpc>
              <a:buNone/>
            </a:pPr>
            <a:r>
              <a:rPr lang="en-US" sz="1750" spc="-35" kern="0" dirty="0">
                <a:solidFill>
                  <a:srgbClr val="272525"/>
                </a:solidFill>
                <a:latin typeface="Inter" pitchFamily="34" charset="0"/>
                <a:ea typeface="Inter" pitchFamily="34" charset="-122"/>
                <a:cs typeface="Inter" pitchFamily="34" charset="-120"/>
              </a:rPr>
              <a:t>View your water consumption history, usage patterns, and trends at a glance.</a:t>
            </a:r>
            <a:endParaRPr lang="en-US" sz="1750" dirty="0"/>
          </a:p>
        </p:txBody>
      </p:sp>
      <p:pic>
        <p:nvPicPr>
          <p:cNvPr id="7" name="Image 1" descr="preencoded.png">    </p:cNvPr>
          <p:cNvPicPr>
            <a:picLocks noChangeAspect="1"/>
          </p:cNvPicPr>
          <p:nvPr/>
        </p:nvPicPr>
        <p:blipFill>
          <a:blip r:embed="rId2"/>
          <a:stretch>
            <a:fillRect/>
          </a:stretch>
        </p:blipFill>
        <p:spPr>
          <a:xfrm>
            <a:off x="5667137" y="3340894"/>
            <a:ext cx="3296007" cy="2037040"/>
          </a:xfrm>
          <a:prstGeom prst="rect">
            <a:avLst/>
          </a:prstGeom>
        </p:spPr>
      </p:pic>
      <p:sp>
        <p:nvSpPr>
          <p:cNvPr id="8" name="Text 4"/>
          <p:cNvSpPr/>
          <p:nvPr/>
        </p:nvSpPr>
        <p:spPr>
          <a:xfrm>
            <a:off x="5667137" y="5655588"/>
            <a:ext cx="3296007" cy="1066205"/>
          </a:xfrm>
          <a:prstGeom prst="rect">
            <a:avLst/>
          </a:prstGeom>
          <a:noFill/>
          <a:ln/>
        </p:spPr>
        <p:txBody>
          <a:bodyPr wrap="square" rtlCol="0" anchor="t"/>
          <a:lstStyle/>
          <a:p>
            <a:pPr algn="l" indent="0" marL="0">
              <a:lnSpc>
                <a:spcPts val="2799"/>
              </a:lnSpc>
              <a:buNone/>
            </a:pPr>
            <a:r>
              <a:rPr lang="en-US" sz="1750" spc="-35" kern="0" dirty="0">
                <a:solidFill>
                  <a:srgbClr val="272525"/>
                </a:solidFill>
                <a:latin typeface="Inter" pitchFamily="34" charset="0"/>
                <a:ea typeface="Inter" pitchFamily="34" charset="-122"/>
                <a:cs typeface="Inter" pitchFamily="34" charset="-120"/>
              </a:rPr>
              <a:t>Instantly receive alerts and notifications regarding potential leaks or abnormal water usage.</a:t>
            </a:r>
            <a:endParaRPr lang="en-US" sz="1750" dirty="0"/>
          </a:p>
        </p:txBody>
      </p:sp>
      <p:pic>
        <p:nvPicPr>
          <p:cNvPr id="9" name="Image 2" descr="preencoded.png">    </p:cNvPr>
          <p:cNvPicPr>
            <a:picLocks noChangeAspect="1"/>
          </p:cNvPicPr>
          <p:nvPr/>
        </p:nvPicPr>
        <p:blipFill>
          <a:blip r:embed="rId3"/>
          <a:stretch>
            <a:fillRect/>
          </a:stretch>
        </p:blipFill>
        <p:spPr>
          <a:xfrm>
            <a:off x="9296400" y="3340894"/>
            <a:ext cx="3296007" cy="2037040"/>
          </a:xfrm>
          <a:prstGeom prst="rect">
            <a:avLst/>
          </a:prstGeom>
        </p:spPr>
      </p:pic>
      <p:sp>
        <p:nvSpPr>
          <p:cNvPr id="10" name="Text 5"/>
          <p:cNvSpPr/>
          <p:nvPr/>
        </p:nvSpPr>
        <p:spPr>
          <a:xfrm>
            <a:off x="9296400" y="5655588"/>
            <a:ext cx="3296007" cy="1066205"/>
          </a:xfrm>
          <a:prstGeom prst="rect">
            <a:avLst/>
          </a:prstGeom>
          <a:noFill/>
          <a:ln/>
        </p:spPr>
        <p:txBody>
          <a:bodyPr wrap="square" rtlCol="0" anchor="t"/>
          <a:lstStyle/>
          <a:p>
            <a:pPr algn="l" indent="0" marL="0">
              <a:lnSpc>
                <a:spcPts val="2799"/>
              </a:lnSpc>
              <a:buNone/>
            </a:pPr>
            <a:r>
              <a:rPr lang="en-US" sz="1750" spc="-35" kern="0" dirty="0">
                <a:solidFill>
                  <a:srgbClr val="272525"/>
                </a:solidFill>
                <a:latin typeface="Inter" pitchFamily="34" charset="0"/>
                <a:ea typeface="Inter" pitchFamily="34" charset="-122"/>
                <a:cs typeface="Inter" pitchFamily="34" charset="-120"/>
              </a:rPr>
              <a:t>Access a curated collection of water-saving tips and tricks to promote efficient water usage.</a:t>
            </a:r>
            <a:endParaRPr lang="en-US" sz="1750" dirty="0"/>
          </a:p>
        </p:txBody>
      </p:sp>
      <p:pic>
        <p:nvPicPr>
          <p:cNvPr id="11"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3012281"/>
            <a:ext cx="4443889"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Conclusion</a:t>
            </a:r>
            <a:endParaRPr lang="en-US" sz="4374" dirty="0"/>
          </a:p>
        </p:txBody>
      </p:sp>
      <p:sp>
        <p:nvSpPr>
          <p:cNvPr id="5" name="Text 3"/>
          <p:cNvSpPr/>
          <p:nvPr/>
        </p:nvSpPr>
        <p:spPr>
          <a:xfrm>
            <a:off x="2037993" y="4150995"/>
            <a:ext cx="10554414" cy="1066205"/>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By harnessing the power of IoT sensors and mobile applications, smart water management offers an unprecedented level of control and sustainability. Embrace this cutting-edge technology, and together, let's shape a brighter future where water is conserved, efficiency is maximized, and our planet thrives.</a:t>
            </a:r>
            <a:endParaRPr lang="en-US" sz="1750" dirty="0"/>
          </a:p>
        </p:txBody>
      </p:sp>
      <p:pic>
        <p:nvPicPr>
          <p:cNvPr id="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2023-10-31T08:43:18Z</dcterms:created>
  <dcterms:modified xsi:type="dcterms:W3CDTF">2023-10-31T08:43:18Z</dcterms:modified>
</cp:coreProperties>
</file>