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577" name="Shape 1"/>
          <p:cNvSpPr/>
          <p:nvPr/>
        </p:nvSpPr>
        <p:spPr>
          <a:xfrm>
            <a:off x="1456603" y="-252816"/>
            <a:ext cx="13150198" cy="8229600"/>
          </a:xfrm>
          <a:prstGeom prst="rect"/>
          <a:solidFill>
            <a:srgbClr val="FBFCFE"/>
          </a:solidFill>
        </p:spPr>
      </p:sp>
      <p:sp>
        <p:nvSpPr>
          <p:cNvPr id="1048578" name="Text 2"/>
          <p:cNvSpPr/>
          <p:nvPr/>
        </p:nvSpPr>
        <p:spPr>
          <a:xfrm>
            <a:off x="2119237" y="1456606"/>
            <a:ext cx="12538779" cy="2292354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dirty="0" sz="5249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Smart Water Management: Optimizing Resources for a Sustainable Future</a:t>
            </a:r>
            <a:endParaRPr dirty="0" sz="5249" lang="en-US"/>
          </a:p>
        </p:txBody>
      </p:sp>
      <p:sp>
        <p:nvSpPr>
          <p:cNvPr id="1048579" name="Text 3"/>
          <p:cNvSpPr/>
          <p:nvPr/>
        </p:nvSpPr>
        <p:spPr>
          <a:xfrm>
            <a:off x="5299758" y="4114799"/>
            <a:ext cx="747760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importance of smart water management and explore the different activities involved in ensuring efficient and sustainable water usage.</a:t>
            </a:r>
            <a:endParaRPr dirty="0" sz="175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  <p:txBody>
          <a:bodyPr/>
          <a:p>
            <a:r>
              <a:rPr altLang="en-US" lang="zh-CN"/>
              <a:t>
</a:t>
            </a:r>
            <a:endParaRPr altLang="en-US" lang="zh-CN"/>
          </a:p>
        </p:txBody>
      </p:sp>
      <p:sp>
        <p:nvSpPr>
          <p:cNvPr id="1048587" name="Shape 1"/>
          <p:cNvSpPr/>
          <p:nvPr/>
        </p:nvSpPr>
        <p:spPr>
          <a:xfrm>
            <a:off x="1347477" y="0"/>
            <a:ext cx="13282922" cy="8229600"/>
          </a:xfrm>
          <a:prstGeom prst="rect"/>
          <a:solidFill>
            <a:srgbClr val="FBFCFE"/>
          </a:solidFill>
        </p:spPr>
      </p:sp>
      <p:sp>
        <p:nvSpPr>
          <p:cNvPr id="1048588" name="Text 2"/>
          <p:cNvSpPr/>
          <p:nvPr/>
        </p:nvSpPr>
        <p:spPr>
          <a:xfrm>
            <a:off x="4490799" y="736521"/>
            <a:ext cx="9306401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Engineering: Unveiling Insights in Water Management</a:t>
            </a:r>
            <a:endParaRPr dirty="0" sz="4374" lang="en-US"/>
          </a:p>
        </p:txBody>
      </p:sp>
      <p:sp>
        <p:nvSpPr>
          <p:cNvPr id="1048589" name="Shape 3"/>
          <p:cNvSpPr/>
          <p:nvPr/>
        </p:nvSpPr>
        <p:spPr>
          <a:xfrm>
            <a:off x="4490799" y="26321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590" name="Text 4"/>
          <p:cNvSpPr/>
          <p:nvPr/>
        </p:nvSpPr>
        <p:spPr>
          <a:xfrm>
            <a:off x="4672132" y="2673787"/>
            <a:ext cx="1371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dirty="0" sz="2624" lang="en-US"/>
          </a:p>
        </p:txBody>
      </p:sp>
      <p:sp>
        <p:nvSpPr>
          <p:cNvPr id="1048591" name="Text 5"/>
          <p:cNvSpPr/>
          <p:nvPr/>
        </p:nvSpPr>
        <p:spPr>
          <a:xfrm>
            <a:off x="5212913" y="2708434"/>
            <a:ext cx="268986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Definition &amp; Purpose</a:t>
            </a:r>
            <a:endParaRPr dirty="0" sz="2187" lang="en-US"/>
          </a:p>
        </p:txBody>
      </p:sp>
      <p:sp>
        <p:nvSpPr>
          <p:cNvPr id="1048592" name="Text 6"/>
          <p:cNvSpPr/>
          <p:nvPr/>
        </p:nvSpPr>
        <p:spPr>
          <a:xfrm>
            <a:off x="5212913" y="3277791"/>
            <a:ext cx="8584287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feature engineering in smart water management aids in identifying relevant patterns and variables for analysis.</a:t>
            </a:r>
            <a:endParaRPr dirty="0" sz="1750" lang="en-US"/>
          </a:p>
        </p:txBody>
      </p:sp>
      <p:sp>
        <p:nvSpPr>
          <p:cNvPr id="1048593" name="Shape 7"/>
          <p:cNvSpPr/>
          <p:nvPr/>
        </p:nvSpPr>
        <p:spPr>
          <a:xfrm>
            <a:off x="4490799" y="43843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594" name="Text 8"/>
          <p:cNvSpPr/>
          <p:nvPr/>
        </p:nvSpPr>
        <p:spPr>
          <a:xfrm>
            <a:off x="4649272" y="4426029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dirty="0" sz="2624" lang="en-US"/>
          </a:p>
        </p:txBody>
      </p:sp>
      <p:sp>
        <p:nvSpPr>
          <p:cNvPr id="1048595" name="Text 9"/>
          <p:cNvSpPr/>
          <p:nvPr/>
        </p:nvSpPr>
        <p:spPr>
          <a:xfrm>
            <a:off x="5212913" y="4460677"/>
            <a:ext cx="251460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Factors to Consider</a:t>
            </a:r>
            <a:endParaRPr dirty="0" sz="2187" lang="en-US"/>
          </a:p>
        </p:txBody>
      </p:sp>
      <p:sp>
        <p:nvSpPr>
          <p:cNvPr id="1048596" name="Text 10"/>
          <p:cNvSpPr/>
          <p:nvPr/>
        </p:nvSpPr>
        <p:spPr>
          <a:xfrm>
            <a:off x="5212913" y="5030033"/>
            <a:ext cx="8584287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the parameters to consider when selecting features, including data quality and data relevance.</a:t>
            </a:r>
            <a:endParaRPr dirty="0" sz="1750" lang="en-US"/>
          </a:p>
        </p:txBody>
      </p:sp>
      <p:sp>
        <p:nvSpPr>
          <p:cNvPr id="1048597" name="Shape 11"/>
          <p:cNvSpPr/>
          <p:nvPr/>
        </p:nvSpPr>
        <p:spPr>
          <a:xfrm>
            <a:off x="4490799" y="61366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598" name="Text 12"/>
          <p:cNvSpPr/>
          <p:nvPr/>
        </p:nvSpPr>
        <p:spPr>
          <a:xfrm>
            <a:off x="4649272" y="6178272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dirty="0" sz="2624" lang="en-US"/>
          </a:p>
        </p:txBody>
      </p:sp>
      <p:sp>
        <p:nvSpPr>
          <p:cNvPr id="1048599" name="Text 13"/>
          <p:cNvSpPr/>
          <p:nvPr/>
        </p:nvSpPr>
        <p:spPr>
          <a:xfrm>
            <a:off x="5212913" y="6212919"/>
            <a:ext cx="339852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Techniques for Extraction</a:t>
            </a:r>
            <a:endParaRPr dirty="0" sz="2187" lang="en-US"/>
          </a:p>
        </p:txBody>
      </p:sp>
      <p:sp>
        <p:nvSpPr>
          <p:cNvPr id="1048600" name="Text 14"/>
          <p:cNvSpPr/>
          <p:nvPr/>
        </p:nvSpPr>
        <p:spPr>
          <a:xfrm>
            <a:off x="5212913" y="6782276"/>
            <a:ext cx="8584287" cy="71080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various techniques such as statistical methods and domain knowledge-based approaches.</a:t>
            </a:r>
            <a:endParaRPr dirty="0" sz="175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  <p:txBody>
          <a:bodyPr/>
          <a:p>
            <a:r>
              <a:rPr altLang="en-US" lang="zh-CN"/>
              <a:t>
</a:t>
            </a:r>
            <a:endParaRPr altLang="en-US" lang="zh-CN"/>
          </a:p>
        </p:txBody>
      </p:sp>
      <p:sp>
        <p:nvSpPr>
          <p:cNvPr id="1048605" name="Shape 1"/>
          <p:cNvSpPr/>
          <p:nvPr/>
        </p:nvSpPr>
        <p:spPr>
          <a:xfrm>
            <a:off x="1577944" y="0"/>
            <a:ext cx="13052455" cy="8229600"/>
          </a:xfrm>
          <a:prstGeom prst="rect"/>
          <a:solidFill>
            <a:srgbClr val="FBFCFE"/>
          </a:solidFill>
        </p:spPr>
      </p:sp>
      <p:sp>
        <p:nvSpPr>
          <p:cNvPr id="1048606" name="Text 2"/>
          <p:cNvSpPr/>
          <p:nvPr/>
        </p:nvSpPr>
        <p:spPr>
          <a:xfrm>
            <a:off x="4532828" y="838557"/>
            <a:ext cx="9222343" cy="121348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4777"/>
              </a:lnSpc>
              <a:buNone/>
            </a:pPr>
            <a:r>
              <a:rPr dirty="0" sz="3822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Training: Powering Predictive Insights in Water Systems</a:t>
            </a:r>
            <a:endParaRPr dirty="0" sz="3822" lang="en-US"/>
          </a:p>
        </p:txBody>
      </p:sp>
      <p:sp>
        <p:nvSpPr>
          <p:cNvPr id="1048607" name="Shape 3"/>
          <p:cNvSpPr/>
          <p:nvPr/>
        </p:nvSpPr>
        <p:spPr>
          <a:xfrm>
            <a:off x="4804648" y="2343269"/>
            <a:ext cx="38814" cy="5047655"/>
          </a:xfrm>
          <a:prstGeom prst="rect"/>
          <a:solidFill>
            <a:srgbClr val="E7EDF9"/>
          </a:solidFill>
        </p:spPr>
      </p:sp>
      <p:sp>
        <p:nvSpPr>
          <p:cNvPr id="1048608" name="Shape 4"/>
          <p:cNvSpPr/>
          <p:nvPr/>
        </p:nvSpPr>
        <p:spPr>
          <a:xfrm>
            <a:off x="5042475" y="2693789"/>
            <a:ext cx="679490" cy="38814"/>
          </a:xfrm>
          <a:prstGeom prst="rect"/>
          <a:solidFill>
            <a:srgbClr val="E7EDF9"/>
          </a:solidFill>
        </p:spPr>
      </p:sp>
      <p:sp>
        <p:nvSpPr>
          <p:cNvPr id="1048609" name="Shape 5"/>
          <p:cNvSpPr/>
          <p:nvPr/>
        </p:nvSpPr>
        <p:spPr>
          <a:xfrm>
            <a:off x="4605635" y="2494836"/>
            <a:ext cx="436840" cy="436840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10" name="Text 6"/>
          <p:cNvSpPr/>
          <p:nvPr/>
        </p:nvSpPr>
        <p:spPr>
          <a:xfrm>
            <a:off x="4763036" y="2531269"/>
            <a:ext cx="121920" cy="363974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866"/>
              </a:lnSpc>
              <a:buNone/>
            </a:pPr>
            <a:r>
              <a:rPr dirty="0" sz="2293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dirty="0" sz="2293" lang="en-US"/>
          </a:p>
        </p:txBody>
      </p:sp>
      <p:sp>
        <p:nvSpPr>
          <p:cNvPr id="1048611" name="Text 7"/>
          <p:cNvSpPr/>
          <p:nvPr/>
        </p:nvSpPr>
        <p:spPr>
          <a:xfrm>
            <a:off x="5891808" y="2537341"/>
            <a:ext cx="2034540" cy="303252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89"/>
              </a:lnSpc>
              <a:buNone/>
            </a:pPr>
            <a:r>
              <a:rPr dirty="0" sz="1911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Modeling Process</a:t>
            </a:r>
            <a:endParaRPr dirty="0" sz="1911" lang="en-US"/>
          </a:p>
        </p:txBody>
      </p:sp>
      <p:sp>
        <p:nvSpPr>
          <p:cNvPr id="1048612" name="Text 8"/>
          <p:cNvSpPr/>
          <p:nvPr/>
        </p:nvSpPr>
        <p:spPr>
          <a:xfrm>
            <a:off x="5891808" y="3034665"/>
            <a:ext cx="7863364" cy="62126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46"/>
              </a:lnSpc>
              <a:buNone/>
            </a:pPr>
            <a:r>
              <a:rPr dirty="0" sz="1529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an overview of the steps involved in training and deploying machine learning models for water management.</a:t>
            </a:r>
            <a:endParaRPr dirty="0" sz="1529" lang="en-US"/>
          </a:p>
        </p:txBody>
      </p:sp>
      <p:sp>
        <p:nvSpPr>
          <p:cNvPr id="1048613" name="Shape 9"/>
          <p:cNvSpPr/>
          <p:nvPr/>
        </p:nvSpPr>
        <p:spPr>
          <a:xfrm>
            <a:off x="5042475" y="4441031"/>
            <a:ext cx="679490" cy="38814"/>
          </a:xfrm>
          <a:prstGeom prst="rect"/>
          <a:solidFill>
            <a:srgbClr val="E7EDF9"/>
          </a:solidFill>
        </p:spPr>
      </p:sp>
      <p:sp>
        <p:nvSpPr>
          <p:cNvPr id="1048614" name="Shape 10"/>
          <p:cNvSpPr/>
          <p:nvPr/>
        </p:nvSpPr>
        <p:spPr>
          <a:xfrm>
            <a:off x="4605635" y="4242078"/>
            <a:ext cx="436840" cy="436840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15" name="Text 11"/>
          <p:cNvSpPr/>
          <p:nvPr/>
        </p:nvSpPr>
        <p:spPr>
          <a:xfrm>
            <a:off x="4743986" y="4278511"/>
            <a:ext cx="160020" cy="363974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866"/>
              </a:lnSpc>
              <a:buNone/>
            </a:pPr>
            <a:r>
              <a:rPr dirty="0" sz="2293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dirty="0" sz="2293" lang="en-US"/>
          </a:p>
        </p:txBody>
      </p:sp>
      <p:sp>
        <p:nvSpPr>
          <p:cNvPr id="1048616" name="Text 12"/>
          <p:cNvSpPr/>
          <p:nvPr/>
        </p:nvSpPr>
        <p:spPr>
          <a:xfrm>
            <a:off x="5891808" y="4284583"/>
            <a:ext cx="1941433" cy="303252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89"/>
              </a:lnSpc>
              <a:buNone/>
            </a:pPr>
            <a:r>
              <a:rPr dirty="0" sz="1911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Models</a:t>
            </a:r>
            <a:endParaRPr dirty="0" sz="1911" lang="en-US"/>
          </a:p>
        </p:txBody>
      </p:sp>
      <p:sp>
        <p:nvSpPr>
          <p:cNvPr id="1048617" name="Text 13"/>
          <p:cNvSpPr/>
          <p:nvPr/>
        </p:nvSpPr>
        <p:spPr>
          <a:xfrm>
            <a:off x="5891808" y="4781907"/>
            <a:ext cx="7863364" cy="62126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46"/>
              </a:lnSpc>
              <a:buNone/>
            </a:pPr>
            <a:r>
              <a:rPr dirty="0" sz="1529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machine learning models commonly used to forecast water demand, detect leaks, and optimize water distribution.</a:t>
            </a:r>
            <a:endParaRPr dirty="0" sz="1529" lang="en-US"/>
          </a:p>
        </p:txBody>
      </p:sp>
      <p:sp>
        <p:nvSpPr>
          <p:cNvPr id="1048618" name="Shape 14"/>
          <p:cNvSpPr/>
          <p:nvPr/>
        </p:nvSpPr>
        <p:spPr>
          <a:xfrm>
            <a:off x="5042475" y="6188273"/>
            <a:ext cx="679490" cy="38814"/>
          </a:xfrm>
          <a:prstGeom prst="rect"/>
          <a:solidFill>
            <a:srgbClr val="E7EDF9"/>
          </a:solidFill>
        </p:spPr>
      </p:sp>
      <p:sp>
        <p:nvSpPr>
          <p:cNvPr id="1048619" name="Shape 15"/>
          <p:cNvSpPr/>
          <p:nvPr/>
        </p:nvSpPr>
        <p:spPr>
          <a:xfrm>
            <a:off x="4605635" y="5989320"/>
            <a:ext cx="436840" cy="436840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20" name="Text 16"/>
          <p:cNvSpPr/>
          <p:nvPr/>
        </p:nvSpPr>
        <p:spPr>
          <a:xfrm>
            <a:off x="4743986" y="6025753"/>
            <a:ext cx="160020" cy="363974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866"/>
              </a:lnSpc>
              <a:buNone/>
            </a:pPr>
            <a:r>
              <a:rPr dirty="0" sz="2293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dirty="0" sz="2293" lang="en-US"/>
          </a:p>
        </p:txBody>
      </p:sp>
      <p:sp>
        <p:nvSpPr>
          <p:cNvPr id="1048621" name="Text 17"/>
          <p:cNvSpPr/>
          <p:nvPr/>
        </p:nvSpPr>
        <p:spPr>
          <a:xfrm>
            <a:off x="5891808" y="6031825"/>
            <a:ext cx="2392680" cy="303252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89"/>
              </a:lnSpc>
              <a:buNone/>
            </a:pPr>
            <a:r>
              <a:rPr dirty="0" sz="1911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Training Techniques</a:t>
            </a:r>
            <a:endParaRPr dirty="0" sz="1911" lang="en-US"/>
          </a:p>
        </p:txBody>
      </p:sp>
      <p:sp>
        <p:nvSpPr>
          <p:cNvPr id="1048622" name="Text 18"/>
          <p:cNvSpPr/>
          <p:nvPr/>
        </p:nvSpPr>
        <p:spPr>
          <a:xfrm>
            <a:off x="5891808" y="6529149"/>
            <a:ext cx="7863364" cy="62126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46"/>
              </a:lnSpc>
              <a:buNone/>
            </a:pPr>
            <a:r>
              <a:rPr dirty="0" sz="1529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methods like supervised learning, unsupervised learning, and ensemble techniques for model training.</a:t>
            </a:r>
            <a:endParaRPr dirty="0" sz="1529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27" name="Shape 1"/>
          <p:cNvSpPr/>
          <p:nvPr/>
        </p:nvSpPr>
        <p:spPr>
          <a:xfrm>
            <a:off x="1357846" y="0"/>
            <a:ext cx="13272554" cy="8229600"/>
          </a:xfrm>
          <a:prstGeom prst="rect"/>
          <a:solidFill>
            <a:srgbClr val="FBFCFE"/>
          </a:solidFill>
        </p:spPr>
      </p:sp>
      <p:sp>
        <p:nvSpPr>
          <p:cNvPr id="1048628" name="Text 2"/>
          <p:cNvSpPr/>
          <p:nvPr/>
        </p:nvSpPr>
        <p:spPr>
          <a:xfrm>
            <a:off x="2037993" y="1045369"/>
            <a:ext cx="10554414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Evaluation: Assessing Accuracy and Reliability</a:t>
            </a:r>
            <a:endParaRPr dirty="0" sz="4374" lang="en-US"/>
          </a:p>
        </p:txBody>
      </p:sp>
      <p:pic>
        <p:nvPicPr>
          <p:cNvPr id="209715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37993" y="2878455"/>
            <a:ext cx="3295888" cy="2036921"/>
          </a:xfrm>
          <a:prstGeom prst="rect"/>
        </p:spPr>
      </p:pic>
      <p:sp>
        <p:nvSpPr>
          <p:cNvPr id="1048629" name="Text 3"/>
          <p:cNvSpPr/>
          <p:nvPr/>
        </p:nvSpPr>
        <p:spPr>
          <a:xfrm>
            <a:off x="2037993" y="5193030"/>
            <a:ext cx="3295888" cy="69437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Importance of Evaluation</a:t>
            </a:r>
            <a:endParaRPr dirty="0" sz="2187" lang="en-US"/>
          </a:p>
        </p:txBody>
      </p:sp>
      <p:sp>
        <p:nvSpPr>
          <p:cNvPr id="1048630" name="Text 4"/>
          <p:cNvSpPr/>
          <p:nvPr/>
        </p:nvSpPr>
        <p:spPr>
          <a:xfrm>
            <a:off x="2037993" y="6109573"/>
            <a:ext cx="3295888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the crucial role of model evaluation in ensuring accurate and reliable predictions.</a:t>
            </a:r>
            <a:endParaRPr dirty="0" sz="1750" lang="en-US"/>
          </a:p>
        </p:txBody>
      </p:sp>
      <p:pic>
        <p:nvPicPr>
          <p:cNvPr id="209715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667137" y="2878455"/>
            <a:ext cx="3296007" cy="2037040"/>
          </a:xfrm>
          <a:prstGeom prst="rect"/>
        </p:spPr>
      </p:pic>
      <p:sp>
        <p:nvSpPr>
          <p:cNvPr id="1048631" name="Text 5"/>
          <p:cNvSpPr/>
          <p:nvPr/>
        </p:nvSpPr>
        <p:spPr>
          <a:xfrm>
            <a:off x="5667137" y="5193149"/>
            <a:ext cx="2491740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Evaluation Metrics</a:t>
            </a:r>
            <a:endParaRPr dirty="0" sz="2187" lang="en-US"/>
          </a:p>
        </p:txBody>
      </p:sp>
      <p:sp>
        <p:nvSpPr>
          <p:cNvPr id="1048632" name="Text 6"/>
          <p:cNvSpPr/>
          <p:nvPr/>
        </p:nvSpPr>
        <p:spPr>
          <a:xfrm>
            <a:off x="5667137" y="5762506"/>
            <a:ext cx="3296007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key metrics like root mean square error (RMSE) and coefficient of determination (R²) used in model evaluation.</a:t>
            </a:r>
            <a:endParaRPr dirty="0" sz="1750" lang="en-US"/>
          </a:p>
        </p:txBody>
      </p:sp>
      <p:pic>
        <p:nvPicPr>
          <p:cNvPr id="2097160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296400" y="2878455"/>
            <a:ext cx="3296007" cy="2037040"/>
          </a:xfrm>
          <a:prstGeom prst="rect"/>
        </p:spPr>
      </p:pic>
      <p:sp>
        <p:nvSpPr>
          <p:cNvPr id="1048633" name="Text 7"/>
          <p:cNvSpPr/>
          <p:nvPr/>
        </p:nvSpPr>
        <p:spPr>
          <a:xfrm>
            <a:off x="9296400" y="5193149"/>
            <a:ext cx="2971800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Validation Techniques</a:t>
            </a:r>
            <a:endParaRPr dirty="0" sz="2187" lang="en-US"/>
          </a:p>
        </p:txBody>
      </p:sp>
      <p:sp>
        <p:nvSpPr>
          <p:cNvPr id="1048634" name="Text 8"/>
          <p:cNvSpPr/>
          <p:nvPr/>
        </p:nvSpPr>
        <p:spPr>
          <a:xfrm>
            <a:off x="9296400" y="5762506"/>
            <a:ext cx="3296007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techniques such as cross-validation and holdout validation for validating and fine-tuning models.</a:t>
            </a:r>
            <a:endParaRPr dirty="0" sz="175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39" name="Shape 1"/>
          <p:cNvSpPr/>
          <p:nvPr/>
        </p:nvSpPr>
        <p:spPr>
          <a:xfrm>
            <a:off x="1386433" y="0"/>
            <a:ext cx="13243967" cy="8229600"/>
          </a:xfrm>
          <a:prstGeom prst="rect"/>
          <a:solidFill>
            <a:srgbClr val="FBFCFE"/>
          </a:solidFill>
        </p:spPr>
      </p:sp>
      <p:sp>
        <p:nvSpPr>
          <p:cNvPr id="1048640" name="Text 2"/>
          <p:cNvSpPr/>
          <p:nvPr/>
        </p:nvSpPr>
        <p:spPr>
          <a:xfrm>
            <a:off x="2037993" y="1007269"/>
            <a:ext cx="10554414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Unlocking the Potential: Smart Water Management Benefits</a:t>
            </a:r>
            <a:endParaRPr dirty="0" sz="4374" lang="en-US"/>
          </a:p>
        </p:txBody>
      </p:sp>
      <p:sp>
        <p:nvSpPr>
          <p:cNvPr id="1048641" name="Shape 3"/>
          <p:cNvSpPr/>
          <p:nvPr/>
        </p:nvSpPr>
        <p:spPr>
          <a:xfrm>
            <a:off x="2037993" y="2840355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</p:spPr>
      </p:sp>
      <p:sp>
        <p:nvSpPr>
          <p:cNvPr id="1048642" name="Text 4"/>
          <p:cNvSpPr/>
          <p:nvPr/>
        </p:nvSpPr>
        <p:spPr>
          <a:xfrm>
            <a:off x="2260163" y="3062526"/>
            <a:ext cx="405384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Optimized Resource Allocation</a:t>
            </a:r>
            <a:endParaRPr dirty="0" sz="2187" lang="en-US"/>
          </a:p>
        </p:txBody>
      </p:sp>
      <p:sp>
        <p:nvSpPr>
          <p:cNvPr id="1048643" name="Text 5"/>
          <p:cNvSpPr/>
          <p:nvPr/>
        </p:nvSpPr>
        <p:spPr>
          <a:xfrm>
            <a:off x="2260163" y="3631883"/>
            <a:ext cx="472178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Efficiently allocate water resources based on demand patterns, reducing wastage and ensuring sustainability.</a:t>
            </a:r>
            <a:endParaRPr dirty="0" sz="1750" lang="en-US"/>
          </a:p>
        </p:txBody>
      </p:sp>
      <p:sp>
        <p:nvSpPr>
          <p:cNvPr id="1048644" name="Shape 6"/>
          <p:cNvSpPr/>
          <p:nvPr/>
        </p:nvSpPr>
        <p:spPr>
          <a:xfrm>
            <a:off x="7426285" y="2840355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</p:spPr>
      </p:sp>
      <p:sp>
        <p:nvSpPr>
          <p:cNvPr id="1048645" name="Text 7"/>
          <p:cNvSpPr/>
          <p:nvPr/>
        </p:nvSpPr>
        <p:spPr>
          <a:xfrm>
            <a:off x="7648456" y="3062526"/>
            <a:ext cx="272034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Early Leak Detection</a:t>
            </a:r>
            <a:endParaRPr dirty="0" sz="2187" lang="en-US"/>
          </a:p>
        </p:txBody>
      </p:sp>
      <p:sp>
        <p:nvSpPr>
          <p:cNvPr id="1048646" name="Text 8"/>
          <p:cNvSpPr/>
          <p:nvPr/>
        </p:nvSpPr>
        <p:spPr>
          <a:xfrm>
            <a:off x="7648456" y="3631883"/>
            <a:ext cx="472178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leaks and potential infrastructure issues promptly, minimizing water loss and infrastructure damage.</a:t>
            </a:r>
            <a:endParaRPr dirty="0" sz="1750" lang="en-US"/>
          </a:p>
        </p:txBody>
      </p:sp>
      <p:sp>
        <p:nvSpPr>
          <p:cNvPr id="1048647" name="Shape 9"/>
          <p:cNvSpPr/>
          <p:nvPr/>
        </p:nvSpPr>
        <p:spPr>
          <a:xfrm>
            <a:off x="2037993" y="5142428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</p:spPr>
      </p:sp>
      <p:sp>
        <p:nvSpPr>
          <p:cNvPr id="1048648" name="Text 10"/>
          <p:cNvSpPr/>
          <p:nvPr/>
        </p:nvSpPr>
        <p:spPr>
          <a:xfrm>
            <a:off x="2260163" y="5364599"/>
            <a:ext cx="359664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Improved Decision-making</a:t>
            </a:r>
            <a:endParaRPr dirty="0" sz="2187" lang="en-US"/>
          </a:p>
        </p:txBody>
      </p:sp>
      <p:sp>
        <p:nvSpPr>
          <p:cNvPr id="1048649" name="Text 11"/>
          <p:cNvSpPr/>
          <p:nvPr/>
        </p:nvSpPr>
        <p:spPr>
          <a:xfrm>
            <a:off x="2260163" y="5933956"/>
            <a:ext cx="472178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Make informed decisions using predictive insights, enhancing water management strategies and operations.</a:t>
            </a:r>
            <a:endParaRPr dirty="0" sz="1750" lang="en-US"/>
          </a:p>
        </p:txBody>
      </p:sp>
      <p:sp>
        <p:nvSpPr>
          <p:cNvPr id="1048650" name="Shape 12"/>
          <p:cNvSpPr/>
          <p:nvPr/>
        </p:nvSpPr>
        <p:spPr>
          <a:xfrm>
            <a:off x="7426285" y="5142428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</p:spPr>
      </p:sp>
      <p:sp>
        <p:nvSpPr>
          <p:cNvPr id="1048651" name="Text 13"/>
          <p:cNvSpPr/>
          <p:nvPr/>
        </p:nvSpPr>
        <p:spPr>
          <a:xfrm>
            <a:off x="7648456" y="5364599"/>
            <a:ext cx="378714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Environmental Conservation</a:t>
            </a:r>
            <a:endParaRPr dirty="0" sz="2187" lang="en-US"/>
          </a:p>
        </p:txBody>
      </p:sp>
      <p:sp>
        <p:nvSpPr>
          <p:cNvPr id="1048652" name="Text 14"/>
          <p:cNvSpPr/>
          <p:nvPr/>
        </p:nvSpPr>
        <p:spPr>
          <a:xfrm>
            <a:off x="7648456" y="5933956"/>
            <a:ext cx="472178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 and preserve water ecosystems by reducing water consumption and minimizing ecological impact.</a:t>
            </a:r>
            <a:endParaRPr dirty="0" sz="175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57" name="Shape 1"/>
          <p:cNvSpPr/>
          <p:nvPr/>
        </p:nvSpPr>
        <p:spPr>
          <a:xfrm>
            <a:off x="1372139" y="0"/>
            <a:ext cx="13258261" cy="8229600"/>
          </a:xfrm>
          <a:prstGeom prst="rect"/>
          <a:solidFill>
            <a:srgbClr val="FBFCFE"/>
          </a:solidFill>
        </p:spPr>
      </p:sp>
      <p:sp>
        <p:nvSpPr>
          <p:cNvPr id="1048658" name="Text 2"/>
          <p:cNvSpPr/>
          <p:nvPr/>
        </p:nvSpPr>
        <p:spPr>
          <a:xfrm>
            <a:off x="2037993" y="3806785"/>
            <a:ext cx="10554414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Final Thoughts: Embracing the Future of Water Management</a:t>
            </a:r>
            <a:endParaRPr dirty="0" sz="4374" lang="en-US"/>
          </a:p>
        </p:txBody>
      </p:sp>
      <p:sp>
        <p:nvSpPr>
          <p:cNvPr id="1048659" name="Shape 3"/>
          <p:cNvSpPr/>
          <p:nvPr/>
        </p:nvSpPr>
        <p:spPr>
          <a:xfrm>
            <a:off x="2037993" y="5706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60" name="Text 4"/>
          <p:cNvSpPr/>
          <p:nvPr/>
        </p:nvSpPr>
        <p:spPr>
          <a:xfrm>
            <a:off x="2219325" y="5748099"/>
            <a:ext cx="1371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dirty="0" sz="2624" lang="en-US"/>
          </a:p>
        </p:txBody>
      </p:sp>
      <p:sp>
        <p:nvSpPr>
          <p:cNvPr id="1048661" name="Text 5"/>
          <p:cNvSpPr/>
          <p:nvPr/>
        </p:nvSpPr>
        <p:spPr>
          <a:xfrm>
            <a:off x="2760107" y="5778698"/>
            <a:ext cx="4444008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Reflect on the key factors of smart water management, from feature engineering to model evaluation, and envision a sustainable future for water resources.</a:t>
            </a:r>
            <a:endParaRPr dirty="0" sz="1750" lang="en-US"/>
          </a:p>
        </p:txBody>
      </p:sp>
      <p:sp>
        <p:nvSpPr>
          <p:cNvPr id="1048662" name="Shape 6"/>
          <p:cNvSpPr/>
          <p:nvPr/>
        </p:nvSpPr>
        <p:spPr>
          <a:xfrm>
            <a:off x="7426285" y="5706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63" name="Text 7"/>
          <p:cNvSpPr/>
          <p:nvPr/>
        </p:nvSpPr>
        <p:spPr>
          <a:xfrm>
            <a:off x="7584758" y="5748099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dirty="0" sz="2624" lang="en-US"/>
          </a:p>
        </p:txBody>
      </p:sp>
      <p:sp>
        <p:nvSpPr>
          <p:cNvPr id="1048664" name="Text 8"/>
          <p:cNvSpPr/>
          <p:nvPr/>
        </p:nvSpPr>
        <p:spPr>
          <a:xfrm>
            <a:off x="8148399" y="5778698"/>
            <a:ext cx="4444008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Recognize the significant benefits and potential impact of implementing smart water management strategies on a global scale.</a:t>
            </a:r>
            <a:endParaRPr dirty="0" sz="175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2023-10-27T01:44:12Z</dcterms:created>
  <dcterms:modified xsi:type="dcterms:W3CDTF">2023-10-27T12:49:44Z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d1f6071b574a43439692c3debd5af2f2</vt:lpwstr>
  </property>
</Properties>
</file>