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262" r:id="rId12"/>
    <p:sldId id="263" r:id="rId13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70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57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578" name="Text 2"/>
          <p:cNvSpPr/>
          <p:nvPr/>
        </p:nvSpPr>
        <p:spPr>
          <a:xfrm>
            <a:off x="6319599" y="2018109"/>
            <a:ext cx="7477601" cy="249959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6561"/>
              </a:lnSpc>
              <a:buNone/>
            </a:pPr>
            <a:r>
              <a:rPr b="1" dirty="0" sz="5249" kern="0" lang="en-US" spc="-157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Water Management Python Script</a:t>
            </a:r>
            <a:endParaRPr dirty="0" sz="5249" lang="en-US"/>
          </a:p>
        </p:txBody>
      </p:sp>
      <p:sp>
        <p:nvSpPr>
          <p:cNvPr id="1048579" name="Text 3"/>
          <p:cNvSpPr/>
          <p:nvPr/>
        </p:nvSpPr>
        <p:spPr>
          <a:xfrm>
            <a:off x="6319599" y="4850963"/>
            <a:ext cx="7477601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our state-of-the-art Python script revolutionizes water management by leveraging data analysis and real-time monitoring.</a:t>
            </a:r>
            <a:endParaRPr dirty="0" sz="1750" lang="en-US"/>
          </a:p>
        </p:txBody>
      </p:sp>
      <p:sp>
        <p:nvSpPr>
          <p:cNvPr id="1048580" name="Shape 4"/>
          <p:cNvSpPr/>
          <p:nvPr/>
        </p:nvSpPr>
        <p:spPr>
          <a:xfrm>
            <a:off x="6319599" y="5811679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14C28E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1048581" name="Text 5"/>
          <p:cNvSpPr/>
          <p:nvPr/>
        </p:nvSpPr>
        <p:spPr>
          <a:xfrm>
            <a:off x="6417826" y="5806559"/>
            <a:ext cx="158829" cy="365760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880"/>
              </a:lnSpc>
              <a:buNone/>
            </a:pPr>
            <a:r>
              <a:rPr dirty="0" sz="1152" kern="0" lang="en-US" spc="-35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TJ</a:t>
            </a:r>
            <a:endParaRPr dirty="0" sz="1152" lang="en-US"/>
          </a:p>
        </p:txBody>
      </p:sp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10090"/>
            <a:ext cx="5486400" cy="953246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6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70" name="Text 2"/>
          <p:cNvSpPr/>
          <p:nvPr/>
        </p:nvSpPr>
        <p:spPr>
          <a:xfrm>
            <a:off x="2037993" y="1735098"/>
            <a:ext cx="8793718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13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Studies and Success Stories</a:t>
            </a:r>
            <a:endParaRPr dirty="0" sz="4374" lang="en-US"/>
          </a:p>
        </p:txBody>
      </p:sp>
      <p:sp>
        <p:nvSpPr>
          <p:cNvPr id="1048671" name="Text 3"/>
          <p:cNvSpPr/>
          <p:nvPr/>
        </p:nvSpPr>
        <p:spPr>
          <a:xfrm>
            <a:off x="2037993" y="2984897"/>
            <a:ext cx="3156347" cy="1249442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79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1: Water-saving in a residential area</a:t>
            </a:r>
            <a:endParaRPr dirty="0" sz="2624" lang="en-US"/>
          </a:p>
        </p:txBody>
      </p:sp>
      <p:sp>
        <p:nvSpPr>
          <p:cNvPr id="1048672" name="Text 4"/>
          <p:cNvSpPr/>
          <p:nvPr/>
        </p:nvSpPr>
        <p:spPr>
          <a:xfrm>
            <a:off x="2037993" y="4456509"/>
            <a:ext cx="3156347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the script helped a community reduce water consumption by 30%, resulting in significant cost savings.</a:t>
            </a:r>
            <a:endParaRPr dirty="0" sz="1750" lang="en-US"/>
          </a:p>
        </p:txBody>
      </p:sp>
      <p:sp>
        <p:nvSpPr>
          <p:cNvPr id="1048673" name="Text 5"/>
          <p:cNvSpPr/>
          <p:nvPr/>
        </p:nvSpPr>
        <p:spPr>
          <a:xfrm>
            <a:off x="5743932" y="2984897"/>
            <a:ext cx="3156347" cy="1249442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79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2: Improved irrigation efficiency for farms</a:t>
            </a:r>
            <a:endParaRPr dirty="0" sz="2624" lang="en-US"/>
          </a:p>
        </p:txBody>
      </p:sp>
      <p:sp>
        <p:nvSpPr>
          <p:cNvPr id="1048674" name="Text 6"/>
          <p:cNvSpPr/>
          <p:nvPr/>
        </p:nvSpPr>
        <p:spPr>
          <a:xfrm>
            <a:off x="5743932" y="4456509"/>
            <a:ext cx="3156347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precision irrigation methods, enabled by the script, increased crop yields while reducing water usage by 50%.</a:t>
            </a:r>
            <a:endParaRPr dirty="0" sz="1750" lang="en-US"/>
          </a:p>
        </p:txBody>
      </p:sp>
      <p:sp>
        <p:nvSpPr>
          <p:cNvPr id="1048675" name="Text 7"/>
          <p:cNvSpPr/>
          <p:nvPr/>
        </p:nvSpPr>
        <p:spPr>
          <a:xfrm>
            <a:off x="9449872" y="2984897"/>
            <a:ext cx="3156347" cy="166592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79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3: Water leakage detection in a commercial building</a:t>
            </a:r>
            <a:endParaRPr dirty="0" sz="2624" lang="en-US"/>
          </a:p>
        </p:txBody>
      </p:sp>
      <p:sp>
        <p:nvSpPr>
          <p:cNvPr id="1048676" name="Text 8"/>
          <p:cNvSpPr/>
          <p:nvPr/>
        </p:nvSpPr>
        <p:spPr>
          <a:xfrm>
            <a:off x="9449872" y="4872990"/>
            <a:ext cx="3156347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the script detected and prevented leaks, saving a commercial building 20% on its water bill.</a:t>
            </a:r>
            <a:endParaRPr dirty="0" sz="175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81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82" name="Text 2"/>
          <p:cNvSpPr/>
          <p:nvPr/>
        </p:nvSpPr>
        <p:spPr>
          <a:xfrm>
            <a:off x="833199" y="905947"/>
            <a:ext cx="4443889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13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dirty="0" sz="4374" lang="en-US"/>
          </a:p>
        </p:txBody>
      </p:sp>
      <p:sp>
        <p:nvSpPr>
          <p:cNvPr id="1048683" name="Shape 3"/>
          <p:cNvSpPr/>
          <p:nvPr/>
        </p:nvSpPr>
        <p:spPr>
          <a:xfrm>
            <a:off x="833199" y="21071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84" name="Text 4"/>
          <p:cNvSpPr/>
          <p:nvPr/>
        </p:nvSpPr>
        <p:spPr>
          <a:xfrm>
            <a:off x="1001554" y="2148840"/>
            <a:ext cx="163235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dirty="0" sz="2624" lang="en-US"/>
          </a:p>
        </p:txBody>
      </p:sp>
      <p:sp>
        <p:nvSpPr>
          <p:cNvPr id="1048685" name="Text 5"/>
          <p:cNvSpPr/>
          <p:nvPr/>
        </p:nvSpPr>
        <p:spPr>
          <a:xfrm>
            <a:off x="1555313" y="2183487"/>
            <a:ext cx="2905601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Recap of the Potential of the Python Script</a:t>
            </a:r>
            <a:endParaRPr dirty="0" sz="2187" lang="en-US"/>
          </a:p>
        </p:txBody>
      </p:sp>
      <p:sp>
        <p:nvSpPr>
          <p:cNvPr id="1048686" name="Text 6"/>
          <p:cNvSpPr/>
          <p:nvPr/>
        </p:nvSpPr>
        <p:spPr>
          <a:xfrm>
            <a:off x="1555313" y="3100030"/>
            <a:ext cx="2905601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Summarize the script's capacity to revolutionize water management, improve efficiency, and promote sustainability.</a:t>
            </a:r>
            <a:endParaRPr dirty="0" sz="1750" lang="en-US"/>
          </a:p>
        </p:txBody>
      </p:sp>
      <p:sp>
        <p:nvSpPr>
          <p:cNvPr id="1048687" name="Shape 7"/>
          <p:cNvSpPr/>
          <p:nvPr/>
        </p:nvSpPr>
        <p:spPr>
          <a:xfrm>
            <a:off x="4683085" y="21071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88" name="Text 8"/>
          <p:cNvSpPr/>
          <p:nvPr/>
        </p:nvSpPr>
        <p:spPr>
          <a:xfrm>
            <a:off x="4832390" y="2148840"/>
            <a:ext cx="201335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dirty="0" sz="2624" lang="en-US"/>
          </a:p>
        </p:txBody>
      </p:sp>
      <p:sp>
        <p:nvSpPr>
          <p:cNvPr id="1048689" name="Text 9"/>
          <p:cNvSpPr/>
          <p:nvPr/>
        </p:nvSpPr>
        <p:spPr>
          <a:xfrm>
            <a:off x="5405199" y="2183487"/>
            <a:ext cx="2905601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Call to Action for Implementing Smart Water Management Solutions</a:t>
            </a:r>
            <a:endParaRPr dirty="0" sz="2187" lang="en-US"/>
          </a:p>
        </p:txBody>
      </p:sp>
      <p:sp>
        <p:nvSpPr>
          <p:cNvPr id="1048690" name="Text 10"/>
          <p:cNvSpPr/>
          <p:nvPr/>
        </p:nvSpPr>
        <p:spPr>
          <a:xfrm>
            <a:off x="5405199" y="3794403"/>
            <a:ext cx="2905601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 individuals, businesses, and municipalities to embrace smart water management for a more sustainable future.</a:t>
            </a:r>
            <a:endParaRPr dirty="0" sz="1750" lang="en-US"/>
          </a:p>
        </p:txBody>
      </p:sp>
      <p:sp>
        <p:nvSpPr>
          <p:cNvPr id="1048691" name="Shape 11"/>
          <p:cNvSpPr/>
          <p:nvPr/>
        </p:nvSpPr>
        <p:spPr>
          <a:xfrm>
            <a:off x="833199" y="59671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92" name="Text 12"/>
          <p:cNvSpPr/>
          <p:nvPr/>
        </p:nvSpPr>
        <p:spPr>
          <a:xfrm>
            <a:off x="978694" y="6008846"/>
            <a:ext cx="208955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dirty="0" sz="2624" lang="en-US"/>
          </a:p>
        </p:txBody>
      </p:sp>
      <p:sp>
        <p:nvSpPr>
          <p:cNvPr id="1048693" name="Text 13"/>
          <p:cNvSpPr/>
          <p:nvPr/>
        </p:nvSpPr>
        <p:spPr>
          <a:xfrm>
            <a:off x="1555313" y="6043493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Q&amp;A Session</a:t>
            </a:r>
            <a:endParaRPr dirty="0" sz="2187" lang="en-US"/>
          </a:p>
        </p:txBody>
      </p:sp>
      <p:sp>
        <p:nvSpPr>
          <p:cNvPr id="1048694" name="Text 14"/>
          <p:cNvSpPr/>
          <p:nvPr/>
        </p:nvSpPr>
        <p:spPr>
          <a:xfrm>
            <a:off x="1555313" y="6612850"/>
            <a:ext cx="6755487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 any questions or concerns from the audience, ensuring a comprehensive understanding of the topic.</a:t>
            </a:r>
            <a:endParaRPr dirty="0" sz="1750" lang="en-US"/>
          </a:p>
        </p:txBody>
      </p:sp>
      <p:pic>
        <p:nvPicPr>
          <p:cNvPr id="2097161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58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588" name="Text 2"/>
          <p:cNvSpPr/>
          <p:nvPr/>
        </p:nvSpPr>
        <p:spPr>
          <a:xfrm>
            <a:off x="2037993" y="2136219"/>
            <a:ext cx="8765977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13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of Water Management</a:t>
            </a:r>
            <a:endParaRPr dirty="0" sz="4374" lang="en-US"/>
          </a:p>
        </p:txBody>
      </p:sp>
      <p:sp>
        <p:nvSpPr>
          <p:cNvPr id="1048589" name="Shape 3"/>
          <p:cNvSpPr/>
          <p:nvPr/>
        </p:nvSpPr>
        <p:spPr>
          <a:xfrm>
            <a:off x="2037993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590" name="Text 4"/>
          <p:cNvSpPr/>
          <p:nvPr/>
        </p:nvSpPr>
        <p:spPr>
          <a:xfrm>
            <a:off x="2273975" y="3510915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 Scarcity</a:t>
            </a:r>
            <a:endParaRPr dirty="0" sz="2187" lang="en-US"/>
          </a:p>
        </p:txBody>
      </p:sp>
      <p:sp>
        <p:nvSpPr>
          <p:cNvPr id="1048591" name="Text 5"/>
          <p:cNvSpPr/>
          <p:nvPr/>
        </p:nvSpPr>
        <p:spPr>
          <a:xfrm>
            <a:off x="2273975" y="4080272"/>
            <a:ext cx="289810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dwindling water resources pose a global challenge, impacting agriculture, industry, and communities.</a:t>
            </a:r>
            <a:endParaRPr dirty="0" sz="1750" lang="en-US"/>
          </a:p>
        </p:txBody>
      </p:sp>
      <p:sp>
        <p:nvSpPr>
          <p:cNvPr id="1048592" name="Shape 6"/>
          <p:cNvSpPr/>
          <p:nvPr/>
        </p:nvSpPr>
        <p:spPr>
          <a:xfrm>
            <a:off x="5630228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593" name="Text 7"/>
          <p:cNvSpPr/>
          <p:nvPr/>
        </p:nvSpPr>
        <p:spPr>
          <a:xfrm>
            <a:off x="5866209" y="3510915"/>
            <a:ext cx="2576632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Aging Infrastructure</a:t>
            </a:r>
            <a:endParaRPr dirty="0" sz="2187" lang="en-US"/>
          </a:p>
        </p:txBody>
      </p:sp>
      <p:sp>
        <p:nvSpPr>
          <p:cNvPr id="1048594" name="Text 8"/>
          <p:cNvSpPr/>
          <p:nvPr/>
        </p:nvSpPr>
        <p:spPr>
          <a:xfrm>
            <a:off x="5866209" y="4080272"/>
            <a:ext cx="289810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why outdated systems lead to inefficiencies, leaks, and higher costs for water utilities.</a:t>
            </a:r>
            <a:endParaRPr dirty="0" sz="1750" lang="en-US"/>
          </a:p>
        </p:txBody>
      </p:sp>
      <p:sp>
        <p:nvSpPr>
          <p:cNvPr id="1048595" name="Shape 9"/>
          <p:cNvSpPr/>
          <p:nvPr/>
        </p:nvSpPr>
        <p:spPr>
          <a:xfrm>
            <a:off x="9222462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596" name="Text 10"/>
          <p:cNvSpPr/>
          <p:nvPr/>
        </p:nvSpPr>
        <p:spPr>
          <a:xfrm>
            <a:off x="9458444" y="3510915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Climate Change</a:t>
            </a:r>
            <a:endParaRPr dirty="0" sz="2187" lang="en-US"/>
          </a:p>
        </p:txBody>
      </p:sp>
      <p:sp>
        <p:nvSpPr>
          <p:cNvPr id="1048597" name="Text 11"/>
          <p:cNvSpPr/>
          <p:nvPr/>
        </p:nvSpPr>
        <p:spPr>
          <a:xfrm>
            <a:off x="9458444" y="4080272"/>
            <a:ext cx="289810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how unpredictable weather patterns intensify the need for smart water management solutions.</a:t>
            </a:r>
            <a:endParaRPr dirty="0" sz="175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02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03" name="Text 2"/>
          <p:cNvSpPr/>
          <p:nvPr/>
        </p:nvSpPr>
        <p:spPr>
          <a:xfrm>
            <a:off x="2037993" y="3517940"/>
            <a:ext cx="10502503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13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Smart Water Management</a:t>
            </a:r>
            <a:endParaRPr dirty="0" sz="4374" lang="en-US"/>
          </a:p>
        </p:txBody>
      </p:sp>
      <p:sp>
        <p:nvSpPr>
          <p:cNvPr id="1048604" name="Shape 3"/>
          <p:cNvSpPr/>
          <p:nvPr/>
        </p:nvSpPr>
        <p:spPr>
          <a:xfrm>
            <a:off x="2037993" y="47191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05" name="Text 4"/>
          <p:cNvSpPr/>
          <p:nvPr/>
        </p:nvSpPr>
        <p:spPr>
          <a:xfrm>
            <a:off x="2206347" y="4760833"/>
            <a:ext cx="163235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dirty="0" sz="2624" lang="en-US"/>
          </a:p>
        </p:txBody>
      </p:sp>
      <p:sp>
        <p:nvSpPr>
          <p:cNvPr id="1048606" name="Text 5"/>
          <p:cNvSpPr/>
          <p:nvPr/>
        </p:nvSpPr>
        <p:spPr>
          <a:xfrm>
            <a:off x="2760107" y="4795480"/>
            <a:ext cx="2647950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Preserving Resources</a:t>
            </a:r>
            <a:endParaRPr dirty="0" sz="2187" lang="en-US"/>
          </a:p>
        </p:txBody>
      </p:sp>
      <p:sp>
        <p:nvSpPr>
          <p:cNvPr id="1048607" name="Text 6"/>
          <p:cNvSpPr/>
          <p:nvPr/>
        </p:nvSpPr>
        <p:spPr>
          <a:xfrm>
            <a:off x="2760107" y="5712023"/>
            <a:ext cx="264795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smart water management helps conserve water, ensuring sustainable access for future generations.</a:t>
            </a:r>
            <a:endParaRPr dirty="0" sz="1750" lang="en-US"/>
          </a:p>
        </p:txBody>
      </p:sp>
      <p:sp>
        <p:nvSpPr>
          <p:cNvPr id="1048608" name="Shape 7"/>
          <p:cNvSpPr/>
          <p:nvPr/>
        </p:nvSpPr>
        <p:spPr>
          <a:xfrm>
            <a:off x="5630228" y="47191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09" name="Text 8"/>
          <p:cNvSpPr/>
          <p:nvPr/>
        </p:nvSpPr>
        <p:spPr>
          <a:xfrm>
            <a:off x="5779532" y="4760833"/>
            <a:ext cx="201335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dirty="0" sz="2624" lang="en-US"/>
          </a:p>
        </p:txBody>
      </p:sp>
      <p:sp>
        <p:nvSpPr>
          <p:cNvPr id="1048610" name="Text 9"/>
          <p:cNvSpPr/>
          <p:nvPr/>
        </p:nvSpPr>
        <p:spPr>
          <a:xfrm>
            <a:off x="6352342" y="4795480"/>
            <a:ext cx="2647950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Enhancing Efficiency</a:t>
            </a:r>
            <a:endParaRPr dirty="0" sz="2187" lang="en-US"/>
          </a:p>
        </p:txBody>
      </p:sp>
      <p:sp>
        <p:nvSpPr>
          <p:cNvPr id="1048611" name="Text 10"/>
          <p:cNvSpPr/>
          <p:nvPr/>
        </p:nvSpPr>
        <p:spPr>
          <a:xfrm>
            <a:off x="6352342" y="5712023"/>
            <a:ext cx="264795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benefits of optimizing water usage, minimizing waste, and reducing operational costs.</a:t>
            </a:r>
            <a:endParaRPr dirty="0" sz="1750" lang="en-US"/>
          </a:p>
        </p:txBody>
      </p:sp>
      <p:sp>
        <p:nvSpPr>
          <p:cNvPr id="1048612" name="Shape 11"/>
          <p:cNvSpPr/>
          <p:nvPr/>
        </p:nvSpPr>
        <p:spPr>
          <a:xfrm>
            <a:off x="9222462" y="47191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13" name="Text 12"/>
          <p:cNvSpPr/>
          <p:nvPr/>
        </p:nvSpPr>
        <p:spPr>
          <a:xfrm>
            <a:off x="9367957" y="4760833"/>
            <a:ext cx="208955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dirty="0" sz="2624" lang="en-US"/>
          </a:p>
        </p:txBody>
      </p:sp>
      <p:sp>
        <p:nvSpPr>
          <p:cNvPr id="1048614" name="Text 13"/>
          <p:cNvSpPr/>
          <p:nvPr/>
        </p:nvSpPr>
        <p:spPr>
          <a:xfrm>
            <a:off x="9944576" y="4795480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Mitigating Risks</a:t>
            </a:r>
            <a:endParaRPr dirty="0" sz="2187" lang="en-US"/>
          </a:p>
        </p:txBody>
      </p:sp>
      <p:sp>
        <p:nvSpPr>
          <p:cNvPr id="1048615" name="Text 14"/>
          <p:cNvSpPr/>
          <p:nvPr/>
        </p:nvSpPr>
        <p:spPr>
          <a:xfrm>
            <a:off x="9944576" y="5364837"/>
            <a:ext cx="2647950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real-time monitoring and automated alerts can prevent water-related emergencies.</a:t>
            </a:r>
            <a:endParaRPr dirty="0" sz="1750" lang="en-US"/>
          </a:p>
        </p:txBody>
      </p:sp>
      <p:pic>
        <p:nvPicPr>
          <p:cNvPr id="2097155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20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21" name="Text 2"/>
          <p:cNvSpPr/>
          <p:nvPr/>
        </p:nvSpPr>
        <p:spPr>
          <a:xfrm>
            <a:off x="2037993" y="2329220"/>
            <a:ext cx="7670125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13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the Python Script</a:t>
            </a:r>
            <a:endParaRPr dirty="0" sz="4374" lang="en-US"/>
          </a:p>
        </p:txBody>
      </p:sp>
      <p:sp>
        <p:nvSpPr>
          <p:cNvPr id="1048622" name="Text 3"/>
          <p:cNvSpPr/>
          <p:nvPr/>
        </p:nvSpPr>
        <p:spPr>
          <a:xfrm>
            <a:off x="2037993" y="3579019"/>
            <a:ext cx="3156347" cy="83296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79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 &amp; Analysis</a:t>
            </a:r>
            <a:endParaRPr dirty="0" sz="2624" lang="en-US"/>
          </a:p>
        </p:txBody>
      </p:sp>
      <p:sp>
        <p:nvSpPr>
          <p:cNvPr id="1048623" name="Text 4"/>
          <p:cNvSpPr/>
          <p:nvPr/>
        </p:nvSpPr>
        <p:spPr>
          <a:xfrm>
            <a:off x="2037993" y="4634151"/>
            <a:ext cx="3156347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the script gathers and analyzes water usage data from various sources.</a:t>
            </a:r>
            <a:endParaRPr dirty="0" sz="1750" lang="en-US"/>
          </a:p>
        </p:txBody>
      </p:sp>
      <p:sp>
        <p:nvSpPr>
          <p:cNvPr id="1048624" name="Text 5"/>
          <p:cNvSpPr/>
          <p:nvPr/>
        </p:nvSpPr>
        <p:spPr>
          <a:xfrm>
            <a:off x="5743932" y="3579019"/>
            <a:ext cx="3156347" cy="83296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79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</a:t>
            </a:r>
            <a:endParaRPr dirty="0" sz="2624" lang="en-US"/>
          </a:p>
        </p:txBody>
      </p:sp>
      <p:sp>
        <p:nvSpPr>
          <p:cNvPr id="1048625" name="Text 6"/>
          <p:cNvSpPr/>
          <p:nvPr/>
        </p:nvSpPr>
        <p:spPr>
          <a:xfrm>
            <a:off x="5743932" y="4634151"/>
            <a:ext cx="3156347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the script provides live updates on water flow, pressure, and quality.</a:t>
            </a:r>
            <a:endParaRPr dirty="0" sz="1750" lang="en-US"/>
          </a:p>
        </p:txBody>
      </p:sp>
      <p:sp>
        <p:nvSpPr>
          <p:cNvPr id="1048626" name="Text 7"/>
          <p:cNvSpPr/>
          <p:nvPr/>
        </p:nvSpPr>
        <p:spPr>
          <a:xfrm>
            <a:off x="9449872" y="3579019"/>
            <a:ext cx="3156347" cy="83296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kern="0" lang="en-US" spc="-79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Alerts &amp; Notifications</a:t>
            </a:r>
            <a:endParaRPr dirty="0" sz="2624" lang="en-US"/>
          </a:p>
        </p:txBody>
      </p:sp>
      <p:sp>
        <p:nvSpPr>
          <p:cNvPr id="1048627" name="Text 8"/>
          <p:cNvSpPr/>
          <p:nvPr/>
        </p:nvSpPr>
        <p:spPr>
          <a:xfrm>
            <a:off x="9449872" y="4634151"/>
            <a:ext cx="3156347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the script detects anomalies and sends notifications to prevent issues.</a:t>
            </a:r>
            <a:endParaRPr dirty="0" sz="175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32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33" name="Text 2"/>
          <p:cNvSpPr/>
          <p:nvPr/>
        </p:nvSpPr>
        <p:spPr>
          <a:xfrm>
            <a:off x="2037993" y="656987"/>
            <a:ext cx="8531781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13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Functionality of the Python Script</a:t>
            </a:r>
            <a:endParaRPr dirty="0" sz="4374" lang="en-US"/>
          </a:p>
        </p:txBody>
      </p:sp>
      <p:sp>
        <p:nvSpPr>
          <p:cNvPr id="1048634" name="Shape 3"/>
          <p:cNvSpPr/>
          <p:nvPr/>
        </p:nvSpPr>
        <p:spPr>
          <a:xfrm>
            <a:off x="2349103" y="1795701"/>
            <a:ext cx="44410" cy="5776793"/>
          </a:xfrm>
          <a:prstGeom prst="rect"/>
          <a:solidFill>
            <a:srgbClr val="B5B7E3"/>
          </a:solidFill>
        </p:spPr>
      </p:sp>
      <p:sp>
        <p:nvSpPr>
          <p:cNvPr id="1048635" name="Shape 4"/>
          <p:cNvSpPr/>
          <p:nvPr/>
        </p:nvSpPr>
        <p:spPr>
          <a:xfrm>
            <a:off x="2621220" y="2197001"/>
            <a:ext cx="777597" cy="44410"/>
          </a:xfrm>
          <a:prstGeom prst="rect"/>
          <a:solidFill>
            <a:srgbClr val="B5B7E3"/>
          </a:solidFill>
        </p:spPr>
      </p:sp>
      <p:sp>
        <p:nvSpPr>
          <p:cNvPr id="1048636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37" name="Text 6"/>
          <p:cNvSpPr/>
          <p:nvPr/>
        </p:nvSpPr>
        <p:spPr>
          <a:xfrm>
            <a:off x="2289631" y="2010966"/>
            <a:ext cx="163235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dirty="0" sz="2624" lang="en-US"/>
          </a:p>
        </p:txBody>
      </p:sp>
      <p:sp>
        <p:nvSpPr>
          <p:cNvPr id="1048638" name="Text 7"/>
          <p:cNvSpPr/>
          <p:nvPr/>
        </p:nvSpPr>
        <p:spPr>
          <a:xfrm>
            <a:off x="3593306" y="2017871"/>
            <a:ext cx="3334345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 &amp; Analysis</a:t>
            </a:r>
            <a:endParaRPr dirty="0" sz="2187" lang="en-US"/>
          </a:p>
        </p:txBody>
      </p:sp>
      <p:sp>
        <p:nvSpPr>
          <p:cNvPr id="1048639" name="Text 8"/>
          <p:cNvSpPr/>
          <p:nvPr/>
        </p:nvSpPr>
        <p:spPr>
          <a:xfrm>
            <a:off x="3593306" y="2587228"/>
            <a:ext cx="8999101" cy="71080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Gathers data from smart meters, IoT devices, and weather forecasts to analyze water usage patterns.</a:t>
            </a:r>
            <a:endParaRPr dirty="0" sz="1750" lang="en-US"/>
          </a:p>
        </p:txBody>
      </p:sp>
      <p:sp>
        <p:nvSpPr>
          <p:cNvPr id="1048640" name="Shape 9"/>
          <p:cNvSpPr/>
          <p:nvPr/>
        </p:nvSpPr>
        <p:spPr>
          <a:xfrm>
            <a:off x="2621220" y="4196655"/>
            <a:ext cx="777597" cy="44410"/>
          </a:xfrm>
          <a:prstGeom prst="rect"/>
          <a:solidFill>
            <a:srgbClr val="B5B7E3"/>
          </a:solidFill>
        </p:spPr>
      </p:sp>
      <p:sp>
        <p:nvSpPr>
          <p:cNvPr id="1048641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42" name="Text 11"/>
          <p:cNvSpPr/>
          <p:nvPr/>
        </p:nvSpPr>
        <p:spPr>
          <a:xfrm>
            <a:off x="2270581" y="4010620"/>
            <a:ext cx="201335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dirty="0" sz="2624" lang="en-US"/>
          </a:p>
        </p:txBody>
      </p:sp>
      <p:sp>
        <p:nvSpPr>
          <p:cNvPr id="1048643" name="Text 12"/>
          <p:cNvSpPr/>
          <p:nvPr/>
        </p:nvSpPr>
        <p:spPr>
          <a:xfrm>
            <a:off x="3593306" y="4017526"/>
            <a:ext cx="2683312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</a:t>
            </a:r>
            <a:endParaRPr dirty="0" sz="2187" lang="en-US"/>
          </a:p>
        </p:txBody>
      </p:sp>
      <p:sp>
        <p:nvSpPr>
          <p:cNvPr id="1048644" name="Text 13"/>
          <p:cNvSpPr/>
          <p:nvPr/>
        </p:nvSpPr>
        <p:spPr>
          <a:xfrm>
            <a:off x="3593306" y="4586883"/>
            <a:ext cx="8999101" cy="71080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Continuously tracks water flow, pressure, and quality to detect abnormalities in the system.</a:t>
            </a:r>
            <a:endParaRPr dirty="0" sz="1750" lang="en-US"/>
          </a:p>
        </p:txBody>
      </p:sp>
      <p:sp>
        <p:nvSpPr>
          <p:cNvPr id="1048645" name="Shape 14"/>
          <p:cNvSpPr/>
          <p:nvPr/>
        </p:nvSpPr>
        <p:spPr>
          <a:xfrm>
            <a:off x="2621220" y="6196310"/>
            <a:ext cx="777597" cy="44410"/>
          </a:xfrm>
          <a:prstGeom prst="rect"/>
          <a:solidFill>
            <a:srgbClr val="B5B7E3"/>
          </a:solidFill>
        </p:spPr>
      </p:sp>
      <p:sp>
        <p:nvSpPr>
          <p:cNvPr id="1048646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47" name="Text 16"/>
          <p:cNvSpPr/>
          <p:nvPr/>
        </p:nvSpPr>
        <p:spPr>
          <a:xfrm>
            <a:off x="2266771" y="6010275"/>
            <a:ext cx="208955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dirty="0" sz="2624" lang="en-US"/>
          </a:p>
        </p:txBody>
      </p:sp>
      <p:sp>
        <p:nvSpPr>
          <p:cNvPr id="1048648" name="Text 17"/>
          <p:cNvSpPr/>
          <p:nvPr/>
        </p:nvSpPr>
        <p:spPr>
          <a:xfrm>
            <a:off x="3593306" y="6017181"/>
            <a:ext cx="4183499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Alerts &amp; Notifications</a:t>
            </a:r>
            <a:endParaRPr dirty="0" sz="2187" lang="en-US"/>
          </a:p>
        </p:txBody>
      </p:sp>
      <p:sp>
        <p:nvSpPr>
          <p:cNvPr id="1048649" name="Text 18"/>
          <p:cNvSpPr/>
          <p:nvPr/>
        </p:nvSpPr>
        <p:spPr>
          <a:xfrm>
            <a:off x="3593306" y="6586538"/>
            <a:ext cx="8999101" cy="71080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Sends real-time alerts to stakeholders for leak detection, excessive consumption, and water quality issues.</a:t>
            </a:r>
            <a:endParaRPr dirty="0" sz="175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54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55" name="Text 2"/>
          <p:cNvSpPr/>
          <p:nvPr/>
        </p:nvSpPr>
        <p:spPr>
          <a:xfrm>
            <a:off x="2037993" y="1962626"/>
            <a:ext cx="8949452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kern="0" lang="en-US" spc="-13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the Python Script</a:t>
            </a:r>
            <a:endParaRPr dirty="0" sz="4374" lang="en-US"/>
          </a:p>
        </p:txBody>
      </p:sp>
      <p:sp>
        <p:nvSpPr>
          <p:cNvPr id="1048656" name="Shape 3"/>
          <p:cNvSpPr/>
          <p:nvPr/>
        </p:nvSpPr>
        <p:spPr>
          <a:xfrm>
            <a:off x="2037993" y="31013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57" name="Text 4"/>
          <p:cNvSpPr/>
          <p:nvPr/>
        </p:nvSpPr>
        <p:spPr>
          <a:xfrm>
            <a:off x="2273975" y="3337322"/>
            <a:ext cx="2898100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Water Usage Monitoring</a:t>
            </a:r>
            <a:endParaRPr dirty="0" sz="2187" lang="en-US"/>
          </a:p>
        </p:txBody>
      </p:sp>
      <p:sp>
        <p:nvSpPr>
          <p:cNvPr id="1048658" name="Text 5"/>
          <p:cNvSpPr/>
          <p:nvPr/>
        </p:nvSpPr>
        <p:spPr>
          <a:xfrm>
            <a:off x="2273975" y="4253865"/>
            <a:ext cx="289810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Maximize water efficiency by identifying consumption patterns and implementing targeted conservation strategies.</a:t>
            </a:r>
            <a:endParaRPr dirty="0" sz="1750" lang="en-US"/>
          </a:p>
        </p:txBody>
      </p:sp>
      <p:sp>
        <p:nvSpPr>
          <p:cNvPr id="1048659" name="Shape 6"/>
          <p:cNvSpPr/>
          <p:nvPr/>
        </p:nvSpPr>
        <p:spPr>
          <a:xfrm>
            <a:off x="5630228" y="31013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60" name="Text 7"/>
          <p:cNvSpPr/>
          <p:nvPr/>
        </p:nvSpPr>
        <p:spPr>
          <a:xfrm>
            <a:off x="5866209" y="3337322"/>
            <a:ext cx="2898100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 Reduction &amp; Resource Optimization</a:t>
            </a:r>
            <a:endParaRPr dirty="0" sz="2187" lang="en-US"/>
          </a:p>
        </p:txBody>
      </p:sp>
      <p:sp>
        <p:nvSpPr>
          <p:cNvPr id="1048661" name="Text 8"/>
          <p:cNvSpPr/>
          <p:nvPr/>
        </p:nvSpPr>
        <p:spPr>
          <a:xfrm>
            <a:off x="5866209" y="4253865"/>
            <a:ext cx="2898100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operational costs, eliminate waste, and allocate resources where they are most needed.</a:t>
            </a:r>
            <a:endParaRPr dirty="0" sz="1750" lang="en-US"/>
          </a:p>
        </p:txBody>
      </p:sp>
      <p:sp>
        <p:nvSpPr>
          <p:cNvPr id="1048662" name="Shape 9"/>
          <p:cNvSpPr/>
          <p:nvPr/>
        </p:nvSpPr>
        <p:spPr>
          <a:xfrm>
            <a:off x="9222462" y="31013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48663" name="Text 10"/>
          <p:cNvSpPr/>
          <p:nvPr/>
        </p:nvSpPr>
        <p:spPr>
          <a:xfrm>
            <a:off x="9458444" y="3337322"/>
            <a:ext cx="2898100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kern="0" lang="en-US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Environmental Sustainability</a:t>
            </a:r>
            <a:endParaRPr dirty="0" sz="2187" lang="en-US"/>
          </a:p>
        </p:txBody>
      </p:sp>
      <p:sp>
        <p:nvSpPr>
          <p:cNvPr id="1048664" name="Text 11"/>
          <p:cNvSpPr/>
          <p:nvPr/>
        </p:nvSpPr>
        <p:spPr>
          <a:xfrm>
            <a:off x="9458444" y="4253865"/>
            <a:ext cx="289810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kern="0" lang="en-US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Promote sustainability by conserving water resources and minimizing the carbon footprint of water management systems.</a:t>
            </a:r>
            <a:endParaRPr dirty="0" sz="175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 txBox="1"/>
          <p:nvPr/>
        </p:nvSpPr>
        <p:spPr>
          <a:xfrm rot="21593454">
            <a:off x="969906" y="925829"/>
            <a:ext cx="11939723" cy="6377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import time
import random
def simulate_flow_meter():
    # Simulate a flow meter to generate water consumption data
    while True:
        water_flow = round(random.uniform(0.1, 2.0), 2)  # Simulate water flow in gallons per minute
        yield water_flow
        time.sleep(1)  # Simulate data update every second
# Test the flow meter simulation
if __name__ == "__main__":
    for flow_rate in simulate_flow_meter():
        print(f"Water Flow Rate: {flow_rate} GPM")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"/>
          <p:cNvSpPr txBox="1"/>
          <p:nvPr/>
        </p:nvSpPr>
        <p:spPr>
          <a:xfrm>
            <a:off x="1269568" y="0"/>
            <a:ext cx="9714261" cy="105689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import time
import random
import paho.mqtt.client as mqtt
# Simulate flow meter data
def simulate_flow_meter():
    while True:
        water_flow = round(random.uniform(0.1, 2.0), 2)
        yield water_flow
        time.sleep(1)
# MQTT parameters
broker_address = "your_mqtt_broker_address"
port = 1883
topic = "water_consumption"
# MQTT client setup
client = mqtt.Client("WaterConsumptionClient")
client.connect(broker_address, port)
# Simulate and publish data
if __name__ == "__main__":
    for flow_rate in simulate_flow_meter():
        print(f"Water Flow Rate: {flow_rate} GPM")
        client.publish(topic, payload=flow_rate)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"/>
          <p:cNvSpPr txBox="1"/>
          <p:nvPr/>
        </p:nvSpPr>
        <p:spPr>
          <a:xfrm>
            <a:off x="0" y="-8184038"/>
            <a:ext cx="13560431" cy="105689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import time
import random
import paho.mqtt.client as mqtt
# Simulate flow meter data
def simulate_flow_meter():
    while True:
        water_flow = round(random.uniform(0.1, 2.0), 2)
        yield water_flow
        time.sleep(1)
# MQTT parameters
broker_address = "your_mqtt_broker_address"
port = 1883
topic = "water_consumption"
# MQTT client setup
client = mqtt.Client("WaterConsumptionClient")
client.connect(broker_address, port)
# Simulate and publish data
if __name__ == "__main__":
    for flow_rate in simulate_flow_meter():
        print(f"Water Flow Rate: {flow_rate} GPM")
        client.publish(topic, payload=flow_rate)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PptxGenJS</cp:lastModifiedBy>
  <dcterms:created xsi:type="dcterms:W3CDTF">2023-10-17T18:53:40Z</dcterms:created>
  <dcterms:modified xsi:type="dcterms:W3CDTF">2023-10-18T06:00:13Z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8f3aa69c716448b7861cb717d2a867cc</vt:lpwstr>
  </property>
</Properties>
</file>