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71" autoAdjust="0"/>
  </p:normalViewPr>
  <p:slideViewPr>
    <p:cSldViewPr snapToGrid="0">
      <p:cViewPr varScale="1">
        <p:scale>
          <a:sx n="83" d="100"/>
          <a:sy n="83" d="100"/>
        </p:scale>
        <p:origin x="1450"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3276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Joshva</a:t>
            </a:r>
            <a:r>
              <a:rPr lang="en-US" sz="1100" b="0" i="0" u="none" strike="noStrike" cap="none" dirty="0">
                <a:solidFill>
                  <a:schemeClr val="tx1"/>
                </a:solidFill>
                <a:latin typeface="Arial"/>
                <a:ea typeface="Arial"/>
                <a:cs typeface="Arial"/>
                <a:sym typeface="Arial"/>
              </a:rPr>
              <a:t> S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963521104301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Stella Mary’s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61508" cy="40309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100" b="1" dirty="0">
                <a:solidFill>
                  <a:srgbClr val="213163"/>
                </a:solidFill>
              </a:rPr>
            </a:br>
            <a:r>
              <a:rPr lang="en-US" sz="1100" b="1" dirty="0">
                <a:solidFill>
                  <a:srgbClr val="213163"/>
                </a:solidFill>
              </a:rPr>
              <a:t>Setting up Django Project: First, create a new Django project using the </a:t>
            </a:r>
            <a:r>
              <a:rPr lang="en-US" sz="1100" b="1" dirty="0" err="1">
                <a:solidFill>
                  <a:srgbClr val="213163"/>
                </a:solidFill>
              </a:rPr>
              <a:t>django</a:t>
            </a:r>
            <a:r>
              <a:rPr lang="en-US" sz="1100" b="1" dirty="0">
                <a:solidFill>
                  <a:srgbClr val="213163"/>
                </a:solidFill>
              </a:rPr>
              <a:t>-admin command. Then, create a new Django app within the project for the car rental application.</a:t>
            </a:r>
            <a:br>
              <a:rPr lang="en-US" sz="1100" b="1" dirty="0">
                <a:solidFill>
                  <a:srgbClr val="213163"/>
                </a:solidFill>
              </a:rPr>
            </a:br>
            <a:br>
              <a:rPr lang="en-US" sz="1100" b="1" dirty="0">
                <a:solidFill>
                  <a:srgbClr val="213163"/>
                </a:solidFill>
              </a:rPr>
            </a:br>
            <a:r>
              <a:rPr lang="en-US" sz="1100" b="1" dirty="0">
                <a:solidFill>
                  <a:srgbClr val="213163"/>
                </a:solidFill>
              </a:rPr>
              <a:t>Define Models: Define models for the car rental application. Some basic models might include Car, Customer, Rental, and Location.</a:t>
            </a:r>
            <a:br>
              <a:rPr lang="en-US" sz="1100" b="1" dirty="0">
                <a:solidFill>
                  <a:srgbClr val="213163"/>
                </a:solidFill>
              </a:rPr>
            </a:br>
            <a:br>
              <a:rPr lang="en-US" sz="1100" b="1" dirty="0">
                <a:solidFill>
                  <a:srgbClr val="213163"/>
                </a:solidFill>
              </a:rPr>
            </a:br>
            <a:r>
              <a:rPr lang="en-US" sz="1100" b="1" dirty="0">
                <a:solidFill>
                  <a:srgbClr val="213163"/>
                </a:solidFill>
              </a:rPr>
              <a:t>Create Views: Create views to handle different actions in your application, such as listing available cars, renting a car, etc.</a:t>
            </a:r>
            <a:br>
              <a:rPr lang="en-US" sz="1100" b="1" dirty="0">
                <a:solidFill>
                  <a:srgbClr val="213163"/>
                </a:solidFill>
              </a:rPr>
            </a:br>
            <a:br>
              <a:rPr lang="en-US" sz="1100" b="1" dirty="0">
                <a:solidFill>
                  <a:srgbClr val="213163"/>
                </a:solidFill>
              </a:rPr>
            </a:br>
            <a:r>
              <a:rPr lang="en-US" sz="1100" b="1" dirty="0">
                <a:solidFill>
                  <a:srgbClr val="213163"/>
                </a:solidFill>
              </a:rPr>
              <a:t>Create Templates: Create HTML templates to render the views. Use Django's template language to dynamically display data.</a:t>
            </a:r>
            <a:br>
              <a:rPr lang="en-US" sz="1100" b="1" dirty="0">
                <a:solidFill>
                  <a:srgbClr val="213163"/>
                </a:solidFill>
              </a:rPr>
            </a:br>
            <a:br>
              <a:rPr lang="en-US" sz="1100" b="1" dirty="0">
                <a:solidFill>
                  <a:srgbClr val="213163"/>
                </a:solidFill>
              </a:rPr>
            </a:br>
            <a:r>
              <a:rPr lang="en-US" sz="1100" b="1" dirty="0">
                <a:solidFill>
                  <a:srgbClr val="213163"/>
                </a:solidFill>
              </a:rPr>
              <a:t>Integrate with Database: Run Django's </a:t>
            </a:r>
            <a:r>
              <a:rPr lang="en-US" sz="1100" b="1" dirty="0" err="1">
                <a:solidFill>
                  <a:srgbClr val="213163"/>
                </a:solidFill>
              </a:rPr>
              <a:t>makemigrations</a:t>
            </a:r>
            <a:r>
              <a:rPr lang="en-US" sz="1100" b="1" dirty="0">
                <a:solidFill>
                  <a:srgbClr val="213163"/>
                </a:solidFill>
              </a:rPr>
              <a:t> and migrate commands to create database tables based on your models.</a:t>
            </a:r>
            <a:br>
              <a:rPr lang="en-US" sz="1100" b="1" dirty="0">
                <a:solidFill>
                  <a:srgbClr val="213163"/>
                </a:solidFill>
              </a:rPr>
            </a:br>
            <a:br>
              <a:rPr lang="en-US" sz="1100" b="1" dirty="0">
                <a:solidFill>
                  <a:srgbClr val="213163"/>
                </a:solidFill>
              </a:rPr>
            </a:br>
            <a:r>
              <a:rPr lang="en-US" sz="1100" b="1" dirty="0">
                <a:solidFill>
                  <a:srgbClr val="213163"/>
                </a:solidFill>
              </a:rPr>
              <a:t>Testing: Test your application to ensure everything is working as expected.</a:t>
            </a:r>
            <a:br>
              <a:rPr lang="en-US" sz="1100" b="1" dirty="0">
                <a:solidFill>
                  <a:srgbClr val="213163"/>
                </a:solidFill>
              </a:rPr>
            </a:br>
            <a:br>
              <a:rPr lang="en-US" sz="1100" b="1" dirty="0">
                <a:solidFill>
                  <a:srgbClr val="213163"/>
                </a:solidFill>
              </a:rPr>
            </a:br>
            <a:r>
              <a:rPr lang="en-US" sz="1100" b="1" dirty="0">
                <a:solidFill>
                  <a:srgbClr val="213163"/>
                </a:solidFill>
              </a:rPr>
              <a:t>Results: You can evaluate the success of your project based on user engagement, number of rentals, revenue generated, customer feedback, etc.</a:t>
            </a:r>
            <a:endParaRPr lang="en-IN" sz="11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F6115048-01A7-527B-1AFB-E8FA0E71BCB5}"/>
              </a:ext>
            </a:extLst>
          </p:cNvPr>
          <p:cNvPicPr>
            <a:picLocks noChangeAspect="1"/>
          </p:cNvPicPr>
          <p:nvPr/>
        </p:nvPicPr>
        <p:blipFill>
          <a:blip r:embed="rId2"/>
          <a:stretch>
            <a:fillRect/>
          </a:stretch>
        </p:blipFill>
        <p:spPr>
          <a:xfrm>
            <a:off x="1409700" y="1065075"/>
            <a:ext cx="6461760" cy="378124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8BC1D6C7-1E35-64B0-58F5-2E42EA2CBDA5}"/>
              </a:ext>
            </a:extLst>
          </p:cNvPr>
          <p:cNvPicPr>
            <a:picLocks noChangeAspect="1"/>
          </p:cNvPicPr>
          <p:nvPr/>
        </p:nvPicPr>
        <p:blipFill>
          <a:blip r:embed="rId2"/>
          <a:stretch>
            <a:fillRect/>
          </a:stretch>
        </p:blipFill>
        <p:spPr>
          <a:xfrm>
            <a:off x="1173480" y="1165860"/>
            <a:ext cx="6888480" cy="37211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7C9BAF41-B786-EAD9-1567-4508AD8B283A}"/>
              </a:ext>
            </a:extLst>
          </p:cNvPr>
          <p:cNvPicPr>
            <a:picLocks noChangeAspect="1"/>
          </p:cNvPicPr>
          <p:nvPr/>
        </p:nvPicPr>
        <p:blipFill>
          <a:blip r:embed="rId2"/>
          <a:stretch>
            <a:fillRect/>
          </a:stretch>
        </p:blipFill>
        <p:spPr>
          <a:xfrm>
            <a:off x="833120" y="1104900"/>
            <a:ext cx="7609840" cy="380238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64662670-A1CF-CBF8-C341-39A74B2644F6}"/>
              </a:ext>
            </a:extLst>
          </p:cNvPr>
          <p:cNvPicPr>
            <a:picLocks noChangeAspect="1"/>
          </p:cNvPicPr>
          <p:nvPr/>
        </p:nvPicPr>
        <p:blipFill>
          <a:blip r:embed="rId2"/>
          <a:stretch>
            <a:fillRect/>
          </a:stretch>
        </p:blipFill>
        <p:spPr>
          <a:xfrm>
            <a:off x="1066800" y="1127759"/>
            <a:ext cx="6837680" cy="379984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76C8A06D-EBD5-3E45-F7A7-D1B9907FB885}"/>
              </a:ext>
            </a:extLst>
          </p:cNvPr>
          <p:cNvPicPr>
            <a:picLocks noChangeAspect="1"/>
          </p:cNvPicPr>
          <p:nvPr/>
        </p:nvPicPr>
        <p:blipFill>
          <a:blip r:embed="rId2"/>
          <a:stretch>
            <a:fillRect/>
          </a:stretch>
        </p:blipFill>
        <p:spPr>
          <a:xfrm>
            <a:off x="802640" y="1097280"/>
            <a:ext cx="7518400" cy="3789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3113194"/>
          </a:xfrm>
        </p:spPr>
        <p:txBody>
          <a:bodyPr/>
          <a:lstStyle/>
          <a:p>
            <a:pPr marL="285750" indent="-285750" algn="l">
              <a:buFont typeface="Arial" panose="020B0604020202020204" pitchFamily="34" charset="0"/>
              <a:buChar char="•"/>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r>
              <a:rPr lang="en-US" sz="1800" b="1" dirty="0">
                <a:solidFill>
                  <a:srgbClr val="374151"/>
                </a:solidFill>
                <a:latin typeface="+mj-lt"/>
                <a:cs typeface="Times New Roman" panose="02020603050405020304" pitchFamily="18" charset="0"/>
              </a:rPr>
              <a:t>1)  </a:t>
            </a:r>
            <a:r>
              <a:rPr lang="en-US" sz="1800" b="0" i="0" dirty="0">
                <a:solidFill>
                  <a:srgbClr val="0D0D0D"/>
                </a:solidFill>
                <a:effectLst/>
                <a:highlight>
                  <a:srgbClr val="FFFFFF"/>
                </a:highlight>
                <a:latin typeface="Söhne"/>
              </a:rPr>
              <a:t>Implement a rating and review system for cars and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2) Add support for different types of vehicles (e.g., trucks, vans, motorcycles).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3) Enhance the search and filter functionality to provide more options for users.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4) Integrate with mapping services for location-based services and directions.</a:t>
            </a:r>
            <a:br>
              <a:rPr lang="en-US" b="0" i="0" dirty="0">
                <a:solidFill>
                  <a:srgbClr val="0D0D0D"/>
                </a:solidFill>
                <a:effectLst/>
                <a:highlight>
                  <a:srgbClr val="FFFFFF"/>
                </a:highligh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2000" b="0" i="0" dirty="0">
                <a:solidFill>
                  <a:srgbClr val="0D0D0D"/>
                </a:solidFill>
                <a:effectLst/>
                <a:highlight>
                  <a:srgbClr val="FFFFFF"/>
                </a:highlight>
                <a:latin typeface="Söhne"/>
              </a:rPr>
              <a:t>The Car Rentals Application aims to provide a user-friendly platform for renting cars, offering a wide range of features and functionalities to meet the needs of both customers and administrators.</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73835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200" b="1" dirty="0">
                <a:solidFill>
                  <a:srgbClr val="213163"/>
                </a:solidFill>
              </a:rPr>
            </a:br>
            <a:r>
              <a:rPr lang="en-US" sz="1200" b="1" dirty="0">
                <a:solidFill>
                  <a:srgbClr val="213163"/>
                </a:solidFill>
              </a:rPr>
              <a:t>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a:t>
            </a:r>
            <a:br>
              <a:rPr lang="en-US" sz="1200" b="1" dirty="0">
                <a:solidFill>
                  <a:srgbClr val="213163"/>
                </a:solidFill>
              </a:rPr>
            </a:br>
            <a:r>
              <a:rPr lang="en-US" sz="1200" b="1" dirty="0">
                <a:solidFill>
                  <a:srgbClr val="213163"/>
                </a:solidFill>
              </a:rPr>
              <a:t>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a:t>
            </a:r>
            <a:br>
              <a:rPr lang="en-US" sz="1200" b="1" dirty="0">
                <a:solidFill>
                  <a:srgbClr val="213163"/>
                </a:solidFill>
              </a:rPr>
            </a:br>
            <a:r>
              <a:rPr lang="en-US" sz="1200" b="1" dirty="0">
                <a:solidFill>
                  <a:srgbClr val="213163"/>
                </a:solidFill>
              </a:rPr>
              <a:t>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a:t>
            </a:r>
            <a:br>
              <a:rPr lang="en-US" sz="1200" b="1" dirty="0">
                <a:solidFill>
                  <a:srgbClr val="213163"/>
                </a:solidFill>
              </a:rPr>
            </a:br>
            <a:r>
              <a:rPr lang="en-US" sz="1200" b="1" dirty="0">
                <a:solidFill>
                  <a:srgbClr val="213163"/>
                </a:solidFill>
              </a:rPr>
              <a:t>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a:t>
            </a:r>
            <a:br>
              <a:rPr lang="en-US" sz="1200" b="1" dirty="0">
                <a:solidFill>
                  <a:srgbClr val="213163"/>
                </a:solidFill>
              </a:rPr>
            </a:br>
            <a:r>
              <a:rPr lang="en-US" sz="1200" b="1" dirty="0">
                <a:solidFill>
                  <a:srgbClr val="213163"/>
                </a:solidFill>
              </a:rPr>
              <a:t>Overall, the Car Rentals Application aims to provide a seamless and efficient solution for users to rent cars online, enhancing their overall experience and satisfaction.</a:t>
            </a:r>
            <a:br>
              <a:rPr lang="en-US" sz="10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7674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US" sz="1600" b="1" dirty="0">
                <a:solidFill>
                  <a:srgbClr val="213163"/>
                </a:solidFill>
              </a:rPr>
            </a:br>
            <a:br>
              <a:rPr lang="en-US" sz="1100" b="1" dirty="0">
                <a:solidFill>
                  <a:srgbClr val="213163"/>
                </a:solidFill>
              </a:rPr>
            </a:br>
            <a:r>
              <a:rPr lang="en-US" sz="1100" b="1" dirty="0">
                <a:solidFill>
                  <a:srgbClr val="213163"/>
                </a:solidFill>
              </a:rPr>
              <a:t>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a:t>
            </a:r>
            <a:br>
              <a:rPr lang="en-US" sz="1100" b="1" dirty="0">
                <a:solidFill>
                  <a:srgbClr val="213163"/>
                </a:solidFill>
              </a:rPr>
            </a:br>
            <a:br>
              <a:rPr lang="en-US" sz="1100" b="1" dirty="0">
                <a:solidFill>
                  <a:srgbClr val="213163"/>
                </a:solidFill>
              </a:rPr>
            </a:br>
            <a:r>
              <a:rPr lang="en-US" sz="1100" b="1" dirty="0">
                <a:solidFill>
                  <a:srgbClr val="213163"/>
                </a:solidFill>
              </a:rPr>
              <a:t>Key Features:</a:t>
            </a:r>
            <a:br>
              <a:rPr lang="en-US" sz="1100" b="1" dirty="0">
                <a:solidFill>
                  <a:srgbClr val="213163"/>
                </a:solidFill>
              </a:rPr>
            </a:br>
            <a:br>
              <a:rPr lang="en-US" sz="1100" b="1" dirty="0">
                <a:solidFill>
                  <a:srgbClr val="213163"/>
                </a:solidFill>
              </a:rPr>
            </a:br>
            <a:r>
              <a:rPr lang="en-US" sz="1100" b="1" dirty="0">
                <a:solidFill>
                  <a:srgbClr val="213163"/>
                </a:solidFill>
              </a:rPr>
              <a:t>User Authentication: Users should be able to create accounts, log in, and manage their profiles.</a:t>
            </a:r>
            <a:br>
              <a:rPr lang="en-US" sz="1100" b="1" dirty="0">
                <a:solidFill>
                  <a:srgbClr val="213163"/>
                </a:solidFill>
              </a:rPr>
            </a:br>
            <a:r>
              <a:rPr lang="en-US" sz="1100" b="1" dirty="0">
                <a:solidFill>
                  <a:srgbClr val="213163"/>
                </a:solidFill>
              </a:rPr>
              <a:t>Car Listings: Display a list of available cars with details such as model, make, year, and rental price per day.</a:t>
            </a:r>
            <a:br>
              <a:rPr lang="en-US" sz="1100" b="1" dirty="0">
                <a:solidFill>
                  <a:srgbClr val="213163"/>
                </a:solidFill>
              </a:rPr>
            </a:br>
            <a:r>
              <a:rPr lang="en-US" sz="1100" b="1" dirty="0">
                <a:solidFill>
                  <a:srgbClr val="213163"/>
                </a:solidFill>
              </a:rPr>
              <a:t>Search and Filter: Allow users to search for cars based on criteria such as model, make, year, and price range.</a:t>
            </a:r>
            <a:br>
              <a:rPr lang="en-US" sz="1100" b="1" dirty="0">
                <a:solidFill>
                  <a:srgbClr val="213163"/>
                </a:solidFill>
              </a:rPr>
            </a:br>
            <a:r>
              <a:rPr lang="en-US" sz="1100" b="1" dirty="0">
                <a:solidFill>
                  <a:srgbClr val="213163"/>
                </a:solidFill>
              </a:rPr>
              <a:t>Booking System: Enable users to select a car, choose rental dates, and make a booking.</a:t>
            </a:r>
            <a:br>
              <a:rPr lang="en-US" sz="1100" b="1" dirty="0">
                <a:solidFill>
                  <a:srgbClr val="213163"/>
                </a:solidFill>
              </a:rPr>
            </a:br>
            <a:r>
              <a:rPr lang="en-US" sz="1100" b="1" dirty="0">
                <a:solidFill>
                  <a:srgbClr val="213163"/>
                </a:solidFill>
              </a:rPr>
              <a:t>Admin Panel: Provide an admin interface to manage car listings, user accounts, bookings, and rental schedules.</a:t>
            </a:r>
            <a:br>
              <a:rPr lang="en-US" sz="1100" b="1" dirty="0">
                <a:solidFill>
                  <a:srgbClr val="213163"/>
                </a:solidFill>
              </a:rPr>
            </a:br>
            <a:r>
              <a:rPr lang="en-US" sz="1100" b="1" dirty="0">
                <a:solidFill>
                  <a:srgbClr val="213163"/>
                </a:solidFill>
              </a:rPr>
              <a:t>Payment Integration: Integrate a payment gateway to process rental payments securely.</a:t>
            </a:r>
            <a:br>
              <a:rPr lang="en-US" sz="1100" b="1" dirty="0">
                <a:solidFill>
                  <a:srgbClr val="213163"/>
                </a:solidFill>
              </a:rPr>
            </a:br>
            <a:r>
              <a:rPr lang="en-US" sz="1100" b="1" dirty="0">
                <a:solidFill>
                  <a:srgbClr val="213163"/>
                </a:solidFill>
              </a:rPr>
              <a:t>Email Notifications: Send email notifications to users for booking confirmations, reminders, and updates.</a:t>
            </a:r>
            <a:br>
              <a:rPr lang="en-US" sz="1100" b="1" dirty="0">
                <a:solidFill>
                  <a:srgbClr val="213163"/>
                </a:solidFill>
              </a:rPr>
            </a:br>
            <a:br>
              <a:rPr lang="en-US" sz="1100" b="1" dirty="0">
                <a:solidFill>
                  <a:srgbClr val="213163"/>
                </a:solidFill>
              </a:rPr>
            </a:br>
            <a:r>
              <a:rPr lang="en-US" sz="1100" b="1" dirty="0">
                <a:solidFill>
                  <a:srgbClr val="213163"/>
                </a:solidFill>
              </a:rPr>
              <a:t>Technologies Used:</a:t>
            </a:r>
            <a:br>
              <a:rPr lang="en-US" sz="1100" b="1" dirty="0">
                <a:solidFill>
                  <a:srgbClr val="213163"/>
                </a:solidFill>
              </a:rPr>
            </a:br>
            <a:r>
              <a:rPr lang="en-US" sz="1100" b="1" dirty="0">
                <a:solidFill>
                  <a:srgbClr val="213163"/>
                </a:solidFill>
              </a:rPr>
              <a:t>Django Framework for backend development</a:t>
            </a:r>
            <a:br>
              <a:rPr lang="en-US" sz="1100" b="1" dirty="0">
                <a:solidFill>
                  <a:srgbClr val="213163"/>
                </a:solidFill>
              </a:rPr>
            </a:br>
            <a:r>
              <a:rPr lang="en-US" sz="1100" b="1" dirty="0">
                <a:solidFill>
                  <a:srgbClr val="213163"/>
                </a:solidFill>
              </a:rPr>
              <a:t>HTML, CSS, and JavaScript for frontend</a:t>
            </a:r>
            <a:br>
              <a:rPr lang="en-US" sz="1100" b="1" dirty="0">
                <a:solidFill>
                  <a:srgbClr val="213163"/>
                </a:solidFill>
              </a:rPr>
            </a:br>
            <a:r>
              <a:rPr lang="en-US" sz="1100" b="1" dirty="0">
                <a:solidFill>
                  <a:srgbClr val="213163"/>
                </a:solidFill>
              </a:rPr>
              <a:t>SQLite or PostgreSQL for database management</a:t>
            </a:r>
            <a:br>
              <a:rPr lang="en-US" sz="1100" b="1" dirty="0">
                <a:solidFill>
                  <a:srgbClr val="213163"/>
                </a:solidFill>
              </a:rPr>
            </a:br>
            <a:r>
              <a:rPr lang="en-US" sz="1100" b="1" dirty="0">
                <a:solidFill>
                  <a:srgbClr val="213163"/>
                </a:solidFill>
              </a:rPr>
              <a:t>Payment gateway API for payment processing</a:t>
            </a:r>
            <a:br>
              <a:rPr lang="en-US" sz="1100" b="1" dirty="0">
                <a:solidFill>
                  <a:srgbClr val="213163"/>
                </a:solidFill>
              </a:rPr>
            </a:br>
            <a:endParaRPr lang="en-IN" sz="11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38648"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lang="en-IN" sz="1600" b="1" dirty="0">
                <a:solidFill>
                  <a:srgbClr val="213163"/>
                </a:solidFill>
              </a:rPr>
              <a:t>Project Overview</a:t>
            </a:r>
            <a:br>
              <a:rPr lang="en-IN" sz="1600" b="1" dirty="0">
                <a:solidFill>
                  <a:srgbClr val="213163"/>
                </a:solidFill>
              </a:rPr>
            </a:br>
            <a:br>
              <a:rPr lang="en-IN" sz="1600" b="1" dirty="0">
                <a:solidFill>
                  <a:srgbClr val="213163"/>
                </a:solidFill>
              </a:rPr>
            </a:br>
            <a:br>
              <a:rPr lang="en-IN" sz="1600" b="1" dirty="0">
                <a:solidFill>
                  <a:srgbClr val="213163"/>
                </a:solidFill>
              </a:rPr>
            </a:br>
            <a:r>
              <a:rPr kumimoji="0" lang="en-US" altLang="en-US" b="1" i="0" u="none" strike="noStrike" cap="none" normalizeH="0" baseline="0" dirty="0">
                <a:ln>
                  <a:noFill/>
                </a:ln>
                <a:solidFill>
                  <a:schemeClr val="tx1"/>
                </a:solidFill>
                <a:effectLst/>
                <a:latin typeface="Arial" panose="020B0604020202020204" pitchFamily="34" charset="0"/>
              </a:rPr>
              <a:t>Project Plan</a:t>
            </a:r>
            <a:r>
              <a:rPr kumimoji="0" lang="en-US" altLang="en-US" b="0" i="0" u="none" strike="noStrike" cap="none" normalizeH="0" baseline="0" dirty="0">
                <a:ln>
                  <a:noFill/>
                </a:ln>
                <a:solidFill>
                  <a:schemeClr val="tx1"/>
                </a:solidFill>
                <a:effectLst/>
                <a:latin typeface="Arial" panose="020B0604020202020204" pitchFamily="34" charset="0"/>
              </a:rPr>
              <a:t>:</a:t>
            </a: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1" i="0" u="none" strike="noStrike" cap="none" normalizeH="0" baseline="0" dirty="0">
                <a:ln>
                  <a:noFill/>
                </a:ln>
                <a:solidFill>
                  <a:schemeClr val="tx1"/>
                </a:solidFill>
                <a:effectLst/>
                <a:latin typeface="Arial" panose="020B0604020202020204" pitchFamily="34" charset="0"/>
              </a:rPr>
              <a:t>Phase 1: Planning and Design</a:t>
            </a:r>
            <a:br>
              <a:rPr kumimoji="0" lang="en-US" altLang="en-US" b="1"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Define project requirements and features.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Design database schema and application architecture.</a:t>
            </a: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1" i="0" u="none" strike="noStrike" cap="none" normalizeH="0" baseline="0" dirty="0">
                <a:ln>
                  <a:noFill/>
                </a:ln>
                <a:solidFill>
                  <a:schemeClr val="tx1"/>
                </a:solidFill>
                <a:effectLst/>
                <a:latin typeface="Arial" panose="020B0604020202020204" pitchFamily="34" charset="0"/>
              </a:rPr>
              <a:t>Phase 2: Development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Implement frontend and backend functionality.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Integrate payment gateway and other APIs.</a:t>
            </a: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1" i="0" u="none" strike="noStrike" cap="none" normalizeH="0" baseline="0" dirty="0">
                <a:ln>
                  <a:noFill/>
                </a:ln>
                <a:solidFill>
                  <a:schemeClr val="tx1"/>
                </a:solidFill>
                <a:effectLst/>
                <a:latin typeface="Arial" panose="020B0604020202020204" pitchFamily="34" charset="0"/>
              </a:rPr>
              <a:t>Phase 3: Testing and Deployment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Conduct thorough testing to ensure functionality and security.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Deploy the application to a web server for public access</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9E6DF233-E0B3-4750-C67A-8A855F75EDD8}"/>
              </a:ext>
            </a:extLst>
          </p:cNvPr>
          <p:cNvSpPr>
            <a:spLocks noChangeArrowheads="1"/>
          </p:cNvSpPr>
          <p:nvPr/>
        </p:nvSpPr>
        <p:spPr bwMode="auto">
          <a:xfrm>
            <a:off x="0" y="-461793"/>
            <a:ext cx="155492" cy="92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767E17A-7F21-3F59-9F73-D62D1EC0E35A}"/>
              </a:ext>
            </a:extLst>
          </p:cNvPr>
          <p:cNvSpPr>
            <a:spLocks noChangeArrowheads="1"/>
          </p:cNvSpPr>
          <p:nvPr/>
        </p:nvSpPr>
        <p:spPr bwMode="auto">
          <a:xfrm>
            <a:off x="0" y="0"/>
            <a:ext cx="42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715788" cy="367651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br>
              <a:rPr lang="en-IN" sz="1600" b="1" dirty="0">
                <a:solidFill>
                  <a:srgbClr val="213163"/>
                </a:solidFill>
              </a:rPr>
            </a:br>
            <a:r>
              <a:rPr lang="en-IN" sz="1100" b="1" dirty="0">
                <a:solidFill>
                  <a:srgbClr val="213163"/>
                </a:solidFill>
              </a:rPr>
              <a:t>Project Setup:</a:t>
            </a:r>
            <a:br>
              <a:rPr lang="en-IN" sz="1100" b="1" dirty="0">
                <a:solidFill>
                  <a:srgbClr val="213163"/>
                </a:solidFill>
              </a:rPr>
            </a:br>
            <a:r>
              <a:rPr lang="en-IN" sz="1100" b="1" dirty="0">
                <a:solidFill>
                  <a:srgbClr val="213163"/>
                </a:solidFill>
              </a:rPr>
              <a:t>Create a new Django project: </a:t>
            </a:r>
            <a:r>
              <a:rPr lang="en-IN" sz="1100" b="1" dirty="0" err="1">
                <a:solidFill>
                  <a:srgbClr val="213163"/>
                </a:solidFill>
              </a:rPr>
              <a:t>django</a:t>
            </a:r>
            <a:r>
              <a:rPr lang="en-IN" sz="1100" b="1" dirty="0">
                <a:solidFill>
                  <a:srgbClr val="213163"/>
                </a:solidFill>
              </a:rPr>
              <a:t>-admin </a:t>
            </a:r>
            <a:r>
              <a:rPr lang="en-IN" sz="1100" b="1" dirty="0" err="1">
                <a:solidFill>
                  <a:srgbClr val="213163"/>
                </a:solidFill>
              </a:rPr>
              <a:t>startproject</a:t>
            </a:r>
            <a:r>
              <a:rPr lang="en-IN" sz="1100" b="1" dirty="0">
                <a:solidFill>
                  <a:srgbClr val="213163"/>
                </a:solidFill>
              </a:rPr>
              <a:t> </a:t>
            </a:r>
            <a:r>
              <a:rPr lang="en-IN" sz="1100" b="1" dirty="0" err="1">
                <a:solidFill>
                  <a:srgbClr val="213163"/>
                </a:solidFill>
              </a:rPr>
              <a:t>car_rental</a:t>
            </a:r>
            <a:r>
              <a:rPr lang="en-IN" sz="1100" b="1" dirty="0">
                <a:solidFill>
                  <a:srgbClr val="213163"/>
                </a:solidFill>
              </a:rPr>
              <a:t>.</a:t>
            </a:r>
            <a:br>
              <a:rPr lang="en-IN" sz="1100" b="1" dirty="0">
                <a:solidFill>
                  <a:srgbClr val="213163"/>
                </a:solidFill>
              </a:rPr>
            </a:br>
            <a:r>
              <a:rPr lang="en-IN" sz="1100" b="1" dirty="0">
                <a:solidFill>
                  <a:srgbClr val="213163"/>
                </a:solidFill>
              </a:rPr>
              <a:t>Create a new Django app for the rental functionality: python manage.py </a:t>
            </a:r>
            <a:r>
              <a:rPr lang="en-IN" sz="1100" b="1" dirty="0" err="1">
                <a:solidFill>
                  <a:srgbClr val="213163"/>
                </a:solidFill>
              </a:rPr>
              <a:t>startapp</a:t>
            </a:r>
            <a:r>
              <a:rPr lang="en-IN" sz="1100" b="1" dirty="0">
                <a:solidFill>
                  <a:srgbClr val="213163"/>
                </a:solidFill>
              </a:rPr>
              <a:t> rental.</a:t>
            </a:r>
            <a:br>
              <a:rPr lang="en-IN" sz="1100" b="1" dirty="0">
                <a:solidFill>
                  <a:srgbClr val="213163"/>
                </a:solidFill>
              </a:rPr>
            </a:br>
            <a:br>
              <a:rPr lang="en-IN" sz="1100" b="1" dirty="0">
                <a:solidFill>
                  <a:srgbClr val="213163"/>
                </a:solidFill>
              </a:rPr>
            </a:br>
            <a:r>
              <a:rPr lang="en-IN" sz="1100" b="1" dirty="0">
                <a:solidFill>
                  <a:srgbClr val="213163"/>
                </a:solidFill>
              </a:rPr>
              <a:t>Models:</a:t>
            </a:r>
            <a:br>
              <a:rPr lang="en-IN" sz="1100" b="1" dirty="0">
                <a:solidFill>
                  <a:srgbClr val="213163"/>
                </a:solidFill>
              </a:rPr>
            </a:br>
            <a:r>
              <a:rPr lang="en-IN" sz="1100" b="1" dirty="0">
                <a:solidFill>
                  <a:srgbClr val="213163"/>
                </a:solidFill>
              </a:rPr>
              <a:t>Define models for cars, customers, rentals, and any other relevant entities.</a:t>
            </a:r>
            <a:br>
              <a:rPr lang="en-IN" sz="1100" b="1" dirty="0">
                <a:solidFill>
                  <a:srgbClr val="213163"/>
                </a:solidFill>
              </a:rPr>
            </a:br>
            <a:br>
              <a:rPr lang="en-IN" sz="1100" b="1" dirty="0">
                <a:solidFill>
                  <a:srgbClr val="213163"/>
                </a:solidFill>
              </a:rPr>
            </a:br>
            <a:r>
              <a:rPr lang="en-US" sz="1100" b="1" dirty="0">
                <a:solidFill>
                  <a:srgbClr val="213163"/>
                </a:solidFill>
              </a:rPr>
              <a:t>Admin Interface:</a:t>
            </a:r>
            <a:br>
              <a:rPr lang="en-US" sz="1100" b="1" dirty="0">
                <a:solidFill>
                  <a:srgbClr val="213163"/>
                </a:solidFill>
              </a:rPr>
            </a:br>
            <a:r>
              <a:rPr lang="en-US" sz="1100" b="1" dirty="0">
                <a:solidFill>
                  <a:srgbClr val="213163"/>
                </a:solidFill>
              </a:rPr>
              <a:t>Register your models with the Django admin for easy management:</a:t>
            </a:r>
            <a:br>
              <a:rPr lang="en-US" sz="1100" b="1" dirty="0">
                <a:solidFill>
                  <a:srgbClr val="213163"/>
                </a:solidFill>
              </a:rPr>
            </a:br>
            <a:br>
              <a:rPr lang="en-US" sz="1100" b="1" dirty="0">
                <a:solidFill>
                  <a:srgbClr val="213163"/>
                </a:solidFill>
              </a:rPr>
            </a:br>
            <a:r>
              <a:rPr lang="en-US" sz="1100" b="1" dirty="0">
                <a:solidFill>
                  <a:srgbClr val="213163"/>
                </a:solidFill>
              </a:rPr>
              <a:t>Views and Templates:</a:t>
            </a:r>
            <a:br>
              <a:rPr lang="en-US" sz="1100" b="1" dirty="0">
                <a:solidFill>
                  <a:srgbClr val="213163"/>
                </a:solidFill>
              </a:rPr>
            </a:br>
            <a:r>
              <a:rPr lang="en-US" sz="1100" b="1" dirty="0">
                <a:solidFill>
                  <a:srgbClr val="213163"/>
                </a:solidFill>
              </a:rPr>
              <a:t>Create views to handle listing, creating, updating, and deleting cars, customers, and rentals.</a:t>
            </a:r>
            <a:br>
              <a:rPr lang="en-US" sz="1100" b="1" dirty="0">
                <a:solidFill>
                  <a:srgbClr val="213163"/>
                </a:solidFill>
              </a:rPr>
            </a:br>
            <a:r>
              <a:rPr lang="en-US" sz="1100" b="1" dirty="0">
                <a:solidFill>
                  <a:srgbClr val="213163"/>
                </a:solidFill>
              </a:rPr>
              <a:t>Design templates for the user interface to interact with the application.</a:t>
            </a:r>
            <a:br>
              <a:rPr lang="en-US" sz="1100" b="1" dirty="0">
                <a:solidFill>
                  <a:srgbClr val="213163"/>
                </a:solidFill>
              </a:rPr>
            </a:br>
            <a:br>
              <a:rPr lang="en-US" sz="1100" b="1" dirty="0">
                <a:solidFill>
                  <a:srgbClr val="213163"/>
                </a:solidFill>
              </a:rPr>
            </a:br>
            <a:r>
              <a:rPr lang="en-US" sz="1100" b="1" dirty="0">
                <a:solidFill>
                  <a:srgbClr val="213163"/>
                </a:solidFill>
              </a:rPr>
              <a:t>Authentication and Authorization:</a:t>
            </a:r>
            <a:br>
              <a:rPr lang="en-US" sz="1100" b="1" dirty="0">
                <a:solidFill>
                  <a:srgbClr val="213163"/>
                </a:solidFill>
              </a:rPr>
            </a:br>
            <a:r>
              <a:rPr lang="en-US" sz="1100" b="1" dirty="0">
                <a:solidFill>
                  <a:srgbClr val="213163"/>
                </a:solidFill>
              </a:rPr>
              <a:t>Implement user authentication to allow customers to log in and rent cars.</a:t>
            </a:r>
            <a:br>
              <a:rPr lang="en-US" sz="1100" b="1" dirty="0">
                <a:solidFill>
                  <a:srgbClr val="213163"/>
                </a:solidFill>
              </a:rPr>
            </a:br>
            <a:r>
              <a:rPr lang="en-US" sz="1100" b="1" dirty="0">
                <a:solidFill>
                  <a:srgbClr val="213163"/>
                </a:solidFill>
              </a:rPr>
              <a:t>Use Django's built-in authentication system or integrate with third-party authentication providers.</a:t>
            </a:r>
            <a:br>
              <a:rPr lang="en-US" sz="1600" b="1" dirty="0">
                <a:solidFill>
                  <a:srgbClr val="213163"/>
                </a:solidFill>
              </a:rPr>
            </a:br>
            <a:br>
              <a:rPr lang="en-US" sz="1600" b="1" dirty="0">
                <a:solidFill>
                  <a:srgbClr val="213163"/>
                </a:solidFill>
              </a:rPr>
            </a:br>
            <a:br>
              <a:rPr lang="en-US"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580493" y="143750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0" y="752832"/>
            <a:ext cx="8475133" cy="4124591"/>
          </a:xfrm>
          <a:prstGeom prst="rect">
            <a:avLst/>
          </a:prstGeom>
          <a:noFill/>
        </p:spPr>
        <p:txBody>
          <a:bodyPr wrap="square">
            <a:spAutoFit/>
          </a:bodyPr>
          <a:lstStyle/>
          <a:p>
            <a:pPr marL="457200" lvl="1">
              <a:lnSpc>
                <a:spcPct val="150000"/>
              </a:lnSpc>
            </a:pPr>
            <a:r>
              <a:rPr lang="en-US" sz="1100" b="1" dirty="0">
                <a:solidFill>
                  <a:srgbClr val="213163"/>
                </a:solidFill>
              </a:rPr>
              <a:t>Search and Filter Functionality:</a:t>
            </a:r>
            <a:br>
              <a:rPr lang="en-US" sz="1100" b="1" dirty="0">
                <a:solidFill>
                  <a:srgbClr val="213163"/>
                </a:solidFill>
              </a:rPr>
            </a:br>
            <a:r>
              <a:rPr lang="en-US" sz="1100" b="1" dirty="0">
                <a:solidFill>
                  <a:srgbClr val="213163"/>
                </a:solidFill>
              </a:rPr>
              <a:t>Implement search and filter functionality to allow users to easily find cars based on criteria like make, model, year, etc.</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Payments Integration:</a:t>
            </a:r>
            <a:br>
              <a:rPr lang="en-US" sz="1100" b="1" dirty="0">
                <a:solidFill>
                  <a:srgbClr val="213163"/>
                </a:solidFill>
              </a:rPr>
            </a:br>
            <a:r>
              <a:rPr lang="en-US" sz="1100" b="1" dirty="0">
                <a:solidFill>
                  <a:srgbClr val="213163"/>
                </a:solidFill>
              </a:rPr>
              <a:t>Integrate a payment gateway to handle rental payments securely.</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Testing:</a:t>
            </a:r>
            <a:br>
              <a:rPr lang="en-US" sz="1100" b="1" dirty="0">
                <a:solidFill>
                  <a:srgbClr val="213163"/>
                </a:solidFill>
              </a:rPr>
            </a:br>
            <a:r>
              <a:rPr lang="en-US" sz="1100" b="1" dirty="0">
                <a:solidFill>
                  <a:srgbClr val="213163"/>
                </a:solidFill>
              </a:rPr>
              <a:t>Write unit tests to ensure the application works as expected.</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Deployment:</a:t>
            </a:r>
            <a:br>
              <a:rPr lang="en-US" sz="1100" b="1" dirty="0">
                <a:solidFill>
                  <a:srgbClr val="213163"/>
                </a:solidFill>
              </a:rPr>
            </a:br>
            <a:r>
              <a:rPr lang="en-US" sz="1100" b="1" dirty="0">
                <a:solidFill>
                  <a:srgbClr val="213163"/>
                </a:solidFill>
              </a:rPr>
              <a:t>Deploy your Django application to a hosting provider such as Heroku, AWS, or </a:t>
            </a:r>
            <a:r>
              <a:rPr lang="en-US" sz="1100" b="1" dirty="0" err="1">
                <a:solidFill>
                  <a:srgbClr val="213163"/>
                </a:solidFill>
              </a:rPr>
              <a:t>DigitalOcean</a:t>
            </a:r>
            <a:r>
              <a:rPr lang="en-US" sz="1100" b="1" dirty="0">
                <a:solidFill>
                  <a:srgbClr val="213163"/>
                </a:solidFill>
              </a:rPr>
              <a:t>.</a:t>
            </a:r>
            <a:br>
              <a:rPr lang="en-US" sz="1100" b="1" dirty="0">
                <a:solidFill>
                  <a:srgbClr val="213163"/>
                </a:solidFill>
              </a:rPr>
            </a:br>
            <a:endParaRPr lang="en-US" sz="1100" b="1" dirty="0">
              <a:solidFill>
                <a:srgbClr val="213163"/>
              </a:solidFill>
            </a:endParaRPr>
          </a:p>
          <a:p>
            <a:pPr marL="457200" lvl="1">
              <a:lnSpc>
                <a:spcPct val="150000"/>
              </a:lnSpc>
            </a:pPr>
            <a:r>
              <a:rPr lang="en-US" sz="1100" b="1" dirty="0">
                <a:solidFill>
                  <a:srgbClr val="213163"/>
                </a:solidFill>
              </a:rPr>
              <a:t>Documentation:</a:t>
            </a:r>
            <a:br>
              <a:rPr lang="en-US" sz="1100" b="1" dirty="0">
                <a:solidFill>
                  <a:srgbClr val="213163"/>
                </a:solidFill>
              </a:rPr>
            </a:br>
            <a:r>
              <a:rPr lang="en-US" sz="1100" b="1" dirty="0">
                <a:solidFill>
                  <a:srgbClr val="213163"/>
                </a:solidFill>
              </a:rPr>
              <a:t>Document your project, including how to set it up locally, how to use it, and any other relevant information.</a:t>
            </a:r>
            <a:br>
              <a:rPr lang="en-US" sz="1100" b="1" dirty="0">
                <a:solidFill>
                  <a:srgbClr val="213163"/>
                </a:solidFill>
              </a:rPr>
            </a:br>
            <a:endParaRPr lang="en-US" sz="11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472440" y="418823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66AD43EB-8475-2A66-090A-85C9CA6AE9D8}"/>
              </a:ext>
            </a:extLst>
          </p:cNvPr>
          <p:cNvSpPr txBox="1"/>
          <p:nvPr/>
        </p:nvSpPr>
        <p:spPr>
          <a:xfrm>
            <a:off x="668867" y="1102832"/>
            <a:ext cx="7175962" cy="2677656"/>
          </a:xfrm>
          <a:prstGeom prst="rect">
            <a:avLst/>
          </a:prstGeom>
          <a:noFill/>
        </p:spPr>
        <p:txBody>
          <a:bodyPr wrap="square">
            <a:spAutoFit/>
          </a:bodyPr>
          <a:lstStyle/>
          <a:p>
            <a:pPr algn="l"/>
            <a:r>
              <a:rPr lang="en-IN" sz="2800" b="1" i="0" dirty="0">
                <a:solidFill>
                  <a:srgbClr val="0D0D0D"/>
                </a:solidFill>
                <a:effectLst/>
                <a:highlight>
                  <a:srgbClr val="FFFFFF"/>
                </a:highlight>
                <a:latin typeface="Söhne"/>
              </a:rPr>
              <a:t>Technologies Used:</a:t>
            </a:r>
            <a:endParaRPr lang="en-IN" sz="2800" b="0" i="0" dirty="0">
              <a:solidFill>
                <a:srgbClr val="0D0D0D"/>
              </a:solidFill>
              <a:effectLst/>
              <a:highlight>
                <a:srgbClr val="FFFFFF"/>
              </a:highlight>
              <a:latin typeface="Söhne"/>
            </a:endParaRPr>
          </a:p>
          <a:p>
            <a:pPr algn="l">
              <a:buFont typeface="Arial" panose="020B0604020202020204" pitchFamily="34" charset="0"/>
              <a:buChar char="•"/>
            </a:pPr>
            <a:r>
              <a:rPr lang="en-IN" sz="2800" b="0" i="0" dirty="0">
                <a:solidFill>
                  <a:srgbClr val="0D0D0D"/>
                </a:solidFill>
                <a:effectLst/>
                <a:highlight>
                  <a:srgbClr val="FFFFFF"/>
                </a:highlight>
                <a:latin typeface="Söhne"/>
              </a:rPr>
              <a:t>Django Framework for backend development</a:t>
            </a:r>
          </a:p>
          <a:p>
            <a:pPr algn="l">
              <a:buFont typeface="Arial" panose="020B0604020202020204" pitchFamily="34" charset="0"/>
              <a:buChar char="•"/>
            </a:pPr>
            <a:r>
              <a:rPr lang="en-IN" sz="2800" b="0" i="0" dirty="0">
                <a:solidFill>
                  <a:srgbClr val="0D0D0D"/>
                </a:solidFill>
                <a:effectLst/>
                <a:highlight>
                  <a:srgbClr val="FFFFFF"/>
                </a:highlight>
                <a:latin typeface="Söhne"/>
              </a:rPr>
              <a:t>HTML, CSS, and JavaScript for frontend</a:t>
            </a:r>
          </a:p>
          <a:p>
            <a:pPr algn="l">
              <a:buFont typeface="Arial" panose="020B0604020202020204" pitchFamily="34" charset="0"/>
              <a:buChar char="•"/>
            </a:pPr>
            <a:r>
              <a:rPr lang="en-IN" sz="2800" b="0" i="0" dirty="0">
                <a:solidFill>
                  <a:srgbClr val="0D0D0D"/>
                </a:solidFill>
                <a:effectLst/>
                <a:highlight>
                  <a:srgbClr val="FFFFFF"/>
                </a:highlight>
                <a:latin typeface="Söhne"/>
              </a:rPr>
              <a:t>SQLite or PostgreSQL for database management</a:t>
            </a:r>
          </a:p>
          <a:p>
            <a:pPr algn="l">
              <a:buFont typeface="Arial" panose="020B0604020202020204" pitchFamily="34" charset="0"/>
              <a:buChar char="•"/>
            </a:pPr>
            <a:r>
              <a:rPr lang="en-IN" sz="2800" b="0" i="0" dirty="0">
                <a:solidFill>
                  <a:srgbClr val="0D0D0D"/>
                </a:solidFill>
                <a:effectLst/>
                <a:highlight>
                  <a:srgbClr val="FFFFFF"/>
                </a:highlight>
                <a:latin typeface="Söhne"/>
              </a:rPr>
              <a:t>Payment gateway API for payment processing</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55</TotalTime>
  <Words>1239</Words>
  <Application>Microsoft Office PowerPoint</Application>
  <PresentationFormat>On-screen Show (16:9)</PresentationFormat>
  <Paragraphs>52</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Car Rentals Application is a web-based platform designed to streamline the process of renting cars. This application provides a convenient way for users to search, book, and manage car rentals online. The project aims to develop a robust and user-friendly application using the Django framework. The key features of the Car Rentals Application include user registration and authentication, a search functionality to find available cars based on location and dates, a booking system to reserve cars, a payment gateway for secure transactions, and a dashboard for users to manage their bookings. The application will be developed using Django, a high-level Python web framework that promotes rapid development and clean, pragmatic design. The Django framework's built-in features, such as the authentication system, ORM (Object-Relational Mapping), and template engine, will be utilized to ensure the application is scalable, secure, and easy to maintain. The project will also focus on implementing responsive design principles to ensure the application is accessible on various devices, including desktops, tablets, and smartphones. Additionally, the application will be tested rigorously to ensure it meets high standards of performance, security, and usability. Overall, the Car Rentals Application aims to provide a seamless and efficient solution for users to rent cars online, enhancing their overall experience and satisfaction.   </vt:lpstr>
      <vt:lpstr>Problem Statement  The aim of this project is to develop a web-based Car Rentals Application using the Django framework, allowing users to rent cars from a fleet of available vehicles. The application should provide a user-friendly interface for customers to browse available cars, make reservations, and manage their bookings.  Key Features:  User Authentication: Users should be able to create accounts, log in, and manage their profiles. Car Listings: Display a list of available cars with details such as model, make, year, and rental price per day. Search and Filter: Allow users to search for cars based on criteria such as model, make, year, and price range. Booking System: Enable users to select a car, choose rental dates, and make a booking. Admin Panel: Provide an admin interface to manage car listings, user accounts, bookings, and rental schedules. Payment Integration: Integrate a payment gateway to process rental payments securely. Email Notifications: Send email notifications to users for booking confirmations, reminders, and updates.  Technologies Used: Django Framework for backend development HTML, CSS, and JavaScript for frontend SQLite or PostgreSQL for database management Payment gateway API for payment processing </vt:lpstr>
      <vt:lpstr>Project Overview   Project Plan:  Phase 1: Planning and Design Define project requirements and features. Design database schema and application architecture.  Phase 2: Development Implement frontend and backend functionality. Integrate payment gateway and other APIs.  Phase 3: Testing and Deployment Conduct thorough testing to ensure functionality and security. Deploy the application to a web server for public access </vt:lpstr>
      <vt:lpstr>Proposed Solution Project Setup: Create a new Django project: django-admin startproject car_rental. Create a new Django app for the rental functionality: python manage.py startapp rental.  Models: Define models for cars, customers, rentals, and any other relevant entities.  Admin Interface: Register your models with the Django admin for easy management:  Views and Templates: Create views to handle listing, creating, updating, and deleting cars, customers, and rentals. Design templates for the user interface to interact with the application.  Authentication and Authorization: Implement user authentication to allow customers to log in and rent cars. Use Django's built-in authentication system or integrate with third-party authentication providers.     </vt:lpstr>
      <vt:lpstr>PowerPoint Presentation</vt:lpstr>
      <vt:lpstr>PowerPoint Presentation</vt:lpstr>
      <vt:lpstr>Technology Used</vt:lpstr>
      <vt:lpstr>Modelling &amp; Results  Setting up Django Project: First, create a new Django project using the django-admin command. Then, create a new Django app within the project for the car rental application.  Define Models: Define models for the car rental application. Some basic models might include Car, Customer, Rental, and Location.  Create Views: Create views to handle different actions in your application, such as listing available cars, renting a car, etc.  Create Templates: Create HTML templates to render the views. Use Django's template language to dynamically display data.  Integrate with Database: Run Django's makemigrations and migrate commands to create database tables based on your models.  Testing: Test your application to ensure everything is working as expected.  Results: You can evaluate the success of your project based on user engagement, number of rentals, revenue generated, customer feedback, etc.</vt:lpstr>
      <vt:lpstr>Homepage</vt:lpstr>
      <vt:lpstr>About-Us-Page</vt:lpstr>
      <vt:lpstr>Service-Page</vt:lpstr>
      <vt:lpstr>Departments-Page</vt:lpstr>
      <vt:lpstr>Blog-Page</vt:lpstr>
      <vt:lpstr>Future Enhancements:  1)  Implement a rating and review system for cars and users. 2) Add support for different types of vehicles (e.g., trucks, vans, motorcycles). 3) Enhance the search and filter functionality to provide more options for users. 4) Integrate with mapping services for location-based services and directions.  </vt:lpstr>
      <vt:lpstr>Conclusion  The Car Rentals Application aims to provide a user-friendly platform for renting cars, offering a wide range of features and functionalities to meet the needs of both customers and administrators.</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Kingshiya .</cp:lastModifiedBy>
  <cp:revision>10</cp:revision>
  <dcterms:modified xsi:type="dcterms:W3CDTF">2024-04-12T08:55:57Z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