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KEYLOGGERS AND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MUDALVAN PROJECT</a:t>
            </a:r>
          </a:p>
        </p:txBody>
      </p:sp>
      <p:sp>
        <p:nvSpPr>
          <p:cNvPr id="4" name="TextBox 3"/>
          <p:cNvSpPr txBox="1"/>
          <p:nvPr/>
        </p:nvSpPr>
        <p:spPr>
          <a:xfrm>
            <a:off x="2753735" y="4163578"/>
            <a:ext cx="7980183" cy="1384995"/>
          </a:xfrm>
          <a:prstGeom prst="rect">
            <a:avLst/>
          </a:prstGeom>
          <a:noFill/>
        </p:spPr>
        <p:txBody>
          <a:bodyPr wrap="square" lIns="91440" tIns="45720" rIns="91440" bIns="45720" rtlCol="0" anchor="t">
            <a:spAutoFit/>
          </a:bodyPr>
          <a:lstStyle/>
          <a:p>
            <a:r>
              <a:rPr lang="en-US" sz="2400" b="1" dirty="0">
                <a:solidFill>
                  <a:srgbClr val="00B050"/>
                </a:solidFill>
                <a:latin typeface="Arial" pitchFamily="34" charset="0"/>
                <a:cs typeface="Arial" pitchFamily="34" charset="0"/>
              </a:rPr>
              <a:t>Presented By:</a:t>
            </a:r>
          </a:p>
          <a:p>
            <a:r>
              <a:rPr lang="en-US" sz="2000" b="1" dirty="0">
                <a:solidFill>
                  <a:srgbClr val="00B050"/>
                </a:solidFill>
                <a:latin typeface="Arial" pitchFamily="34" charset="0"/>
                <a:cs typeface="Arial" pitchFamily="34" charset="0"/>
              </a:rPr>
              <a:t>A.JOSHWA JEBA KUMAR</a:t>
            </a:r>
          </a:p>
          <a:p>
            <a:r>
              <a:rPr lang="en-US" sz="2000" b="1" dirty="0">
                <a:solidFill>
                  <a:schemeClr val="accent1">
                    <a:lumMod val="75000"/>
                  </a:schemeClr>
                </a:solidFill>
                <a:latin typeface="Arial"/>
                <a:cs typeface="Arial"/>
              </a:rPr>
              <a:t>APOLLO ENGINEERING COLLEGE</a:t>
            </a:r>
          </a:p>
          <a:p>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buNone/>
            </a:pPr>
            <a:r>
              <a:rPr lang="en-US" sz="2400" b="1" i="1" dirty="0">
                <a:solidFill>
                  <a:schemeClr val="tx1"/>
                </a:solidFill>
                <a:effectLst/>
                <a:latin typeface="Söhne"/>
              </a:rPr>
              <a:t>The implementation of a comprehensive keylogger detection and prevention algorithm, combined with a strategic deployment plan, yields a formidable defense against the pervasive threat of keyloggers in today's cybersecurity landscape. Through sophisticated behavioral analysis, signature-based detection, and meticulous monitoring of keystroke dynamics and network traffic, the system effectively identifies and neutralizes keylogger activity before it can compromise sensitive data. By empowering users with awareness and training initiatives, the organization cultivates a culture of vigilance, enhancing the collective ability to recognize and report suspicious activities. Continuous monitoring and maintenance ensure the system remains resilient against evolving threats, maintaining the confidentiality, integrity, and availability of critical assets. Ultimately, the result is a strengthened cybersecurity posture that minimizes security risks, safeguards against potential breaches, and preserves the organization's reputation and operational continuity in an ever-evolving threat landscape</a:t>
            </a:r>
            <a:endParaRPr lang="en-IN" sz="2400" b="1" i="1" dirty="0">
              <a:solidFill>
                <a:schemeClr val="tx1"/>
              </a:solidFill>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br>
              <a:rPr lang="en-US" sz="2000" b="1" i="1" dirty="0">
                <a:solidFill>
                  <a:schemeClr val="tx1"/>
                </a:solidFill>
              </a:rPr>
            </a:br>
            <a:r>
              <a:rPr lang="en-US" sz="2000" b="1" i="1" dirty="0">
                <a:solidFill>
                  <a:schemeClr val="tx1"/>
                </a:solidFill>
                <a:effectLst/>
                <a:latin typeface="Söhne"/>
              </a:rPr>
              <a:t>In conclusion, the implementation of a robust keylogger detection and prevention system, underpinned by advanced algorithms and a well-executed deployment plan, represents a critical step towards fortifying organizational cybersecurity defenses. By leveraging sophisticated techniques such as behavioral analysis, signature-based detection, and keystroke dynamics analysis, coupled with proactive user awareness initiatives, organizations can effectively mitigate the risks posed by keyloggers. This comprehensive approach not only safeguards sensitive data but also enhances resilience against emerging cyber threats. As threats continue to evolve, continuous monitoring and maintenance of the deployed solutions remain paramount to ensuring ongoing effectiveness. Through diligent adherence to best practices and a commitment to staying ahead of evolving threats, organizations can maintain a secure operating environment, protect critical assets, and uphold trust and confidence among stakeholders in an increasingly interconnected digital landscape.</a:t>
            </a:r>
            <a:endParaRPr lang="en-IN" sz="2000" b="1" i="1" dirty="0">
              <a:solidFill>
                <a:schemeClr val="tx1"/>
              </a:solidFill>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96F8A5B-F671-D052-1AEA-338601883D5A}"/>
              </a:ext>
            </a:extLst>
          </p:cNvPr>
          <p:cNvSpPr>
            <a:spLocks noChangeArrowheads="1"/>
          </p:cNvSpPr>
          <p:nvPr/>
        </p:nvSpPr>
        <p:spPr bwMode="auto">
          <a:xfrm>
            <a:off x="432079" y="1578156"/>
            <a:ext cx="1065870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chemeClr val="tx1"/>
                </a:solidFill>
                <a:effectLst/>
                <a:latin typeface="Arial" panose="020B0604020202020204" pitchFamily="34" charset="0"/>
              </a:rPr>
              <a:t>Looking ahead, the future scope for keylogger detection and prevention systems is rich with potential for advancement, driven by the ongoing evolution of cybersecurity threats and technologies. Machine learning and artificial intelligence will play a pivotal role in refining detection algorithms, enabling more precise and adaptive responses to emerging keylogger variants. Moreover, the integration of behavioral biometrics offers promising avenues for enhancing user authentication and detecting subtle anomalies indicative of keylogger activity. Embracing Zero Trust architecture principles will further bolster security postures by instilling a mindset of continuous verification and access control. Additionally, blockchain technology holds promise for ensuring the integrity and immutability of audit trails, enhancing forensic analysis capabilities. As the Internet of Things (IoT) continues to expand, specialized keylogger detection mechanisms tailored to IoT environments will become increasingly essential. Collaboration and sharing of threat intelligence data among organizations will facilitate proactive identification and mitigation of emerging keylogger threats. Furthermore, ongoing education and awareness initiatives will empower users to remain vigilant and proactive in safeguarding against keylogger risks. Through concerted efforts in these areas, organizations can stay ahead of evolving threats, fortify their cybersecurity defenses, and ensure a resilient operating environment in an ever-changing digital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10D5780-9375-66DB-1A81-4612210CD9A1}"/>
              </a:ext>
            </a:extLst>
          </p:cNvPr>
          <p:cNvSpPr>
            <a:spLocks noChangeArrowheads="1"/>
          </p:cNvSpPr>
          <p:nvPr/>
        </p:nvSpPr>
        <p:spPr bwMode="auto">
          <a:xfrm>
            <a:off x="0" y="0"/>
            <a:ext cx="411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555974"/>
          </a:xfrm>
        </p:spPr>
        <p:txBody>
          <a:bodyPr>
            <a:noAutofit/>
          </a:bodyPr>
          <a:lstStyle/>
          <a:p>
            <a:pPr algn="l">
              <a:buFont typeface="+mj-lt"/>
              <a:buAutoNum type="arabicPeriod"/>
            </a:pPr>
            <a:r>
              <a:rPr lang="en-US" sz="1600" b="1" i="1" dirty="0">
                <a:solidFill>
                  <a:srgbClr val="FF0000"/>
                </a:solidFill>
                <a:effectLst/>
                <a:latin typeface="Söhne"/>
              </a:rPr>
              <a:t>Machine Learning for Anomaly Detection</a:t>
            </a:r>
            <a:r>
              <a:rPr lang="en-US" sz="1600" b="1" i="1" dirty="0">
                <a:solidFill>
                  <a:schemeClr val="tx1"/>
                </a:solidFill>
                <a:effectLst/>
                <a:latin typeface="Söhne"/>
              </a:rPr>
              <a:t>:</a:t>
            </a:r>
          </a:p>
          <a:p>
            <a:pPr marL="742950" lvl="1" indent="-285750" algn="l">
              <a:buFont typeface="+mj-lt"/>
              <a:buAutoNum type="arabicPeriod"/>
            </a:pPr>
            <a:r>
              <a:rPr lang="en-US" sz="1600" b="1" i="1" dirty="0">
                <a:solidFill>
                  <a:schemeClr val="tx1"/>
                </a:solidFill>
                <a:effectLst/>
                <a:latin typeface="Söhne"/>
              </a:rPr>
              <a:t>Research papers on machine learning techniques for anomaly detection in cybersecurity, such as support vector machines, neural networks, and ensemble methods.</a:t>
            </a:r>
          </a:p>
          <a:p>
            <a:pPr algn="l">
              <a:buFont typeface="+mj-lt"/>
              <a:buAutoNum type="arabicPeriod"/>
            </a:pPr>
            <a:r>
              <a:rPr lang="en-US" sz="1600" b="1" i="1" dirty="0">
                <a:solidFill>
                  <a:srgbClr val="00B050"/>
                </a:solidFill>
                <a:effectLst/>
                <a:latin typeface="Söhne"/>
              </a:rPr>
              <a:t>Behavioral Biometrics:</a:t>
            </a:r>
          </a:p>
          <a:p>
            <a:pPr marL="742950" lvl="1" indent="-285750" algn="l">
              <a:buFont typeface="+mj-lt"/>
              <a:buAutoNum type="arabicPeriod"/>
            </a:pPr>
            <a:r>
              <a:rPr lang="en-US" sz="1600" b="1" i="1" dirty="0">
                <a:solidFill>
                  <a:schemeClr val="tx1"/>
                </a:solidFill>
                <a:effectLst/>
                <a:latin typeface="Söhne"/>
              </a:rPr>
              <a:t>Studies on the use of behavioral biometrics for user authentication and anomaly detection, including research articles from academic journals and conference proceedings.</a:t>
            </a:r>
          </a:p>
          <a:p>
            <a:pPr algn="l">
              <a:buFont typeface="+mj-lt"/>
              <a:buAutoNum type="arabicPeriod"/>
            </a:pPr>
            <a:r>
              <a:rPr lang="en-US" sz="1600" b="1" i="1" dirty="0">
                <a:solidFill>
                  <a:srgbClr val="00B0F0"/>
                </a:solidFill>
                <a:effectLst/>
                <a:latin typeface="Söhne"/>
              </a:rPr>
              <a:t>Zero Trust Architecture:</a:t>
            </a:r>
          </a:p>
          <a:p>
            <a:pPr marL="742950" lvl="1" indent="-285750" algn="l">
              <a:buFont typeface="+mj-lt"/>
              <a:buAutoNum type="arabicPeriod"/>
            </a:pPr>
            <a:r>
              <a:rPr lang="en-US" sz="1600" b="1" i="1" dirty="0">
                <a:solidFill>
                  <a:schemeClr val="tx1"/>
                </a:solidFill>
                <a:effectLst/>
                <a:latin typeface="Söhne"/>
              </a:rPr>
              <a:t>Whitepapers and articles from cybersecurity organizations and industry experts discussing the principles and implementation of Zero Trust architecture in modern cybersecurity frameworks.</a:t>
            </a:r>
          </a:p>
          <a:p>
            <a:pPr algn="l">
              <a:buFont typeface="+mj-lt"/>
              <a:buAutoNum type="arabicPeriod"/>
            </a:pPr>
            <a:r>
              <a:rPr lang="en-US" sz="1600" b="1" i="1" dirty="0">
                <a:solidFill>
                  <a:srgbClr val="7030A0"/>
                </a:solidFill>
                <a:effectLst/>
                <a:latin typeface="Söhne"/>
              </a:rPr>
              <a:t>Blockchain for Secure Logging:</a:t>
            </a:r>
          </a:p>
          <a:p>
            <a:pPr marL="742950" lvl="1" indent="-285750" algn="l">
              <a:buFont typeface="+mj-lt"/>
              <a:buAutoNum type="arabicPeriod"/>
            </a:pPr>
            <a:r>
              <a:rPr lang="en-US" sz="1600" b="1" i="1" dirty="0">
                <a:solidFill>
                  <a:schemeClr val="tx1"/>
                </a:solidFill>
                <a:effectLst/>
                <a:latin typeface="Söhne"/>
              </a:rPr>
              <a:t>Research papers and technical documentation on the use of blockchain technology for secure logging and tamper-resistant audit trails in cybersecurity applications.</a:t>
            </a:r>
          </a:p>
          <a:p>
            <a:pPr algn="l">
              <a:buFont typeface="+mj-lt"/>
              <a:buAutoNum type="arabicPeriod"/>
            </a:pPr>
            <a:r>
              <a:rPr lang="en-US" sz="1600" b="1" i="1" dirty="0">
                <a:solidFill>
                  <a:schemeClr val="tx1"/>
                </a:solidFill>
                <a:effectLst/>
                <a:latin typeface="Söhne"/>
              </a:rPr>
              <a:t>Endpoint Detection and Response (EDR):</a:t>
            </a:r>
          </a:p>
          <a:p>
            <a:pPr marL="742950" lvl="1" indent="-285750" algn="l">
              <a:buFont typeface="+mj-lt"/>
              <a:buAutoNum type="arabicPeriod"/>
            </a:pPr>
            <a:r>
              <a:rPr lang="en-US" sz="1600" b="1" i="1" dirty="0">
                <a:solidFill>
                  <a:schemeClr val="tx1"/>
                </a:solidFill>
                <a:effectLst/>
                <a:latin typeface="Söhne"/>
              </a:rPr>
              <a:t>Industry reports, case studies, and technical documentation from cybersecurity vendors offering EDR solutions tailored to detect and mitigate advanced threats, including keyloggers</a:t>
            </a:r>
          </a:p>
          <a:p>
            <a:pPr marL="305435" indent="-305435"/>
            <a:endParaRPr lang="en-IN" sz="1600" b="1" i="1" dirty="0">
              <a:solidFill>
                <a:schemeClr val="tx1"/>
              </a:solidFill>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down)">
                                      <p:cBhvr>
                                        <p:cTn id="18" dur="500"/>
                                        <p:tgtEl>
                                          <p:spTgt spid="2">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down)">
                                      <p:cBhvr>
                                        <p:cTn id="21" dur="500"/>
                                        <p:tgtEl>
                                          <p:spTgt spid="2">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down)">
                                      <p:cBhvr>
                                        <p:cTn id="24" dur="500"/>
                                        <p:tgtEl>
                                          <p:spTgt spid="2">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down)">
                                      <p:cBhvr>
                                        <p:cTn id="30" dur="500"/>
                                        <p:tgtEl>
                                          <p:spTgt spid="2">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wipe(down)">
                                      <p:cBhvr>
                                        <p:cTn id="33" dur="500"/>
                                        <p:tgtEl>
                                          <p:spTgt spid="2">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wipe(down)">
                                      <p:cBhvr>
                                        <p:cTn id="36" dur="500"/>
                                        <p:tgtEl>
                                          <p:spTgt spid="2">
                                            <p:txEl>
                                              <p:pRg st="8" end="8"/>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wipe(down)">
                                      <p:cBhvr>
                                        <p:cTn id="3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5"/>
                                        </p:tgtEl>
                                        <p:attrNameLst>
                                          <p:attrName>ppt_w</p:attrName>
                                        </p:attrNameLst>
                                      </p:cBhvr>
                                      <p:tavLst>
                                        <p:tav tm="0">
                                          <p:val>
                                            <p:strVal val="ppt_w"/>
                                          </p:val>
                                        </p:tav>
                                        <p:tav tm="100000">
                                          <p:val>
                                            <p:fltVal val="0"/>
                                          </p:val>
                                        </p:tav>
                                      </p:tavLst>
                                    </p:anim>
                                    <p:anim calcmode="lin" valueType="num">
                                      <p:cBhvr>
                                        <p:cTn id="7" dur="1000"/>
                                        <p:tgtEl>
                                          <p:spTgt spid="5"/>
                                        </p:tgtEl>
                                        <p:attrNameLst>
                                          <p:attrName>ppt_h</p:attrName>
                                        </p:attrNameLst>
                                      </p:cBhvr>
                                      <p:tavLst>
                                        <p:tav tm="0">
                                          <p:val>
                                            <p:strVal val="ppt_h"/>
                                          </p:val>
                                        </p:tav>
                                        <p:tav tm="100000">
                                          <p:val>
                                            <p:fltVal val="0"/>
                                          </p:val>
                                        </p:tav>
                                      </p:tavLst>
                                    </p:anim>
                                    <p:anim calcmode="lin" valueType="num">
                                      <p:cBhvr>
                                        <p:cTn id="8" dur="1000"/>
                                        <p:tgtEl>
                                          <p:spTgt spid="5"/>
                                        </p:tgtEl>
                                        <p:attrNameLst>
                                          <p:attrName>style.rotation</p:attrName>
                                        </p:attrNameLst>
                                      </p:cBhvr>
                                      <p:tavLst>
                                        <p:tav tm="0">
                                          <p:val>
                                            <p:fltVal val="0"/>
                                          </p:val>
                                        </p:tav>
                                        <p:tav tm="100000">
                                          <p:val>
                                            <p:fltVal val="90"/>
                                          </p:val>
                                        </p:tav>
                                      </p:tavLst>
                                    </p:anim>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400" b="1" i="1" dirty="0">
              <a:latin typeface="Arial"/>
              <a:cs typeface="Arial"/>
            </a:endParaRPr>
          </a:p>
          <a:p>
            <a:pPr>
              <a:buFont typeface="Wingdings" panose="05000000000000000000" pitchFamily="2" charset="2"/>
              <a:buChar char="Ø"/>
            </a:pPr>
            <a:r>
              <a:rPr lang="en-IN" sz="2800" b="1" i="1" dirty="0">
                <a:solidFill>
                  <a:srgbClr val="0D0D0D"/>
                </a:solidFill>
                <a:effectLst/>
                <a:latin typeface="Söhne"/>
              </a:rPr>
              <a:t>Install Antivirus/Anti-malware Software.</a:t>
            </a:r>
            <a:endParaRPr lang="en-US" sz="2800" b="1" i="1" dirty="0">
              <a:latin typeface="Arial"/>
              <a:cs typeface="Arial"/>
            </a:endParaRPr>
          </a:p>
          <a:p>
            <a:pPr>
              <a:buFont typeface="Wingdings" panose="05000000000000000000" pitchFamily="2" charset="2"/>
              <a:buChar char="Ø"/>
            </a:pPr>
            <a:r>
              <a:rPr lang="en-IN" sz="2800" b="1" i="1" dirty="0">
                <a:solidFill>
                  <a:srgbClr val="0D0D0D"/>
                </a:solidFill>
                <a:effectLst/>
                <a:latin typeface="Söhne"/>
              </a:rPr>
              <a:t>Use End Point Protection Tools.</a:t>
            </a:r>
          </a:p>
          <a:p>
            <a:pPr>
              <a:buFont typeface="Wingdings" panose="05000000000000000000" pitchFamily="2" charset="2"/>
              <a:buChar char="Ø"/>
            </a:pPr>
            <a:r>
              <a:rPr lang="en-IN" sz="2800" b="1" i="0" dirty="0">
                <a:solidFill>
                  <a:srgbClr val="0D0D0D"/>
                </a:solidFill>
                <a:effectLst/>
                <a:latin typeface="Söhne"/>
              </a:rPr>
              <a:t>Implement Firewall Protection.</a:t>
            </a:r>
          </a:p>
          <a:p>
            <a:pPr>
              <a:buFont typeface="Wingdings" panose="05000000000000000000" pitchFamily="2" charset="2"/>
              <a:buChar char="Ø"/>
            </a:pPr>
            <a:r>
              <a:rPr lang="en-IN" sz="2800" b="1" i="0" dirty="0">
                <a:solidFill>
                  <a:srgbClr val="0D0D0D"/>
                </a:solidFill>
                <a:effectLst/>
                <a:latin typeface="Söhne"/>
              </a:rPr>
              <a:t>Keep Software Updated.</a:t>
            </a:r>
            <a:endParaRPr lang="en-IN" sz="2800" b="1" dirty="0">
              <a:solidFill>
                <a:srgbClr val="0D0D0D"/>
              </a:solidFill>
              <a:latin typeface="Söhne"/>
            </a:endParaRPr>
          </a:p>
          <a:p>
            <a:pPr>
              <a:buFont typeface="Wingdings" panose="05000000000000000000" pitchFamily="2" charset="2"/>
              <a:buChar char="Ø"/>
            </a:pPr>
            <a:r>
              <a:rPr lang="en-US" sz="2800" b="1" i="0" dirty="0">
                <a:solidFill>
                  <a:srgbClr val="0D0D0D"/>
                </a:solidFill>
                <a:effectLst/>
                <a:latin typeface="Söhne"/>
              </a:rPr>
              <a:t>Use Secure Passwords and Multi-factor Authentication (MFA).</a:t>
            </a:r>
            <a:endParaRPr lang="en-IN" sz="2800" b="1" i="0" dirty="0">
              <a:solidFill>
                <a:srgbClr val="0D0D0D"/>
              </a:solidFill>
              <a:effectLst/>
              <a:latin typeface="Söhne"/>
            </a:endParaRPr>
          </a:p>
          <a:p>
            <a:pPr>
              <a:buFont typeface="Wingdings" panose="05000000000000000000" pitchFamily="2" charset="2"/>
              <a:buChar char="Ø"/>
            </a:pPr>
            <a:r>
              <a:rPr lang="en-IN" sz="2800" b="1" i="0" dirty="0">
                <a:solidFill>
                  <a:srgbClr val="0D0D0D"/>
                </a:solidFill>
                <a:effectLst/>
                <a:latin typeface="Söhne"/>
              </a:rPr>
              <a:t>Educate Users.</a:t>
            </a:r>
            <a:endParaRPr lang="en-IN" sz="2800" b="1" dirty="0">
              <a:solidFill>
                <a:srgbClr val="0D0D0D"/>
              </a:solidFill>
              <a:latin typeface="Söhne"/>
            </a:endParaRPr>
          </a:p>
          <a:p>
            <a:pPr>
              <a:buFont typeface="Wingdings" panose="05000000000000000000" pitchFamily="2" charset="2"/>
              <a:buChar char="Ø"/>
            </a:pPr>
            <a:r>
              <a:rPr lang="en-IN" sz="2800" b="1" i="0" dirty="0">
                <a:solidFill>
                  <a:srgbClr val="0D0D0D"/>
                </a:solidFill>
                <a:effectLst/>
                <a:latin typeface="Söhne"/>
              </a:rPr>
              <a:t>Monitor System Activity.</a:t>
            </a:r>
            <a:endParaRPr lang="en-US" sz="2800" b="1" i="1"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70C0"/>
                </a:solidFill>
                <a:latin typeface="Arial" panose="020B0604020202020204" pitchFamily="34" charset="0"/>
                <a:cs typeface="Arial" panose="020B0604020202020204" pitchFamily="34" charset="0"/>
              </a:rPr>
              <a:t>Problem Statement</a:t>
            </a:r>
            <a:endParaRPr lang="en-US" sz="4400" dirty="0">
              <a:solidFill>
                <a:srgbClr val="0070C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lstStyle/>
          <a:p>
            <a:pPr algn="l"/>
            <a:r>
              <a:rPr lang="en-US" sz="2800" b="1" i="1" dirty="0">
                <a:solidFill>
                  <a:srgbClr val="0D0D0D"/>
                </a:solidFill>
                <a:effectLst/>
                <a:latin typeface="Söhne"/>
              </a:rPr>
              <a:t>In today's digital landscape, cyber threats pose significant risks to individuals and organizations alike. One particularly insidious threat is the keylogger, a type of malware designed to covertly capture keystrokes, thereby compromising sensitive information such as passwords, credit card numbers, and other confidential data. The proliferation of keyloggers presents a formidable challenge to cybersecurity efforts, necessitating a proactive and multifaceted approach to mitigate their impact.</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2995"/>
            <a:ext cx="11029616" cy="530296"/>
          </a:xfrm>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Proposed Solution</a:t>
            </a:r>
            <a:endParaRPr lang="en-US" sz="4400" u="sng"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17523"/>
            <a:ext cx="11613485" cy="5820695"/>
          </a:xfrm>
        </p:spPr>
        <p:txBody>
          <a:bodyPr vert="horz" lIns="91440" tIns="45720" rIns="91440" bIns="45720" rtlCol="0" anchor="ctr">
            <a:noAutofit/>
          </a:bodyPr>
          <a:lstStyle/>
          <a:p>
            <a:pPr marL="0" indent="0" algn="l">
              <a:buNone/>
            </a:pPr>
            <a:r>
              <a:rPr lang="en-US" sz="1800" b="1" i="0" dirty="0">
                <a:solidFill>
                  <a:srgbClr val="0D0D0D"/>
                </a:solidFill>
                <a:effectLst/>
                <a:latin typeface="Söhne"/>
              </a:rPr>
              <a:t>    </a:t>
            </a:r>
          </a:p>
          <a:p>
            <a:pPr algn="l">
              <a:buFont typeface="Wingdings" panose="05000000000000000000" pitchFamily="2" charset="2"/>
              <a:buChar char="Ø"/>
            </a:pPr>
            <a:r>
              <a:rPr lang="en-US" sz="2400" b="1" i="1" dirty="0">
                <a:solidFill>
                  <a:srgbClr val="FF0000"/>
                </a:solidFill>
                <a:effectLst/>
                <a:latin typeface="Söhne"/>
              </a:rPr>
              <a:t>Technical Solutions:</a:t>
            </a:r>
          </a:p>
          <a:p>
            <a:pPr algn="l">
              <a:buFont typeface="Arial" panose="020B0604020202020204" pitchFamily="34" charset="0"/>
              <a:buChar char="•"/>
            </a:pPr>
            <a:r>
              <a:rPr lang="en-US" sz="2000" b="1" i="1" dirty="0">
                <a:solidFill>
                  <a:srgbClr val="00B050"/>
                </a:solidFill>
                <a:effectLst/>
                <a:latin typeface="Söhne"/>
              </a:rPr>
              <a:t>Advanced Endpoint Protection</a:t>
            </a:r>
            <a:r>
              <a:rPr lang="en-US" sz="2000" b="1" i="1" dirty="0">
                <a:solidFill>
                  <a:srgbClr val="0D0D0D"/>
                </a:solidFill>
                <a:effectLst/>
                <a:latin typeface="Söhne"/>
              </a:rPr>
              <a:t>: Implement endpoint security solutions equipped with heuristic analysis and behavior monitoring capabilities to detect and block keylogger activities in real-time.</a:t>
            </a:r>
          </a:p>
          <a:p>
            <a:pPr algn="l">
              <a:buFont typeface="Arial" panose="020B0604020202020204" pitchFamily="34" charset="0"/>
              <a:buChar char="•"/>
            </a:pPr>
            <a:r>
              <a:rPr lang="en-US" sz="2000" b="1" i="1" dirty="0">
                <a:solidFill>
                  <a:schemeClr val="accent3"/>
                </a:solidFill>
                <a:effectLst/>
                <a:latin typeface="Söhne"/>
              </a:rPr>
              <a:t>Firewall Configuration: </a:t>
            </a:r>
            <a:r>
              <a:rPr lang="en-US" sz="2000" b="1" i="1" dirty="0">
                <a:solidFill>
                  <a:srgbClr val="0D0D0D"/>
                </a:solidFill>
                <a:effectLst/>
                <a:latin typeface="Söhne"/>
              </a:rPr>
              <a:t>Configure firewalls to monitor and filter network traffic, blocking suspicious communication attempts by keyloggers attempting to exfiltrate captured data.</a:t>
            </a:r>
          </a:p>
          <a:p>
            <a:pPr algn="l">
              <a:buFont typeface="Arial" panose="020B0604020202020204" pitchFamily="34" charset="0"/>
              <a:buChar char="•"/>
            </a:pPr>
            <a:r>
              <a:rPr lang="en-US" sz="2000" b="1" i="1" dirty="0">
                <a:solidFill>
                  <a:srgbClr val="92D050"/>
                </a:solidFill>
                <a:effectLst/>
                <a:latin typeface="Söhne"/>
              </a:rPr>
              <a:t>Continuous Software Updates: </a:t>
            </a:r>
            <a:r>
              <a:rPr lang="en-US" sz="2000" b="1" i="1" dirty="0">
                <a:solidFill>
                  <a:srgbClr val="0D0D0D"/>
                </a:solidFill>
                <a:effectLst/>
                <a:latin typeface="Söhne"/>
              </a:rPr>
              <a:t>Ensure timely installation of security patches and updates for operating systems, applications, and security software to mitigate known vulnerabilities exploited by keyloggers.</a:t>
            </a:r>
          </a:p>
          <a:p>
            <a:pPr algn="l">
              <a:buFont typeface="Wingdings" panose="05000000000000000000" pitchFamily="2" charset="2"/>
              <a:buChar char="Ø"/>
            </a:pPr>
            <a:r>
              <a:rPr lang="en-IN" sz="2800" b="1" i="1" dirty="0" err="1">
                <a:solidFill>
                  <a:srgbClr val="FF0000"/>
                </a:solidFill>
                <a:effectLst/>
                <a:latin typeface="Söhne"/>
              </a:rPr>
              <a:t>Behavioral</a:t>
            </a:r>
            <a:r>
              <a:rPr lang="en-IN" sz="2800" b="1" i="1" dirty="0">
                <a:solidFill>
                  <a:srgbClr val="FF0000"/>
                </a:solidFill>
                <a:effectLst/>
                <a:latin typeface="Söhne"/>
              </a:rPr>
              <a:t> Analysis and Anomaly Detection:</a:t>
            </a:r>
          </a:p>
          <a:p>
            <a:pPr algn="l">
              <a:buFont typeface="Arial" panose="020B0604020202020204" pitchFamily="34" charset="0"/>
              <a:buChar char="•"/>
            </a:pPr>
            <a:r>
              <a:rPr lang="en-IN" sz="2000" b="1" i="1" dirty="0">
                <a:solidFill>
                  <a:srgbClr val="00B050"/>
                </a:solidFill>
                <a:effectLst/>
                <a:latin typeface="Söhne"/>
              </a:rPr>
              <a:t>User </a:t>
            </a:r>
            <a:r>
              <a:rPr lang="en-IN" sz="2000" b="1" i="1" dirty="0" err="1">
                <a:solidFill>
                  <a:srgbClr val="00B050"/>
                </a:solidFill>
                <a:effectLst/>
                <a:latin typeface="Söhne"/>
              </a:rPr>
              <a:t>Behavior</a:t>
            </a:r>
            <a:r>
              <a:rPr lang="en-IN" sz="2000" b="1" i="1" dirty="0">
                <a:solidFill>
                  <a:srgbClr val="00B050"/>
                </a:solidFill>
                <a:effectLst/>
                <a:latin typeface="Söhne"/>
              </a:rPr>
              <a:t> Analytics (UBA): </a:t>
            </a:r>
            <a:r>
              <a:rPr lang="en-IN" sz="2000" b="1" i="1" dirty="0">
                <a:solidFill>
                  <a:srgbClr val="0D0D0D"/>
                </a:solidFill>
                <a:effectLst/>
                <a:latin typeface="Söhne"/>
              </a:rPr>
              <a:t>Implement UBA solutions to </a:t>
            </a:r>
            <a:r>
              <a:rPr lang="en-IN" sz="2000" b="1" i="1" dirty="0" err="1">
                <a:solidFill>
                  <a:srgbClr val="0D0D0D"/>
                </a:solidFill>
                <a:effectLst/>
                <a:latin typeface="Söhne"/>
              </a:rPr>
              <a:t>analyze</a:t>
            </a:r>
            <a:r>
              <a:rPr lang="en-IN" sz="2000" b="1" i="1" dirty="0">
                <a:solidFill>
                  <a:srgbClr val="0D0D0D"/>
                </a:solidFill>
                <a:effectLst/>
                <a:latin typeface="Söhne"/>
              </a:rPr>
              <a:t> user </a:t>
            </a:r>
            <a:r>
              <a:rPr lang="en-IN" sz="2000" b="1" i="1" dirty="0" err="1">
                <a:solidFill>
                  <a:srgbClr val="0D0D0D"/>
                </a:solidFill>
                <a:effectLst/>
                <a:latin typeface="Söhne"/>
              </a:rPr>
              <a:t>behavior</a:t>
            </a:r>
            <a:r>
              <a:rPr lang="en-IN" sz="2000" b="1" i="1" dirty="0">
                <a:solidFill>
                  <a:srgbClr val="0D0D0D"/>
                </a:solidFill>
                <a:effectLst/>
                <a:latin typeface="Söhne"/>
              </a:rPr>
              <a:t> patterns and identify deviations indicative of unauthorized access or suspicious activities, including keylogging.</a:t>
            </a:r>
          </a:p>
          <a:p>
            <a:pPr algn="l">
              <a:buFont typeface="Arial" panose="020B0604020202020204" pitchFamily="34" charset="0"/>
              <a:buChar char="•"/>
            </a:pPr>
            <a:r>
              <a:rPr lang="en-IN" sz="2000" b="1" i="1" dirty="0">
                <a:solidFill>
                  <a:srgbClr val="0D0D0D"/>
                </a:solidFill>
                <a:effectLst/>
                <a:latin typeface="Söhne"/>
              </a:rPr>
              <a:t>Machine Learning Algorithms: Leverage machine learning algorithms to detect previously unseen keylogger variants by </a:t>
            </a:r>
            <a:r>
              <a:rPr lang="en-IN" sz="2000" b="1" i="1" dirty="0" err="1">
                <a:solidFill>
                  <a:srgbClr val="0D0D0D"/>
                </a:solidFill>
                <a:effectLst/>
                <a:latin typeface="Söhne"/>
              </a:rPr>
              <a:t>analyzing</a:t>
            </a:r>
            <a:r>
              <a:rPr lang="en-IN" sz="2000" b="1" i="1" dirty="0">
                <a:solidFill>
                  <a:srgbClr val="0D0D0D"/>
                </a:solidFill>
                <a:effectLst/>
                <a:latin typeface="Söhne"/>
              </a:rPr>
              <a:t> </a:t>
            </a:r>
            <a:r>
              <a:rPr lang="en-IN" sz="2000" b="1" i="1" dirty="0" err="1">
                <a:solidFill>
                  <a:srgbClr val="0D0D0D"/>
                </a:solidFill>
                <a:effectLst/>
                <a:latin typeface="Söhne"/>
              </a:rPr>
              <a:t>behavioral</a:t>
            </a:r>
            <a:r>
              <a:rPr lang="en-IN" sz="2000" b="1" i="1" dirty="0">
                <a:solidFill>
                  <a:srgbClr val="0D0D0D"/>
                </a:solidFill>
                <a:effectLst/>
                <a:latin typeface="Söhne"/>
              </a:rPr>
              <a:t> patterns and identifying anomalous keystroke patterns.</a:t>
            </a:r>
          </a:p>
          <a:p>
            <a:pPr algn="l">
              <a:buFont typeface="Arial" panose="020B0604020202020204" pitchFamily="34" charset="0"/>
              <a:buChar char="•"/>
            </a:pPr>
            <a:endParaRPr lang="en-US" sz="1800" b="0" i="0" dirty="0">
              <a:solidFill>
                <a:srgbClr val="0D0D0D"/>
              </a:solidFill>
              <a:effectLst/>
              <a:latin typeface="Söhne"/>
            </a:endParaRPr>
          </a:p>
          <a:p>
            <a:pPr marL="305435" indent="-305435"/>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38606-8782-DCF3-3D5A-5DB0E11324DC}"/>
              </a:ext>
            </a:extLst>
          </p:cNvPr>
          <p:cNvSpPr>
            <a:spLocks noGrp="1"/>
          </p:cNvSpPr>
          <p:nvPr>
            <p:ph idx="1"/>
          </p:nvPr>
        </p:nvSpPr>
        <p:spPr>
          <a:xfrm>
            <a:off x="699179" y="747252"/>
            <a:ext cx="11029615" cy="5277259"/>
          </a:xfrm>
        </p:spPr>
        <p:txBody>
          <a:bodyPr/>
          <a:lstStyle/>
          <a:p>
            <a:pPr algn="l">
              <a:buFont typeface="Wingdings" panose="05000000000000000000" pitchFamily="2" charset="2"/>
              <a:buChar char="Ø"/>
            </a:pPr>
            <a:r>
              <a:rPr lang="en-US" sz="2000" b="1" i="1" dirty="0">
                <a:solidFill>
                  <a:srgbClr val="7030A0"/>
                </a:solidFill>
                <a:effectLst/>
                <a:latin typeface="Söhne"/>
              </a:rPr>
              <a:t>Proactive Monitoring and Response:</a:t>
            </a:r>
          </a:p>
          <a:p>
            <a:pPr algn="l">
              <a:buFont typeface="Wingdings" panose="05000000000000000000" pitchFamily="2" charset="2"/>
              <a:buChar char="ü"/>
            </a:pPr>
            <a:r>
              <a:rPr lang="en-US" sz="2400" b="1" dirty="0">
                <a:solidFill>
                  <a:srgbClr val="0D0D0D"/>
                </a:solidFill>
                <a:effectLst/>
                <a:latin typeface="Söhne"/>
              </a:rPr>
              <a:t>Security Audits: Conduct periodic security audits and vulnerability assessments to identify potential weaknesses in systems and processes that could be exploited by keyloggers.</a:t>
            </a:r>
          </a:p>
          <a:p>
            <a:pPr algn="l">
              <a:buFont typeface="Wingdings" panose="05000000000000000000" pitchFamily="2" charset="2"/>
              <a:buChar char="ü"/>
            </a:pPr>
            <a:r>
              <a:rPr lang="en-US" sz="2400" b="1" dirty="0">
                <a:solidFill>
                  <a:srgbClr val="0D0D0D"/>
                </a:solidFill>
                <a:effectLst/>
                <a:latin typeface="Söhne"/>
              </a:rPr>
              <a:t>Incident Response Plan: Develop and regularly test an incident response plan to facilitate swift and effective responses to keylogger-related security incidents, minimizing the impact on operations and data integrity.</a:t>
            </a:r>
          </a:p>
          <a:p>
            <a:pPr algn="l">
              <a:buFont typeface="Wingdings" panose="05000000000000000000" pitchFamily="2" charset="2"/>
              <a:buChar char="ü"/>
            </a:pPr>
            <a:r>
              <a:rPr lang="en-US" sz="2400" b="1" dirty="0">
                <a:solidFill>
                  <a:srgbClr val="0D0D0D"/>
                </a:solidFill>
                <a:effectLst/>
                <a:latin typeface="Söhne"/>
              </a:rPr>
              <a:t>Threat Intelligence Sharing: Engage in collaborative threat intelligence sharing initiatives with industry peers and cybersecurity organizations to stay informed about emerging keylogger threats and effective countermeasures.</a:t>
            </a:r>
          </a:p>
          <a:p>
            <a:endParaRPr lang="en-IN" dirty="0"/>
          </a:p>
        </p:txBody>
      </p:sp>
    </p:spTree>
    <p:extLst>
      <p:ext uri="{BB962C8B-B14F-4D97-AF65-F5344CB8AC3E}">
        <p14:creationId xmlns:p14="http://schemas.microsoft.com/office/powerpoint/2010/main" val="179420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Wingdings" panose="05000000000000000000" pitchFamily="2" charset="2"/>
              <a:buChar char="Ø"/>
            </a:pPr>
            <a:r>
              <a:rPr lang="en-US" sz="2400" b="1" i="1" dirty="0">
                <a:solidFill>
                  <a:srgbClr val="0D0D0D"/>
                </a:solidFill>
                <a:effectLst/>
                <a:latin typeface="Söhne"/>
              </a:rPr>
              <a:t>System Approach Overview:</a:t>
            </a:r>
          </a:p>
          <a:p>
            <a:pPr algn="l"/>
            <a:r>
              <a:rPr lang="en-US" sz="2400" b="1" i="1" dirty="0">
                <a:solidFill>
                  <a:srgbClr val="0D0D0D"/>
                </a:solidFill>
                <a:effectLst/>
                <a:latin typeface="Söhne"/>
              </a:rPr>
              <a:t>A system approach to mitigating keylogger threats involves viewing cybersecurity as a dynamic and interconnected ecosystem, wherein various components interact and influence one another. This approach recognizes that addressing keylogger threats requires a coordinated effort across multiple layers of defense, encompassing technical controls, organizational processes, and human factors. By adopting a systemic perspective, organizations can develop holistic strategies that account for the complexity and interdependencies inherent in cybersecurity challenges.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down)">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D3312-98FB-9FCF-992E-CB95DE77FE50}"/>
              </a:ext>
            </a:extLst>
          </p:cNvPr>
          <p:cNvSpPr>
            <a:spLocks noGrp="1"/>
          </p:cNvSpPr>
          <p:nvPr>
            <p:ph idx="1"/>
          </p:nvPr>
        </p:nvSpPr>
        <p:spPr>
          <a:xfrm>
            <a:off x="581192" y="786581"/>
            <a:ext cx="11029615" cy="5771535"/>
          </a:xfrm>
        </p:spPr>
        <p:txBody>
          <a:bodyPr>
            <a:normAutofit/>
          </a:bodyPr>
          <a:lstStyle/>
          <a:p>
            <a:pPr algn="l">
              <a:buFont typeface="Wingdings" panose="05000000000000000000" pitchFamily="2" charset="2"/>
              <a:buChar char="Ø"/>
            </a:pPr>
            <a:r>
              <a:rPr lang="en-US" sz="1800" b="1" i="1" dirty="0">
                <a:solidFill>
                  <a:srgbClr val="00B050"/>
                </a:solidFill>
                <a:effectLst/>
                <a:latin typeface="Söhne"/>
              </a:rPr>
              <a:t>System Analysis and Design:</a:t>
            </a:r>
          </a:p>
          <a:p>
            <a:pPr marL="742950" lvl="1" indent="-285750" algn="l">
              <a:buFont typeface="+mj-lt"/>
              <a:buAutoNum type="arabicPeriod"/>
            </a:pPr>
            <a:r>
              <a:rPr lang="en-US" sz="1800" b="1" i="1" dirty="0">
                <a:solidFill>
                  <a:srgbClr val="0D0D0D"/>
                </a:solidFill>
                <a:effectLst/>
                <a:latin typeface="Söhne"/>
              </a:rPr>
              <a:t>Conduct a comprehensive analysis of the organization's cybersecurity landscape, identifying key assets, vulnerabilities, and potential attack vectors susceptible to keylogger threats.</a:t>
            </a:r>
          </a:p>
          <a:p>
            <a:pPr marL="742950" lvl="1" indent="-285750" algn="l">
              <a:buFont typeface="+mj-lt"/>
              <a:buAutoNum type="arabicPeriod"/>
            </a:pPr>
            <a:r>
              <a:rPr lang="en-US" sz="1800" b="1" i="1" dirty="0">
                <a:solidFill>
                  <a:srgbClr val="0D0D0D"/>
                </a:solidFill>
                <a:effectLst/>
                <a:latin typeface="Söhne"/>
              </a:rPr>
              <a:t>Design a cybersecurity framework that integrates technical controls, procedural safeguards, and human-centric elements to create a resilient defense architecture capable of mitigating keylogger risks effectively.</a:t>
            </a:r>
          </a:p>
          <a:p>
            <a:pPr algn="l">
              <a:buFont typeface="Wingdings" panose="05000000000000000000" pitchFamily="2" charset="2"/>
              <a:buChar char="Ø"/>
            </a:pPr>
            <a:r>
              <a:rPr lang="en-US" sz="1800" b="1" i="1" dirty="0">
                <a:solidFill>
                  <a:srgbClr val="7030A0"/>
                </a:solidFill>
                <a:effectLst/>
                <a:latin typeface="Söhne"/>
              </a:rPr>
              <a:t>Interconnected Components:</a:t>
            </a:r>
          </a:p>
          <a:p>
            <a:pPr marL="742950" lvl="1" indent="-285750" algn="l">
              <a:buFont typeface="+mj-lt"/>
              <a:buAutoNum type="arabicPeriod"/>
            </a:pPr>
            <a:r>
              <a:rPr lang="en-US" sz="1800" b="1" i="1" dirty="0">
                <a:solidFill>
                  <a:srgbClr val="0D0D0D"/>
                </a:solidFill>
                <a:effectLst/>
                <a:latin typeface="Söhne"/>
              </a:rPr>
              <a:t>Recognize the interconnected nature of cybersecurity components, including hardware, software, networks, people, processes, and external stakeholders.</a:t>
            </a:r>
          </a:p>
          <a:p>
            <a:pPr marL="742950" lvl="1" indent="-285750" algn="l">
              <a:buFont typeface="+mj-lt"/>
              <a:buAutoNum type="arabicPeriod"/>
            </a:pPr>
            <a:r>
              <a:rPr lang="en-US" sz="1800" b="1" i="1" dirty="0">
                <a:solidFill>
                  <a:srgbClr val="0D0D0D"/>
                </a:solidFill>
                <a:effectLst/>
                <a:latin typeface="Söhne"/>
              </a:rPr>
              <a:t>Ensure alignment and integration of security measures across these components to create a cohesive and synchronized defense mechanism that addresses keylogger threats comprehensively.</a:t>
            </a:r>
          </a:p>
          <a:p>
            <a:pPr algn="l">
              <a:buFont typeface="Wingdings" panose="05000000000000000000" pitchFamily="2" charset="2"/>
              <a:buChar char="Ø"/>
            </a:pPr>
            <a:r>
              <a:rPr lang="en-US" sz="1800" b="1" i="1" dirty="0">
                <a:solidFill>
                  <a:schemeClr val="accent1"/>
                </a:solidFill>
                <a:effectLst/>
                <a:latin typeface="Söhne"/>
              </a:rPr>
              <a:t>Feedback Loops and Adaptation:</a:t>
            </a:r>
          </a:p>
          <a:p>
            <a:pPr marL="742950" lvl="1" indent="-285750" algn="l">
              <a:buFont typeface="+mj-lt"/>
              <a:buAutoNum type="arabicPeriod"/>
            </a:pPr>
            <a:r>
              <a:rPr lang="en-US" sz="1800" b="1" i="1" dirty="0">
                <a:solidFill>
                  <a:srgbClr val="0D0D0D"/>
                </a:solidFill>
                <a:effectLst/>
                <a:latin typeface="Söhne"/>
              </a:rPr>
              <a:t>Implement feedback loops and continuous monitoring mechanisms to gather real-time insights into emerging keylogger threats, vulnerabilities, and attack patterns.</a:t>
            </a:r>
          </a:p>
          <a:p>
            <a:pPr marL="742950" lvl="1" indent="-285750" algn="l">
              <a:buFont typeface="+mj-lt"/>
              <a:buAutoNum type="arabicPeriod"/>
            </a:pPr>
            <a:r>
              <a:rPr lang="en-US" sz="1800" b="1" i="1" dirty="0">
                <a:solidFill>
                  <a:srgbClr val="0D0D0D"/>
                </a:solidFill>
                <a:effectLst/>
                <a:latin typeface="Söhne"/>
              </a:rPr>
              <a:t>Use this information to adapt and refine cybersecurity strategies, updating controls, policies, and training programs to mitigate evolving risks effectively.</a:t>
            </a:r>
          </a:p>
          <a:p>
            <a:endParaRPr lang="en-IN" dirty="0"/>
          </a:p>
        </p:txBody>
      </p:sp>
    </p:spTree>
    <p:extLst>
      <p:ext uri="{BB962C8B-B14F-4D97-AF65-F5344CB8AC3E}">
        <p14:creationId xmlns:p14="http://schemas.microsoft.com/office/powerpoint/2010/main" val="5043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a:buFont typeface="+mj-lt"/>
              <a:buAutoNum type="arabicPeriod"/>
            </a:pPr>
            <a:r>
              <a:rPr lang="en-US" sz="2000" b="1" i="1" dirty="0" err="1">
                <a:solidFill>
                  <a:schemeClr val="tx1"/>
                </a:solidFill>
                <a:latin typeface="Söhne"/>
              </a:rPr>
              <a:t>AssePlanning</a:t>
            </a:r>
            <a:r>
              <a:rPr lang="en-US" sz="2000" b="1" i="1" dirty="0">
                <a:solidFill>
                  <a:schemeClr val="tx1"/>
                </a:solidFill>
                <a:latin typeface="Söhne"/>
              </a:rPr>
              <a:t>:</a:t>
            </a:r>
          </a:p>
          <a:p>
            <a:pPr marL="742950" lvl="1" indent="-285750">
              <a:buFont typeface="+mj-lt"/>
              <a:buAutoNum type="arabicPeriod"/>
            </a:pPr>
            <a:r>
              <a:rPr lang="en-US" sz="2000" b="1" i="1" dirty="0">
                <a:solidFill>
                  <a:schemeClr val="tx1"/>
                </a:solidFill>
                <a:latin typeface="Söhne"/>
              </a:rPr>
              <a:t>Conduct a thorough assessment </a:t>
            </a:r>
            <a:r>
              <a:rPr lang="en-US" sz="2000" b="1" i="1" dirty="0">
                <a:solidFill>
                  <a:schemeClr val="tx1"/>
                </a:solidFill>
                <a:effectLst/>
                <a:latin typeface="Söhne"/>
              </a:rPr>
              <a:t>and of the organization's existing security infrastructure, identifying gaps and vulnerabilities related to keylogger threats.</a:t>
            </a:r>
          </a:p>
          <a:p>
            <a:pPr marL="742950" lvl="1" indent="-285750" algn="l">
              <a:buFont typeface="+mj-lt"/>
              <a:buAutoNum type="arabicPeriod"/>
            </a:pPr>
            <a:r>
              <a:rPr lang="en-US" sz="2000" b="1" i="1" dirty="0">
                <a:solidFill>
                  <a:schemeClr val="tx1"/>
                </a:solidFill>
                <a:effectLst/>
                <a:latin typeface="Söhne"/>
              </a:rPr>
              <a:t>Develop a deployment plan outlining the implementation strategy, timeline, and resource requirements for deploying keylogger detection and prevention measures.</a:t>
            </a:r>
          </a:p>
          <a:p>
            <a:pPr algn="l">
              <a:buFont typeface="+mj-lt"/>
              <a:buAutoNum type="arabicPeriod"/>
            </a:pPr>
            <a:r>
              <a:rPr lang="en-US" sz="2000" b="1" i="1" dirty="0">
                <a:solidFill>
                  <a:schemeClr val="tx1"/>
                </a:solidFill>
                <a:effectLst/>
                <a:latin typeface="Söhne"/>
              </a:rPr>
              <a:t>Solution Selection:</a:t>
            </a:r>
          </a:p>
          <a:p>
            <a:pPr marL="742950" lvl="1" indent="-285750" algn="l">
              <a:buFont typeface="+mj-lt"/>
              <a:buAutoNum type="arabicPeriod"/>
            </a:pPr>
            <a:r>
              <a:rPr lang="en-US" sz="2000" b="1" i="1" dirty="0">
                <a:solidFill>
                  <a:schemeClr val="tx1"/>
                </a:solidFill>
                <a:effectLst/>
                <a:latin typeface="Söhne"/>
              </a:rPr>
              <a:t>Evaluate available keylogger detection and prevention solutions based on their features, performance, scalability, and compatibility with existing systems.</a:t>
            </a:r>
          </a:p>
          <a:p>
            <a:pPr marL="742950" lvl="1" indent="-285750" algn="l">
              <a:buFont typeface="+mj-lt"/>
              <a:buAutoNum type="arabicPeriod"/>
            </a:pPr>
            <a:r>
              <a:rPr lang="en-US" sz="2000" b="1" i="1" dirty="0">
                <a:solidFill>
                  <a:schemeClr val="tx1"/>
                </a:solidFill>
                <a:effectLst/>
                <a:latin typeface="Söhne"/>
              </a:rPr>
              <a:t>Choose solutions that offer comprehensive coverage across endpoints, networks, and applications, and can be seamlessly integrated into the existing security architecture.</a:t>
            </a:r>
          </a:p>
          <a:p>
            <a:pPr marL="305435" indent="-305435"/>
            <a:endParaRPr lang="en-IN" sz="2000" b="1" i="1" dirty="0">
              <a:solidFill>
                <a:schemeClr val="tx1"/>
              </a:solidFill>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down)">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down)">
                                      <p:cBhvr>
                                        <p:cTn id="23" dur="500"/>
                                        <p:tgtEl>
                                          <p:spTgt spid="2">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down)">
                                      <p:cBhvr>
                                        <p:cTn id="26" dur="500"/>
                                        <p:tgtEl>
                                          <p:spTgt spid="2">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wipe(down)">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37BB2-4A43-3CF7-8818-38522EC1AA28}"/>
              </a:ext>
            </a:extLst>
          </p:cNvPr>
          <p:cNvSpPr>
            <a:spLocks noGrp="1"/>
          </p:cNvSpPr>
          <p:nvPr>
            <p:ph idx="1"/>
          </p:nvPr>
        </p:nvSpPr>
        <p:spPr>
          <a:xfrm>
            <a:off x="581192" y="796413"/>
            <a:ext cx="11029615" cy="6061587"/>
          </a:xfrm>
        </p:spPr>
        <p:txBody>
          <a:bodyPr>
            <a:noAutofit/>
          </a:bodyPr>
          <a:lstStyle/>
          <a:p>
            <a:pPr algn="l">
              <a:buFont typeface="Wingdings" panose="05000000000000000000" pitchFamily="2" charset="2"/>
              <a:buChar char="Ø"/>
            </a:pPr>
            <a:r>
              <a:rPr lang="en-US" sz="2400" b="1" i="1" u="sng" dirty="0">
                <a:solidFill>
                  <a:schemeClr val="tx1"/>
                </a:solidFill>
                <a:effectLst/>
                <a:highlight>
                  <a:srgbClr val="FF0000"/>
                </a:highlight>
                <a:latin typeface="Söhne"/>
              </a:rPr>
              <a:t>Training and Awareness:</a:t>
            </a:r>
          </a:p>
          <a:p>
            <a:pPr marL="742950" lvl="1" indent="-285750" algn="l">
              <a:buFont typeface="+mj-lt"/>
              <a:buAutoNum type="arabicPeriod"/>
            </a:pPr>
            <a:r>
              <a:rPr lang="en-US" sz="2400" b="1" i="1" dirty="0">
                <a:solidFill>
                  <a:schemeClr val="tx1"/>
                </a:solidFill>
                <a:effectLst/>
                <a:latin typeface="Söhne"/>
              </a:rPr>
              <a:t>Provide training and awareness programs to educate users about keylogger threats and best practices for preventing infection.</a:t>
            </a:r>
          </a:p>
          <a:p>
            <a:pPr marL="742950" lvl="1" indent="-285750" algn="l">
              <a:buFont typeface="+mj-lt"/>
              <a:buAutoNum type="arabicPeriod"/>
            </a:pPr>
            <a:r>
              <a:rPr lang="en-US" sz="2400" b="1" i="1" dirty="0">
                <a:solidFill>
                  <a:schemeClr val="tx1"/>
                </a:solidFill>
                <a:effectLst/>
                <a:latin typeface="Söhne"/>
              </a:rPr>
              <a:t>Empower users to recognize and report suspicious activities related to keyloggers, and educate them on the importance of adhering to security policies and protocols.</a:t>
            </a:r>
            <a:endParaRPr lang="en-US" sz="2400" b="1" i="1" dirty="0">
              <a:solidFill>
                <a:schemeClr val="tx1"/>
              </a:solidFill>
              <a:effectLst/>
              <a:highlight>
                <a:srgbClr val="FF0000"/>
              </a:highlight>
              <a:latin typeface="Söhne"/>
            </a:endParaRPr>
          </a:p>
          <a:p>
            <a:r>
              <a:rPr lang="en-US" sz="2400" b="1" i="1" dirty="0">
                <a:solidFill>
                  <a:srgbClr val="FF0000"/>
                </a:solidFill>
                <a:highlight>
                  <a:srgbClr val="FFFF00"/>
                </a:highlight>
              </a:rPr>
              <a:t>Pilot Deployment:</a:t>
            </a:r>
          </a:p>
          <a:p>
            <a:endParaRPr lang="en-US" sz="2400" b="1" i="1" dirty="0"/>
          </a:p>
          <a:p>
            <a:r>
              <a:rPr lang="en-US" sz="2400" b="1" i="1" dirty="0"/>
              <a:t>Deploy the selected solutions in a controlled pilot environment to assess their effectiveness and compatibility with the organization's infrastructure.</a:t>
            </a:r>
          </a:p>
          <a:p>
            <a:r>
              <a:rPr lang="en-US" sz="2400" b="1" i="1" dirty="0"/>
              <a:t>Gather feedback from users and IT staff to identify any issues or challenges that need to be addressed before full deployment.</a:t>
            </a:r>
          </a:p>
          <a:p>
            <a:endParaRPr lang="en-US" sz="1800" b="1" i="1" dirty="0"/>
          </a:p>
        </p:txBody>
      </p:sp>
    </p:spTree>
    <p:extLst>
      <p:ext uri="{BB962C8B-B14F-4D97-AF65-F5344CB8AC3E}">
        <p14:creationId xmlns:p14="http://schemas.microsoft.com/office/powerpoint/2010/main" val="274995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1471</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Franklin Gothic Book</vt:lpstr>
      <vt:lpstr>Franklin Gothic Demi</vt:lpstr>
      <vt:lpstr>Söhne</vt:lpstr>
      <vt:lpstr>Wingdings</vt:lpstr>
      <vt:lpstr>Wingdings 2</vt:lpstr>
      <vt:lpstr>DividendVTI</vt:lpstr>
      <vt:lpstr>KEYLOGGERS AND SECURITY IMPLEMENTATION</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astrojoshwa@gmail.com</cp:lastModifiedBy>
  <cp:revision>27</cp:revision>
  <dcterms:created xsi:type="dcterms:W3CDTF">2021-05-26T16:50:10Z</dcterms:created>
  <dcterms:modified xsi:type="dcterms:W3CDTF">2024-04-02T15:05:59Z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