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9" r:id="rId3"/>
    <p:sldId id="274" r:id="rId4"/>
    <p:sldId id="260" r:id="rId5"/>
    <p:sldId id="261" r:id="rId6"/>
    <p:sldId id="272" r:id="rId7"/>
    <p:sldId id="262" r:id="rId8"/>
    <p:sldId id="264" r:id="rId9"/>
    <p:sldId id="258" r:id="rId10"/>
    <p:sldId id="266" r:id="rId11"/>
    <p:sldId id="267" r:id="rId12"/>
    <p:sldId id="268" r:id="rId13"/>
    <p:sldId id="269" r:id="rId14"/>
    <p:sldId id="271"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88758" autoAdjust="0"/>
  </p:normalViewPr>
  <p:slideViewPr>
    <p:cSldViewPr snapToGrid="0">
      <p:cViewPr varScale="1">
        <p:scale>
          <a:sx n="73" d="100"/>
          <a:sy n="73" d="100"/>
        </p:scale>
        <p:origin x="11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8F375-CFC7-46EA-93E0-E3B22AD1C3E9}" type="datetimeFigureOut">
              <a:rPr lang="en-IN" smtClean="0"/>
              <a:t>04-09-2024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98626A3-6A6D-45F9-B4EA-600F793672B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80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8F375-CFC7-46EA-93E0-E3B22AD1C3E9}"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626A3-6A6D-45F9-B4EA-600F793672B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14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8F375-CFC7-46EA-93E0-E3B22AD1C3E9}"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626A3-6A6D-45F9-B4EA-600F793672B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1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8F375-CFC7-46EA-93E0-E3B22AD1C3E9}"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626A3-6A6D-45F9-B4EA-600F793672B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8F375-CFC7-46EA-93E0-E3B22AD1C3E9}"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626A3-6A6D-45F9-B4EA-600F793672B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59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8F375-CFC7-46EA-93E0-E3B22AD1C3E9}"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626A3-6A6D-45F9-B4EA-600F793672B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947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8F375-CFC7-46EA-93E0-E3B22AD1C3E9}"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8626A3-6A6D-45F9-B4EA-600F793672B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6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8F375-CFC7-46EA-93E0-E3B22AD1C3E9}"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8626A3-6A6D-45F9-B4EA-600F793672B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06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8F375-CFC7-46EA-93E0-E3B22AD1C3E9}"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8626A3-6A6D-45F9-B4EA-600F793672B3}" type="slidenum">
              <a:rPr lang="en-IN" smtClean="0"/>
              <a:t>‹#›</a:t>
            </a:fld>
            <a:endParaRPr lang="en-IN"/>
          </a:p>
        </p:txBody>
      </p:sp>
    </p:spTree>
    <p:extLst>
      <p:ext uri="{BB962C8B-B14F-4D97-AF65-F5344CB8AC3E}">
        <p14:creationId xmlns:p14="http://schemas.microsoft.com/office/powerpoint/2010/main" val="137120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8F375-CFC7-46EA-93E0-E3B22AD1C3E9}"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626A3-6A6D-45F9-B4EA-600F793672B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939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68F375-CFC7-46EA-93E0-E3B22AD1C3E9}" type="datetimeFigureOut">
              <a:rPr lang="en-IN" smtClean="0"/>
              <a:t>04-09-2024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98626A3-6A6D-45F9-B4EA-600F793672B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98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68F375-CFC7-46EA-93E0-E3B22AD1C3E9}" type="datetimeFigureOut">
              <a:rPr lang="en-IN" smtClean="0"/>
              <a:t>04-09-2024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8626A3-6A6D-45F9-B4EA-600F793672B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9736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ngall.com/profile-png/" TargetMode="External"/><Relationship Id="rId7" Type="http://schemas.openxmlformats.org/officeDocument/2006/relationships/hyperlink" Target="https://www.pngall.com/doctor-png/"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www.pngall.com/storage-png/download/53843"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www.pngall.com/hospital-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3BD0-221E-4DB4-221C-E8FC07118427}"/>
              </a:ext>
            </a:extLst>
          </p:cNvPr>
          <p:cNvSpPr>
            <a:spLocks noGrp="1"/>
          </p:cNvSpPr>
          <p:nvPr>
            <p:ph type="ctrTitle"/>
          </p:nvPr>
        </p:nvSpPr>
        <p:spPr>
          <a:xfrm>
            <a:off x="1498052" y="1536971"/>
            <a:ext cx="9991288" cy="1521452"/>
          </a:xfrm>
        </p:spPr>
        <p:txBody>
          <a:bodyPr>
            <a:normAutofit/>
          </a:bodyPr>
          <a:lstStyle/>
          <a:p>
            <a:pPr algn="ctr"/>
            <a:r>
              <a:rPr lang="en-US" sz="2800" dirty="0">
                <a:latin typeface="Arial Rounded MT Bold" panose="020F0704030504030204" pitchFamily="34" charset="0"/>
                <a:cs typeface="Arial" panose="020B0604020202020204" pitchFamily="34" charset="0"/>
              </a:rPr>
              <a:t>Health-Link Pro: Home Remedies, Medicine Access &amp; Hospital Finder</a:t>
            </a:r>
            <a:endParaRPr lang="en-IN" sz="2800" b="1" dirty="0">
              <a:latin typeface="Arial Rounded MT Bold" panose="020F070403050403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1CEA412-F6B3-82A4-4FFA-0A7A40E114CA}"/>
              </a:ext>
            </a:extLst>
          </p:cNvPr>
          <p:cNvSpPr>
            <a:spLocks noGrp="1"/>
          </p:cNvSpPr>
          <p:nvPr>
            <p:ph type="subTitle" idx="1"/>
          </p:nvPr>
        </p:nvSpPr>
        <p:spPr>
          <a:xfrm>
            <a:off x="8017918" y="3525520"/>
            <a:ext cx="4124960" cy="2530182"/>
          </a:xfrm>
        </p:spPr>
        <p:txBody>
          <a:bodyPr>
            <a:normAutofit/>
          </a:bodyPr>
          <a:lstStyle/>
          <a:p>
            <a:r>
              <a:rPr lang="en-US" dirty="0"/>
              <a:t>                                                              Submitted by:  </a:t>
            </a:r>
          </a:p>
          <a:p>
            <a:r>
              <a:rPr lang="en-US" sz="1400" dirty="0"/>
              <a:t>joshwa jeba kumar . A [210221104014]</a:t>
            </a:r>
          </a:p>
          <a:p>
            <a:r>
              <a:rPr lang="en-US" sz="1400" dirty="0" err="1"/>
              <a:t>syed</a:t>
            </a:r>
            <a:r>
              <a:rPr lang="en-US" sz="1400" dirty="0"/>
              <a:t> Ibrahim [210221104038]</a:t>
            </a:r>
          </a:p>
          <a:p>
            <a:r>
              <a:rPr lang="en-US" sz="1400" dirty="0" err="1"/>
              <a:t>surendhar</a:t>
            </a:r>
            <a:r>
              <a:rPr lang="en-US" sz="1400" dirty="0"/>
              <a:t> .g [210221104037]</a:t>
            </a:r>
          </a:p>
          <a:p>
            <a:pPr marL="342900" indent="-342900">
              <a:buFont typeface="Arial" panose="020B0604020202020204" pitchFamily="34" charset="0"/>
              <a:buAutoNum type="arabicPeriod"/>
            </a:pPr>
            <a:endParaRPr lang="en-US" sz="1400" dirty="0"/>
          </a:p>
          <a:p>
            <a:pPr marL="342900" indent="-342900">
              <a:buAutoNum type="arabicPeriod"/>
            </a:pPr>
            <a:endParaRPr lang="en-US" dirty="0"/>
          </a:p>
          <a:p>
            <a:endParaRPr lang="en-IN" dirty="0"/>
          </a:p>
        </p:txBody>
      </p:sp>
      <p:sp>
        <p:nvSpPr>
          <p:cNvPr id="5" name="TextBox 4">
            <a:extLst>
              <a:ext uri="{FF2B5EF4-FFF2-40B4-BE49-F238E27FC236}">
                <a16:creationId xmlns:a16="http://schemas.microsoft.com/office/drawing/2014/main" id="{CE9ADEE3-C252-0316-0C52-4DDE8B459D38}"/>
              </a:ext>
            </a:extLst>
          </p:cNvPr>
          <p:cNvSpPr txBox="1"/>
          <p:nvPr/>
        </p:nvSpPr>
        <p:spPr>
          <a:xfrm>
            <a:off x="934720" y="3891280"/>
            <a:ext cx="3586480" cy="369332"/>
          </a:xfrm>
          <a:prstGeom prst="rect">
            <a:avLst/>
          </a:prstGeom>
          <a:noFill/>
        </p:spPr>
        <p:txBody>
          <a:bodyPr wrap="square" rtlCol="0">
            <a:spAutoFit/>
          </a:bodyPr>
          <a:lstStyle/>
          <a:p>
            <a:r>
              <a:rPr lang="en-US" dirty="0"/>
              <a:t>Guided by:</a:t>
            </a:r>
          </a:p>
        </p:txBody>
      </p:sp>
    </p:spTree>
    <p:extLst>
      <p:ext uri="{BB962C8B-B14F-4D97-AF65-F5344CB8AC3E}">
        <p14:creationId xmlns:p14="http://schemas.microsoft.com/office/powerpoint/2010/main" val="1769531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A176-1F06-24E6-027C-B1A15E69818A}"/>
              </a:ext>
            </a:extLst>
          </p:cNvPr>
          <p:cNvSpPr>
            <a:spLocks noGrp="1"/>
          </p:cNvSpPr>
          <p:nvPr>
            <p:ph type="title"/>
          </p:nvPr>
        </p:nvSpPr>
        <p:spPr>
          <a:xfrm>
            <a:off x="1442907" y="1275127"/>
            <a:ext cx="9611948" cy="578627"/>
          </a:xfrm>
        </p:spPr>
        <p:txBody>
          <a:bodyPr/>
          <a:lstStyle/>
          <a:p>
            <a:r>
              <a:rPr lang="en-IN" dirty="0"/>
              <a:t>Proposed model:</a:t>
            </a:r>
          </a:p>
        </p:txBody>
      </p:sp>
      <p:sp>
        <p:nvSpPr>
          <p:cNvPr id="3" name="Rectangle 1">
            <a:extLst>
              <a:ext uri="{FF2B5EF4-FFF2-40B4-BE49-F238E27FC236}">
                <a16:creationId xmlns:a16="http://schemas.microsoft.com/office/drawing/2014/main" id="{565F60BE-3264-9D46-D72A-B12B99B0F4E8}"/>
              </a:ext>
            </a:extLst>
          </p:cNvPr>
          <p:cNvSpPr>
            <a:spLocks noChangeArrowheads="1"/>
          </p:cNvSpPr>
          <p:nvPr/>
        </p:nvSpPr>
        <p:spPr bwMode="auto">
          <a:xfrm>
            <a:off x="1042429" y="2094692"/>
            <a:ext cx="1178966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Technology Usage</a:t>
            </a:r>
            <a:endParaRPr kumimoji="0" lang="en-US" altLang="en-US" sz="3200" b="0" i="0" u="none" strike="noStrike" cap="none" normalizeH="0" baseline="0" dirty="0">
              <a:ln>
                <a:noFill/>
              </a:ln>
              <a:solidFill>
                <a:schemeClr val="tx1"/>
              </a:solidFill>
              <a:effectLst/>
              <a:latin typeface="Agency FB" panose="020B0503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Lack of Existing Solutions</a:t>
            </a:r>
            <a:endParaRPr kumimoji="0" lang="en-US" altLang="en-US" sz="3200" b="0" i="0" u="none" strike="noStrike" cap="none" normalizeH="0" baseline="0" dirty="0">
              <a:ln>
                <a:noFill/>
              </a:ln>
              <a:solidFill>
                <a:schemeClr val="tx1"/>
              </a:solidFill>
              <a:effectLst/>
              <a:latin typeface="Agency FB" panose="020B0503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Remedy Provision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User Benefit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Comprehensive Information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Unique Offering</a:t>
            </a:r>
            <a:endParaRPr kumimoji="0" lang="en-US" altLang="en-US" sz="32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36286350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6D31-DC4E-A69B-3444-F361BE77C6FA}"/>
              </a:ext>
            </a:extLst>
          </p:cNvPr>
          <p:cNvSpPr>
            <a:spLocks noGrp="1"/>
          </p:cNvSpPr>
          <p:nvPr>
            <p:ph type="title"/>
          </p:nvPr>
        </p:nvSpPr>
        <p:spPr>
          <a:xfrm>
            <a:off x="1434799" y="1211464"/>
            <a:ext cx="9603275" cy="519904"/>
          </a:xfrm>
        </p:spPr>
        <p:txBody>
          <a:bodyPr>
            <a:normAutofit fontScale="90000"/>
          </a:bodyPr>
          <a:lstStyle/>
          <a:p>
            <a:r>
              <a:rPr lang="en-IN" b="1" dirty="0"/>
              <a:t>Module:</a:t>
            </a:r>
          </a:p>
        </p:txBody>
      </p:sp>
      <p:sp>
        <p:nvSpPr>
          <p:cNvPr id="4" name="Rectangle 1">
            <a:extLst>
              <a:ext uri="{FF2B5EF4-FFF2-40B4-BE49-F238E27FC236}">
                <a16:creationId xmlns:a16="http://schemas.microsoft.com/office/drawing/2014/main" id="{FE637A33-A047-EEB8-37F9-9D1EA7027D9F}"/>
              </a:ext>
            </a:extLst>
          </p:cNvPr>
          <p:cNvSpPr>
            <a:spLocks noChangeArrowheads="1"/>
          </p:cNvSpPr>
          <p:nvPr/>
        </p:nvSpPr>
        <p:spPr bwMode="auto">
          <a:xfrm>
            <a:off x="882869" y="2453900"/>
            <a:ext cx="1123897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Narrow" panose="020B0606020202030204" pitchFamily="34" charset="0"/>
              </a:rPr>
              <a:t>Exploration of Healthcare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Narrow" panose="020B0606020202030204" pitchFamily="34" charset="0"/>
              </a:rPr>
              <a:t>Availability of Local Healthcare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Narrow" panose="020B0606020202030204" pitchFamily="34" charset="0"/>
              </a:rPr>
              <a:t>Identification of Specialized Medical Services across Healthcare Facilities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3200" dirty="0">
                <a:latin typeface="Arial Narrow" panose="020B0606020202030204" pitchFamily="34" charset="0"/>
              </a:rPr>
              <a:t>Pharmaceutical Distribution Following Prescription Verification</a:t>
            </a:r>
            <a:endParaRPr kumimoji="0" lang="en-US" altLang="en-US" sz="3200" b="0"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52542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93E53-C382-282E-AD88-91472A3F56CE}"/>
              </a:ext>
            </a:extLst>
          </p:cNvPr>
          <p:cNvPicPr>
            <a:picLocks noChangeAspect="1"/>
          </p:cNvPicPr>
          <p:nvPr/>
        </p:nvPicPr>
        <p:blipFill>
          <a:blip r:embed="rId2"/>
          <a:stretch>
            <a:fillRect/>
          </a:stretch>
        </p:blipFill>
        <p:spPr>
          <a:xfrm>
            <a:off x="170623" y="277187"/>
            <a:ext cx="5925377" cy="3753374"/>
          </a:xfrm>
          <a:prstGeom prst="rect">
            <a:avLst/>
          </a:prstGeom>
        </p:spPr>
      </p:pic>
      <p:pic>
        <p:nvPicPr>
          <p:cNvPr id="7" name="Picture 6">
            <a:extLst>
              <a:ext uri="{FF2B5EF4-FFF2-40B4-BE49-F238E27FC236}">
                <a16:creationId xmlns:a16="http://schemas.microsoft.com/office/drawing/2014/main" id="{EC8F2534-7587-8CE2-D5AC-9BFC71E16629}"/>
              </a:ext>
            </a:extLst>
          </p:cNvPr>
          <p:cNvPicPr>
            <a:picLocks noChangeAspect="1"/>
          </p:cNvPicPr>
          <p:nvPr/>
        </p:nvPicPr>
        <p:blipFill>
          <a:blip r:embed="rId3"/>
          <a:stretch>
            <a:fillRect/>
          </a:stretch>
        </p:blipFill>
        <p:spPr>
          <a:xfrm>
            <a:off x="6381790" y="277537"/>
            <a:ext cx="5639587" cy="3715268"/>
          </a:xfrm>
          <a:prstGeom prst="rect">
            <a:avLst/>
          </a:prstGeom>
        </p:spPr>
      </p:pic>
    </p:spTree>
    <p:extLst>
      <p:ext uri="{BB962C8B-B14F-4D97-AF65-F5344CB8AC3E}">
        <p14:creationId xmlns:p14="http://schemas.microsoft.com/office/powerpoint/2010/main" val="223845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E094-4C6E-C87B-331E-EB5B65AAAD4B}"/>
              </a:ext>
            </a:extLst>
          </p:cNvPr>
          <p:cNvSpPr>
            <a:spLocks noGrp="1"/>
          </p:cNvSpPr>
          <p:nvPr>
            <p:ph type="title"/>
          </p:nvPr>
        </p:nvSpPr>
        <p:spPr>
          <a:xfrm>
            <a:off x="1340360" y="1272905"/>
            <a:ext cx="9511280" cy="520942"/>
          </a:xfrm>
        </p:spPr>
        <p:txBody>
          <a:bodyPr>
            <a:normAutofit fontScale="90000"/>
          </a:bodyPr>
          <a:lstStyle/>
          <a:p>
            <a:r>
              <a:rPr lang="en-US" dirty="0"/>
              <a:t>Reference:</a:t>
            </a:r>
            <a:endParaRPr lang="en-IN" dirty="0"/>
          </a:p>
        </p:txBody>
      </p:sp>
      <p:sp>
        <p:nvSpPr>
          <p:cNvPr id="4" name="TextBox 3">
            <a:extLst>
              <a:ext uri="{FF2B5EF4-FFF2-40B4-BE49-F238E27FC236}">
                <a16:creationId xmlns:a16="http://schemas.microsoft.com/office/drawing/2014/main" id="{F65DAD28-7D69-1632-D974-677EEADD193C}"/>
              </a:ext>
            </a:extLst>
          </p:cNvPr>
          <p:cNvSpPr txBox="1"/>
          <p:nvPr/>
        </p:nvSpPr>
        <p:spPr>
          <a:xfrm>
            <a:off x="1340360" y="1946247"/>
            <a:ext cx="8986488" cy="3970318"/>
          </a:xfrm>
          <a:prstGeom prst="rect">
            <a:avLst/>
          </a:prstGeom>
          <a:noFill/>
        </p:spPr>
        <p:txBody>
          <a:bodyPr wrap="square">
            <a:spAutoFit/>
          </a:bodyPr>
          <a:lstStyle/>
          <a:p>
            <a:r>
              <a:rPr lang="en-US" dirty="0"/>
              <a:t>[1]. Can, A. B., &amp; Baykal, N. (2007). </a:t>
            </a:r>
            <a:r>
              <a:rPr lang="en-US" dirty="0" err="1"/>
              <a:t>MedicoPort</a:t>
            </a:r>
            <a:r>
              <a:rPr lang="en-US" dirty="0"/>
              <a:t>: A medical search engine for all. Computer methods and programs in biomedicine, 86(1), 73-86.</a:t>
            </a:r>
          </a:p>
          <a:p>
            <a:r>
              <a:rPr lang="en-US" dirty="0"/>
              <a:t> [2]. </a:t>
            </a:r>
            <a:r>
              <a:rPr lang="en-US" dirty="0" err="1"/>
              <a:t>Hanauer</a:t>
            </a:r>
            <a:r>
              <a:rPr lang="en-US" dirty="0"/>
              <a:t> , D. A. (2006). EMERSE: the electronic medical record search engine. In AMIA annual symposium proceedings (Vol. 2006, p. 941). American Medical Informatics Association.</a:t>
            </a:r>
          </a:p>
          <a:p>
            <a:r>
              <a:rPr lang="en-US" dirty="0"/>
              <a:t> [3]. Luo, G., Tang, C., Yang, H., &amp; Wei, X. (2008, October). </a:t>
            </a:r>
            <a:r>
              <a:rPr lang="en-US" dirty="0" err="1"/>
              <a:t>MedSearch</a:t>
            </a:r>
            <a:r>
              <a:rPr lang="en-US" dirty="0"/>
              <a:t>: a specialized search engine for medical information retrieval. In Proceedings of the 17th ACM conference on Information and knowledge management (pp. 143-152). ACM.</a:t>
            </a:r>
          </a:p>
          <a:p>
            <a:r>
              <a:rPr lang="en-US" dirty="0"/>
              <a:t> [4]. Luo, G. (2009, March). Design and evaluation of the </a:t>
            </a:r>
            <a:r>
              <a:rPr lang="en-US" dirty="0" err="1"/>
              <a:t>iMed</a:t>
            </a:r>
            <a:r>
              <a:rPr lang="en-US" dirty="0"/>
              <a:t> intelligent medical search engine. In 2009 IEEE 25th International Conference on Data Engineering </a:t>
            </a:r>
          </a:p>
          <a:p>
            <a:r>
              <a:rPr lang="en-US" dirty="0"/>
              <a:t>[5]. Cooper, C. P., Mallon, K. P., Leadbetter, S., Pollack, L. A., &amp; </a:t>
            </a:r>
            <a:r>
              <a:rPr lang="en-US" dirty="0" err="1"/>
              <a:t>Peipins</a:t>
            </a:r>
            <a:r>
              <a:rPr lang="en-US" dirty="0"/>
              <a:t>, L. A. (2005). Cancer Internet search activity on a major search engine, United States 2001 2003. Journal of medical Internet research, 7(3), e36.</a:t>
            </a:r>
          </a:p>
          <a:p>
            <a:r>
              <a:rPr lang="en-US" dirty="0"/>
              <a:t> [6]. Boulos, M. N. K. (2004). A first look at Health </a:t>
            </a:r>
            <a:r>
              <a:rPr lang="en-US" dirty="0" err="1"/>
              <a:t>CyberMap</a:t>
            </a:r>
            <a:r>
              <a:rPr lang="en-US" dirty="0"/>
              <a:t> medical semantic subject search engine. Technology and Health Care, 12(1), 33-41. </a:t>
            </a:r>
            <a:endParaRPr lang="en-IN" dirty="0"/>
          </a:p>
        </p:txBody>
      </p:sp>
    </p:spTree>
    <p:extLst>
      <p:ext uri="{BB962C8B-B14F-4D97-AF65-F5344CB8AC3E}">
        <p14:creationId xmlns:p14="http://schemas.microsoft.com/office/powerpoint/2010/main" val="3094574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20372-7BC7-279B-61B1-BEAF15D72669}"/>
              </a:ext>
            </a:extLst>
          </p:cNvPr>
          <p:cNvSpPr txBox="1"/>
          <p:nvPr/>
        </p:nvSpPr>
        <p:spPr>
          <a:xfrm>
            <a:off x="1124700" y="363794"/>
            <a:ext cx="9431322" cy="5016758"/>
          </a:xfrm>
          <a:prstGeom prst="rect">
            <a:avLst/>
          </a:prstGeom>
          <a:noFill/>
        </p:spPr>
        <p:txBody>
          <a:bodyPr wrap="square">
            <a:spAutoFit/>
          </a:bodyPr>
          <a:lstStyle/>
          <a:p>
            <a:pPr algn="ctr"/>
            <a:r>
              <a:rPr lang="en-IN" sz="1600" dirty="0"/>
              <a:t>[7]. </a:t>
            </a:r>
            <a:r>
              <a:rPr lang="en-IN" sz="1600" dirty="0" err="1"/>
              <a:t>Dragusin</a:t>
            </a:r>
            <a:r>
              <a:rPr lang="en-IN" sz="1600" dirty="0"/>
              <a:t>, R., </a:t>
            </a:r>
            <a:r>
              <a:rPr lang="en-IN" sz="1600" dirty="0" err="1"/>
              <a:t>Petcu</a:t>
            </a:r>
            <a:r>
              <a:rPr lang="en-IN" sz="1600" dirty="0"/>
              <a:t>, P., </a:t>
            </a:r>
            <a:r>
              <a:rPr lang="en-IN" sz="1600" dirty="0" err="1"/>
              <a:t>Lioma</a:t>
            </a:r>
            <a:r>
              <a:rPr lang="en-IN" sz="1600" dirty="0"/>
              <a:t>, C., Larsen, B., </a:t>
            </a:r>
            <a:r>
              <a:rPr lang="en-IN" sz="1600" dirty="0" err="1"/>
              <a:t>Jørgensen</a:t>
            </a:r>
            <a:r>
              <a:rPr lang="en-IN" sz="1600" dirty="0"/>
              <a:t>, H. L., Cox, I. J., ... &amp; </a:t>
            </a:r>
            <a:r>
              <a:rPr lang="en-IN" sz="1600" dirty="0" err="1"/>
              <a:t>Winther</a:t>
            </a:r>
            <a:r>
              <a:rPr lang="en-IN" sz="1600" dirty="0"/>
              <a:t>, O. (2013). </a:t>
            </a:r>
            <a:r>
              <a:rPr lang="en-IN" sz="1600" dirty="0" err="1"/>
              <a:t>FindZebra</a:t>
            </a:r>
            <a:r>
              <a:rPr lang="en-IN" sz="1600" dirty="0"/>
              <a:t>: a search engine for rare diseases. International journal of medical informatics, 82(6), 528-538. [8]. Dunne, S., Cummins, N. M., Hannigan, A., Shannon, B., Dunne, C., &amp; Cullen, W. (2013). A method for the design and development of medical or health care information websites to optimize search engine results page rankings on Google. Journal of medical Internet research, 15(8), e183.</a:t>
            </a:r>
          </a:p>
          <a:p>
            <a:pPr algn="ctr"/>
            <a:r>
              <a:rPr lang="en-IN" sz="1600" dirty="0"/>
              <a:t>[9]. Allam, A., Schulz, P. J., &amp; Nakamoto, K. (2014). The impact of search engine selection and sorting criteria on vaccination beliefs and attitudes: two experiments manipulating Google output. Journal of medical internet research, 16(4), e100. </a:t>
            </a:r>
            <a:br>
              <a:rPr lang="en-IN" sz="1600" dirty="0"/>
            </a:br>
            <a:r>
              <a:rPr lang="en-IN" sz="1600" dirty="0"/>
              <a:t>[10]. </a:t>
            </a:r>
            <a:r>
              <a:rPr lang="en-IN" sz="1600" dirty="0" err="1"/>
              <a:t>Mourão</a:t>
            </a:r>
            <a:r>
              <a:rPr lang="en-IN" sz="1600" dirty="0"/>
              <a:t>, A., &amp; Martins, F. (2013, May). </a:t>
            </a:r>
            <a:r>
              <a:rPr lang="en-IN" sz="1600" dirty="0" err="1"/>
              <a:t>NovaMedSearch</a:t>
            </a:r>
            <a:r>
              <a:rPr lang="en-IN" sz="1600" dirty="0"/>
              <a:t>: A multimodal search engine for medical case-based retrieval. In Proceedings of the 10th conference on open research areas in information retrieval (pp. 223-224). LE CENTRE DE HAUTES ÉTUDES INTERNATIONALES D'INFORMATIQUE DOCUMENTAIRE. </a:t>
            </a:r>
          </a:p>
          <a:p>
            <a:pPr algn="ctr"/>
            <a:r>
              <a:rPr lang="en-IN" sz="1600" dirty="0"/>
              <a:t>[11]. </a:t>
            </a:r>
            <a:r>
              <a:rPr lang="en-IN" sz="1600" dirty="0" err="1"/>
              <a:t>Palotti</a:t>
            </a:r>
            <a:r>
              <a:rPr lang="en-IN" sz="1600" dirty="0"/>
              <a:t>, J. R., </a:t>
            </a:r>
            <a:r>
              <a:rPr lang="en-IN" sz="1600" dirty="0" err="1"/>
              <a:t>Zuccon</a:t>
            </a:r>
            <a:r>
              <a:rPr lang="en-IN" sz="1600" dirty="0"/>
              <a:t>, G., </a:t>
            </a:r>
            <a:r>
              <a:rPr lang="en-IN" sz="1600" dirty="0" err="1"/>
              <a:t>Goeuriot</a:t>
            </a:r>
            <a:r>
              <a:rPr lang="en-IN" sz="1600" dirty="0"/>
              <a:t>, L., Kelly, L., Hanbury, A., Jones, G. J., ... &amp; </a:t>
            </a:r>
            <a:r>
              <a:rPr lang="en-IN" sz="1600" dirty="0" err="1"/>
              <a:t>Pecina</a:t>
            </a:r>
            <a:r>
              <a:rPr lang="en-IN" sz="1600" dirty="0"/>
              <a:t>, P. (2015). CLEF eHealth Evaluation Lab 2015, Task 2: Retrieving Information About Medical Symptoms. In CLEF (Working Notes) (pp. 1-22). </a:t>
            </a:r>
          </a:p>
          <a:p>
            <a:pPr algn="ctr"/>
            <a:r>
              <a:rPr lang="en-IN" sz="1600" dirty="0"/>
              <a:t>[12]. Jo, S. H., Lee, K. S., &amp; Seol, J. W. (2016). CBNU at TREC 2016 Clinical Decision Support Track. In TREC. </a:t>
            </a:r>
          </a:p>
          <a:p>
            <a:pPr algn="ctr"/>
            <a:r>
              <a:rPr lang="en-IN" sz="1600" dirty="0"/>
              <a:t>[13]. Abu-Nasser, B. (2017). Medical Expert Systems Survey. International Journal of Engineering and Information Systems (IJEAIS), 1(7), 218-224. </a:t>
            </a:r>
            <a:br>
              <a:rPr lang="en-IN" sz="1600" dirty="0"/>
            </a:br>
            <a:r>
              <a:rPr lang="en-IN" sz="1600" dirty="0"/>
              <a:t>[14]. Bielecki, Z., </a:t>
            </a:r>
            <a:r>
              <a:rPr lang="en-IN" sz="1600" dirty="0" err="1"/>
              <a:t>Stacewicz</a:t>
            </a:r>
            <a:r>
              <a:rPr lang="en-IN" sz="1600" dirty="0"/>
              <a:t>, T., </a:t>
            </a:r>
            <a:r>
              <a:rPr lang="en-IN" sz="1600" dirty="0" err="1"/>
              <a:t>Wojtas</a:t>
            </a:r>
            <a:r>
              <a:rPr lang="en-IN" sz="1600" dirty="0"/>
              <a:t>, J., </a:t>
            </a:r>
            <a:r>
              <a:rPr lang="en-IN" sz="1600" dirty="0" err="1"/>
              <a:t>Mikołajczyk</a:t>
            </a:r>
            <a:r>
              <a:rPr lang="en-IN" sz="1600" dirty="0"/>
              <a:t>, J., </a:t>
            </a:r>
            <a:r>
              <a:rPr lang="en-IN" sz="1600" dirty="0" err="1"/>
              <a:t>Szabra</a:t>
            </a:r>
            <a:r>
              <a:rPr lang="en-IN" sz="1600" dirty="0"/>
              <a:t>, D., &amp; </a:t>
            </a:r>
            <a:r>
              <a:rPr lang="en-IN" sz="1600" dirty="0" err="1"/>
              <a:t>Prokopiuk</a:t>
            </a:r>
            <a:r>
              <a:rPr lang="en-IN" sz="1600" dirty="0"/>
              <a:t>, A. (2018). Selected optoelectronic sensors in medical applications. </a:t>
            </a:r>
            <a:r>
              <a:rPr lang="en-IN" sz="1600" dirty="0" err="1"/>
              <a:t>OptoElectronics</a:t>
            </a:r>
            <a:r>
              <a:rPr lang="en-IN" sz="1600" dirty="0"/>
              <a:t> Review, 26(2), 122-133. </a:t>
            </a:r>
          </a:p>
          <a:p>
            <a:pPr algn="ctr"/>
            <a:r>
              <a:rPr lang="en-IN" sz="1600" dirty="0"/>
              <a:t>[15]. </a:t>
            </a:r>
            <a:r>
              <a:rPr lang="en-IN" sz="1600" dirty="0" err="1"/>
              <a:t>Apidi</a:t>
            </a:r>
            <a:r>
              <a:rPr lang="en-IN" sz="1600" dirty="0"/>
              <a:t>, N. A., </a:t>
            </a:r>
            <a:r>
              <a:rPr lang="en-IN" sz="1600" dirty="0" err="1"/>
              <a:t>Murugiah</a:t>
            </a:r>
            <a:r>
              <a:rPr lang="en-IN" sz="1600" dirty="0"/>
              <a:t>, M. K., </a:t>
            </a:r>
            <a:r>
              <a:rPr lang="en-IN" sz="1600" dirty="0" err="1"/>
              <a:t>Muthuveloo</a:t>
            </a:r>
            <a:r>
              <a:rPr lang="en-IN" sz="1600" dirty="0"/>
              <a:t>, R., Soh, Y. C., Caruso, V., Patel, R., &amp; Ming, L. C. (2017). </a:t>
            </a:r>
          </a:p>
        </p:txBody>
      </p:sp>
    </p:spTree>
    <p:extLst>
      <p:ext uri="{BB962C8B-B14F-4D97-AF65-F5344CB8AC3E}">
        <p14:creationId xmlns:p14="http://schemas.microsoft.com/office/powerpoint/2010/main" val="21457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784F58-DC4A-EA20-4519-19CD46D961A6}"/>
              </a:ext>
            </a:extLst>
          </p:cNvPr>
          <p:cNvGraphicFramePr>
            <a:graphicFrameLocks noGrp="1"/>
          </p:cNvGraphicFramePr>
          <p:nvPr>
            <p:extLst>
              <p:ext uri="{D42A27DB-BD31-4B8C-83A1-F6EECF244321}">
                <p14:modId xmlns:p14="http://schemas.microsoft.com/office/powerpoint/2010/main" val="2839745625"/>
              </p:ext>
            </p:extLst>
          </p:nvPr>
        </p:nvGraphicFramePr>
        <p:xfrm>
          <a:off x="66366" y="117987"/>
          <a:ext cx="12059268" cy="6045689"/>
        </p:xfrm>
        <a:graphic>
          <a:graphicData uri="http://schemas.openxmlformats.org/drawingml/2006/table">
            <a:tbl>
              <a:tblPr firstRow="1" bandRow="1">
                <a:tableStyleId>{5940675A-B579-460E-94D1-54222C63F5DA}</a:tableStyleId>
              </a:tblPr>
              <a:tblGrid>
                <a:gridCol w="2009878">
                  <a:extLst>
                    <a:ext uri="{9D8B030D-6E8A-4147-A177-3AD203B41FA5}">
                      <a16:colId xmlns:a16="http://schemas.microsoft.com/office/drawing/2014/main" val="3780343131"/>
                    </a:ext>
                  </a:extLst>
                </a:gridCol>
                <a:gridCol w="2009878">
                  <a:extLst>
                    <a:ext uri="{9D8B030D-6E8A-4147-A177-3AD203B41FA5}">
                      <a16:colId xmlns:a16="http://schemas.microsoft.com/office/drawing/2014/main" val="1221777383"/>
                    </a:ext>
                  </a:extLst>
                </a:gridCol>
                <a:gridCol w="2009878">
                  <a:extLst>
                    <a:ext uri="{9D8B030D-6E8A-4147-A177-3AD203B41FA5}">
                      <a16:colId xmlns:a16="http://schemas.microsoft.com/office/drawing/2014/main" val="2476208887"/>
                    </a:ext>
                  </a:extLst>
                </a:gridCol>
                <a:gridCol w="2009878">
                  <a:extLst>
                    <a:ext uri="{9D8B030D-6E8A-4147-A177-3AD203B41FA5}">
                      <a16:colId xmlns:a16="http://schemas.microsoft.com/office/drawing/2014/main" val="3844885297"/>
                    </a:ext>
                  </a:extLst>
                </a:gridCol>
                <a:gridCol w="2009878">
                  <a:extLst>
                    <a:ext uri="{9D8B030D-6E8A-4147-A177-3AD203B41FA5}">
                      <a16:colId xmlns:a16="http://schemas.microsoft.com/office/drawing/2014/main" val="2115198228"/>
                    </a:ext>
                  </a:extLst>
                </a:gridCol>
                <a:gridCol w="2009878">
                  <a:extLst>
                    <a:ext uri="{9D8B030D-6E8A-4147-A177-3AD203B41FA5}">
                      <a16:colId xmlns:a16="http://schemas.microsoft.com/office/drawing/2014/main" val="591776161"/>
                    </a:ext>
                  </a:extLst>
                </a:gridCol>
              </a:tblGrid>
              <a:tr h="941324">
                <a:tc>
                  <a:txBody>
                    <a:bodyPr/>
                    <a:lstStyle/>
                    <a:p>
                      <a:r>
                        <a:rPr lang="en-US" dirty="0"/>
                        <a:t>S.NO</a:t>
                      </a:r>
                      <a:endParaRPr lang="en-IN" dirty="0"/>
                    </a:p>
                  </a:txBody>
                  <a:tcPr/>
                </a:tc>
                <a:tc>
                  <a:txBody>
                    <a:bodyPr/>
                    <a:lstStyle/>
                    <a:p>
                      <a:r>
                        <a:rPr lang="en-US" dirty="0"/>
                        <a:t>AUTHOR</a:t>
                      </a:r>
                      <a:endParaRPr lang="en-IN" dirty="0"/>
                    </a:p>
                  </a:txBody>
                  <a:tcPr/>
                </a:tc>
                <a:tc>
                  <a:txBody>
                    <a:bodyPr/>
                    <a:lstStyle/>
                    <a:p>
                      <a:r>
                        <a:rPr lang="en-US" dirty="0"/>
                        <a:t>PROBLEM IDENTIFIED</a:t>
                      </a:r>
                      <a:endParaRPr lang="en-IN" dirty="0"/>
                    </a:p>
                  </a:txBody>
                  <a:tcPr/>
                </a:tc>
                <a:tc>
                  <a:txBody>
                    <a:bodyPr/>
                    <a:lstStyle/>
                    <a:p>
                      <a:r>
                        <a:rPr lang="en-US" dirty="0"/>
                        <a:t>METHODS</a:t>
                      </a:r>
                      <a:endParaRPr lang="en-IN" dirty="0"/>
                    </a:p>
                  </a:txBody>
                  <a:tcPr/>
                </a:tc>
                <a:tc>
                  <a:txBody>
                    <a:bodyPr/>
                    <a:lstStyle/>
                    <a:p>
                      <a:r>
                        <a:rPr lang="en-US" dirty="0"/>
                        <a:t>ADVANTAGES</a:t>
                      </a:r>
                      <a:endParaRPr lang="en-IN" dirty="0"/>
                    </a:p>
                  </a:txBody>
                  <a:tcPr/>
                </a:tc>
                <a:tc>
                  <a:txBody>
                    <a:bodyPr/>
                    <a:lstStyle/>
                    <a:p>
                      <a:r>
                        <a:rPr lang="en-US" dirty="0"/>
                        <a:t>DISSADVANTAGES</a:t>
                      </a:r>
                      <a:endParaRPr lang="en-IN" dirty="0"/>
                    </a:p>
                  </a:txBody>
                  <a:tcPr/>
                </a:tc>
                <a:extLst>
                  <a:ext uri="{0D108BD9-81ED-4DB2-BD59-A6C34878D82A}">
                    <a16:rowId xmlns:a16="http://schemas.microsoft.com/office/drawing/2014/main" val="718823557"/>
                  </a:ext>
                </a:extLst>
              </a:tr>
              <a:tr h="934150">
                <a:tc>
                  <a:txBody>
                    <a:bodyPr/>
                    <a:lstStyle/>
                    <a:p>
                      <a:r>
                        <a:rPr lang="en-US" dirty="0"/>
                        <a:t>1.</a:t>
                      </a:r>
                      <a:endParaRPr lang="en-IN" dirty="0"/>
                    </a:p>
                  </a:txBody>
                  <a:tcPr/>
                </a:tc>
                <a:tc>
                  <a:txBody>
                    <a:bodyPr/>
                    <a:lstStyle/>
                    <a:p>
                      <a:r>
                        <a:rPr lang="en-US" dirty="0"/>
                        <a:t>A. B., &amp;Baykal</a:t>
                      </a:r>
                      <a:endParaRPr lang="en-IN" dirty="0"/>
                    </a:p>
                  </a:txBody>
                  <a:tcPr/>
                </a:tc>
                <a:tc>
                  <a:txBody>
                    <a:bodyPr/>
                    <a:lstStyle/>
                    <a:p>
                      <a:r>
                        <a:rPr lang="en-IN" dirty="0"/>
                        <a:t>Information Overload</a:t>
                      </a:r>
                    </a:p>
                  </a:txBody>
                  <a:tcPr/>
                </a:tc>
                <a:tc>
                  <a:txBody>
                    <a:bodyPr/>
                    <a:lstStyle/>
                    <a:p>
                      <a:r>
                        <a:rPr lang="en-IN" dirty="0"/>
                        <a:t>Medical Ontologies</a:t>
                      </a:r>
                    </a:p>
                    <a:p>
                      <a:r>
                        <a:rPr lang="en-IN" dirty="0"/>
                        <a:t>User-</a:t>
                      </a:r>
                      <a:r>
                        <a:rPr lang="en-IN" dirty="0" err="1"/>
                        <a:t>Centered</a:t>
                      </a:r>
                      <a:r>
                        <a:rPr lang="en-IN" dirty="0"/>
                        <a:t> Design</a:t>
                      </a:r>
                    </a:p>
                  </a:txBody>
                  <a:tcPr/>
                </a:tc>
                <a:tc>
                  <a:txBody>
                    <a:bodyPr/>
                    <a:lstStyle/>
                    <a:p>
                      <a:r>
                        <a:rPr lang="en-IN" b="0" dirty="0">
                          <a:latin typeface="Agency FB" panose="020B0503020202020204" pitchFamily="34" charset="0"/>
                        </a:rPr>
                        <a:t>Improved Relevance</a:t>
                      </a:r>
                    </a:p>
                    <a:p>
                      <a:r>
                        <a:rPr lang="en-IN" b="0" dirty="0">
                          <a:latin typeface="Bahnschrift Light SemiCondensed" panose="020B0502040204020203" pitchFamily="34" charset="0"/>
                        </a:rPr>
                        <a:t>Time Efficiency</a:t>
                      </a:r>
                    </a:p>
                  </a:txBody>
                  <a:tcPr/>
                </a:tc>
                <a:tc>
                  <a:txBody>
                    <a:bodyPr/>
                    <a:lstStyle/>
                    <a:p>
                      <a:pPr marL="285750" indent="-285750">
                        <a:buFont typeface="Arial" panose="020B0604020202020204" pitchFamily="34" charset="0"/>
                        <a:buChar char="•"/>
                      </a:pPr>
                      <a:r>
                        <a:rPr lang="en-IN" dirty="0"/>
                        <a:t>Limited Scope</a:t>
                      </a:r>
                    </a:p>
                    <a:p>
                      <a:pPr marL="285750" indent="-285750">
                        <a:buFont typeface="Arial" panose="020B0604020202020204" pitchFamily="34" charset="0"/>
                        <a:buChar char="•"/>
                      </a:pPr>
                      <a:r>
                        <a:rPr lang="en-IN" dirty="0"/>
                        <a:t>Dependence on Ontologies</a:t>
                      </a:r>
                    </a:p>
                  </a:txBody>
                  <a:tcPr/>
                </a:tc>
                <a:extLst>
                  <a:ext uri="{0D108BD9-81ED-4DB2-BD59-A6C34878D82A}">
                    <a16:rowId xmlns:a16="http://schemas.microsoft.com/office/drawing/2014/main" val="1848356302"/>
                  </a:ext>
                </a:extLst>
              </a:tr>
              <a:tr h="1214395">
                <a:tc>
                  <a:txBody>
                    <a:bodyPr/>
                    <a:lstStyle/>
                    <a:p>
                      <a:r>
                        <a:rPr lang="en-US" dirty="0"/>
                        <a:t>2.</a:t>
                      </a:r>
                      <a:endParaRPr lang="en-IN" dirty="0"/>
                    </a:p>
                  </a:txBody>
                  <a:tcPr/>
                </a:tc>
                <a:tc>
                  <a:txBody>
                    <a:bodyPr/>
                    <a:lstStyle/>
                    <a:p>
                      <a:r>
                        <a:rPr lang="en-US" dirty="0" err="1"/>
                        <a:t>Hanauer</a:t>
                      </a:r>
                      <a:r>
                        <a:rPr lang="en-US" dirty="0"/>
                        <a:t> , D. A. </a:t>
                      </a:r>
                      <a:endParaRPr lang="en-IN" dirty="0"/>
                    </a:p>
                  </a:txBody>
                  <a:tcPr/>
                </a:tc>
                <a:tc>
                  <a:txBody>
                    <a:bodyPr/>
                    <a:lstStyle/>
                    <a:p>
                      <a:r>
                        <a:rPr lang="en-US" dirty="0"/>
                        <a:t>Difficulty in Finding Relevant Medical Information</a:t>
                      </a:r>
                      <a:endParaRPr lang="en-IN" dirty="0"/>
                    </a:p>
                  </a:txBody>
                  <a:tcPr/>
                </a:tc>
                <a:tc>
                  <a:txBody>
                    <a:bodyPr/>
                    <a:lstStyle/>
                    <a:p>
                      <a:r>
                        <a:rPr lang="en-IN" b="0" dirty="0">
                          <a:latin typeface="Aptos Narrow" panose="020B0004020202020204" pitchFamily="34" charset="0"/>
                        </a:rPr>
                        <a:t>Ontology Development and Integration.</a:t>
                      </a:r>
                    </a:p>
                  </a:txBody>
                  <a:tcPr/>
                </a:tc>
                <a:tc>
                  <a:txBody>
                    <a:bodyPr/>
                    <a:lstStyle/>
                    <a:p>
                      <a:r>
                        <a:rPr lang="en-IN" dirty="0"/>
                        <a:t>Improved Accuracy</a:t>
                      </a:r>
                    </a:p>
                    <a:p>
                      <a:r>
                        <a:rPr lang="en-IN" dirty="0"/>
                        <a:t>Enhanced Relevance</a:t>
                      </a:r>
                    </a:p>
                  </a:txBody>
                  <a:tcPr/>
                </a:tc>
                <a:tc>
                  <a:txBody>
                    <a:bodyPr/>
                    <a:lstStyle/>
                    <a:p>
                      <a:pPr marL="285750" indent="-285750">
                        <a:buFont typeface="Arial" panose="020B0604020202020204" pitchFamily="34" charset="0"/>
                        <a:buChar char="•"/>
                      </a:pPr>
                      <a:r>
                        <a:rPr lang="en-IN" dirty="0"/>
                        <a:t>Limited Coverage</a:t>
                      </a:r>
                    </a:p>
                    <a:p>
                      <a:pPr marL="285750" indent="-285750">
                        <a:buFont typeface="Arial" panose="020B0604020202020204" pitchFamily="34" charset="0"/>
                        <a:buChar char="•"/>
                      </a:pPr>
                      <a:r>
                        <a:rPr lang="en-IN" dirty="0"/>
                        <a:t>Outdated Information</a:t>
                      </a:r>
                    </a:p>
                  </a:txBody>
                  <a:tcPr/>
                </a:tc>
                <a:extLst>
                  <a:ext uri="{0D108BD9-81ED-4DB2-BD59-A6C34878D82A}">
                    <a16:rowId xmlns:a16="http://schemas.microsoft.com/office/drawing/2014/main" val="94067648"/>
                  </a:ext>
                </a:extLst>
              </a:tr>
              <a:tr h="941324">
                <a:tc>
                  <a:txBody>
                    <a:bodyPr/>
                    <a:lstStyle/>
                    <a:p>
                      <a:r>
                        <a:rPr lang="en-US" dirty="0"/>
                        <a:t>3.</a:t>
                      </a:r>
                      <a:endParaRPr lang="en-IN" dirty="0"/>
                    </a:p>
                  </a:txBody>
                  <a:tcPr/>
                </a:tc>
                <a:tc>
                  <a:txBody>
                    <a:bodyPr/>
                    <a:lstStyle/>
                    <a:p>
                      <a:r>
                        <a:rPr lang="en-US" dirty="0"/>
                        <a:t>Luo, G., Tang, C</a:t>
                      </a:r>
                      <a:endParaRPr lang="en-IN" dirty="0"/>
                    </a:p>
                  </a:txBody>
                  <a:tcPr/>
                </a:tc>
                <a:tc>
                  <a:txBody>
                    <a:bodyPr/>
                    <a:lstStyle/>
                    <a:p>
                      <a:r>
                        <a:rPr lang="en-IN" dirty="0"/>
                        <a:t>Data Privacy Concerns</a:t>
                      </a:r>
                    </a:p>
                  </a:txBody>
                  <a:tcPr/>
                </a:tc>
                <a:tc>
                  <a:txBody>
                    <a:bodyPr/>
                    <a:lstStyle/>
                    <a:p>
                      <a:r>
                        <a:rPr lang="en-IN" dirty="0"/>
                        <a:t>Query Optimization</a:t>
                      </a:r>
                    </a:p>
                  </a:txBody>
                  <a:tcPr/>
                </a:tc>
                <a:tc>
                  <a:txBody>
                    <a:bodyPr/>
                    <a:lstStyle/>
                    <a:p>
                      <a:r>
                        <a:rPr lang="en-IN" dirty="0"/>
                        <a:t>Improved Search Accuracy</a:t>
                      </a:r>
                    </a:p>
                    <a:p>
                      <a:r>
                        <a:rPr lang="en-IN" dirty="0"/>
                        <a:t>Time Efficiency</a:t>
                      </a:r>
                    </a:p>
                  </a:txBody>
                  <a:tcPr/>
                </a:tc>
                <a:tc>
                  <a:txBody>
                    <a:bodyPr/>
                    <a:lstStyle/>
                    <a:p>
                      <a:pPr marL="285750" indent="-285750">
                        <a:buFont typeface="Arial" panose="020B0604020202020204" pitchFamily="34" charset="0"/>
                        <a:buChar char="•"/>
                      </a:pPr>
                      <a:r>
                        <a:rPr lang="en-IN" dirty="0"/>
                        <a:t>Integration Issues</a:t>
                      </a:r>
                    </a:p>
                    <a:p>
                      <a:pPr marL="285750" indent="-285750">
                        <a:buFont typeface="Arial" panose="020B0604020202020204" pitchFamily="34" charset="0"/>
                        <a:buChar char="•"/>
                      </a:pPr>
                      <a:r>
                        <a:rPr lang="en-IN" dirty="0"/>
                        <a:t>User Training</a:t>
                      </a:r>
                    </a:p>
                  </a:txBody>
                  <a:tcPr/>
                </a:tc>
                <a:extLst>
                  <a:ext uri="{0D108BD9-81ED-4DB2-BD59-A6C34878D82A}">
                    <a16:rowId xmlns:a16="http://schemas.microsoft.com/office/drawing/2014/main" val="4018714949"/>
                  </a:ext>
                </a:extLst>
              </a:tr>
              <a:tr h="1214395">
                <a:tc>
                  <a:txBody>
                    <a:bodyPr/>
                    <a:lstStyle/>
                    <a:p>
                      <a:r>
                        <a:rPr lang="en-US" dirty="0"/>
                        <a:t>4.</a:t>
                      </a:r>
                      <a:endParaRPr lang="en-IN" dirty="0"/>
                    </a:p>
                  </a:txBody>
                  <a:tcPr/>
                </a:tc>
                <a:tc>
                  <a:txBody>
                    <a:bodyPr/>
                    <a:lstStyle/>
                    <a:p>
                      <a:r>
                        <a:rPr lang="en-US" dirty="0"/>
                        <a:t>Luo, G.</a:t>
                      </a:r>
                      <a:endParaRPr lang="en-IN" dirty="0"/>
                    </a:p>
                  </a:txBody>
                  <a:tcPr/>
                </a:tc>
                <a:tc>
                  <a:txBody>
                    <a:bodyPr/>
                    <a:lstStyle/>
                    <a:p>
                      <a:r>
                        <a:rPr lang="en-IN" dirty="0"/>
                        <a:t>Data Overload</a:t>
                      </a:r>
                    </a:p>
                    <a:p>
                      <a:r>
                        <a:rPr lang="en-IN" dirty="0"/>
                        <a:t>Access to Care</a:t>
                      </a:r>
                    </a:p>
                  </a:txBody>
                  <a:tcPr/>
                </a:tc>
                <a:tc>
                  <a:txBody>
                    <a:bodyPr/>
                    <a:lstStyle/>
                    <a:p>
                      <a:r>
                        <a:rPr lang="en-IN" dirty="0"/>
                        <a:t>Fuzzy Logic</a:t>
                      </a:r>
                    </a:p>
                  </a:txBody>
                  <a:tcPr/>
                </a:tc>
                <a:tc>
                  <a:txBody>
                    <a:bodyPr/>
                    <a:lstStyle/>
                    <a:p>
                      <a:r>
                        <a:rPr lang="en-IN" dirty="0"/>
                        <a:t>Improved Diagnosis Accuracy</a:t>
                      </a:r>
                    </a:p>
                    <a:p>
                      <a:r>
                        <a:rPr lang="en-IN" dirty="0"/>
                        <a:t>Cost Reduction</a:t>
                      </a:r>
                    </a:p>
                  </a:txBody>
                  <a:tcPr/>
                </a:tc>
                <a:tc>
                  <a:txBody>
                    <a:bodyPr/>
                    <a:lstStyle/>
                    <a:p>
                      <a:pPr marL="285750" indent="-285750">
                        <a:buFont typeface="Arial" panose="020B0604020202020204" pitchFamily="34" charset="0"/>
                        <a:buChar char="•"/>
                      </a:pPr>
                      <a:r>
                        <a:rPr lang="en-IN" dirty="0"/>
                        <a:t>Data Privacy Concerns</a:t>
                      </a:r>
                    </a:p>
                    <a:p>
                      <a:pPr marL="285750" indent="-285750">
                        <a:buFont typeface="Arial" panose="020B0604020202020204" pitchFamily="34" charset="0"/>
                        <a:buChar char="•"/>
                      </a:pPr>
                      <a:r>
                        <a:rPr lang="en-IN" dirty="0"/>
                        <a:t>Integration Challenges</a:t>
                      </a:r>
                    </a:p>
                  </a:txBody>
                  <a:tcPr/>
                </a:tc>
                <a:extLst>
                  <a:ext uri="{0D108BD9-81ED-4DB2-BD59-A6C34878D82A}">
                    <a16:rowId xmlns:a16="http://schemas.microsoft.com/office/drawing/2014/main" val="3202646683"/>
                  </a:ext>
                </a:extLst>
              </a:tr>
              <a:tr h="800101">
                <a:tc>
                  <a:txBody>
                    <a:bodyPr/>
                    <a:lstStyle/>
                    <a:p>
                      <a:r>
                        <a:rPr lang="en-US" dirty="0"/>
                        <a:t>5.</a:t>
                      </a:r>
                      <a:endParaRPr lang="en-IN" dirty="0"/>
                    </a:p>
                  </a:txBody>
                  <a:tcPr/>
                </a:tc>
                <a:tc>
                  <a:txBody>
                    <a:bodyPr/>
                    <a:lstStyle/>
                    <a:p>
                      <a:r>
                        <a:rPr lang="en-US" dirty="0"/>
                        <a:t>C. P., Mallon, K. </a:t>
                      </a:r>
                      <a:endParaRPr lang="en-IN" dirty="0"/>
                    </a:p>
                  </a:txBody>
                  <a:tcPr/>
                </a:tc>
                <a:tc>
                  <a:txBody>
                    <a:bodyPr/>
                    <a:lstStyle/>
                    <a:p>
                      <a:r>
                        <a:rPr lang="en-IN" dirty="0"/>
                        <a:t>Inaccurate Search Results</a:t>
                      </a:r>
                    </a:p>
                  </a:txBody>
                  <a:tcPr/>
                </a:tc>
                <a:tc>
                  <a:txBody>
                    <a:bodyPr/>
                    <a:lstStyle/>
                    <a:p>
                      <a:r>
                        <a:rPr lang="en-IN" dirty="0"/>
                        <a:t>Semantic Analysis</a:t>
                      </a:r>
                    </a:p>
                  </a:txBody>
                  <a:tcPr/>
                </a:tc>
                <a:tc>
                  <a:txBody>
                    <a:bodyPr/>
                    <a:lstStyle/>
                    <a:p>
                      <a:r>
                        <a:rPr lang="en-IN" dirty="0"/>
                        <a:t>Improved Search Accuracy</a:t>
                      </a:r>
                    </a:p>
                  </a:txBody>
                  <a:tcPr/>
                </a:tc>
                <a:tc>
                  <a:txBody>
                    <a:bodyPr/>
                    <a:lstStyle/>
                    <a:p>
                      <a:r>
                        <a:rPr lang="en-IN" dirty="0"/>
                        <a:t>Accuracy Limitations</a:t>
                      </a:r>
                    </a:p>
                  </a:txBody>
                  <a:tcPr/>
                </a:tc>
                <a:extLst>
                  <a:ext uri="{0D108BD9-81ED-4DB2-BD59-A6C34878D82A}">
                    <a16:rowId xmlns:a16="http://schemas.microsoft.com/office/drawing/2014/main" val="3361242394"/>
                  </a:ext>
                </a:extLst>
              </a:tr>
            </a:tbl>
          </a:graphicData>
        </a:graphic>
      </p:graphicFrame>
    </p:spTree>
    <p:extLst>
      <p:ext uri="{BB962C8B-B14F-4D97-AF65-F5344CB8AC3E}">
        <p14:creationId xmlns:p14="http://schemas.microsoft.com/office/powerpoint/2010/main" val="342289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D7C1-CFB4-3239-8353-41407257DB76}"/>
              </a:ext>
            </a:extLst>
          </p:cNvPr>
          <p:cNvSpPr>
            <a:spLocks noGrp="1"/>
          </p:cNvSpPr>
          <p:nvPr>
            <p:ph type="title"/>
          </p:nvPr>
        </p:nvSpPr>
        <p:spPr>
          <a:xfrm>
            <a:off x="1333756" y="1177084"/>
            <a:ext cx="8471046" cy="462219"/>
          </a:xfrm>
        </p:spPr>
        <p:txBody>
          <a:bodyPr>
            <a:normAutofit fontScale="90000"/>
          </a:bodyPr>
          <a:lstStyle/>
          <a:p>
            <a:r>
              <a:rPr lang="en-US" dirty="0"/>
              <a:t>Introduction:</a:t>
            </a:r>
            <a:endParaRPr lang="en-IN" dirty="0"/>
          </a:p>
        </p:txBody>
      </p:sp>
      <p:sp>
        <p:nvSpPr>
          <p:cNvPr id="4" name="TextBox 3">
            <a:extLst>
              <a:ext uri="{FF2B5EF4-FFF2-40B4-BE49-F238E27FC236}">
                <a16:creationId xmlns:a16="http://schemas.microsoft.com/office/drawing/2014/main" id="{36FB8EC3-1C1A-8B2B-B0F7-3FEAA9239BC7}"/>
              </a:ext>
            </a:extLst>
          </p:cNvPr>
          <p:cNvSpPr txBox="1"/>
          <p:nvPr/>
        </p:nvSpPr>
        <p:spPr>
          <a:xfrm>
            <a:off x="391486" y="2415292"/>
            <a:ext cx="11409028" cy="2308324"/>
          </a:xfrm>
          <a:prstGeom prst="rect">
            <a:avLst/>
          </a:prstGeom>
          <a:noFill/>
        </p:spPr>
        <p:txBody>
          <a:bodyPr wrap="square">
            <a:spAutoFit/>
          </a:bodyPr>
          <a:lstStyle/>
          <a:p>
            <a:pPr algn="just"/>
            <a:r>
              <a:rPr lang="en-US" sz="2400" dirty="0"/>
              <a:t>	The app aims to provide homemade remedies for common diseases. It includes information on 24/7 medical services, such as shops, hospitals, clinics, and doctors, making healthcare more accessible. Users can purchase medicines by uploading prescriptions, which will be delivered to their doorsteps. The app also highlights government hospitals and pharmacies for affordable care. Users will have personal login details for easy access and record-keeping. A rewards system offers coins on purchases, redeemable for discounts. </a:t>
            </a:r>
            <a:endParaRPr lang="en-IN" sz="2400" dirty="0"/>
          </a:p>
        </p:txBody>
      </p:sp>
    </p:spTree>
    <p:extLst>
      <p:ext uri="{BB962C8B-B14F-4D97-AF65-F5344CB8AC3E}">
        <p14:creationId xmlns:p14="http://schemas.microsoft.com/office/powerpoint/2010/main" val="2683662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3B0-C73E-531D-8437-2FA39908E33B}"/>
              </a:ext>
            </a:extLst>
          </p:cNvPr>
          <p:cNvSpPr>
            <a:spLocks noGrp="1"/>
          </p:cNvSpPr>
          <p:nvPr>
            <p:ph type="title"/>
          </p:nvPr>
        </p:nvSpPr>
        <p:spPr>
          <a:xfrm>
            <a:off x="1451577" y="1129639"/>
            <a:ext cx="9603275" cy="1049235"/>
          </a:xfrm>
        </p:spPr>
        <p:txBody>
          <a:bodyPr>
            <a:normAutofit/>
          </a:bodyPr>
          <a:lstStyle/>
          <a:p>
            <a:r>
              <a:rPr lang="en-IN" sz="2800" dirty="0"/>
              <a:t>Problem statement</a:t>
            </a:r>
          </a:p>
        </p:txBody>
      </p:sp>
      <p:sp>
        <p:nvSpPr>
          <p:cNvPr id="6" name="TextBox 5">
            <a:extLst>
              <a:ext uri="{FF2B5EF4-FFF2-40B4-BE49-F238E27FC236}">
                <a16:creationId xmlns:a16="http://schemas.microsoft.com/office/drawing/2014/main" id="{99DED7FB-463D-6EC4-A026-FBBFDED5F786}"/>
              </a:ext>
            </a:extLst>
          </p:cNvPr>
          <p:cNvSpPr txBox="1"/>
          <p:nvPr/>
        </p:nvSpPr>
        <p:spPr>
          <a:xfrm>
            <a:off x="1319885" y="2550160"/>
            <a:ext cx="9866661" cy="1569660"/>
          </a:xfrm>
          <a:prstGeom prst="rect">
            <a:avLst/>
          </a:prstGeom>
          <a:noFill/>
        </p:spPr>
        <p:txBody>
          <a:bodyPr wrap="square" rtlCol="0">
            <a:spAutoFit/>
          </a:bodyPr>
          <a:lstStyle/>
          <a:p>
            <a:pPr algn="just"/>
            <a:r>
              <a:rPr lang="en-US" sz="2400" dirty="0"/>
              <a:t>As in this century humans are busy with their work life and don’t have that much time for the treatment of the common disease or to know about the Government Schemes, the facilities that are provided by the government in their hospitals and medical store.</a:t>
            </a:r>
            <a:endParaRPr lang="en-IN" sz="2400" dirty="0"/>
          </a:p>
        </p:txBody>
      </p:sp>
    </p:spTree>
    <p:extLst>
      <p:ext uri="{BB962C8B-B14F-4D97-AF65-F5344CB8AC3E}">
        <p14:creationId xmlns:p14="http://schemas.microsoft.com/office/powerpoint/2010/main" val="355136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B9BB-AD1F-8164-73C9-D2BDF02D6330}"/>
              </a:ext>
            </a:extLst>
          </p:cNvPr>
          <p:cNvSpPr>
            <a:spLocks noGrp="1"/>
          </p:cNvSpPr>
          <p:nvPr>
            <p:ph type="title"/>
          </p:nvPr>
        </p:nvSpPr>
        <p:spPr>
          <a:xfrm>
            <a:off x="1441307" y="1083858"/>
            <a:ext cx="9553225" cy="587016"/>
          </a:xfrm>
        </p:spPr>
        <p:txBody>
          <a:bodyPr/>
          <a:lstStyle/>
          <a:p>
            <a:r>
              <a:rPr lang="en-US" dirty="0"/>
              <a:t>Aim and scope:</a:t>
            </a:r>
            <a:endParaRPr lang="en-IN" dirty="0"/>
          </a:p>
        </p:txBody>
      </p:sp>
      <p:sp>
        <p:nvSpPr>
          <p:cNvPr id="4" name="TextBox 3">
            <a:extLst>
              <a:ext uri="{FF2B5EF4-FFF2-40B4-BE49-F238E27FC236}">
                <a16:creationId xmlns:a16="http://schemas.microsoft.com/office/drawing/2014/main" id="{286BAE11-5F33-0D24-314E-2A7E2E609D3B}"/>
              </a:ext>
            </a:extLst>
          </p:cNvPr>
          <p:cNvSpPr txBox="1"/>
          <p:nvPr/>
        </p:nvSpPr>
        <p:spPr>
          <a:xfrm>
            <a:off x="538480" y="1990433"/>
            <a:ext cx="11358880" cy="4431983"/>
          </a:xfrm>
          <a:prstGeom prst="rect">
            <a:avLst/>
          </a:prstGeom>
          <a:noFill/>
        </p:spPr>
        <p:txBody>
          <a:bodyPr wrap="square">
            <a:spAutoFit/>
          </a:bodyPr>
          <a:lstStyle/>
          <a:p>
            <a:r>
              <a:rPr lang="en-US" sz="2400" b="1" dirty="0"/>
              <a:t>Aim:</a:t>
            </a:r>
          </a:p>
          <a:p>
            <a:pPr algn="just">
              <a:buFont typeface="Arial" panose="020B0604020202020204" pitchFamily="34" charset="0"/>
              <a:buChar char="•"/>
            </a:pPr>
            <a:r>
              <a:rPr lang="en-US" sz="2400" dirty="0"/>
              <a:t>Provide easy access to homemade remedies for common diseases.</a:t>
            </a:r>
          </a:p>
          <a:p>
            <a:pPr algn="just">
              <a:buFont typeface="Arial" panose="020B0604020202020204" pitchFamily="34" charset="0"/>
              <a:buChar char="•"/>
            </a:pPr>
            <a:r>
              <a:rPr lang="en-US" sz="2400" dirty="0"/>
              <a:t>Increase awareness of lower-cost treatments in government hospitals.</a:t>
            </a:r>
          </a:p>
          <a:p>
            <a:pPr algn="just">
              <a:buFont typeface="Arial" panose="020B0604020202020204" pitchFamily="34" charset="0"/>
              <a:buChar char="•"/>
            </a:pPr>
            <a:r>
              <a:rPr lang="en-US" sz="2400" dirty="0"/>
              <a:t>Highlight the affordability of medicines from government medical stores compared to private pharmacies.</a:t>
            </a:r>
          </a:p>
          <a:p>
            <a:r>
              <a:rPr lang="en-US" sz="2400" b="1" dirty="0"/>
              <a:t>Scope:</a:t>
            </a:r>
          </a:p>
          <a:p>
            <a:pPr>
              <a:buFont typeface="Arial" panose="020B0604020202020204" pitchFamily="34" charset="0"/>
              <a:buChar char="•"/>
            </a:pPr>
            <a:r>
              <a:rPr lang="en-US" sz="2400" dirty="0"/>
              <a:t>Develop a specialized medical search engine (Med Search) for effective handling of clinical queries.</a:t>
            </a:r>
          </a:p>
          <a:p>
            <a:pPr>
              <a:buFont typeface="Arial" panose="020B0604020202020204" pitchFamily="34" charset="0"/>
              <a:buChar char="•"/>
            </a:pPr>
            <a:r>
              <a:rPr lang="en-US" sz="2400" dirty="0"/>
              <a:t>Offer </a:t>
            </a:r>
            <a:r>
              <a:rPr lang="en-IN" sz="2400"/>
              <a:t>Wide-ranging</a:t>
            </a:r>
            <a:r>
              <a:rPr lang="en-US" sz="2400"/>
              <a:t> </a:t>
            </a:r>
            <a:r>
              <a:rPr lang="en-US" sz="2400" dirty="0"/>
              <a:t>and relevant search results for medical information.</a:t>
            </a:r>
          </a:p>
          <a:p>
            <a:pPr>
              <a:buFont typeface="Arial" panose="020B0604020202020204" pitchFamily="34" charset="0"/>
              <a:buChar char="•"/>
            </a:pPr>
            <a:r>
              <a:rPr lang="en-US" sz="2400" dirty="0"/>
              <a:t>Suggest related medical terms to enhance user understanding and refine searches.</a:t>
            </a:r>
          </a:p>
          <a:p>
            <a:pPr>
              <a:buFont typeface="Arial" panose="020B0604020202020204" pitchFamily="34" charset="0"/>
              <a:buChar char="•"/>
            </a:pPr>
            <a:r>
              <a:rPr lang="en-US" sz="2400" dirty="0"/>
              <a:t>Educate users on cost differences between government and private healthcare services.</a:t>
            </a:r>
          </a:p>
          <a:p>
            <a:endParaRPr lang="en-IN" dirty="0"/>
          </a:p>
        </p:txBody>
      </p:sp>
    </p:spTree>
    <p:extLst>
      <p:ext uri="{BB962C8B-B14F-4D97-AF65-F5344CB8AC3E}">
        <p14:creationId xmlns:p14="http://schemas.microsoft.com/office/powerpoint/2010/main" val="218281887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F52D66-7790-F03F-3491-96B95F516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005" y="2451899"/>
            <a:ext cx="2979635" cy="2827962"/>
          </a:xfrm>
          <a:prstGeom prst="rect">
            <a:avLst/>
          </a:prstGeom>
          <a:ln>
            <a:noFill/>
          </a:ln>
          <a:effectLst>
            <a:softEdge rad="112500"/>
          </a:effectLst>
        </p:spPr>
      </p:pic>
      <p:sp>
        <p:nvSpPr>
          <p:cNvPr id="2" name="Title 1">
            <a:extLst>
              <a:ext uri="{FF2B5EF4-FFF2-40B4-BE49-F238E27FC236}">
                <a16:creationId xmlns:a16="http://schemas.microsoft.com/office/drawing/2014/main" id="{B41B35E6-2180-D3FA-82C7-E27F6B68ED48}"/>
              </a:ext>
            </a:extLst>
          </p:cNvPr>
          <p:cNvSpPr>
            <a:spLocks noGrp="1"/>
          </p:cNvSpPr>
          <p:nvPr>
            <p:ph type="title"/>
          </p:nvPr>
        </p:nvSpPr>
        <p:spPr>
          <a:xfrm>
            <a:off x="1029663" y="230366"/>
            <a:ext cx="9570003" cy="715875"/>
          </a:xfrm>
        </p:spPr>
        <p:txBody>
          <a:bodyPr>
            <a:noAutofit/>
          </a:bodyPr>
          <a:lstStyle/>
          <a:p>
            <a:r>
              <a:rPr lang="en-US" sz="4000" dirty="0">
                <a:latin typeface="Bahnschrift Condensed" panose="020B0502040204020203" pitchFamily="34" charset="0"/>
              </a:rPr>
              <a:t>Existing system </a:t>
            </a:r>
            <a:r>
              <a:rPr lang="en-US" sz="4000" dirty="0"/>
              <a:t>:</a:t>
            </a:r>
            <a:r>
              <a:rPr lang="en-US" sz="2800" dirty="0">
                <a:latin typeface="Arial Narrow" panose="020B0606020202030204" pitchFamily="34" charset="0"/>
              </a:rPr>
              <a:t>.</a:t>
            </a:r>
            <a:endParaRPr lang="en-IN" sz="2800" dirty="0">
              <a:latin typeface="Arial Narrow" panose="020B0606020202030204" pitchFamily="34" charset="0"/>
            </a:endParaRPr>
          </a:p>
        </p:txBody>
      </p:sp>
      <p:cxnSp>
        <p:nvCxnSpPr>
          <p:cNvPr id="7" name="Straight Connector 6">
            <a:extLst>
              <a:ext uri="{FF2B5EF4-FFF2-40B4-BE49-F238E27FC236}">
                <a16:creationId xmlns:a16="http://schemas.microsoft.com/office/drawing/2014/main" id="{D033E043-5B27-5E3E-C17A-BD3C8EFA7CA1}"/>
              </a:ext>
            </a:extLst>
          </p:cNvPr>
          <p:cNvCxnSpPr>
            <a:cxnSpLocks/>
          </p:cNvCxnSpPr>
          <p:nvPr/>
        </p:nvCxnSpPr>
        <p:spPr>
          <a:xfrm flipV="1">
            <a:off x="894000" y="851337"/>
            <a:ext cx="10404000" cy="7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A8D0CF5-5AA3-78CA-78A9-4181533117A0}"/>
              </a:ext>
            </a:extLst>
          </p:cNvPr>
          <p:cNvSpPr>
            <a:spLocks noChangeArrowheads="1"/>
          </p:cNvSpPr>
          <p:nvPr/>
        </p:nvSpPr>
        <p:spPr bwMode="auto">
          <a:xfrm>
            <a:off x="594185" y="2451899"/>
            <a:ext cx="1122099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Dependency on Hospitals</a:t>
            </a:r>
            <a:r>
              <a:rPr lang="en-US" altLang="en-US" sz="4400" dirty="0">
                <a:latin typeface="Agency FB" panose="020B0503020202020204" pitchFamily="34" charset="0"/>
              </a:rPr>
              <a:t>.</a:t>
            </a:r>
            <a:endParaRPr kumimoji="0" lang="en-US" altLang="en-US" sz="4400" i="0" u="none" strike="noStrike" cap="none" normalizeH="0" baseline="0" dirty="0">
              <a:ln>
                <a:noFill/>
              </a:ln>
              <a:solidFill>
                <a:schemeClr val="tx1"/>
              </a:solidFill>
              <a:effectLst/>
              <a:latin typeface="Agency FB" panose="020B0503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Lack of Awareness.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Limited Access to Medical Services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Unawareness of Government Facilities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Complexity in Medical Purchases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i="0" u="none" strike="noStrike" cap="none" normalizeH="0" baseline="0" dirty="0">
                <a:ln>
                  <a:noFill/>
                </a:ln>
                <a:solidFill>
                  <a:schemeClr val="tx1"/>
                </a:solidFill>
                <a:effectLst/>
                <a:latin typeface="Agency FB" panose="020B0503020202020204" pitchFamily="34" charset="0"/>
              </a:rPr>
              <a:t>No Reward System</a:t>
            </a:r>
          </a:p>
        </p:txBody>
      </p:sp>
      <p:sp>
        <p:nvSpPr>
          <p:cNvPr id="9" name="TextBox 8">
            <a:extLst>
              <a:ext uri="{FF2B5EF4-FFF2-40B4-BE49-F238E27FC236}">
                <a16:creationId xmlns:a16="http://schemas.microsoft.com/office/drawing/2014/main" id="{09395841-B0A4-D278-3170-74545618A645}"/>
              </a:ext>
            </a:extLst>
          </p:cNvPr>
          <p:cNvSpPr txBox="1"/>
          <p:nvPr/>
        </p:nvSpPr>
        <p:spPr>
          <a:xfrm>
            <a:off x="1032106" y="1272119"/>
            <a:ext cx="6156970" cy="830997"/>
          </a:xfrm>
          <a:prstGeom prst="rect">
            <a:avLst/>
          </a:prstGeom>
          <a:noFill/>
        </p:spPr>
        <p:txBody>
          <a:bodyPr wrap="square">
            <a:spAutoFit/>
          </a:bodyPr>
          <a:lstStyle/>
          <a:p>
            <a:r>
              <a:rPr lang="en-IN" sz="2400" dirty="0">
                <a:latin typeface="Arial Narrow" panose="020B0606020202030204" pitchFamily="34" charset="0"/>
              </a:rPr>
              <a:t>Dependency on hospitals and lack of awareness limit access to medical services and government facilities</a:t>
            </a:r>
          </a:p>
        </p:txBody>
      </p:sp>
    </p:spTree>
    <p:extLst>
      <p:ext uri="{BB962C8B-B14F-4D97-AF65-F5344CB8AC3E}">
        <p14:creationId xmlns:p14="http://schemas.microsoft.com/office/powerpoint/2010/main" val="669572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alpha val="94000"/>
                <a:lumMod val="90000"/>
                <a:lumOff val="10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2887CB-07D8-CC92-91EA-7FE45E574F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7872" y="1514413"/>
            <a:ext cx="948692" cy="751232"/>
          </a:xfrm>
          <a:prstGeom prst="rect">
            <a:avLst/>
          </a:prstGeom>
        </p:spPr>
      </p:pic>
      <p:sp>
        <p:nvSpPr>
          <p:cNvPr id="5" name="TextBox 4">
            <a:extLst>
              <a:ext uri="{FF2B5EF4-FFF2-40B4-BE49-F238E27FC236}">
                <a16:creationId xmlns:a16="http://schemas.microsoft.com/office/drawing/2014/main" id="{70ED0634-12B8-A206-09F3-58C783E0E5FF}"/>
              </a:ext>
            </a:extLst>
          </p:cNvPr>
          <p:cNvSpPr txBox="1"/>
          <p:nvPr/>
        </p:nvSpPr>
        <p:spPr>
          <a:xfrm>
            <a:off x="610238" y="1836417"/>
            <a:ext cx="2621285" cy="230832"/>
          </a:xfrm>
          <a:prstGeom prst="rect">
            <a:avLst/>
          </a:prstGeom>
          <a:noFill/>
        </p:spPr>
        <p:txBody>
          <a:bodyPr wrap="square" rtlCol="0">
            <a:spAutoFit/>
          </a:bodyPr>
          <a:lstStyle/>
          <a:p>
            <a:pPr algn="ctr"/>
            <a:r>
              <a:rPr lang="en-IN" sz="900" b="1" dirty="0"/>
              <a:t>USER</a:t>
            </a:r>
          </a:p>
        </p:txBody>
      </p:sp>
      <p:sp>
        <p:nvSpPr>
          <p:cNvPr id="10" name="Rectangle 9">
            <a:extLst>
              <a:ext uri="{FF2B5EF4-FFF2-40B4-BE49-F238E27FC236}">
                <a16:creationId xmlns:a16="http://schemas.microsoft.com/office/drawing/2014/main" id="{33540E53-1138-12C9-F615-0C16558A5028}"/>
              </a:ext>
            </a:extLst>
          </p:cNvPr>
          <p:cNvSpPr/>
          <p:nvPr/>
        </p:nvSpPr>
        <p:spPr>
          <a:xfrm>
            <a:off x="610238" y="2358341"/>
            <a:ext cx="1611099" cy="391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bg1"/>
                </a:solidFill>
              </a:rPr>
              <a:t>AUTHENTICATION</a:t>
            </a:r>
          </a:p>
        </p:txBody>
      </p:sp>
      <p:sp>
        <p:nvSpPr>
          <p:cNvPr id="16" name="Rectangle: Rounded Corners 15">
            <a:extLst>
              <a:ext uri="{FF2B5EF4-FFF2-40B4-BE49-F238E27FC236}">
                <a16:creationId xmlns:a16="http://schemas.microsoft.com/office/drawing/2014/main" id="{26D3F672-B00C-E3AB-6967-1C21FADD80F4}"/>
              </a:ext>
            </a:extLst>
          </p:cNvPr>
          <p:cNvSpPr/>
          <p:nvPr/>
        </p:nvSpPr>
        <p:spPr>
          <a:xfrm>
            <a:off x="3271253" y="1727734"/>
            <a:ext cx="6022559" cy="1751137"/>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C3C38421-7778-8C13-7753-9C77E0D21E9A}"/>
              </a:ext>
            </a:extLst>
          </p:cNvPr>
          <p:cNvSpPr/>
          <p:nvPr/>
        </p:nvSpPr>
        <p:spPr>
          <a:xfrm>
            <a:off x="3572184" y="2252030"/>
            <a:ext cx="1554480" cy="963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HEALTHCARE REMEDY EXPLORATION</a:t>
            </a:r>
          </a:p>
        </p:txBody>
      </p:sp>
      <p:pic>
        <p:nvPicPr>
          <p:cNvPr id="22" name="Picture 21">
            <a:extLst>
              <a:ext uri="{FF2B5EF4-FFF2-40B4-BE49-F238E27FC236}">
                <a16:creationId xmlns:a16="http://schemas.microsoft.com/office/drawing/2014/main" id="{C47D53C8-4C4D-9610-9ACA-7C95F31B7A4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79044" y="3730377"/>
            <a:ext cx="954416" cy="1006286"/>
          </a:xfrm>
          <a:prstGeom prst="rect">
            <a:avLst/>
          </a:prstGeom>
        </p:spPr>
      </p:pic>
      <p:pic>
        <p:nvPicPr>
          <p:cNvPr id="25" name="Picture 24">
            <a:extLst>
              <a:ext uri="{FF2B5EF4-FFF2-40B4-BE49-F238E27FC236}">
                <a16:creationId xmlns:a16="http://schemas.microsoft.com/office/drawing/2014/main" id="{3E05FAD1-8BE5-3887-F75B-C1EB035D54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672649" y="5429372"/>
            <a:ext cx="1230820" cy="1230820"/>
          </a:xfrm>
          <a:prstGeom prst="rect">
            <a:avLst/>
          </a:prstGeom>
        </p:spPr>
      </p:pic>
      <p:pic>
        <p:nvPicPr>
          <p:cNvPr id="28" name="Picture 27">
            <a:extLst>
              <a:ext uri="{FF2B5EF4-FFF2-40B4-BE49-F238E27FC236}">
                <a16:creationId xmlns:a16="http://schemas.microsoft.com/office/drawing/2014/main" id="{270D40AF-4B90-BA74-256E-A2734BBD099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370320" y="5219701"/>
            <a:ext cx="1714286" cy="1714286"/>
          </a:xfrm>
          <a:prstGeom prst="rect">
            <a:avLst/>
          </a:prstGeom>
        </p:spPr>
      </p:pic>
      <p:sp>
        <p:nvSpPr>
          <p:cNvPr id="30" name="TextBox 29">
            <a:extLst>
              <a:ext uri="{FF2B5EF4-FFF2-40B4-BE49-F238E27FC236}">
                <a16:creationId xmlns:a16="http://schemas.microsoft.com/office/drawing/2014/main" id="{6F60E5EC-F610-EF33-6721-3B46413B62DC}"/>
              </a:ext>
            </a:extLst>
          </p:cNvPr>
          <p:cNvSpPr txBox="1"/>
          <p:nvPr/>
        </p:nvSpPr>
        <p:spPr>
          <a:xfrm>
            <a:off x="2264426" y="6116004"/>
            <a:ext cx="1714286" cy="430887"/>
          </a:xfrm>
          <a:prstGeom prst="rect">
            <a:avLst/>
          </a:prstGeom>
          <a:noFill/>
        </p:spPr>
        <p:txBody>
          <a:bodyPr wrap="square" rtlCol="0">
            <a:spAutoFit/>
          </a:bodyPr>
          <a:lstStyle/>
          <a:p>
            <a:r>
              <a:rPr lang="en-IN" sz="1100" dirty="0"/>
              <a:t>REMEDIES FROM DOCTORS</a:t>
            </a:r>
          </a:p>
        </p:txBody>
      </p:sp>
      <p:sp>
        <p:nvSpPr>
          <p:cNvPr id="32" name="Rectangle: Rounded Corners 31">
            <a:extLst>
              <a:ext uri="{FF2B5EF4-FFF2-40B4-BE49-F238E27FC236}">
                <a16:creationId xmlns:a16="http://schemas.microsoft.com/office/drawing/2014/main" id="{DC051B5D-4004-1E9D-9BD9-18864CF3D2AF}"/>
              </a:ext>
            </a:extLst>
          </p:cNvPr>
          <p:cNvSpPr/>
          <p:nvPr/>
        </p:nvSpPr>
        <p:spPr>
          <a:xfrm>
            <a:off x="5315781" y="2278696"/>
            <a:ext cx="1554480" cy="963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LOCAL HEALTHCARE PROVISION AVAILABILITY </a:t>
            </a:r>
          </a:p>
        </p:txBody>
      </p:sp>
      <p:sp>
        <p:nvSpPr>
          <p:cNvPr id="33" name="Rectangle: Rounded Corners 32">
            <a:extLst>
              <a:ext uri="{FF2B5EF4-FFF2-40B4-BE49-F238E27FC236}">
                <a16:creationId xmlns:a16="http://schemas.microsoft.com/office/drawing/2014/main" id="{9C756AB7-14DF-C226-5951-00A996AF40CA}"/>
              </a:ext>
            </a:extLst>
          </p:cNvPr>
          <p:cNvSpPr/>
          <p:nvPr/>
        </p:nvSpPr>
        <p:spPr>
          <a:xfrm>
            <a:off x="7068169" y="2275174"/>
            <a:ext cx="1864017" cy="963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en-US" altLang="en-US" sz="1200" dirty="0"/>
          </a:p>
          <a:p>
            <a:pPr algn="ctr">
              <a:defRPr/>
            </a:pPr>
            <a:r>
              <a:rPr lang="en-US" altLang="en-US" sz="1200" dirty="0"/>
              <a:t>PHARMACEUTICAL DELIVERY FOLLOWING PRESCRIPTION AUTHENTICATION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4" name="Rectangle 33">
            <a:extLst>
              <a:ext uri="{FF2B5EF4-FFF2-40B4-BE49-F238E27FC236}">
                <a16:creationId xmlns:a16="http://schemas.microsoft.com/office/drawing/2014/main" id="{754C6362-C919-6C69-0D74-EB3798C2178F}"/>
              </a:ext>
            </a:extLst>
          </p:cNvPr>
          <p:cNvSpPr/>
          <p:nvPr/>
        </p:nvSpPr>
        <p:spPr>
          <a:xfrm>
            <a:off x="9955594" y="2365144"/>
            <a:ext cx="1611099" cy="391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RE</a:t>
            </a:r>
            <a:r>
              <a:rPr lang="en-IN" sz="1100" b="1" dirty="0"/>
              <a:t>GISTERATION</a:t>
            </a:r>
          </a:p>
        </p:txBody>
      </p:sp>
      <p:sp>
        <p:nvSpPr>
          <p:cNvPr id="35" name="TextBox 34">
            <a:extLst>
              <a:ext uri="{FF2B5EF4-FFF2-40B4-BE49-F238E27FC236}">
                <a16:creationId xmlns:a16="http://schemas.microsoft.com/office/drawing/2014/main" id="{6A7DCBF5-E11B-E421-C782-CB984F9220D3}"/>
              </a:ext>
            </a:extLst>
          </p:cNvPr>
          <p:cNvSpPr txBox="1"/>
          <p:nvPr/>
        </p:nvSpPr>
        <p:spPr>
          <a:xfrm>
            <a:off x="981456" y="4303776"/>
            <a:ext cx="954416" cy="261610"/>
          </a:xfrm>
          <a:prstGeom prst="rect">
            <a:avLst/>
          </a:prstGeom>
          <a:noFill/>
        </p:spPr>
        <p:txBody>
          <a:bodyPr wrap="square" rtlCol="0">
            <a:spAutoFit/>
          </a:bodyPr>
          <a:lstStyle/>
          <a:p>
            <a:r>
              <a:rPr lang="en-IN" sz="1100" dirty="0"/>
              <a:t>DATABASE</a:t>
            </a:r>
          </a:p>
        </p:txBody>
      </p:sp>
      <p:sp>
        <p:nvSpPr>
          <p:cNvPr id="39" name="TextBox 38">
            <a:extLst>
              <a:ext uri="{FF2B5EF4-FFF2-40B4-BE49-F238E27FC236}">
                <a16:creationId xmlns:a16="http://schemas.microsoft.com/office/drawing/2014/main" id="{C118385E-42AB-46AC-0727-A79C9A91E62F}"/>
              </a:ext>
            </a:extLst>
          </p:cNvPr>
          <p:cNvSpPr txBox="1"/>
          <p:nvPr/>
        </p:nvSpPr>
        <p:spPr>
          <a:xfrm>
            <a:off x="8389088" y="5991214"/>
            <a:ext cx="1714286" cy="600164"/>
          </a:xfrm>
          <a:prstGeom prst="rect">
            <a:avLst/>
          </a:prstGeom>
          <a:noFill/>
        </p:spPr>
        <p:txBody>
          <a:bodyPr wrap="square" rtlCol="0">
            <a:spAutoFit/>
          </a:bodyPr>
          <a:lstStyle/>
          <a:p>
            <a:r>
              <a:rPr lang="en-IN" sz="1100" dirty="0"/>
              <a:t>HOSPITAL , PHARMACY AND THEIR FACILITIES , SUBSIDIES </a:t>
            </a:r>
          </a:p>
        </p:txBody>
      </p:sp>
      <p:cxnSp>
        <p:nvCxnSpPr>
          <p:cNvPr id="51" name="Straight Arrow Connector 50">
            <a:extLst>
              <a:ext uri="{FF2B5EF4-FFF2-40B4-BE49-F238E27FC236}">
                <a16:creationId xmlns:a16="http://schemas.microsoft.com/office/drawing/2014/main" id="{E77F62B2-39FB-6960-9B73-28D36678DA24}"/>
              </a:ext>
            </a:extLst>
          </p:cNvPr>
          <p:cNvCxnSpPr/>
          <p:nvPr/>
        </p:nvCxnSpPr>
        <p:spPr>
          <a:xfrm flipV="1">
            <a:off x="2667000" y="3192321"/>
            <a:ext cx="739140" cy="640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C722C5-2814-B406-0F62-6EDE8A8B05AA}"/>
              </a:ext>
            </a:extLst>
          </p:cNvPr>
          <p:cNvCxnSpPr/>
          <p:nvPr/>
        </p:nvCxnSpPr>
        <p:spPr>
          <a:xfrm flipH="1" flipV="1">
            <a:off x="2775825" y="4736663"/>
            <a:ext cx="1049415" cy="8487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2EA1C49-04D1-CD13-A8A8-8137884A4760}"/>
              </a:ext>
            </a:extLst>
          </p:cNvPr>
          <p:cNvCxnSpPr/>
          <p:nvPr/>
        </p:nvCxnSpPr>
        <p:spPr>
          <a:xfrm flipH="1" flipV="1">
            <a:off x="2976632" y="4678679"/>
            <a:ext cx="3523229" cy="972000"/>
          </a:xfrm>
          <a:prstGeom prst="straightConnector1">
            <a:avLst/>
          </a:prstGeom>
          <a:ln w="317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E7E044C-D3CF-1928-F0C1-3311DED618D5}"/>
              </a:ext>
            </a:extLst>
          </p:cNvPr>
          <p:cNvCxnSpPr>
            <a:endCxn id="22" idx="3"/>
          </p:cNvCxnSpPr>
          <p:nvPr/>
        </p:nvCxnSpPr>
        <p:spPr>
          <a:xfrm flipH="1">
            <a:off x="2933460" y="3264310"/>
            <a:ext cx="4671300" cy="9692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3DAF5C6-4F0C-46FE-8C38-D8E93984A0A3}"/>
              </a:ext>
            </a:extLst>
          </p:cNvPr>
          <p:cNvSpPr/>
          <p:nvPr/>
        </p:nvSpPr>
        <p:spPr>
          <a:xfrm>
            <a:off x="5181600" y="1760980"/>
            <a:ext cx="2249214" cy="381707"/>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b="1" i="1" dirty="0"/>
          </a:p>
          <a:p>
            <a:pPr algn="ctr"/>
            <a:r>
              <a:rPr lang="en-IN" b="1" dirty="0">
                <a:solidFill>
                  <a:schemeClr val="bg1"/>
                </a:solidFill>
              </a:rPr>
              <a:t>MAIN PORTAL</a:t>
            </a:r>
          </a:p>
          <a:p>
            <a:pPr algn="ctr"/>
            <a:endParaRPr lang="en-IN" dirty="0"/>
          </a:p>
        </p:txBody>
      </p:sp>
      <p:pic>
        <p:nvPicPr>
          <p:cNvPr id="6" name="Picture 5">
            <a:extLst>
              <a:ext uri="{FF2B5EF4-FFF2-40B4-BE49-F238E27FC236}">
                <a16:creationId xmlns:a16="http://schemas.microsoft.com/office/drawing/2014/main" id="{5161E675-F375-1346-C11F-0D90C898F3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197796" y="1477618"/>
            <a:ext cx="948692" cy="751232"/>
          </a:xfrm>
          <a:prstGeom prst="rect">
            <a:avLst/>
          </a:prstGeom>
        </p:spPr>
      </p:pic>
      <p:pic>
        <p:nvPicPr>
          <p:cNvPr id="8" name="Picture 7">
            <a:extLst>
              <a:ext uri="{FF2B5EF4-FFF2-40B4-BE49-F238E27FC236}">
                <a16:creationId xmlns:a16="http://schemas.microsoft.com/office/drawing/2014/main" id="{6EFC03DA-F11B-E5C8-2A87-660E6503B982}"/>
              </a:ext>
            </a:extLst>
          </p:cNvPr>
          <p:cNvPicPr>
            <a:picLocks noChangeAspect="1"/>
          </p:cNvPicPr>
          <p:nvPr/>
        </p:nvPicPr>
        <p:blipFill>
          <a:blip r:embed="rId10"/>
          <a:stretch>
            <a:fillRect/>
          </a:stretch>
        </p:blipFill>
        <p:spPr>
          <a:xfrm>
            <a:off x="10103374" y="1811195"/>
            <a:ext cx="2621507" cy="256054"/>
          </a:xfrm>
          <a:prstGeom prst="rect">
            <a:avLst/>
          </a:prstGeom>
        </p:spPr>
      </p:pic>
      <p:cxnSp>
        <p:nvCxnSpPr>
          <p:cNvPr id="12" name="Straight Arrow Connector 11">
            <a:extLst>
              <a:ext uri="{FF2B5EF4-FFF2-40B4-BE49-F238E27FC236}">
                <a16:creationId xmlns:a16="http://schemas.microsoft.com/office/drawing/2014/main" id="{128C35FD-0DC0-78D0-B048-76A4457934D5}"/>
              </a:ext>
            </a:extLst>
          </p:cNvPr>
          <p:cNvCxnSpPr>
            <a:stCxn id="10" idx="3"/>
          </p:cNvCxnSpPr>
          <p:nvPr/>
        </p:nvCxnSpPr>
        <p:spPr>
          <a:xfrm>
            <a:off x="2221337" y="2554224"/>
            <a:ext cx="931766" cy="6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FA49B9A-7304-6D68-22BC-3AD4017DB34C}"/>
              </a:ext>
            </a:extLst>
          </p:cNvPr>
          <p:cNvCxnSpPr/>
          <p:nvPr/>
        </p:nvCxnSpPr>
        <p:spPr>
          <a:xfrm flipH="1">
            <a:off x="9333542" y="2488246"/>
            <a:ext cx="56452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7E841F-12AE-82D8-CD43-37B3AA4CE689}"/>
              </a:ext>
            </a:extLst>
          </p:cNvPr>
          <p:cNvCxnSpPr/>
          <p:nvPr/>
        </p:nvCxnSpPr>
        <p:spPr>
          <a:xfrm flipV="1">
            <a:off x="2775825" y="3192321"/>
            <a:ext cx="2405775" cy="7490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A0A81EB-1632-6CFA-EE23-ED6ACEB3EBB5}"/>
              </a:ext>
            </a:extLst>
          </p:cNvPr>
          <p:cNvSpPr txBox="1"/>
          <p:nvPr/>
        </p:nvSpPr>
        <p:spPr>
          <a:xfrm>
            <a:off x="1979044" y="305655"/>
            <a:ext cx="8471232" cy="646331"/>
          </a:xfrm>
          <a:prstGeom prst="rect">
            <a:avLst/>
          </a:prstGeom>
          <a:noFill/>
        </p:spPr>
        <p:txBody>
          <a:bodyPr wrap="square" rtlCol="0">
            <a:spAutoFit/>
          </a:bodyPr>
          <a:lstStyle/>
          <a:p>
            <a:pPr algn="ctr"/>
            <a:r>
              <a:rPr lang="en-US" sz="3600" dirty="0">
                <a:latin typeface="Aptos" panose="020B0004020202020204" pitchFamily="34" charset="0"/>
              </a:rPr>
              <a:t>ARCHITECTURE DIAGRAM</a:t>
            </a:r>
            <a:endParaRPr lang="en-IN" sz="3600" dirty="0">
              <a:latin typeface="Aptos" panose="020B0004020202020204" pitchFamily="34" charset="0"/>
            </a:endParaRPr>
          </a:p>
        </p:txBody>
      </p:sp>
    </p:spTree>
    <p:extLst>
      <p:ext uri="{BB962C8B-B14F-4D97-AF65-F5344CB8AC3E}">
        <p14:creationId xmlns:p14="http://schemas.microsoft.com/office/powerpoint/2010/main" val="273640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9947-4B9C-84BE-1A14-D8D1FB2E70EB}"/>
              </a:ext>
            </a:extLst>
          </p:cNvPr>
          <p:cNvSpPr>
            <a:spLocks noGrp="1"/>
          </p:cNvSpPr>
          <p:nvPr>
            <p:ph type="title"/>
          </p:nvPr>
        </p:nvSpPr>
        <p:spPr>
          <a:xfrm>
            <a:off x="866573" y="818469"/>
            <a:ext cx="9603275" cy="553460"/>
          </a:xfrm>
        </p:spPr>
        <p:txBody>
          <a:bodyPr/>
          <a:lstStyle/>
          <a:p>
            <a:r>
              <a:rPr lang="en-US" dirty="0"/>
              <a:t>Proposed system:</a:t>
            </a:r>
            <a:endParaRPr lang="en-IN" dirty="0"/>
          </a:p>
        </p:txBody>
      </p:sp>
      <p:sp>
        <p:nvSpPr>
          <p:cNvPr id="4" name="TextBox 3">
            <a:extLst>
              <a:ext uri="{FF2B5EF4-FFF2-40B4-BE49-F238E27FC236}">
                <a16:creationId xmlns:a16="http://schemas.microsoft.com/office/drawing/2014/main" id="{2081B561-4385-CB5B-E69B-7EE7694DBBB0}"/>
              </a:ext>
            </a:extLst>
          </p:cNvPr>
          <p:cNvSpPr txBox="1"/>
          <p:nvPr/>
        </p:nvSpPr>
        <p:spPr>
          <a:xfrm>
            <a:off x="837404" y="2837496"/>
            <a:ext cx="11199303" cy="3046988"/>
          </a:xfrm>
          <a:prstGeom prst="rect">
            <a:avLst/>
          </a:prstGeom>
          <a:noFill/>
        </p:spPr>
        <p:txBody>
          <a:bodyPr wrap="square">
            <a:spAutoFit/>
          </a:bodyPr>
          <a:lstStyle/>
          <a:p>
            <a:pPr marL="685800" indent="-685800">
              <a:buFont typeface="Arial" panose="020B0604020202020204" pitchFamily="34" charset="0"/>
              <a:buChar char="•"/>
            </a:pPr>
            <a:r>
              <a:rPr lang="en-US" sz="4800" dirty="0">
                <a:latin typeface="Agency FB" panose="020B0503020202020204" pitchFamily="34" charset="0"/>
              </a:rPr>
              <a:t> Accessibility:</a:t>
            </a:r>
          </a:p>
          <a:p>
            <a:pPr marL="685800" indent="-685800">
              <a:buFont typeface="Arial" panose="020B0604020202020204" pitchFamily="34" charset="0"/>
              <a:buChar char="•"/>
            </a:pPr>
            <a:r>
              <a:rPr lang="en-US" sz="4800" dirty="0">
                <a:latin typeface="Agency FB" panose="020B0503020202020204" pitchFamily="34" charset="0"/>
              </a:rPr>
              <a:t> Cost-Effective:</a:t>
            </a:r>
          </a:p>
          <a:p>
            <a:pPr marL="685800" indent="-685800">
              <a:buFont typeface="Arial" panose="020B0604020202020204" pitchFamily="34" charset="0"/>
              <a:buChar char="•"/>
            </a:pPr>
            <a:r>
              <a:rPr lang="en-US" sz="4800" dirty="0">
                <a:latin typeface="Agency FB" panose="020B0503020202020204" pitchFamily="34" charset="0"/>
              </a:rPr>
              <a:t> Convenience:</a:t>
            </a:r>
          </a:p>
          <a:p>
            <a:pPr marL="685800" indent="-685800">
              <a:buFont typeface="Arial" panose="020B0604020202020204" pitchFamily="34" charset="0"/>
              <a:buChar char="•"/>
            </a:pPr>
            <a:endParaRPr lang="en-US" sz="4800" dirty="0">
              <a:latin typeface="Agency FB" panose="020B0503020202020204" pitchFamily="34" charset="0"/>
            </a:endParaRPr>
          </a:p>
        </p:txBody>
      </p:sp>
      <p:pic>
        <p:nvPicPr>
          <p:cNvPr id="5" name="Picture 4">
            <a:extLst>
              <a:ext uri="{FF2B5EF4-FFF2-40B4-BE49-F238E27FC236}">
                <a16:creationId xmlns:a16="http://schemas.microsoft.com/office/drawing/2014/main" id="{BE681469-2118-DAB3-5BBD-B40939CA0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308" y="3126152"/>
            <a:ext cx="1542288" cy="12348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06803FCD-6BA4-9FBA-8606-4237D1FDC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949" y="3776280"/>
            <a:ext cx="1443090" cy="1554097"/>
          </a:xfrm>
          <a:prstGeom prst="rect">
            <a:avLst/>
          </a:prstGeom>
          <a:ln>
            <a:noFill/>
          </a:ln>
          <a:effectLst>
            <a:softEdge rad="112500"/>
          </a:effectLst>
        </p:spPr>
      </p:pic>
      <p:sp>
        <p:nvSpPr>
          <p:cNvPr id="3" name="Rectangle 1">
            <a:extLst>
              <a:ext uri="{FF2B5EF4-FFF2-40B4-BE49-F238E27FC236}">
                <a16:creationId xmlns:a16="http://schemas.microsoft.com/office/drawing/2014/main" id="{468E88FC-5A70-1465-ABCA-8A116D88D71F}"/>
              </a:ext>
            </a:extLst>
          </p:cNvPr>
          <p:cNvSpPr>
            <a:spLocks noChangeArrowheads="1"/>
          </p:cNvSpPr>
          <p:nvPr/>
        </p:nvSpPr>
        <p:spPr bwMode="auto">
          <a:xfrm>
            <a:off x="866573" y="1702768"/>
            <a:ext cx="1098705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Bahnschrift Condensed" panose="020B0502040204020203" pitchFamily="34" charset="0"/>
              </a:rPr>
              <a:t>Mobile health applications offer key advantages such as enhanced accessibility to medical services, cost-effectiveness, and convenience.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Bahnschrift Condensed" panose="020B0502040204020203" pitchFamily="34" charset="0"/>
            </a:endParaRPr>
          </a:p>
        </p:txBody>
      </p:sp>
      <p:cxnSp>
        <p:nvCxnSpPr>
          <p:cNvPr id="8" name="Straight Connector 7">
            <a:extLst>
              <a:ext uri="{FF2B5EF4-FFF2-40B4-BE49-F238E27FC236}">
                <a16:creationId xmlns:a16="http://schemas.microsoft.com/office/drawing/2014/main" id="{DD96A674-8DFF-34F5-FCAD-30B8450450C0}"/>
              </a:ext>
            </a:extLst>
          </p:cNvPr>
          <p:cNvCxnSpPr>
            <a:cxnSpLocks/>
          </p:cNvCxnSpPr>
          <p:nvPr/>
        </p:nvCxnSpPr>
        <p:spPr>
          <a:xfrm>
            <a:off x="289035" y="1371929"/>
            <a:ext cx="1161393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63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01DBF-5B8A-8186-FD63-757F57A85A46}"/>
              </a:ext>
            </a:extLst>
          </p:cNvPr>
          <p:cNvSpPr txBox="1"/>
          <p:nvPr/>
        </p:nvSpPr>
        <p:spPr>
          <a:xfrm>
            <a:off x="85288" y="297716"/>
            <a:ext cx="12021423" cy="5509200"/>
          </a:xfrm>
          <a:prstGeom prst="rect">
            <a:avLst/>
          </a:prstGeom>
          <a:noFill/>
        </p:spPr>
        <p:txBody>
          <a:bodyPr wrap="square">
            <a:spAutoFit/>
          </a:bodyPr>
          <a:lstStyle/>
          <a:p>
            <a:r>
              <a:rPr lang="en-US" sz="2800" dirty="0"/>
              <a:t>Hardware Requirements</a:t>
            </a:r>
          </a:p>
          <a:p>
            <a:endParaRPr lang="en-US" sz="2800" dirty="0"/>
          </a:p>
          <a:p>
            <a:pPr marL="1200150" lvl="2" indent="-285750">
              <a:buFont typeface="Arial" panose="020B0604020202020204" pitchFamily="34" charset="0"/>
              <a:buChar char="•"/>
            </a:pPr>
            <a:r>
              <a:rPr lang="en-US" sz="2800" b="1" dirty="0"/>
              <a:t>Processor:</a:t>
            </a:r>
            <a:r>
              <a:rPr lang="en-US" sz="2800" dirty="0"/>
              <a:t> Multi-core CPU (e.g., Intel Core i5 or above).</a:t>
            </a:r>
          </a:p>
          <a:p>
            <a:pPr marL="1200150" lvl="2" indent="-285750">
              <a:buFont typeface="Arial" panose="020B0604020202020204" pitchFamily="34" charset="0"/>
              <a:buChar char="•"/>
            </a:pPr>
            <a:r>
              <a:rPr lang="en-US" sz="2800" b="1" dirty="0"/>
              <a:t>RAM:</a:t>
            </a:r>
            <a:r>
              <a:rPr lang="en-US" sz="2800" dirty="0"/>
              <a:t> At least 8 GB (16 GB recommended for smooth performance).</a:t>
            </a:r>
          </a:p>
          <a:p>
            <a:pPr marL="1200150" lvl="2" indent="-285750">
              <a:buFont typeface="Arial" panose="020B0604020202020204" pitchFamily="34" charset="0"/>
              <a:buChar char="•"/>
            </a:pPr>
            <a:r>
              <a:rPr lang="en-US" sz="2800" b="1" dirty="0"/>
              <a:t>Storage:</a:t>
            </a:r>
            <a:r>
              <a:rPr lang="en-US" sz="2800" dirty="0"/>
              <a:t> SSD with at least 256 GB of free space for development tools and emulators.</a:t>
            </a:r>
          </a:p>
          <a:p>
            <a:pPr marL="1200150" lvl="2" indent="-285750">
              <a:buFont typeface="Arial" panose="020B0604020202020204" pitchFamily="34" charset="0"/>
              <a:buChar char="•"/>
            </a:pPr>
            <a:r>
              <a:rPr lang="en-US" sz="2800" b="1" dirty="0"/>
              <a:t>Graphics:</a:t>
            </a:r>
            <a:r>
              <a:rPr lang="en-US" sz="2800" dirty="0"/>
              <a:t> A decent GPU for handling UI/UX design tools.</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endParaRPr lang="en-US" dirty="0"/>
          </a:p>
          <a:p>
            <a:pPr lvl="2"/>
            <a:endParaRPr lang="en-US" dirty="0"/>
          </a:p>
          <a:p>
            <a:r>
              <a:rPr lang="en-US" sz="2800" dirty="0"/>
              <a:t>Internet Connectivity</a:t>
            </a:r>
            <a:endParaRPr lang="en-US" dirty="0"/>
          </a:p>
          <a:p>
            <a:endParaRPr lang="en-US" dirty="0"/>
          </a:p>
          <a:p>
            <a:pPr marL="1200150" lvl="2" indent="-285750">
              <a:buFont typeface="Arial" panose="020B0604020202020204" pitchFamily="34" charset="0"/>
              <a:buChar char="•"/>
            </a:pPr>
            <a:r>
              <a:rPr lang="en-US" sz="2800" dirty="0"/>
              <a:t>Reliable broadband or mobile internet connection for accessing online resources, cloud services, and app store deployment.</a:t>
            </a:r>
          </a:p>
        </p:txBody>
      </p:sp>
    </p:spTree>
    <p:extLst>
      <p:ext uri="{BB962C8B-B14F-4D97-AF65-F5344CB8AC3E}">
        <p14:creationId xmlns:p14="http://schemas.microsoft.com/office/powerpoint/2010/main" val="406419991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37CD19-64DB-7020-664F-BC2FCE9690E6}"/>
              </a:ext>
            </a:extLst>
          </p:cNvPr>
          <p:cNvSpPr txBox="1"/>
          <p:nvPr/>
        </p:nvSpPr>
        <p:spPr>
          <a:xfrm>
            <a:off x="213361" y="233680"/>
            <a:ext cx="12334612" cy="5632311"/>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Narrow" panose="020B0606020202030204" pitchFamily="34" charset="0"/>
              </a:rPr>
              <a:t>Software Requirements:</a:t>
            </a:r>
          </a:p>
          <a:p>
            <a:pPr marL="342900" indent="-342900">
              <a:buFont typeface="Arial" panose="020B0604020202020204" pitchFamily="34" charset="0"/>
              <a:buChar char="•"/>
            </a:pPr>
            <a:r>
              <a:rPr lang="en-IN" sz="2000" b="1" dirty="0">
                <a:latin typeface="Arial Narrow" panose="020B0606020202030204" pitchFamily="34" charset="0"/>
              </a:rPr>
              <a:t>Operating System:</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Windows 10 or higher / Linux</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macOS 12.0 or later</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b="1" dirty="0">
                <a:latin typeface="Arial Narrow" panose="020B0606020202030204" pitchFamily="34" charset="0"/>
              </a:rPr>
              <a:t>Integrated Development Environments (IDEs):</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Android Studio</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Visual Studio Code</a:t>
            </a:r>
            <a:r>
              <a:rPr lang="en-IN" sz="2000" dirty="0">
                <a:latin typeface="Arial Narrow" panose="020B0606020202030204" pitchFamily="34" charset="0"/>
              </a:rPr>
              <a:t>.</a:t>
            </a:r>
          </a:p>
          <a:p>
            <a:pPr marL="342900" indent="-342900">
              <a:buFont typeface="Arial" panose="020B0604020202020204" pitchFamily="34" charset="0"/>
              <a:buChar char="•"/>
            </a:pPr>
            <a:r>
              <a:rPr lang="en-IN" sz="2000" b="1" dirty="0">
                <a:latin typeface="Arial Narrow" panose="020B0606020202030204" pitchFamily="34" charset="0"/>
              </a:rPr>
              <a:t>Programming Languages and Frameworks:</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Java/Kotlin</a:t>
            </a:r>
          </a:p>
          <a:p>
            <a:pPr marL="800100" lvl="1" indent="-342900">
              <a:buFont typeface="Arial" panose="020B0604020202020204" pitchFamily="34" charset="0"/>
              <a:buChar char="•"/>
            </a:pPr>
            <a:r>
              <a:rPr lang="en-IN" sz="2000" b="1" dirty="0">
                <a:latin typeface="Arial Narrow" panose="020B0606020202030204" pitchFamily="34" charset="0"/>
              </a:rPr>
              <a:t>Flutter (Dart) or React Native (JavaScript)</a:t>
            </a:r>
          </a:p>
          <a:p>
            <a:pPr marL="800100" lvl="1" indent="-342900">
              <a:buFont typeface="Arial" panose="020B0604020202020204" pitchFamily="34" charset="0"/>
              <a:buChar char="•"/>
            </a:pPr>
            <a:r>
              <a:rPr lang="en-IN" sz="2000" b="1" dirty="0">
                <a:latin typeface="Arial Narrow" panose="020B0606020202030204" pitchFamily="34" charset="0"/>
              </a:rPr>
              <a:t>Backend Development:</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Node.js, Python (Django/Flask), or Ruby on Rails:</a:t>
            </a:r>
          </a:p>
          <a:p>
            <a:pPr marL="800100" lvl="1" indent="-342900">
              <a:buFont typeface="Arial" panose="020B0604020202020204" pitchFamily="34" charset="0"/>
              <a:buChar char="•"/>
            </a:pPr>
            <a:r>
              <a:rPr lang="en-IN" sz="2000" b="1" dirty="0">
                <a:latin typeface="Arial Narrow" panose="020B0606020202030204" pitchFamily="34" charset="0"/>
              </a:rPr>
              <a:t>Database:</a:t>
            </a:r>
            <a:endParaRPr lang="en-IN" sz="2000" dirty="0">
              <a:latin typeface="Arial Narrow" panose="020B0606020202030204" pitchFamily="34" charset="0"/>
            </a:endParaRPr>
          </a:p>
          <a:p>
            <a:pPr marL="1257300" lvl="2" indent="-342900">
              <a:buFont typeface="Arial" panose="020B0604020202020204" pitchFamily="34" charset="0"/>
              <a:buChar char="•"/>
            </a:pPr>
            <a:r>
              <a:rPr lang="en-IN" sz="2000" b="1" dirty="0">
                <a:latin typeface="Arial Narrow" panose="020B0606020202030204" pitchFamily="34" charset="0"/>
              </a:rPr>
              <a:t>Firebase/</a:t>
            </a:r>
            <a:r>
              <a:rPr lang="en-IN" sz="2000" b="1" dirty="0" err="1">
                <a:latin typeface="Arial Narrow" panose="020B0606020202030204" pitchFamily="34" charset="0"/>
              </a:rPr>
              <a:t>Firestore</a:t>
            </a:r>
            <a:r>
              <a:rPr lang="en-IN" sz="2000" b="1" dirty="0">
                <a:latin typeface="Arial Narrow" panose="020B0606020202030204" pitchFamily="34" charset="0"/>
              </a:rPr>
              <a:t> (NoSQL)</a:t>
            </a:r>
          </a:p>
          <a:p>
            <a:pPr marL="1257300" lvl="2" indent="-342900">
              <a:buFont typeface="Arial" panose="020B0604020202020204" pitchFamily="34" charset="0"/>
              <a:buChar char="•"/>
            </a:pPr>
            <a:r>
              <a:rPr lang="en-IN" sz="2000" b="1" dirty="0">
                <a:latin typeface="Arial Narrow" panose="020B0606020202030204" pitchFamily="34" charset="0"/>
              </a:rPr>
              <a:t>MySQL/PostgreSQL (SQL)</a:t>
            </a:r>
            <a:endParaRPr lang="en-IN" sz="2000" dirty="0">
              <a:latin typeface="Arial Narrow" panose="020B0606020202030204" pitchFamily="34" charset="0"/>
            </a:endParaRPr>
          </a:p>
          <a:p>
            <a:pPr marL="342900" indent="-342900">
              <a:buFont typeface="Arial" panose="020B0604020202020204" pitchFamily="34" charset="0"/>
              <a:buChar char="•"/>
            </a:pPr>
            <a:r>
              <a:rPr lang="en-IN" sz="2000" b="1" dirty="0">
                <a:latin typeface="Arial Narrow" panose="020B0606020202030204" pitchFamily="34" charset="0"/>
              </a:rPr>
              <a:t>APIs and Integrations:</a:t>
            </a:r>
            <a:endParaRPr lang="en-IN" sz="2000" dirty="0">
              <a:latin typeface="Arial Narrow" panose="020B0606020202030204" pitchFamily="34" charset="0"/>
            </a:endParaRPr>
          </a:p>
          <a:p>
            <a:pPr marL="800100" lvl="1" indent="-342900">
              <a:buFont typeface="Arial" panose="020B0604020202020204" pitchFamily="34" charset="0"/>
              <a:buChar char="•"/>
            </a:pPr>
            <a:r>
              <a:rPr lang="en-IN" sz="2000" b="1" dirty="0">
                <a:latin typeface="Arial Narrow" panose="020B0606020202030204" pitchFamily="34" charset="0"/>
              </a:rPr>
              <a:t>Health APIs</a:t>
            </a:r>
          </a:p>
          <a:p>
            <a:pPr marL="800100" lvl="1" indent="-342900">
              <a:buFont typeface="Arial" panose="020B0604020202020204" pitchFamily="34" charset="0"/>
              <a:buChar char="•"/>
            </a:pPr>
            <a:r>
              <a:rPr lang="en-IN" sz="2000" b="1" dirty="0">
                <a:latin typeface="Arial Narrow" panose="020B0606020202030204" pitchFamily="34" charset="0"/>
              </a:rPr>
              <a:t>Payment Gateway APIs</a:t>
            </a:r>
            <a:endParaRPr lang="en-IN" sz="2000" dirty="0">
              <a:latin typeface="Arial Narrow" panose="020B0606020202030204" pitchFamily="34" charset="0"/>
            </a:endParaRPr>
          </a:p>
        </p:txBody>
      </p:sp>
    </p:spTree>
    <p:extLst>
      <p:ext uri="{BB962C8B-B14F-4D97-AF65-F5344CB8AC3E}">
        <p14:creationId xmlns:p14="http://schemas.microsoft.com/office/powerpoint/2010/main" val="4050724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964</TotalTime>
  <Words>1427</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Agency FB</vt:lpstr>
      <vt:lpstr>Aptos</vt:lpstr>
      <vt:lpstr>Aptos Narrow</vt:lpstr>
      <vt:lpstr>Arial</vt:lpstr>
      <vt:lpstr>Arial Narrow</vt:lpstr>
      <vt:lpstr>Arial Rounded MT Bold</vt:lpstr>
      <vt:lpstr>Bahnschrift Condensed</vt:lpstr>
      <vt:lpstr>Bahnschrift Light SemiCondensed</vt:lpstr>
      <vt:lpstr>Gill Sans MT</vt:lpstr>
      <vt:lpstr>Gallery</vt:lpstr>
      <vt:lpstr>Health-Link Pro: Home Remedies, Medicine Access &amp; Hospital Finder</vt:lpstr>
      <vt:lpstr>Introduction:</vt:lpstr>
      <vt:lpstr>Problem statement</vt:lpstr>
      <vt:lpstr>Aim and scope:</vt:lpstr>
      <vt:lpstr>Existing system :.</vt:lpstr>
      <vt:lpstr>PowerPoint Presentation</vt:lpstr>
      <vt:lpstr>Proposed system:</vt:lpstr>
      <vt:lpstr>PowerPoint Presentation</vt:lpstr>
      <vt:lpstr>PowerPoint Presentation</vt:lpstr>
      <vt:lpstr>Proposed model:</vt:lpstr>
      <vt:lpstr>Module:</vt:lpstr>
      <vt:lpstr>PowerPoint Presentation</vt:lpstr>
      <vt:lpstr>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based Medical Health Application for Common Medical Treatment</dc:title>
  <dc:creator>joshwa jeba kumar</dc:creator>
  <cp:lastModifiedBy>joshwa jeba kumar</cp:lastModifiedBy>
  <cp:revision>36</cp:revision>
  <dcterms:created xsi:type="dcterms:W3CDTF">2024-08-21T15:14:40Z</dcterms:created>
  <dcterms:modified xsi:type="dcterms:W3CDTF">2024-09-04T06:33:26Z</dcterms:modified>
</cp:coreProperties>
</file>