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2E5-F117-47FC-8649-BD3233CD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25F4-AD13-4369-A7BC-D03B6628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6072-DFA0-4E93-A028-F0490C6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AF9A-7423-406F-8A42-FE2D7F1B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937B-4B0E-4B14-9F22-5E627685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63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1296-6DF1-4B60-868D-9B2F4D3E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D7ED-F0F4-4E57-AE25-06102511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99B9-87C7-4203-9FD6-3FB151A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0E2C-3F9A-41D7-835B-74A30F1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B47D-1243-47AE-9C48-CF212133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399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86B9-E07D-4AC2-B0DD-25092A673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06C45-52DE-4C0C-969C-4186E968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2CC4-DE8B-4B3B-BEE8-A553287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5100-5047-47BE-823F-A2989579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4B2E-E662-474D-9E30-25955CFA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12-6867-4DE2-8EF9-D18CD61E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8E27-2576-4ADD-8F8B-B6A00A40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A80F-8C7C-4ADD-89B2-0F89BD51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C574-5463-42B9-A08D-25DBB9E9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A138-426E-4D47-8B1C-02DBC4FF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18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3E3-FB46-4F8A-8B49-64E00778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00D5-297D-448D-80FF-09374DEE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359A-2DCD-4D43-9D36-FD8B2B53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506-0B64-44B8-B3AE-0659BC4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96A8-8A84-4D0A-8EE5-C5F90F8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2124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34E4-57B0-4930-AF1C-775723F6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9DC6-BCE3-4B7D-9C73-7CF5B309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21B7-9282-439D-B109-D3B93C28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E49E-DF34-41C1-B4D1-3F90102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3C34-5EA8-47A0-B569-29726CF8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7766-7C7D-4689-B695-7A1EC5B3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443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D28-B76C-4123-AD47-2F785757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08A6-8BB6-4E04-9B60-0479BA8B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8058A-06A1-46A9-8D2B-1A83339C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DDBF7-E6D7-4180-A141-DB7DFA97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FED-0504-46F7-BB91-E4EEEE89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AB2B6-5C18-43E0-A989-ABCC7723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3FDB1-5D7D-4BF2-AB26-AE1A3508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72421-3351-4BFC-93BB-C3947E1E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193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9322-C03A-437D-806C-C981732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86BE0-AF6C-4387-AE57-43D938BD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F8C3A-DDD5-441A-9709-96F23940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CD7CC-2B7B-45EE-87C2-7C3A927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68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F2C0-2939-4255-B80C-F4EFB931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8688-FB80-4A53-B978-80A90F1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B444-F5D3-4AA4-854D-D3DEB18E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204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D7F8-A2C7-4B90-8F5C-E28187D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3F73-426E-4074-8D4F-197D9282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AAB18-5E15-4EF2-A6B0-758F9F47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89C7-0CFA-4BA2-AE94-7CF098AB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AE91-3274-43FA-9CB2-E225143D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792C-9372-4635-A6EF-AD905FE1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391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8A02-FE49-47B8-9B72-0EEF2D0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009F4-220B-4A57-BD90-AA52E039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F3E0-67CB-4C1D-A2F7-110C9568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6266-FA1A-4417-955C-E31C19B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1684-51B9-497D-95E3-9DF32E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66A2-A386-4C60-88E2-0F37912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832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3D94C-1BEB-47D3-B768-D4F9924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22EA-D512-446D-8911-6DD07BE8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53B3-1CCC-4AAD-B0E9-237A7AE7A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C4D1-607C-4284-BA06-E6AFF923C651}" type="datetimeFigureOut">
              <a:rPr lang="es-BO" smtClean="0"/>
              <a:t>13/8/2022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DB7C-3D63-47BE-B6FA-DC7AE29AA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B871-5E23-4778-9634-D2DE7543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5D8A-E63A-44F8-88ED-5C9F7496812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90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47790-D281-418D-9AC5-7162C1172B43}"/>
              </a:ext>
            </a:extLst>
          </p:cNvPr>
          <p:cNvSpPr txBox="1"/>
          <p:nvPr/>
        </p:nvSpPr>
        <p:spPr>
          <a:xfrm>
            <a:off x="1686744" y="811490"/>
            <a:ext cx="891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QUE VAMOS A APRENDER</a:t>
            </a:r>
          </a:p>
        </p:txBody>
      </p:sp>
      <p:pic>
        <p:nvPicPr>
          <p:cNvPr id="8" name="Picture 14" descr="Logo de HTML del W3C">
            <a:extLst>
              <a:ext uri="{FF2B5EF4-FFF2-40B4-BE49-F238E27FC236}">
                <a16:creationId xmlns:a16="http://schemas.microsoft.com/office/drawing/2014/main" id="{4D4A882A-8BBD-4854-91F5-B8DD3E97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88344"/>
            <a:ext cx="2442027" cy="24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0" descr="css31 - Dance Central">
            <a:extLst>
              <a:ext uri="{FF2B5EF4-FFF2-40B4-BE49-F238E27FC236}">
                <a16:creationId xmlns:a16="http://schemas.microsoft.com/office/drawing/2014/main" id="{2712230F-5FC7-446D-8D97-0590E43D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5" y="3004457"/>
            <a:ext cx="2238828" cy="22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2" descr="Mahmoud's Portfolio">
            <a:extLst>
              <a:ext uri="{FF2B5EF4-FFF2-40B4-BE49-F238E27FC236}">
                <a16:creationId xmlns:a16="http://schemas.microsoft.com/office/drawing/2014/main" id="{E235E525-F0C6-414E-90CF-BBCEBFE6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5" y="2989942"/>
            <a:ext cx="2238827" cy="22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8" descr="Logo HTML5 PNG transparente - StickPNG">
            <a:extLst>
              <a:ext uri="{FF2B5EF4-FFF2-40B4-BE49-F238E27FC236}">
                <a16:creationId xmlns:a16="http://schemas.microsoft.com/office/drawing/2014/main" id="{DAFB079C-A7B7-48D1-87CC-0CEF4942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38" y="2773680"/>
            <a:ext cx="2715623" cy="2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56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47790-D281-418D-9AC5-7162C1172B43}"/>
              </a:ext>
            </a:extLst>
          </p:cNvPr>
          <p:cNvSpPr txBox="1"/>
          <p:nvPr/>
        </p:nvSpPr>
        <p:spPr>
          <a:xfrm>
            <a:off x="1686744" y="811490"/>
            <a:ext cx="891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5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502020204030203"/>
                <a:ea typeface="Roboto" panose="02000000000000000000" pitchFamily="2" charset="0"/>
                <a:cs typeface="+mn-cs"/>
              </a:rPr>
              <a:t>ELEMENTOS GENERICOS</a:t>
            </a:r>
          </a:p>
        </p:txBody>
      </p:sp>
    </p:spTree>
    <p:extLst>
      <p:ext uri="{BB962C8B-B14F-4D97-AF65-F5344CB8AC3E}">
        <p14:creationId xmlns:p14="http://schemas.microsoft.com/office/powerpoint/2010/main" val="41797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47790-D281-418D-9AC5-7162C1172B43}"/>
              </a:ext>
            </a:extLst>
          </p:cNvPr>
          <p:cNvSpPr txBox="1"/>
          <p:nvPr/>
        </p:nvSpPr>
        <p:spPr>
          <a:xfrm>
            <a:off x="369116" y="811490"/>
            <a:ext cx="11568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5400" dirty="0">
                <a:solidFill>
                  <a:prstClr val="white"/>
                </a:solidFill>
                <a:latin typeface="Lato Black" panose="020F0502020204030203"/>
                <a:ea typeface="Roboto" panose="02000000000000000000" pitchFamily="2" charset="0"/>
              </a:rPr>
              <a:t>CONTENEDOR  GENÉRICO EN BLOQUE&lt;div&gt;</a:t>
            </a:r>
            <a:endParaRPr kumimoji="0" lang="es-BO" sz="5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9C6534F-E917-386A-1C0A-56728E895C43}"/>
              </a:ext>
            </a:extLst>
          </p:cNvPr>
          <p:cNvSpPr txBox="1"/>
          <p:nvPr/>
        </p:nvSpPr>
        <p:spPr>
          <a:xfrm>
            <a:off x="504636" y="2971556"/>
            <a:ext cx="11182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Lato Black" panose="020F0502020204030203"/>
                <a:ea typeface="Roboto" panose="02000000000000000000" pitchFamily="2" charset="0"/>
              </a:rPr>
              <a:t>El elemento div es un contenedor genérico para elementos de la categoría flow.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Lato Black" panose="020F0502020204030203"/>
                <a:ea typeface="Roboto" panose="02000000000000000000" pitchFamily="2" charset="0"/>
              </a:rPr>
              <a:t>El elemento div  no tiene ningún significado especial.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Lato Black" panose="020F0502020204030203"/>
                <a:ea typeface="Roboto" panose="02000000000000000000" pitchFamily="2" charset="0"/>
              </a:rPr>
              <a:t>No tiene ningún efecto sobre el contenido o el diseño hasta que se le aplica estilo de alguna manera usando CSS </a:t>
            </a:r>
          </a:p>
        </p:txBody>
      </p:sp>
    </p:spTree>
    <p:extLst>
      <p:ext uri="{BB962C8B-B14F-4D97-AF65-F5344CB8AC3E}">
        <p14:creationId xmlns:p14="http://schemas.microsoft.com/office/powerpoint/2010/main" val="28727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47790-D281-418D-9AC5-7162C1172B43}"/>
              </a:ext>
            </a:extLst>
          </p:cNvPr>
          <p:cNvSpPr txBox="1"/>
          <p:nvPr/>
        </p:nvSpPr>
        <p:spPr>
          <a:xfrm>
            <a:off x="311791" y="202451"/>
            <a:ext cx="115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5400" dirty="0">
                <a:solidFill>
                  <a:prstClr val="white"/>
                </a:solidFill>
                <a:latin typeface="Lato Black" panose="020F0502020204030203"/>
                <a:ea typeface="Roboto" panose="02000000000000000000" pitchFamily="2" charset="0"/>
              </a:rPr>
              <a:t>Un diseño clásico</a:t>
            </a:r>
            <a:endParaRPr kumimoji="0" lang="es-BO" sz="5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83C13ED-3A79-8F65-D821-210885B19A93}"/>
              </a:ext>
            </a:extLst>
          </p:cNvPr>
          <p:cNvSpPr/>
          <p:nvPr/>
        </p:nvSpPr>
        <p:spPr>
          <a:xfrm>
            <a:off x="1619075" y="1258349"/>
            <a:ext cx="9571839" cy="5337099"/>
          </a:xfrm>
          <a:prstGeom prst="roundRect">
            <a:avLst>
              <a:gd name="adj" fmla="val 995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9505DA4-CF0A-7E46-BECF-74CE47984235}"/>
              </a:ext>
            </a:extLst>
          </p:cNvPr>
          <p:cNvSpPr/>
          <p:nvPr/>
        </p:nvSpPr>
        <p:spPr>
          <a:xfrm>
            <a:off x="1619075" y="1286115"/>
            <a:ext cx="9571839" cy="1140546"/>
          </a:xfrm>
          <a:prstGeom prst="roundRect">
            <a:avLst>
              <a:gd name="adj" fmla="val 20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27CD02-4117-3F53-C414-BCADD2C38547}"/>
              </a:ext>
            </a:extLst>
          </p:cNvPr>
          <p:cNvSpPr/>
          <p:nvPr/>
        </p:nvSpPr>
        <p:spPr>
          <a:xfrm>
            <a:off x="1619075" y="5835552"/>
            <a:ext cx="9571839" cy="755405"/>
          </a:xfrm>
          <a:prstGeom prst="roundRect">
            <a:avLst>
              <a:gd name="adj" fmla="val 20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/>
              <a:t>footer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/>
              <a:t>&gt;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F005F6-6C20-9422-1940-6831A6DC9CAC}"/>
              </a:ext>
            </a:extLst>
          </p:cNvPr>
          <p:cNvSpPr/>
          <p:nvPr/>
        </p:nvSpPr>
        <p:spPr>
          <a:xfrm>
            <a:off x="1856767" y="1770988"/>
            <a:ext cx="9090866" cy="544374"/>
          </a:xfrm>
          <a:prstGeom prst="roundRect">
            <a:avLst>
              <a:gd name="adj" fmla="val 2095"/>
            </a:avLst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C699385-94A5-866C-0986-BA725501865C}"/>
              </a:ext>
            </a:extLst>
          </p:cNvPr>
          <p:cNvSpPr/>
          <p:nvPr/>
        </p:nvSpPr>
        <p:spPr>
          <a:xfrm>
            <a:off x="4078450" y="2431152"/>
            <a:ext cx="4629322" cy="3387622"/>
          </a:xfrm>
          <a:prstGeom prst="roundRect">
            <a:avLst>
              <a:gd name="adj" fmla="val 209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5F5D518-32F7-2DAF-6093-5C159C942B1B}"/>
              </a:ext>
            </a:extLst>
          </p:cNvPr>
          <p:cNvSpPr/>
          <p:nvPr/>
        </p:nvSpPr>
        <p:spPr>
          <a:xfrm>
            <a:off x="1619075" y="2436112"/>
            <a:ext cx="2399252" cy="3377853"/>
          </a:xfrm>
          <a:prstGeom prst="roundRect">
            <a:avLst>
              <a:gd name="adj" fmla="val 209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/>
              <a:t>aside-</a:t>
            </a:r>
            <a:r>
              <a:rPr lang="es-ES" dirty="0" err="1"/>
              <a:t>left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/>
              <a:t>&gt;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3E4E515-8F00-D2AA-2833-87D4073086EC}"/>
              </a:ext>
            </a:extLst>
          </p:cNvPr>
          <p:cNvSpPr/>
          <p:nvPr/>
        </p:nvSpPr>
        <p:spPr>
          <a:xfrm>
            <a:off x="8766495" y="2432807"/>
            <a:ext cx="2399252" cy="3377853"/>
          </a:xfrm>
          <a:prstGeom prst="roundRect">
            <a:avLst>
              <a:gd name="adj" fmla="val 209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/>
              <a:t>aside-</a:t>
            </a:r>
            <a:r>
              <a:rPr lang="es-ES" dirty="0" err="1"/>
              <a:t>rigth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/>
              <a:t>&gt;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4D4DB4D-BD3A-80E5-1E0B-83CC7F53A711}"/>
              </a:ext>
            </a:extLst>
          </p:cNvPr>
          <p:cNvSpPr/>
          <p:nvPr/>
        </p:nvSpPr>
        <p:spPr>
          <a:xfrm>
            <a:off x="4152551" y="2911533"/>
            <a:ext cx="4471332" cy="2840129"/>
          </a:xfrm>
          <a:prstGeom prst="roundRect">
            <a:avLst>
              <a:gd name="adj" fmla="val 2095"/>
            </a:avLst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CFEF78D-73C0-90E0-7D33-43CB1E40F725}"/>
              </a:ext>
            </a:extLst>
          </p:cNvPr>
          <p:cNvSpPr/>
          <p:nvPr/>
        </p:nvSpPr>
        <p:spPr>
          <a:xfrm>
            <a:off x="4300056" y="3362883"/>
            <a:ext cx="4197992" cy="1032931"/>
          </a:xfrm>
          <a:prstGeom prst="roundRect">
            <a:avLst>
              <a:gd name="adj" fmla="val 2095"/>
            </a:avLst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901DB99-5E38-7F41-DADC-56B79D092DB9}"/>
              </a:ext>
            </a:extLst>
          </p:cNvPr>
          <p:cNvSpPr/>
          <p:nvPr/>
        </p:nvSpPr>
        <p:spPr>
          <a:xfrm>
            <a:off x="4289221" y="4562082"/>
            <a:ext cx="4197992" cy="1023313"/>
          </a:xfrm>
          <a:prstGeom prst="roundRect">
            <a:avLst>
              <a:gd name="adj" fmla="val 2095"/>
            </a:avLst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46A04E-6469-31D3-6BE5-3CEBE7BB8FFB}"/>
              </a:ext>
            </a:extLst>
          </p:cNvPr>
          <p:cNvSpPr txBox="1"/>
          <p:nvPr/>
        </p:nvSpPr>
        <p:spPr>
          <a:xfrm>
            <a:off x="4304951" y="3445435"/>
            <a:ext cx="286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section-1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C1EC7F-574E-F25F-FA86-360E0D99AFF2}"/>
              </a:ext>
            </a:extLst>
          </p:cNvPr>
          <p:cNvSpPr txBox="1"/>
          <p:nvPr/>
        </p:nvSpPr>
        <p:spPr>
          <a:xfrm>
            <a:off x="4152551" y="2878011"/>
            <a:ext cx="286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article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CE059F0-8D44-C8E5-5542-0D9AD02C79FB}"/>
              </a:ext>
            </a:extLst>
          </p:cNvPr>
          <p:cNvSpPr txBox="1"/>
          <p:nvPr/>
        </p:nvSpPr>
        <p:spPr>
          <a:xfrm>
            <a:off x="4018327" y="2475917"/>
            <a:ext cx="286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main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6F57A7C-F638-A09A-1259-12C781B888C2}"/>
              </a:ext>
            </a:extLst>
          </p:cNvPr>
          <p:cNvSpPr txBox="1"/>
          <p:nvPr/>
        </p:nvSpPr>
        <p:spPr>
          <a:xfrm>
            <a:off x="4336585" y="4600746"/>
            <a:ext cx="286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section-2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F2997CB-5959-7B31-AD0C-AFAE17297376}"/>
              </a:ext>
            </a:extLst>
          </p:cNvPr>
          <p:cNvSpPr txBox="1"/>
          <p:nvPr/>
        </p:nvSpPr>
        <p:spPr>
          <a:xfrm>
            <a:off x="1819716" y="1276664"/>
            <a:ext cx="286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anose="020B0604020202020204" pitchFamily="2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header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9284455-6032-5492-3F5C-22F7A1909756}"/>
              </a:ext>
            </a:extLst>
          </p:cNvPr>
          <p:cNvSpPr txBox="1"/>
          <p:nvPr/>
        </p:nvSpPr>
        <p:spPr>
          <a:xfrm>
            <a:off x="1971413" y="1841189"/>
            <a:ext cx="286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&lt;div id=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nav</a:t>
            </a:r>
            <a:r>
              <a:rPr lang="es-BO" b="0" i="0" dirty="0">
                <a:solidFill>
                  <a:srgbClr val="A6E22E"/>
                </a:solidFill>
                <a:effectLst/>
                <a:latin typeface="Inconsolata" pitchFamily="1" charset="0"/>
              </a:rPr>
              <a:t>"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68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47790-D281-418D-9AC5-7162C1172B43}"/>
              </a:ext>
            </a:extLst>
          </p:cNvPr>
          <p:cNvSpPr txBox="1"/>
          <p:nvPr/>
        </p:nvSpPr>
        <p:spPr>
          <a:xfrm>
            <a:off x="369116" y="811490"/>
            <a:ext cx="11568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5400" dirty="0">
                <a:solidFill>
                  <a:prstClr val="white"/>
                </a:solidFill>
                <a:latin typeface="Lato Black" panose="020F0502020204030203"/>
                <a:ea typeface="Roboto" panose="02000000000000000000" pitchFamily="2" charset="0"/>
              </a:rPr>
              <a:t>CONTENEDOR  GENÉRICO EN LINEA&lt;span&gt;</a:t>
            </a:r>
            <a:endParaRPr kumimoji="0" lang="es-BO" sz="5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Black" panose="020F0502020204030203"/>
              <a:ea typeface="Roboto" panose="02000000000000000000" pitchFamily="2" charset="0"/>
              <a:cs typeface="+mn-cs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9C6534F-E917-386A-1C0A-56728E895C43}"/>
              </a:ext>
            </a:extLst>
          </p:cNvPr>
          <p:cNvSpPr txBox="1"/>
          <p:nvPr/>
        </p:nvSpPr>
        <p:spPr>
          <a:xfrm>
            <a:off x="504636" y="2971556"/>
            <a:ext cx="11182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Lato Black" panose="020F0502020204030203"/>
                <a:ea typeface="Roboto" panose="02000000000000000000" pitchFamily="2" charset="0"/>
              </a:rPr>
              <a:t>El elemento span es un contenedor genérico para elementos de la categoría Phrasing.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Lato Black" panose="020F0502020204030203"/>
                <a:ea typeface="Roboto" panose="02000000000000000000" pitchFamily="2" charset="0"/>
              </a:rPr>
              <a:t>El elemento span no tiene ningún significado especial.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Lato Black" panose="020F0502020204030203"/>
                <a:ea typeface="Roboto" panose="02000000000000000000" pitchFamily="2" charset="0"/>
              </a:rPr>
              <a:t>Se puede usar para agrupar elementos con fines de estilo (usando los atributos class o id), o porque comparten valores de atributo, como lang.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Lato Black" panose="020F0502020204030203"/>
                <a:ea typeface="Roboto" panose="02000000000000000000" pitchFamily="2" charset="0"/>
              </a:rPr>
              <a:t>Debe usarse solo cuando ningún otro elemento semántico sea apropiado. </a:t>
            </a:r>
          </a:p>
        </p:txBody>
      </p:sp>
    </p:spTree>
    <p:extLst>
      <p:ext uri="{BB962C8B-B14F-4D97-AF65-F5344CB8AC3E}">
        <p14:creationId xmlns:p14="http://schemas.microsoft.com/office/powerpoint/2010/main" val="40799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201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Inconsolata</vt:lpstr>
      <vt:lpstr>Lato Black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Franz Beltran</dc:creator>
  <cp:lastModifiedBy>Franz Beltran</cp:lastModifiedBy>
  <cp:revision>2</cp:revision>
  <dcterms:created xsi:type="dcterms:W3CDTF">2022-07-23T22:01:07Z</dcterms:created>
  <dcterms:modified xsi:type="dcterms:W3CDTF">2022-08-13T15:48:19Z</dcterms:modified>
</cp:coreProperties>
</file>