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2" r:id="rId2"/>
    <p:sldId id="265" r:id="rId3"/>
    <p:sldId id="263" r:id="rId4"/>
    <p:sldId id="264"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21" autoAdjust="0"/>
  </p:normalViewPr>
  <p:slideViewPr>
    <p:cSldViewPr snapToGrid="0">
      <p:cViewPr varScale="1">
        <p:scale>
          <a:sx n="88" d="100"/>
          <a:sy n="88" d="100"/>
        </p:scale>
        <p:origin x="14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B6190-E6DC-45A6-B8D6-69F4656C6AF9}" type="datetimeFigureOut">
              <a:rPr lang="es-ES" smtClean="0"/>
              <a:t>13/08/2022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9045-EE46-4112-B988-8E2994DB2AB5}" type="slidenum">
              <a:rPr lang="es-ES" smtClean="0"/>
              <a:t>‹Nº›</a:t>
            </a:fld>
            <a:endParaRPr lang="es-ES"/>
          </a:p>
        </p:txBody>
      </p:sp>
    </p:spTree>
    <p:extLst>
      <p:ext uri="{BB962C8B-B14F-4D97-AF65-F5344CB8AC3E}">
        <p14:creationId xmlns:p14="http://schemas.microsoft.com/office/powerpoint/2010/main" val="375091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6</a:t>
            </a:fld>
            <a:endParaRPr lang="es-ES"/>
          </a:p>
        </p:txBody>
      </p:sp>
    </p:spTree>
    <p:extLst>
      <p:ext uri="{BB962C8B-B14F-4D97-AF65-F5344CB8AC3E}">
        <p14:creationId xmlns:p14="http://schemas.microsoft.com/office/powerpoint/2010/main" val="144078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15</a:t>
            </a:fld>
            <a:endParaRPr lang="es-ES"/>
          </a:p>
        </p:txBody>
      </p:sp>
    </p:spTree>
    <p:extLst>
      <p:ext uri="{BB962C8B-B14F-4D97-AF65-F5344CB8AC3E}">
        <p14:creationId xmlns:p14="http://schemas.microsoft.com/office/powerpoint/2010/main" val="3222848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16</a:t>
            </a:fld>
            <a:endParaRPr lang="es-ES"/>
          </a:p>
        </p:txBody>
      </p:sp>
    </p:spTree>
    <p:extLst>
      <p:ext uri="{BB962C8B-B14F-4D97-AF65-F5344CB8AC3E}">
        <p14:creationId xmlns:p14="http://schemas.microsoft.com/office/powerpoint/2010/main" val="367167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17</a:t>
            </a:fld>
            <a:endParaRPr lang="es-ES"/>
          </a:p>
        </p:txBody>
      </p:sp>
    </p:spTree>
    <p:extLst>
      <p:ext uri="{BB962C8B-B14F-4D97-AF65-F5344CB8AC3E}">
        <p14:creationId xmlns:p14="http://schemas.microsoft.com/office/powerpoint/2010/main" val="169814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18</a:t>
            </a:fld>
            <a:endParaRPr lang="es-ES"/>
          </a:p>
        </p:txBody>
      </p:sp>
    </p:spTree>
    <p:extLst>
      <p:ext uri="{BB962C8B-B14F-4D97-AF65-F5344CB8AC3E}">
        <p14:creationId xmlns:p14="http://schemas.microsoft.com/office/powerpoint/2010/main" val="168547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19</a:t>
            </a:fld>
            <a:endParaRPr lang="es-ES"/>
          </a:p>
        </p:txBody>
      </p:sp>
    </p:spTree>
    <p:extLst>
      <p:ext uri="{BB962C8B-B14F-4D97-AF65-F5344CB8AC3E}">
        <p14:creationId xmlns:p14="http://schemas.microsoft.com/office/powerpoint/2010/main" val="91110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20</a:t>
            </a:fld>
            <a:endParaRPr lang="es-ES"/>
          </a:p>
        </p:txBody>
      </p:sp>
    </p:spTree>
    <p:extLst>
      <p:ext uri="{BB962C8B-B14F-4D97-AF65-F5344CB8AC3E}">
        <p14:creationId xmlns:p14="http://schemas.microsoft.com/office/powerpoint/2010/main" val="974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br>
              <a:rPr lang="es-ES" dirty="0"/>
            </a:br>
            <a:r>
              <a:rPr lang="es-ES" sz="1800" b="1" i="0" u="none" strike="noStrike" dirty="0">
                <a:solidFill>
                  <a:srgbClr val="000000"/>
                </a:solidFill>
                <a:effectLst/>
                <a:latin typeface="Roboto" panose="02000000000000000000" pitchFamily="2" charset="0"/>
              </a:rPr>
              <a:t>Terminología:</a:t>
            </a:r>
            <a:endParaRPr lang="es-ES"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Letra chica </a:t>
            </a:r>
            <a:endParaRPr lang="es-ES"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T</a:t>
            </a:r>
            <a:r>
              <a:rPr lang="es-ES" sz="1800" b="0" i="0" u="none" strike="noStrike" dirty="0">
                <a:solidFill>
                  <a:srgbClr val="202122"/>
                </a:solidFill>
                <a:effectLst/>
                <a:latin typeface="Arial" panose="020B0604020202020204" pitchFamily="34" charset="0"/>
              </a:rPr>
              <a:t>amaño reducido, de forma que resulta poco legible. </a:t>
            </a:r>
            <a:endParaRPr lang="es-ES" b="0" dirty="0">
              <a:effectLst/>
            </a:endParaRPr>
          </a:p>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21</a:t>
            </a:fld>
            <a:endParaRPr lang="es-ES"/>
          </a:p>
        </p:txBody>
      </p:sp>
    </p:spTree>
    <p:extLst>
      <p:ext uri="{BB962C8B-B14F-4D97-AF65-F5344CB8AC3E}">
        <p14:creationId xmlns:p14="http://schemas.microsoft.com/office/powerpoint/2010/main" val="340429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22</a:t>
            </a:fld>
            <a:endParaRPr lang="es-ES"/>
          </a:p>
        </p:txBody>
      </p:sp>
    </p:spTree>
    <p:extLst>
      <p:ext uri="{BB962C8B-B14F-4D97-AF65-F5344CB8AC3E}">
        <p14:creationId xmlns:p14="http://schemas.microsoft.com/office/powerpoint/2010/main" val="398942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23</a:t>
            </a:fld>
            <a:endParaRPr lang="es-ES"/>
          </a:p>
        </p:txBody>
      </p:sp>
    </p:spTree>
    <p:extLst>
      <p:ext uri="{BB962C8B-B14F-4D97-AF65-F5344CB8AC3E}">
        <p14:creationId xmlns:p14="http://schemas.microsoft.com/office/powerpoint/2010/main" val="3656450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24</a:t>
            </a:fld>
            <a:endParaRPr lang="es-ES"/>
          </a:p>
        </p:txBody>
      </p:sp>
    </p:spTree>
    <p:extLst>
      <p:ext uri="{BB962C8B-B14F-4D97-AF65-F5344CB8AC3E}">
        <p14:creationId xmlns:p14="http://schemas.microsoft.com/office/powerpoint/2010/main" val="425351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7</a:t>
            </a:fld>
            <a:endParaRPr lang="es-ES"/>
          </a:p>
        </p:txBody>
      </p:sp>
    </p:spTree>
    <p:extLst>
      <p:ext uri="{BB962C8B-B14F-4D97-AF65-F5344CB8AC3E}">
        <p14:creationId xmlns:p14="http://schemas.microsoft.com/office/powerpoint/2010/main" val="27859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25</a:t>
            </a:fld>
            <a:endParaRPr lang="es-ES"/>
          </a:p>
        </p:txBody>
      </p:sp>
    </p:spTree>
    <p:extLst>
      <p:ext uri="{BB962C8B-B14F-4D97-AF65-F5344CB8AC3E}">
        <p14:creationId xmlns:p14="http://schemas.microsoft.com/office/powerpoint/2010/main" val="2153339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26</a:t>
            </a:fld>
            <a:endParaRPr lang="es-ES"/>
          </a:p>
        </p:txBody>
      </p:sp>
    </p:spTree>
    <p:extLst>
      <p:ext uri="{BB962C8B-B14F-4D97-AF65-F5344CB8AC3E}">
        <p14:creationId xmlns:p14="http://schemas.microsoft.com/office/powerpoint/2010/main" val="950350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27</a:t>
            </a:fld>
            <a:endParaRPr lang="es-ES"/>
          </a:p>
        </p:txBody>
      </p:sp>
    </p:spTree>
    <p:extLst>
      <p:ext uri="{BB962C8B-B14F-4D97-AF65-F5344CB8AC3E}">
        <p14:creationId xmlns:p14="http://schemas.microsoft.com/office/powerpoint/2010/main" val="3278650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28</a:t>
            </a:fld>
            <a:endParaRPr lang="es-ES"/>
          </a:p>
        </p:txBody>
      </p:sp>
    </p:spTree>
    <p:extLst>
      <p:ext uri="{BB962C8B-B14F-4D97-AF65-F5344CB8AC3E}">
        <p14:creationId xmlns:p14="http://schemas.microsoft.com/office/powerpoint/2010/main" val="1738248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29</a:t>
            </a:fld>
            <a:endParaRPr lang="es-ES"/>
          </a:p>
        </p:txBody>
      </p:sp>
    </p:spTree>
    <p:extLst>
      <p:ext uri="{BB962C8B-B14F-4D97-AF65-F5344CB8AC3E}">
        <p14:creationId xmlns:p14="http://schemas.microsoft.com/office/powerpoint/2010/main" val="2568717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30</a:t>
            </a:fld>
            <a:endParaRPr lang="es-ES"/>
          </a:p>
        </p:txBody>
      </p:sp>
    </p:spTree>
    <p:extLst>
      <p:ext uri="{BB962C8B-B14F-4D97-AF65-F5344CB8AC3E}">
        <p14:creationId xmlns:p14="http://schemas.microsoft.com/office/powerpoint/2010/main" val="3932020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31</a:t>
            </a:fld>
            <a:endParaRPr lang="es-ES"/>
          </a:p>
        </p:txBody>
      </p:sp>
    </p:spTree>
    <p:extLst>
      <p:ext uri="{BB962C8B-B14F-4D97-AF65-F5344CB8AC3E}">
        <p14:creationId xmlns:p14="http://schemas.microsoft.com/office/powerpoint/2010/main" val="129070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8</a:t>
            </a:fld>
            <a:endParaRPr lang="es-ES"/>
          </a:p>
        </p:txBody>
      </p:sp>
    </p:spTree>
    <p:extLst>
      <p:ext uri="{BB962C8B-B14F-4D97-AF65-F5344CB8AC3E}">
        <p14:creationId xmlns:p14="http://schemas.microsoft.com/office/powerpoint/2010/main" val="120333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r>
              <a:rPr lang="es-ES" sz="1800" b="1" i="0" u="none" strike="noStrike" dirty="0">
                <a:solidFill>
                  <a:srgbClr val="000000"/>
                </a:solidFill>
                <a:effectLst/>
                <a:latin typeface="Roboto" panose="02000000000000000000" pitchFamily="2" charset="0"/>
              </a:rPr>
              <a:t>Terminología:</a:t>
            </a:r>
            <a:endParaRPr lang="es-ES"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Salto de línea</a:t>
            </a:r>
            <a:endParaRPr lang="es-ES"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Movimiento a la siguiente línea</a:t>
            </a:r>
            <a:endParaRPr lang="es-ES"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Retorno de carro</a:t>
            </a:r>
            <a:endParaRPr lang="es-ES"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En una máquina de escribir, es mover el carro (cilindro donde se apoya el papel) a la izquierda, hasta la primera columna. </a:t>
            </a:r>
            <a:endParaRPr lang="es-ES"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Nueva línea</a:t>
            </a:r>
            <a:endParaRPr lang="es-ES"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Salto de línea más un retorno de carro</a:t>
            </a:r>
            <a:endParaRPr lang="es-ES" b="0" dirty="0">
              <a:effectLst/>
            </a:endParaRPr>
          </a:p>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9</a:t>
            </a:fld>
            <a:endParaRPr lang="es-ES"/>
          </a:p>
        </p:txBody>
      </p:sp>
    </p:spTree>
    <p:extLst>
      <p:ext uri="{BB962C8B-B14F-4D97-AF65-F5344CB8AC3E}">
        <p14:creationId xmlns:p14="http://schemas.microsoft.com/office/powerpoint/2010/main" val="1602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r>
              <a:rPr lang="es-ES" sz="1800" b="1" i="0" u="none" strike="noStrike" dirty="0">
                <a:solidFill>
                  <a:srgbClr val="000000"/>
                </a:solidFill>
                <a:effectLst/>
                <a:latin typeface="Roboto" panose="02000000000000000000" pitchFamily="2" charset="0"/>
              </a:rPr>
              <a:t>Terminología:</a:t>
            </a:r>
            <a:endParaRPr lang="es-ES" sz="2800"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Superíndice</a:t>
            </a:r>
            <a:endParaRPr lang="es-ES" sz="2800"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Letra o número que se coloca en la parte superior derecha de un símbolo o de una palabra para distinguirlos de otros semejantes</a:t>
            </a:r>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10</a:t>
            </a:fld>
            <a:endParaRPr lang="es-ES"/>
          </a:p>
        </p:txBody>
      </p:sp>
    </p:spTree>
    <p:extLst>
      <p:ext uri="{BB962C8B-B14F-4D97-AF65-F5344CB8AC3E}">
        <p14:creationId xmlns:p14="http://schemas.microsoft.com/office/powerpoint/2010/main" val="209311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r>
              <a:rPr lang="es-ES" sz="1800" b="1" i="0" u="none" strike="noStrike" dirty="0">
                <a:solidFill>
                  <a:srgbClr val="000000"/>
                </a:solidFill>
                <a:effectLst/>
                <a:latin typeface="Roboto" panose="02000000000000000000" pitchFamily="2" charset="0"/>
              </a:rPr>
              <a:t>Terminología:</a:t>
            </a:r>
            <a:endParaRPr lang="es-ES" b="0" dirty="0">
              <a:effectLst/>
            </a:endParaRPr>
          </a:p>
          <a:p>
            <a:pPr rtl="0">
              <a:spcBef>
                <a:spcPts val="0"/>
              </a:spcBef>
              <a:spcAft>
                <a:spcPts val="800"/>
              </a:spcAft>
            </a:pPr>
            <a:r>
              <a:rPr lang="es-ES" sz="1800" b="0" i="1" u="none" strike="noStrike" dirty="0">
                <a:solidFill>
                  <a:srgbClr val="000000"/>
                </a:solidFill>
                <a:effectLst/>
                <a:latin typeface="Roboto" panose="02000000000000000000" pitchFamily="2" charset="0"/>
              </a:rPr>
              <a:t>Subíndice</a:t>
            </a:r>
            <a:endParaRPr lang="es-ES" b="0" dirty="0">
              <a:effectLst/>
            </a:endParaRPr>
          </a:p>
          <a:p>
            <a:pPr rtl="0">
              <a:spcBef>
                <a:spcPts val="0"/>
              </a:spcBef>
              <a:spcAft>
                <a:spcPts val="800"/>
              </a:spcAft>
            </a:pPr>
            <a:r>
              <a:rPr lang="es-ES" sz="1800" b="0" i="0" u="none" strike="noStrike" dirty="0">
                <a:solidFill>
                  <a:srgbClr val="000000"/>
                </a:solidFill>
                <a:effectLst/>
                <a:latin typeface="Roboto" panose="02000000000000000000" pitchFamily="2" charset="0"/>
              </a:rPr>
              <a:t>Letra o número que se coloca en la parte inferior derecha de un símbolo o de una palabra para distinguirlos de otros semejantes</a:t>
            </a:r>
            <a:endParaRPr lang="es-ES" b="0" dirty="0">
              <a:effectLst/>
            </a:endParaRPr>
          </a:p>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11</a:t>
            </a:fld>
            <a:endParaRPr lang="es-ES"/>
          </a:p>
        </p:txBody>
      </p:sp>
    </p:spTree>
    <p:extLst>
      <p:ext uri="{BB962C8B-B14F-4D97-AF65-F5344CB8AC3E}">
        <p14:creationId xmlns:p14="http://schemas.microsoft.com/office/powerpoint/2010/main" val="75852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12</a:t>
            </a:fld>
            <a:endParaRPr lang="es-ES"/>
          </a:p>
        </p:txBody>
      </p:sp>
    </p:spTree>
    <p:extLst>
      <p:ext uri="{BB962C8B-B14F-4D97-AF65-F5344CB8AC3E}">
        <p14:creationId xmlns:p14="http://schemas.microsoft.com/office/powerpoint/2010/main" val="104024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spcBef>
                <a:spcPts val="0"/>
              </a:spcBef>
              <a:spcAft>
                <a:spcPts val="800"/>
              </a:spcAft>
            </a:pPr>
            <a:r>
              <a:rPr lang="es-ES" sz="1200" b="1" i="0" u="none" strike="noStrike" dirty="0">
                <a:solidFill>
                  <a:srgbClr val="000000"/>
                </a:solidFill>
                <a:effectLst/>
                <a:latin typeface="Roboto" panose="02000000000000000000" pitchFamily="2" charset="0"/>
              </a:rPr>
              <a:t>Terminología:</a:t>
            </a:r>
            <a:endParaRPr lang="es-ES" b="0" dirty="0">
              <a:effectLst/>
            </a:endParaRPr>
          </a:p>
          <a:p>
            <a:pPr rtl="0">
              <a:spcBef>
                <a:spcPts val="0"/>
              </a:spcBef>
              <a:spcAft>
                <a:spcPts val="800"/>
              </a:spcAft>
            </a:pPr>
            <a:r>
              <a:rPr lang="es-ES" sz="1200" b="0" i="1" u="none" strike="noStrike" dirty="0">
                <a:solidFill>
                  <a:srgbClr val="000000"/>
                </a:solidFill>
                <a:effectLst/>
                <a:latin typeface="Roboto" panose="02000000000000000000" pitchFamily="2" charset="0"/>
              </a:rPr>
              <a:t>Énfasis </a:t>
            </a:r>
          </a:p>
          <a:p>
            <a:pPr rtl="0">
              <a:spcBef>
                <a:spcPts val="0"/>
              </a:spcBef>
              <a:spcAft>
                <a:spcPts val="800"/>
              </a:spcAft>
            </a:pPr>
            <a:endParaRPr lang="es-ES" b="0" dirty="0">
              <a:effectLst/>
            </a:endParaRPr>
          </a:p>
          <a:p>
            <a:pPr rtl="0">
              <a:spcBef>
                <a:spcPts val="0"/>
              </a:spcBef>
              <a:spcAft>
                <a:spcPts val="800"/>
              </a:spcAft>
            </a:pPr>
            <a:r>
              <a:rPr lang="es-ES" sz="1200" b="0" i="0" u="none" strike="noStrike" dirty="0">
                <a:solidFill>
                  <a:srgbClr val="000000"/>
                </a:solidFill>
                <a:effectLst/>
                <a:latin typeface="Roboto" panose="02000000000000000000" pitchFamily="2" charset="0"/>
              </a:rPr>
              <a:t>Fuerza de entonación con que se quiere realzar la importancia de lo que se dice o se lee.</a:t>
            </a:r>
            <a:endParaRPr lang="es-ES" b="0" dirty="0">
              <a:effectLst/>
            </a:endParaRPr>
          </a:p>
          <a:p>
            <a:br>
              <a:rPr lang="es-ES" b="0" i="0" dirty="0">
                <a:solidFill>
                  <a:srgbClr val="BDC1C6"/>
                </a:solidFill>
                <a:effectLst/>
                <a:latin typeface="arial" panose="020B0604020202020204" pitchFamily="34" charset="0"/>
              </a:rPr>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13</a:t>
            </a:fld>
            <a:endParaRPr lang="es-ES"/>
          </a:p>
        </p:txBody>
      </p:sp>
    </p:spTree>
    <p:extLst>
      <p:ext uri="{BB962C8B-B14F-4D97-AF65-F5344CB8AC3E}">
        <p14:creationId xmlns:p14="http://schemas.microsoft.com/office/powerpoint/2010/main" val="174048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endParaRPr lang="es-ES" dirty="0"/>
          </a:p>
        </p:txBody>
      </p:sp>
      <p:sp>
        <p:nvSpPr>
          <p:cNvPr id="4" name="Marcador de número de diapositiva 3"/>
          <p:cNvSpPr>
            <a:spLocks noGrp="1"/>
          </p:cNvSpPr>
          <p:nvPr>
            <p:ph type="sldNum" sz="quarter" idx="5"/>
          </p:nvPr>
        </p:nvSpPr>
        <p:spPr/>
        <p:txBody>
          <a:bodyPr/>
          <a:lstStyle/>
          <a:p>
            <a:fld id="{1B2E9045-EE46-4112-B988-8E2994DB2AB5}" type="slidenum">
              <a:rPr lang="es-ES" smtClean="0"/>
              <a:t>14</a:t>
            </a:fld>
            <a:endParaRPr lang="es-ES"/>
          </a:p>
        </p:txBody>
      </p:sp>
    </p:spTree>
    <p:extLst>
      <p:ext uri="{BB962C8B-B14F-4D97-AF65-F5344CB8AC3E}">
        <p14:creationId xmlns:p14="http://schemas.microsoft.com/office/powerpoint/2010/main" val="75195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52E5-F117-47FC-8649-BD3233CD8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7BC125F4-AD13-4369-A7BC-D03B66285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1F8F6072-DFA0-4E93-A028-F0490C69C8B2}"/>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A6A8AF9A-7423-406F-8A42-FE2D7F1B6E3A}"/>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EA78937B-4B0E-4B14-9F22-5E627685C8A5}"/>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426313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1296-6DF1-4B60-868D-9B2F4D3E925F}"/>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17AAD7ED-F0F4-4E57-AE25-06102511B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09F999B9-87C7-4203-9FD6-3FB151A7AC4B}"/>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71950E2C-3F9A-41D7-835B-74A30F1ACF90}"/>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F45FB47D-1243-47AE-9C48-CF21213356E6}"/>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09399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786B9-E07D-4AC2-B0DD-25092A673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B3D06C45-52DE-4C0C-969C-4186E9686A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F2EC2CC4-DE8B-4B3B-BEE8-A55328706F85}"/>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CDE35100-5047-47BE-823F-A2989579E7B5}"/>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C3C4B2E-E662-474D-9E30-25955CFAEF49}"/>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969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1512-6867-4DE2-8EF9-D18CD61EE8E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4A468E27-2576-4ADD-8F8B-B6A00A40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04A7A80F-8C7C-4ADD-89B2-0F89BD51C6D5}"/>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66B6C574-5463-42B9-A08D-25DBB9E90EEC}"/>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7E95A138-426E-4D47-8B1C-02DBC4FF193B}"/>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08188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43E3-FB46-4F8A-8B49-64E0077887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BO"/>
          </a:p>
        </p:txBody>
      </p:sp>
      <p:sp>
        <p:nvSpPr>
          <p:cNvPr id="3" name="Text Placeholder 2">
            <a:extLst>
              <a:ext uri="{FF2B5EF4-FFF2-40B4-BE49-F238E27FC236}">
                <a16:creationId xmlns:a16="http://schemas.microsoft.com/office/drawing/2014/main" id="{E01E00D5-297D-448D-80FF-09374DEEB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0359A-2DCD-4D43-9D36-FD8B2B537C8A}"/>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9004F506-0B64-44B8-B3AE-0659BC436FD4}"/>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B2096A8-8A84-4D0A-8EE5-C5F90F872133}"/>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52124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34E4-57B0-4930-AF1C-775723F65BED}"/>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7FEC9DC6-BCE3-4B7D-9C73-7CF5B309F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1FB721B7-9282-439D-B109-D3B93C282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F313E49E-DF34-41C1-B4D1-3F901024EC36}"/>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6" name="Footer Placeholder 5">
            <a:extLst>
              <a:ext uri="{FF2B5EF4-FFF2-40B4-BE49-F238E27FC236}">
                <a16:creationId xmlns:a16="http://schemas.microsoft.com/office/drawing/2014/main" id="{7A5E3C34-5EA8-47A0-B569-29726CF8072D}"/>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B0E27766-7C7D-4689-B695-7A1EC5B3EC76}"/>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215443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6D28-B76C-4123-AD47-2F78575780F3}"/>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B02008A6-8BB6-4E04-9B60-0479BA8B6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8058A-06A1-46A9-8D2B-1A83339C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D6FDDBF7-E6D7-4180-A141-DB7DFA975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16FED-0504-46F7-BB91-E4EEEE89E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E3EAB2B6-5C18-43E0-A989-ABCC77231C76}"/>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8" name="Footer Placeholder 7">
            <a:extLst>
              <a:ext uri="{FF2B5EF4-FFF2-40B4-BE49-F238E27FC236}">
                <a16:creationId xmlns:a16="http://schemas.microsoft.com/office/drawing/2014/main" id="{FAA3FDB1-5D7D-4BF2-AB26-AE1A35080D60}"/>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50572421-3351-4BFC-93BB-C3947E1EC6FA}"/>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2319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9322-C03A-437D-806C-C98173298033}"/>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2B886BE0-AF6C-4387-AE57-43D938BDC466}"/>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4" name="Footer Placeholder 3">
            <a:extLst>
              <a:ext uri="{FF2B5EF4-FFF2-40B4-BE49-F238E27FC236}">
                <a16:creationId xmlns:a16="http://schemas.microsoft.com/office/drawing/2014/main" id="{0CAF8C3A-DDD5-441A-9709-96F239408BEB}"/>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DF3CD7CC-2B7B-45EE-87C2-7C3A927640C7}"/>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42689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2F2C0-2939-4255-B80C-F4EFB931EAE6}"/>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3" name="Footer Placeholder 2">
            <a:extLst>
              <a:ext uri="{FF2B5EF4-FFF2-40B4-BE49-F238E27FC236}">
                <a16:creationId xmlns:a16="http://schemas.microsoft.com/office/drawing/2014/main" id="{3E6A8688-FB80-4A53-B978-80A90F187B0D}"/>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D04EB444-F5D3-4AA4-854D-D3DEB18E370E}"/>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353204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D7F8-A2C7-4B90-8F5C-E28187D36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93763F73-426E-4074-8D4F-197D9282F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17FAAB18-5E15-4EF2-A6B0-758F9F47E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689C7-0CFA-4BA2-AE94-7CF098ABFE0F}"/>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6" name="Footer Placeholder 5">
            <a:extLst>
              <a:ext uri="{FF2B5EF4-FFF2-40B4-BE49-F238E27FC236}">
                <a16:creationId xmlns:a16="http://schemas.microsoft.com/office/drawing/2014/main" id="{6032AE91-3274-43FA-9CB2-E225143D7450}"/>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ABFF792C-9372-4635-A6EF-AD905FE1BC5C}"/>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175391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8A02-FE49-47B8-9B72-0EEF2D0C1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962009F4-220B-4A57-BD90-AA52E0397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D671F3E0-67CB-4C1D-A2F7-110C9568F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56266-FA1A-4417-955C-E31C19BEE1F2}"/>
              </a:ext>
            </a:extLst>
          </p:cNvPr>
          <p:cNvSpPr>
            <a:spLocks noGrp="1"/>
          </p:cNvSpPr>
          <p:nvPr>
            <p:ph type="dt" sz="half" idx="10"/>
          </p:nvPr>
        </p:nvSpPr>
        <p:spPr/>
        <p:txBody>
          <a:bodyPr/>
          <a:lstStyle/>
          <a:p>
            <a:fld id="{5F0EC4D1-607C-4284-BA06-E6AFF923C651}" type="datetimeFigureOut">
              <a:rPr lang="es-BO" smtClean="0"/>
              <a:t>13/8/2022</a:t>
            </a:fld>
            <a:endParaRPr lang="es-BO"/>
          </a:p>
        </p:txBody>
      </p:sp>
      <p:sp>
        <p:nvSpPr>
          <p:cNvPr id="6" name="Footer Placeholder 5">
            <a:extLst>
              <a:ext uri="{FF2B5EF4-FFF2-40B4-BE49-F238E27FC236}">
                <a16:creationId xmlns:a16="http://schemas.microsoft.com/office/drawing/2014/main" id="{FC3D1684-51B9-497D-95E3-9DF32EC25A85}"/>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DB9C66A2-A386-4C60-88E2-0F3791290820}"/>
              </a:ext>
            </a:extLst>
          </p:cNvPr>
          <p:cNvSpPr>
            <a:spLocks noGrp="1"/>
          </p:cNvSpPr>
          <p:nvPr>
            <p:ph type="sldNum" sz="quarter" idx="12"/>
          </p:nvPr>
        </p:nvSpPr>
        <p:spPr/>
        <p:txBody>
          <a:bodyPr/>
          <a:lstStyle/>
          <a:p>
            <a:fld id="{1B145D8A-E63A-44F8-88ED-5C9F74968120}" type="slidenum">
              <a:rPr lang="es-BO" smtClean="0"/>
              <a:t>‹Nº›</a:t>
            </a:fld>
            <a:endParaRPr lang="es-BO"/>
          </a:p>
        </p:txBody>
      </p:sp>
    </p:spTree>
    <p:extLst>
      <p:ext uri="{BB962C8B-B14F-4D97-AF65-F5344CB8AC3E}">
        <p14:creationId xmlns:p14="http://schemas.microsoft.com/office/powerpoint/2010/main" val="287832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3D94C-1BEB-47D3-B768-D4F992431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a:extLst>
              <a:ext uri="{FF2B5EF4-FFF2-40B4-BE49-F238E27FC236}">
                <a16:creationId xmlns:a16="http://schemas.microsoft.com/office/drawing/2014/main" id="{DB3322EA-D512-446D-8911-6DD07BE8A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A70E53B3-1CCC-4AAD-B0E9-237A7AE7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EC4D1-607C-4284-BA06-E6AFF923C651}" type="datetimeFigureOut">
              <a:rPr lang="es-BO" smtClean="0"/>
              <a:t>13/8/2022</a:t>
            </a:fld>
            <a:endParaRPr lang="es-BO"/>
          </a:p>
        </p:txBody>
      </p:sp>
      <p:sp>
        <p:nvSpPr>
          <p:cNvPr id="5" name="Footer Placeholder 4">
            <a:extLst>
              <a:ext uri="{FF2B5EF4-FFF2-40B4-BE49-F238E27FC236}">
                <a16:creationId xmlns:a16="http://schemas.microsoft.com/office/drawing/2014/main" id="{559FDB7C-3D63-47BE-B6FA-DC7AE29AA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8C87B871-5E23-4778-9634-D2DE7543B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45D8A-E63A-44F8-88ED-5C9F74968120}" type="slidenum">
              <a:rPr lang="es-BO" smtClean="0"/>
              <a:t>‹Nº›</a:t>
            </a:fld>
            <a:endParaRPr lang="es-BO"/>
          </a:p>
        </p:txBody>
      </p:sp>
    </p:spTree>
    <p:extLst>
      <p:ext uri="{BB962C8B-B14F-4D97-AF65-F5344CB8AC3E}">
        <p14:creationId xmlns:p14="http://schemas.microsoft.com/office/powerpoint/2010/main" val="306904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1686744" y="811490"/>
            <a:ext cx="891775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5400" b="0" i="0" u="none" strike="noStrike" kern="1200" cap="none" spc="0" normalizeH="0" baseline="0" noProof="0" dirty="0">
                <a:ln>
                  <a:noFill/>
                </a:ln>
                <a:solidFill>
                  <a:prstClr val="white"/>
                </a:solidFill>
                <a:effectLst/>
                <a:uLnTx/>
                <a:uFillTx/>
                <a:latin typeface="Lato Black" panose="020F0502020204030203"/>
                <a:ea typeface="Roboto" panose="02000000000000000000" pitchFamily="2" charset="0"/>
                <a:cs typeface="+mn-cs"/>
              </a:rPr>
              <a:t>QUE VAMOS A APRENDER</a:t>
            </a:r>
          </a:p>
        </p:txBody>
      </p:sp>
      <p:pic>
        <p:nvPicPr>
          <p:cNvPr id="8" name="Picture 14" descr="Logo de HTML del W3C">
            <a:extLst>
              <a:ext uri="{FF2B5EF4-FFF2-40B4-BE49-F238E27FC236}">
                <a16:creationId xmlns:a16="http://schemas.microsoft.com/office/drawing/2014/main" id="{4D4A882A-8BBD-4854-91F5-B8DD3E970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88344"/>
            <a:ext cx="2442027" cy="24420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0" descr="css31 - Dance Central">
            <a:extLst>
              <a:ext uri="{FF2B5EF4-FFF2-40B4-BE49-F238E27FC236}">
                <a16:creationId xmlns:a16="http://schemas.microsoft.com/office/drawing/2014/main" id="{2712230F-5FC7-446D-8D97-0590E43D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915" y="3004457"/>
            <a:ext cx="2238828" cy="22388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2" descr="Mahmoud's Portfolio">
            <a:extLst>
              <a:ext uri="{FF2B5EF4-FFF2-40B4-BE49-F238E27FC236}">
                <a16:creationId xmlns:a16="http://schemas.microsoft.com/office/drawing/2014/main" id="{E235E525-F0C6-414E-90CF-BBCEBFE6C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3545" y="2989942"/>
            <a:ext cx="2238827" cy="2238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8" descr="Logo HTML5 PNG transparente - StickPNG">
            <a:extLst>
              <a:ext uri="{FF2B5EF4-FFF2-40B4-BE49-F238E27FC236}">
                <a16:creationId xmlns:a16="http://schemas.microsoft.com/office/drawing/2014/main" id="{DAFB079C-A7B7-48D1-87CC-0CEF4942E3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538" y="2773680"/>
            <a:ext cx="2715623" cy="271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7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SUPERÍNDICE: &lt;sup&gt;</a:t>
            </a:r>
          </a:p>
        </p:txBody>
      </p:sp>
      <mc:AlternateContent xmlns:mc="http://schemas.openxmlformats.org/markup-compatibility/2006" xmlns:a14="http://schemas.microsoft.com/office/drawing/2010/main">
        <mc:Choice Requires="a14">
          <p:sp>
            <p:nvSpPr>
              <p:cNvPr id="5" name="TextBox 7">
                <a:extLst>
                  <a:ext uri="{FF2B5EF4-FFF2-40B4-BE49-F238E27FC236}">
                    <a16:creationId xmlns:a16="http://schemas.microsoft.com/office/drawing/2014/main" id="{E9C6534F-E917-386A-1C0A-56728E895C43}"/>
                  </a:ext>
                </a:extLst>
              </p:cNvPr>
              <p:cNvSpPr txBox="1"/>
              <p:nvPr/>
            </p:nvSpPr>
            <p:spPr>
              <a:xfrm>
                <a:off x="414653" y="1751265"/>
                <a:ext cx="11182727" cy="378565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sup</a:t>
                </a:r>
                <a:r>
                  <a:rPr lang="es-ES" sz="2400" dirty="0">
                    <a:solidFill>
                      <a:schemeClr val="bg1"/>
                    </a:solidFill>
                    <a:latin typeface="Lato Black" panose="020F0502020204030203"/>
                    <a:ea typeface="Roboto" panose="02000000000000000000" pitchFamily="2" charset="0"/>
                  </a:rPr>
                  <a:t> permite definir superíndices.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casos de uso apropiados para </a:t>
                </a:r>
                <a:r>
                  <a:rPr lang="es-ES" sz="2400" i="1" dirty="0">
                    <a:solidFill>
                      <a:schemeClr val="accent4">
                        <a:lumMod val="75000"/>
                      </a:schemeClr>
                    </a:solidFill>
                    <a:latin typeface="Lato Black" panose="020F0502020204030203"/>
                    <a:ea typeface="Roboto" panose="02000000000000000000" pitchFamily="2" charset="0"/>
                  </a:rPr>
                  <a:t>sup</a:t>
                </a:r>
                <a:r>
                  <a:rPr lang="es-ES" sz="2400" dirty="0">
                    <a:solidFill>
                      <a:schemeClr val="bg1"/>
                    </a:solidFill>
                    <a:latin typeface="Lato Black" panose="020F0502020204030203"/>
                    <a:ea typeface="Roboto" panose="02000000000000000000" pitchFamily="2" charset="0"/>
                  </a:rPr>
                  <a:t> incluyen (pero no necesariamente se limitan a):</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Mostrar exponentes, como "</a:t>
                </a:r>
                <a14:m>
                  <m:oMath xmlns:m="http://schemas.openxmlformats.org/officeDocument/2006/math">
                    <m:sSup>
                      <m:sSupPr>
                        <m:ctrlPr>
                          <a:rPr lang="es-ES" sz="2400" i="1" smtClean="0">
                            <a:solidFill>
                              <a:schemeClr val="bg1"/>
                            </a:solidFill>
                            <a:latin typeface="Cambria Math" panose="02040503050406030204" pitchFamily="18" charset="0"/>
                            <a:ea typeface="Roboto" panose="02000000000000000000" pitchFamily="2" charset="0"/>
                          </a:rPr>
                        </m:ctrlPr>
                      </m:sSupPr>
                      <m:e>
                        <m:r>
                          <a:rPr lang="es-ES" sz="2400" i="1" smtClean="0">
                            <a:solidFill>
                              <a:schemeClr val="bg1"/>
                            </a:solidFill>
                            <a:latin typeface="Cambria Math" panose="02040503050406030204" pitchFamily="18" charset="0"/>
                            <a:ea typeface="Roboto" panose="02000000000000000000" pitchFamily="2" charset="0"/>
                          </a:rPr>
                          <m:t>𝑟</m:t>
                        </m:r>
                      </m:e>
                      <m:sup>
                        <m:r>
                          <a:rPr lang="es-ES" sz="2400" i="1" smtClean="0">
                            <a:solidFill>
                              <a:schemeClr val="bg1"/>
                            </a:solidFill>
                            <a:latin typeface="Cambria Math" panose="02040503050406030204" pitchFamily="18" charset="0"/>
                            <a:ea typeface="Roboto" panose="02000000000000000000" pitchFamily="2" charset="0"/>
                          </a:rPr>
                          <m:t>2</m:t>
                        </m:r>
                      </m:sup>
                    </m:sSup>
                  </m:oMath>
                </a14:m>
                <a:r>
                  <a:rPr lang="es-ES" sz="2400" dirty="0">
                    <a:solidFill>
                      <a:schemeClr val="bg1"/>
                    </a:solidFill>
                    <a:latin typeface="Lato Black" panose="020F0502020204030203"/>
                    <a:ea typeface="Roboto" panose="02000000000000000000" pitchFamily="2" charset="0"/>
                  </a:rPr>
                  <a:t>". </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Mostrar letras superiores, que se utilizan en algunos idiomas al representar ciertas abreviaturas. Por ejemplo, en francés, la palabra "mademoiselle" puede abreviarse "</a:t>
                </a:r>
                <a14:m>
                  <m:oMath xmlns:m="http://schemas.openxmlformats.org/officeDocument/2006/math">
                    <m:sSup>
                      <m:sSupPr>
                        <m:ctrlPr>
                          <a:rPr lang="es-ES" sz="2400" i="1" smtClean="0">
                            <a:solidFill>
                              <a:schemeClr val="bg1"/>
                            </a:solidFill>
                            <a:latin typeface="Cambria Math" panose="02040503050406030204" pitchFamily="18" charset="0"/>
                            <a:ea typeface="Roboto" panose="02000000000000000000" pitchFamily="2" charset="0"/>
                          </a:rPr>
                        </m:ctrlPr>
                      </m:sSupPr>
                      <m:e>
                        <m:r>
                          <a:rPr lang="en-US" sz="2400" b="0" i="1" smtClean="0">
                            <a:solidFill>
                              <a:schemeClr val="bg1"/>
                            </a:solidFill>
                            <a:latin typeface="Cambria Math" panose="02040503050406030204" pitchFamily="18" charset="0"/>
                            <a:ea typeface="Roboto" panose="02000000000000000000" pitchFamily="2" charset="0"/>
                          </a:rPr>
                          <m:t>𝑀</m:t>
                        </m:r>
                      </m:e>
                      <m:sup>
                        <m:r>
                          <a:rPr lang="en-US" sz="2400" b="0" i="1" smtClean="0">
                            <a:solidFill>
                              <a:schemeClr val="bg1"/>
                            </a:solidFill>
                            <a:latin typeface="Cambria Math" panose="02040503050406030204" pitchFamily="18" charset="0"/>
                            <a:ea typeface="Roboto" panose="02000000000000000000" pitchFamily="2" charset="0"/>
                          </a:rPr>
                          <m:t>𝑙𝑙𝑒</m:t>
                        </m:r>
                      </m:sup>
                    </m:sSup>
                  </m:oMath>
                </a14:m>
                <a:r>
                  <a:rPr lang="es-ES" sz="2400" dirty="0">
                    <a:solidFill>
                      <a:schemeClr val="bg1"/>
                    </a:solidFill>
                    <a:latin typeface="Lato Black" panose="020F0502020204030203"/>
                    <a:ea typeface="Roboto" panose="02000000000000000000" pitchFamily="2" charset="0"/>
                  </a:rPr>
                  <a:t>"</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Abreviar números ordinales como 4º</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mc:Choice>
        <mc:Fallback xmlns="">
          <p:sp>
            <p:nvSpPr>
              <p:cNvPr id="5" name="TextBox 7">
                <a:extLst>
                  <a:ext uri="{FF2B5EF4-FFF2-40B4-BE49-F238E27FC236}">
                    <a16:creationId xmlns:a16="http://schemas.microsoft.com/office/drawing/2014/main" id="{E9C6534F-E917-386A-1C0A-56728E895C43}"/>
                  </a:ext>
                </a:extLst>
              </p:cNvPr>
              <p:cNvSpPr txBox="1">
                <a:spLocks noRot="1" noChangeAspect="1" noMove="1" noResize="1" noEditPoints="1" noAdjustHandles="1" noChangeArrowheads="1" noChangeShapeType="1" noTextEdit="1"/>
              </p:cNvSpPr>
              <p:nvPr/>
            </p:nvSpPr>
            <p:spPr>
              <a:xfrm>
                <a:off x="414653" y="1751265"/>
                <a:ext cx="11182727" cy="3785652"/>
              </a:xfrm>
              <a:prstGeom prst="rect">
                <a:avLst/>
              </a:prstGeom>
              <a:blipFill>
                <a:blip r:embed="rId3"/>
                <a:stretch>
                  <a:fillRect l="-709" t="-1288" r="-872"/>
                </a:stretch>
              </a:blipFill>
            </p:spPr>
            <p:txBody>
              <a:bodyPr/>
              <a:lstStyle/>
              <a:p>
                <a:r>
                  <a:rPr lang="es-ES">
                    <a:noFill/>
                  </a:rPr>
                  <a:t> </a:t>
                </a:r>
              </a:p>
            </p:txBody>
          </p:sp>
        </mc:Fallback>
      </mc:AlternateContent>
    </p:spTree>
    <p:extLst>
      <p:ext uri="{BB962C8B-B14F-4D97-AF65-F5344CB8AC3E}">
        <p14:creationId xmlns:p14="http://schemas.microsoft.com/office/powerpoint/2010/main" val="310439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SUBÍNDICE: &lt;sub&gt;</a:t>
            </a:r>
          </a:p>
        </p:txBody>
      </p:sp>
      <p:sp>
        <p:nvSpPr>
          <p:cNvPr id="5" name="TextBox 7">
            <a:extLst>
              <a:ext uri="{FF2B5EF4-FFF2-40B4-BE49-F238E27FC236}">
                <a16:creationId xmlns:a16="http://schemas.microsoft.com/office/drawing/2014/main" id="{E9C6534F-E917-386A-1C0A-56728E895C43}"/>
              </a:ext>
            </a:extLst>
          </p:cNvPr>
          <p:cNvSpPr txBox="1"/>
          <p:nvPr/>
        </p:nvSpPr>
        <p:spPr>
          <a:xfrm>
            <a:off x="414653" y="1751265"/>
            <a:ext cx="11182727" cy="304698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sub</a:t>
            </a:r>
            <a:r>
              <a:rPr lang="es-ES" sz="2400" dirty="0">
                <a:solidFill>
                  <a:schemeClr val="bg1"/>
                </a:solidFill>
                <a:latin typeface="Lato Black" panose="020F0502020204030203"/>
                <a:ea typeface="Roboto" panose="02000000000000000000" pitchFamily="2" charset="0"/>
              </a:rPr>
              <a:t> permite definir subíndices.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casos de uso apropiados para </a:t>
            </a:r>
            <a:r>
              <a:rPr lang="es-ES" sz="2400" i="1" dirty="0">
                <a:solidFill>
                  <a:schemeClr val="accent4">
                    <a:lumMod val="75000"/>
                  </a:schemeClr>
                </a:solidFill>
                <a:latin typeface="Lato Black" panose="020F0502020204030203"/>
                <a:ea typeface="Roboto" panose="02000000000000000000" pitchFamily="2" charset="0"/>
              </a:rPr>
              <a:t>sub</a:t>
            </a:r>
            <a:r>
              <a:rPr lang="es-ES" sz="2400" dirty="0">
                <a:solidFill>
                  <a:schemeClr val="bg1"/>
                </a:solidFill>
                <a:latin typeface="Lato Black" panose="020F0502020204030203"/>
                <a:ea typeface="Roboto" panose="02000000000000000000" pitchFamily="2" charset="0"/>
              </a:rPr>
              <a:t> incluyen (pero no necesariamente se limitan a):</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Crear  números que hacen referencia a las notas al pie.</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Fórmulas matemáticas.</a:t>
            </a:r>
          </a:p>
          <a:p>
            <a:pPr marL="800100" lvl="1" indent="-342900" algn="just">
              <a:buFont typeface="Wingdings" panose="05000000000000000000" pitchFamily="2" charset="2"/>
              <a:buChar char="v"/>
            </a:pPr>
            <a:r>
              <a:rPr lang="es-ES" sz="2400" dirty="0">
                <a:solidFill>
                  <a:schemeClr val="bg1"/>
                </a:solidFill>
                <a:latin typeface="Lato Black" panose="020F0502020204030203"/>
                <a:ea typeface="Roboto" panose="02000000000000000000" pitchFamily="2" charset="0"/>
              </a:rPr>
              <a:t>Fórmulas químicas.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40575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1754326"/>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TEXTO MUY IMPORTANTE </a:t>
            </a:r>
          </a:p>
          <a:p>
            <a:pPr lvl="0">
              <a:defRPr/>
            </a:pPr>
            <a:r>
              <a:rPr lang="es-ES" sz="5400" dirty="0">
                <a:solidFill>
                  <a:prstClr val="white"/>
                </a:solidFill>
                <a:latin typeface="Lato Black" panose="020F0502020204030203"/>
                <a:ea typeface="Roboto" panose="02000000000000000000" pitchFamily="2" charset="0"/>
              </a:rPr>
              <a:t>: &lt;strong&gt;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71109" y="2487144"/>
            <a:ext cx="11182727" cy="415498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strong</a:t>
            </a:r>
            <a:r>
              <a:rPr lang="es-ES" sz="2400" dirty="0">
                <a:solidFill>
                  <a:schemeClr val="bg1"/>
                </a:solidFill>
                <a:latin typeface="Lato Black" panose="020F0502020204030203"/>
                <a:ea typeface="Roboto" panose="02000000000000000000" pitchFamily="2" charset="0"/>
              </a:rPr>
              <a:t> indica que su contenido tiene una gran importancia, seriedad o urgencia. Los navegadores normalmente muestran el contenido en negrita.</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Normalmente, este elemento se renderiza en negrita. Sin embargo, no debe usarse para aplicar un estilo; use la propiedad CSS font-weight para ese propósito.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lectores de pantalla reconocen estos elementos y el tono de voz cambia a uno más fuerte.</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306714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ÉNFASIS: &lt;em&gt;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49337" y="1194483"/>
            <a:ext cx="11182727" cy="544764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Cuando queremos dar énfasis al lenguaje hablado, acentuamos y prolongamos la pronunciación de ciertas palabras y así alteramos sutilmente el significado de lo que decimos. De manera similar, en el lenguaje escrito ponemos palabras en cursiva para denotar énfasis. Por ejemplo, las dos siguientes frases tienen diferente significado: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lvl="6"/>
            <a:r>
              <a:rPr lang="es-ES" sz="2400" i="1" dirty="0">
                <a:solidFill>
                  <a:schemeClr val="accent4">
                    <a:lumMod val="75000"/>
                  </a:schemeClr>
                </a:solidFill>
                <a:latin typeface="Lato Black" panose="020F0502020204030203"/>
                <a:ea typeface="Roboto" panose="02000000000000000000" pitchFamily="2" charset="0"/>
              </a:rPr>
              <a:t>A mi</a:t>
            </a:r>
            <a:r>
              <a:rPr lang="es-ES" sz="2400" i="1" dirty="0">
                <a:solidFill>
                  <a:schemeClr val="bg1"/>
                </a:solidFill>
                <a:latin typeface="Lato Black" panose="020F0502020204030203"/>
                <a:ea typeface="Roboto" panose="02000000000000000000" pitchFamily="2" charset="0"/>
              </a:rPr>
              <a:t> </a:t>
            </a:r>
            <a:r>
              <a:rPr lang="es-ES" sz="2400" dirty="0">
                <a:solidFill>
                  <a:schemeClr val="bg1"/>
                </a:solidFill>
                <a:latin typeface="Lato Black" panose="020F0502020204030203"/>
                <a:ea typeface="Roboto" panose="02000000000000000000" pitchFamily="2" charset="0"/>
              </a:rPr>
              <a:t>me gustan tus pinturas</a:t>
            </a:r>
          </a:p>
          <a:p>
            <a:pPr lvl="6"/>
            <a:r>
              <a:rPr lang="es-ES" sz="1200" dirty="0">
                <a:solidFill>
                  <a:schemeClr val="bg1"/>
                </a:solidFill>
                <a:latin typeface="Lato Black" panose="020F0502020204030203"/>
                <a:ea typeface="Roboto" panose="02000000000000000000" pitchFamily="2" charset="0"/>
              </a:rPr>
              <a:t>Es posible que al resto no, pero a mi si me gustan tus pinturas</a:t>
            </a:r>
          </a:p>
          <a:p>
            <a:pPr lvl="6"/>
            <a:endParaRPr lang="es-ES" sz="2400" dirty="0">
              <a:solidFill>
                <a:schemeClr val="bg1"/>
              </a:solidFill>
              <a:latin typeface="Lato Black" panose="020F0502020204030203"/>
              <a:ea typeface="Roboto" panose="02000000000000000000" pitchFamily="2" charset="0"/>
            </a:endParaRPr>
          </a:p>
          <a:p>
            <a:pPr lvl="6"/>
            <a:r>
              <a:rPr lang="es-ES" sz="2400" dirty="0">
                <a:solidFill>
                  <a:schemeClr val="bg1"/>
                </a:solidFill>
                <a:latin typeface="Lato Black" panose="020F0502020204030203"/>
                <a:ea typeface="Roboto" panose="02000000000000000000" pitchFamily="2" charset="0"/>
              </a:rPr>
              <a:t>A mi me gustan </a:t>
            </a:r>
            <a:r>
              <a:rPr lang="es-ES" sz="2400" i="1" dirty="0">
                <a:solidFill>
                  <a:schemeClr val="accent4">
                    <a:lumMod val="75000"/>
                  </a:schemeClr>
                </a:solidFill>
                <a:latin typeface="Lato Black" panose="020F0502020204030203"/>
                <a:ea typeface="Roboto" panose="02000000000000000000" pitchFamily="2" charset="0"/>
              </a:rPr>
              <a:t>tus </a:t>
            </a:r>
            <a:r>
              <a:rPr lang="es-ES" sz="2400" dirty="0">
                <a:solidFill>
                  <a:schemeClr val="bg1"/>
                </a:solidFill>
                <a:latin typeface="Lato Black" panose="020F0502020204030203"/>
                <a:ea typeface="Roboto" panose="02000000000000000000" pitchFamily="2" charset="0"/>
              </a:rPr>
              <a:t>pinturas</a:t>
            </a:r>
          </a:p>
          <a:p>
            <a:pPr lvl="6"/>
            <a:r>
              <a:rPr lang="es-ES" sz="1200" dirty="0">
                <a:solidFill>
                  <a:schemeClr val="bg1"/>
                </a:solidFill>
                <a:latin typeface="Lato Black" panose="020F0502020204030203"/>
                <a:ea typeface="Roboto" panose="02000000000000000000" pitchFamily="2" charset="0"/>
              </a:rPr>
              <a:t>A mi gustan solamente las pinturas que tu haces y no las demás</a:t>
            </a:r>
            <a:r>
              <a:rPr lang="es-ES" sz="2400" dirty="0">
                <a:solidFill>
                  <a:schemeClr val="bg1"/>
                </a:solidFill>
                <a:latin typeface="Lato Black" panose="020F0502020204030203"/>
                <a:ea typeface="Roboto" panose="02000000000000000000" pitchFamily="2" charset="0"/>
              </a:rPr>
              <a:t> </a:t>
            </a:r>
          </a:p>
          <a:p>
            <a:pPr lvl="6"/>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primera frase suena aliviada porque la persona no llega tarde. Por el contrario, la segunda suena sarcástica y un tanto pasivo-agresiva, expresa molestia porque la persona ha llegado algo tarde.</a:t>
            </a:r>
          </a:p>
        </p:txBody>
      </p:sp>
    </p:spTree>
    <p:extLst>
      <p:ext uri="{BB962C8B-B14F-4D97-AF65-F5344CB8AC3E}">
        <p14:creationId xmlns:p14="http://schemas.microsoft.com/office/powerpoint/2010/main" val="136357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ÉNFASIS: &lt;em&gt;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71109" y="1355030"/>
            <a:ext cx="11182727" cy="378565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En HTML usamos el elemento </a:t>
            </a:r>
            <a:r>
              <a:rPr lang="es-ES" sz="2400" i="1" dirty="0">
                <a:solidFill>
                  <a:schemeClr val="accent4">
                    <a:lumMod val="75000"/>
                  </a:schemeClr>
                </a:solidFill>
                <a:latin typeface="Lato Black" panose="020F0502020204030203"/>
                <a:ea typeface="Roboto" panose="02000000000000000000" pitchFamily="2" charset="0"/>
              </a:rPr>
              <a:t>em</a:t>
            </a:r>
            <a:r>
              <a:rPr lang="es-ES" sz="2400" dirty="0">
                <a:solidFill>
                  <a:schemeClr val="bg1"/>
                </a:solidFill>
                <a:latin typeface="Lato Black" panose="020F0502020204030203"/>
                <a:ea typeface="Roboto" panose="02000000000000000000" pitchFamily="2" charset="0"/>
              </a:rPr>
              <a:t> («emphasis») para marcar estos casos. El documento logra entonces transmitir una lectura más significativa y los lectores de pantalla reconocen estos elementos y pronuncian el contenido con un diferente tono de voz.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navegador, de manera predeterminada, aplica el estilo de letra itálica, pero no se debe utilizar esta etiqueta solamente para establecer el estilo de letra itálica. Para usar ese estilo, se debe utilizar únicamente el elemento </a:t>
            </a:r>
            <a:r>
              <a:rPr lang="es-ES" sz="2400" i="1" dirty="0">
                <a:solidFill>
                  <a:schemeClr val="accent4">
                    <a:lumMod val="75000"/>
                  </a:schemeClr>
                </a:solidFill>
                <a:latin typeface="Lato Black" panose="020F0502020204030203"/>
                <a:ea typeface="Roboto" panose="02000000000000000000" pitchFamily="2" charset="0"/>
              </a:rPr>
              <a:t>span</a:t>
            </a:r>
            <a:r>
              <a:rPr lang="es-ES" sz="2400" dirty="0">
                <a:solidFill>
                  <a:schemeClr val="bg1"/>
                </a:solidFill>
                <a:latin typeface="Lato Black" panose="020F0502020204030203"/>
                <a:ea typeface="Roboto" panose="02000000000000000000" pitchFamily="2" charset="0"/>
              </a:rPr>
              <a:t> y algo de CSS.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250950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RESALTADO DE TEXTO: &lt;mark&gt;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71109" y="1355030"/>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mark</a:t>
            </a:r>
            <a:r>
              <a:rPr lang="es-ES" sz="2400" dirty="0">
                <a:solidFill>
                  <a:schemeClr val="bg1"/>
                </a:solidFill>
                <a:latin typeface="Lato Black" panose="020F0502020204030203"/>
                <a:ea typeface="Roboto" panose="02000000000000000000" pitchFamily="2" charset="0"/>
              </a:rPr>
              <a:t> permite resaltar texto de interés. Piense en esto como si usara un resaltador en un libro para marcar pasajes que encuentre de interés.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
        <p:nvSpPr>
          <p:cNvPr id="6" name="TextBox 7">
            <a:extLst>
              <a:ext uri="{FF2B5EF4-FFF2-40B4-BE49-F238E27FC236}">
                <a16:creationId xmlns:a16="http://schemas.microsoft.com/office/drawing/2014/main" id="{9EA54E2E-7DD5-3850-1750-6BE547715C23}"/>
              </a:ext>
            </a:extLst>
          </p:cNvPr>
          <p:cNvSpPr txBox="1"/>
          <p:nvPr/>
        </p:nvSpPr>
        <p:spPr>
          <a:xfrm>
            <a:off x="109851" y="3856858"/>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mayoría de las tecnologías de lectura de pantalla no anuncian la presencia del elemento </a:t>
            </a:r>
            <a:r>
              <a:rPr lang="es-ES" sz="2400" i="1" dirty="0">
                <a:solidFill>
                  <a:schemeClr val="accent4">
                    <a:lumMod val="75000"/>
                  </a:schemeClr>
                </a:solidFill>
                <a:latin typeface="Lato Black" panose="020F0502020204030203"/>
                <a:ea typeface="Roboto" panose="02000000000000000000" pitchFamily="2" charset="0"/>
              </a:rPr>
              <a:t>mark</a:t>
            </a:r>
            <a:r>
              <a:rPr lang="es-ES" sz="2400" dirty="0">
                <a:solidFill>
                  <a:schemeClr val="bg1"/>
                </a:solidFill>
                <a:latin typeface="Lato Black" panose="020F0502020204030203"/>
                <a:ea typeface="Roboto" panose="02000000000000000000" pitchFamily="2" charset="0"/>
              </a:rPr>
              <a:t> en su configuración predeterminada. Se puede hacer que se anuncie utilizando CSS.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
        <p:nvSpPr>
          <p:cNvPr id="7" name="TextBox 3">
            <a:extLst>
              <a:ext uri="{FF2B5EF4-FFF2-40B4-BE49-F238E27FC236}">
                <a16:creationId xmlns:a16="http://schemas.microsoft.com/office/drawing/2014/main" id="{401B544C-F4DD-BC97-84BC-8D31B0B4570F}"/>
              </a:ext>
            </a:extLst>
          </p:cNvPr>
          <p:cNvSpPr txBox="1"/>
          <p:nvPr/>
        </p:nvSpPr>
        <p:spPr>
          <a:xfrm>
            <a:off x="371109" y="2771187"/>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a:t>
            </a:r>
          </a:p>
        </p:txBody>
      </p:sp>
    </p:spTree>
    <p:extLst>
      <p:ext uri="{BB962C8B-B14F-4D97-AF65-F5344CB8AC3E}">
        <p14:creationId xmlns:p14="http://schemas.microsoft.com/office/powerpoint/2010/main" val="185665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CITA EN LÍNEA: &lt;q&gt;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71109" y="1355030"/>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q</a:t>
            </a:r>
            <a:r>
              <a:rPr lang="es-ES" sz="2400" dirty="0">
                <a:solidFill>
                  <a:schemeClr val="bg1"/>
                </a:solidFill>
                <a:latin typeface="Lato Black" panose="020F0502020204030203"/>
                <a:ea typeface="Roboto" panose="02000000000000000000" pitchFamily="2" charset="0"/>
              </a:rPr>
              <a:t> indica que el texto encerrado es una cita corta en línea. La mayoría de los navegadores modernos implementan esto rodeando el texto con comillas. Este elemento está destinado a citas breves que no requieren varias líneas. </a:t>
            </a:r>
          </a:p>
        </p:txBody>
      </p:sp>
      <p:sp>
        <p:nvSpPr>
          <p:cNvPr id="6" name="TextBox 7">
            <a:extLst>
              <a:ext uri="{FF2B5EF4-FFF2-40B4-BE49-F238E27FC236}">
                <a16:creationId xmlns:a16="http://schemas.microsoft.com/office/drawing/2014/main" id="{9EA54E2E-7DD5-3850-1750-6BE547715C23}"/>
              </a:ext>
            </a:extLst>
          </p:cNvPr>
          <p:cNvSpPr txBox="1"/>
          <p:nvPr/>
        </p:nvSpPr>
        <p:spPr>
          <a:xfrm>
            <a:off x="284022" y="4575314"/>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atributo </a:t>
            </a:r>
            <a:r>
              <a:rPr lang="es-ES" sz="2400" i="1" dirty="0">
                <a:solidFill>
                  <a:schemeClr val="accent4">
                    <a:lumMod val="75000"/>
                  </a:schemeClr>
                </a:solidFill>
                <a:latin typeface="Lato Black" panose="020F0502020204030203"/>
                <a:ea typeface="Roboto" panose="02000000000000000000" pitchFamily="2" charset="0"/>
              </a:rPr>
              <a:t>cite</a:t>
            </a:r>
            <a:r>
              <a:rPr lang="es-ES" sz="2400" dirty="0">
                <a:solidFill>
                  <a:schemeClr val="bg1"/>
                </a:solidFill>
                <a:latin typeface="Lato Black" panose="020F0502020204030203"/>
                <a:ea typeface="Roboto" panose="02000000000000000000" pitchFamily="2" charset="0"/>
              </a:rPr>
              <a:t> especifica la fuente de la cita. El valor del atributo debería ser  un enlace al documento original o fuente.</a:t>
            </a:r>
          </a:p>
        </p:txBody>
      </p:sp>
      <p:sp>
        <p:nvSpPr>
          <p:cNvPr id="7" name="TextBox 3">
            <a:extLst>
              <a:ext uri="{FF2B5EF4-FFF2-40B4-BE49-F238E27FC236}">
                <a16:creationId xmlns:a16="http://schemas.microsoft.com/office/drawing/2014/main" id="{401B544C-F4DD-BC97-84BC-8D31B0B4570F}"/>
              </a:ext>
            </a:extLst>
          </p:cNvPr>
          <p:cNvSpPr txBox="1"/>
          <p:nvPr/>
        </p:nvSpPr>
        <p:spPr>
          <a:xfrm>
            <a:off x="504635" y="3407229"/>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Atributos</a:t>
            </a:r>
          </a:p>
        </p:txBody>
      </p:sp>
    </p:spTree>
    <p:extLst>
      <p:ext uri="{BB962C8B-B14F-4D97-AF65-F5344CB8AC3E}">
        <p14:creationId xmlns:p14="http://schemas.microsoft.com/office/powerpoint/2010/main" val="56313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CITA EN BLOQUE: &lt;blockquote&gt;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692487"/>
            <a:ext cx="11182727" cy="46166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blockquote indica que el texto contenido es una cita extensa. </a:t>
            </a:r>
          </a:p>
        </p:txBody>
      </p:sp>
      <p:sp>
        <p:nvSpPr>
          <p:cNvPr id="6" name="TextBox 7">
            <a:extLst>
              <a:ext uri="{FF2B5EF4-FFF2-40B4-BE49-F238E27FC236}">
                <a16:creationId xmlns:a16="http://schemas.microsoft.com/office/drawing/2014/main" id="{9EA54E2E-7DD5-3850-1750-6BE547715C23}"/>
              </a:ext>
            </a:extLst>
          </p:cNvPr>
          <p:cNvSpPr txBox="1"/>
          <p:nvPr/>
        </p:nvSpPr>
        <p:spPr>
          <a:xfrm>
            <a:off x="284022" y="4575314"/>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atributo </a:t>
            </a:r>
            <a:r>
              <a:rPr lang="es-ES" sz="2400" i="1" dirty="0">
                <a:solidFill>
                  <a:schemeClr val="accent4">
                    <a:lumMod val="75000"/>
                  </a:schemeClr>
                </a:solidFill>
                <a:latin typeface="Lato Black" panose="020F0502020204030203"/>
                <a:ea typeface="Roboto" panose="02000000000000000000" pitchFamily="2" charset="0"/>
              </a:rPr>
              <a:t>cite</a:t>
            </a:r>
            <a:r>
              <a:rPr lang="es-ES" sz="2400" dirty="0">
                <a:solidFill>
                  <a:schemeClr val="bg1"/>
                </a:solidFill>
                <a:latin typeface="Lato Black" panose="020F0502020204030203"/>
                <a:ea typeface="Roboto" panose="02000000000000000000" pitchFamily="2" charset="0"/>
              </a:rPr>
              <a:t> especifica la fuente de la cita. El valor del atributo debería ser  un enlace al documento original o fuente.</a:t>
            </a:r>
          </a:p>
        </p:txBody>
      </p:sp>
      <p:sp>
        <p:nvSpPr>
          <p:cNvPr id="7" name="TextBox 3">
            <a:extLst>
              <a:ext uri="{FF2B5EF4-FFF2-40B4-BE49-F238E27FC236}">
                <a16:creationId xmlns:a16="http://schemas.microsoft.com/office/drawing/2014/main" id="{401B544C-F4DD-BC97-84BC-8D31B0B4570F}"/>
              </a:ext>
            </a:extLst>
          </p:cNvPr>
          <p:cNvSpPr txBox="1"/>
          <p:nvPr/>
        </p:nvSpPr>
        <p:spPr>
          <a:xfrm>
            <a:off x="504634" y="2903068"/>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Atributos</a:t>
            </a:r>
          </a:p>
        </p:txBody>
      </p:sp>
    </p:spTree>
    <p:extLst>
      <p:ext uri="{BB962C8B-B14F-4D97-AF65-F5344CB8AC3E}">
        <p14:creationId xmlns:p14="http://schemas.microsoft.com/office/powerpoint/2010/main" val="61914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TÍTULO DE UN TRABAJO: &lt;cite&gt;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692487"/>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cite</a:t>
            </a:r>
            <a:r>
              <a:rPr lang="es-ES" sz="2400" dirty="0">
                <a:solidFill>
                  <a:schemeClr val="bg1"/>
                </a:solidFill>
                <a:latin typeface="Lato Black" panose="020F0502020204030203"/>
                <a:ea typeface="Roboto" panose="02000000000000000000" pitchFamily="2" charset="0"/>
              </a:rPr>
              <a:t> permite incluir el nombre de un trabajo (Un libro, un ensayo, un poema, una película, una pintura, un programa de computadora, etc.). Este puede ser un trabajo que se cita en la pagina, o puede ser simplemente un trabajo que se menciona de pasada.</a:t>
            </a:r>
          </a:p>
        </p:txBody>
      </p:sp>
    </p:spTree>
    <p:extLst>
      <p:ext uri="{BB962C8B-B14F-4D97-AF65-F5344CB8AC3E}">
        <p14:creationId xmlns:p14="http://schemas.microsoft.com/office/powerpoint/2010/main" val="156274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DEFINICIÓN DE TÉRMINOS: &lt;dfn&gt;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692487"/>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dfn</a:t>
            </a:r>
            <a:r>
              <a:rPr lang="es-ES" sz="2400" dirty="0">
                <a:solidFill>
                  <a:schemeClr val="bg1"/>
                </a:solidFill>
                <a:latin typeface="Lato Black" panose="020F0502020204030203"/>
                <a:ea typeface="Roboto" panose="02000000000000000000" pitchFamily="2" charset="0"/>
              </a:rPr>
              <a:t> se utiliza para identificar el término a definir, mientras que la definición del término se coloca fuera del elemento. El contenido del elemento (es decir, el término) generalmente se representa en cursiva por parte de los navegadores.</a:t>
            </a:r>
          </a:p>
        </p:txBody>
      </p:sp>
    </p:spTree>
    <p:extLst>
      <p:ext uri="{BB962C8B-B14F-4D97-AF65-F5344CB8AC3E}">
        <p14:creationId xmlns:p14="http://schemas.microsoft.com/office/powerpoint/2010/main" val="270119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1779023" y="425597"/>
            <a:ext cx="891775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rPr>
              <a:t>MANEJO</a:t>
            </a:r>
            <a:r>
              <a:rPr kumimoji="0" lang="es-BO" sz="5400" b="0" i="0" u="none" strike="noStrike" kern="1200" cap="none" spc="0" normalizeH="0" dirty="0">
                <a:ln>
                  <a:noFill/>
                </a:ln>
                <a:solidFill>
                  <a:prstClr val="white"/>
                </a:solidFill>
                <a:effectLst/>
                <a:uLnTx/>
                <a:uFillTx/>
                <a:latin typeface="Lato Black" panose="020F0502020204030203"/>
                <a:ea typeface="Roboto" panose="02000000000000000000" pitchFamily="2" charset="0"/>
                <a:cs typeface="+mn-cs"/>
              </a:rPr>
              <a:t> DE TEXTO</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3" name="TextBox 7">
            <a:extLst>
              <a:ext uri="{FF2B5EF4-FFF2-40B4-BE49-F238E27FC236}">
                <a16:creationId xmlns:a16="http://schemas.microsoft.com/office/drawing/2014/main" id="{87221C65-A6C1-621E-91F5-CB2E5F7329FC}"/>
              </a:ext>
            </a:extLst>
          </p:cNvPr>
          <p:cNvSpPr txBox="1"/>
          <p:nvPr/>
        </p:nvSpPr>
        <p:spPr>
          <a:xfrm>
            <a:off x="504636" y="1998433"/>
            <a:ext cx="11182727" cy="1569660"/>
          </a:xfrm>
          <a:prstGeom prst="rect">
            <a:avLst/>
          </a:prstGeom>
          <a:noFill/>
        </p:spPr>
        <p:txBody>
          <a:bodyPr wrap="square" rtlCol="0">
            <a:spAutoFit/>
          </a:bodyPr>
          <a:lstStyle/>
          <a:p>
            <a:pPr algn="just"/>
            <a:r>
              <a:rPr lang="es-ES" sz="2400" dirty="0">
                <a:solidFill>
                  <a:schemeClr val="bg1"/>
                </a:solidFill>
                <a:latin typeface="Lato Black" panose="020F0502020204030203"/>
                <a:ea typeface="Roboto" panose="02000000000000000000" pitchFamily="2" charset="0"/>
              </a:rPr>
              <a:t>El texto es una de las formas mas utilizadas para comunicarse en la web. Para que la comunicación sea efectiva, el texto debe estar bien estructurado. Esta sección presenta los elementos HTML que se pueden utilizar para lograr esto.</a:t>
            </a:r>
          </a:p>
          <a:p>
            <a:pPr algn="just"/>
            <a:r>
              <a:rPr lang="es-ES" sz="2400" dirty="0">
                <a:solidFill>
                  <a:schemeClr val="bg1"/>
                </a:solidFill>
                <a:latin typeface="Lato Black" panose="020F0502020204030203"/>
                <a:ea typeface="Roboto" panose="02000000000000000000" pitchFamily="2" charset="0"/>
              </a:rPr>
              <a:t> </a:t>
            </a:r>
          </a:p>
        </p:txBody>
      </p:sp>
    </p:spTree>
    <p:extLst>
      <p:ext uri="{BB962C8B-B14F-4D97-AF65-F5344CB8AC3E}">
        <p14:creationId xmlns:p14="http://schemas.microsoft.com/office/powerpoint/2010/main" val="274215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ABREVIATURAS: &lt;abbr&gt;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692487"/>
            <a:ext cx="11182727" cy="46166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abbr</a:t>
            </a:r>
            <a:r>
              <a:rPr lang="es-ES" sz="2400" dirty="0">
                <a:solidFill>
                  <a:schemeClr val="bg1"/>
                </a:solidFill>
                <a:latin typeface="Lato Black" panose="020F0502020204030203"/>
                <a:ea typeface="Roboto" panose="02000000000000000000" pitchFamily="2" charset="0"/>
              </a:rPr>
              <a:t> se utiliza para identificar una abreviatura. </a:t>
            </a:r>
          </a:p>
        </p:txBody>
      </p:sp>
      <p:sp>
        <p:nvSpPr>
          <p:cNvPr id="6" name="TextBox 7">
            <a:extLst>
              <a:ext uri="{FF2B5EF4-FFF2-40B4-BE49-F238E27FC236}">
                <a16:creationId xmlns:a16="http://schemas.microsoft.com/office/drawing/2014/main" id="{1309B68B-283D-C9CF-7E4C-52574C59F119}"/>
              </a:ext>
            </a:extLst>
          </p:cNvPr>
          <p:cNvSpPr txBox="1"/>
          <p:nvPr/>
        </p:nvSpPr>
        <p:spPr>
          <a:xfrm>
            <a:off x="284020" y="3734353"/>
            <a:ext cx="11182727"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descripción de la abreviatura se proporciona con el atributo </a:t>
            </a:r>
            <a:r>
              <a:rPr lang="es-ES" sz="2400" i="1" dirty="0">
                <a:solidFill>
                  <a:schemeClr val="accent4">
                    <a:lumMod val="75000"/>
                  </a:schemeClr>
                </a:solidFill>
                <a:latin typeface="Lato Black" panose="020F0502020204030203"/>
                <a:ea typeface="Roboto" panose="02000000000000000000" pitchFamily="2" charset="0"/>
              </a:rPr>
              <a:t>title</a:t>
            </a:r>
            <a:r>
              <a:rPr lang="es-ES" sz="2400" dirty="0">
                <a:solidFill>
                  <a:schemeClr val="bg1"/>
                </a:solidFill>
                <a:latin typeface="Lato Black" panose="020F0502020204030203"/>
                <a:ea typeface="Roboto" panose="02000000000000000000" pitchFamily="2" charset="0"/>
              </a:rPr>
              <a:t>. Esta descripción generalmente se muestra como una ventana emergente en los navegadores cuando el cursor está en la abreviatura. En algunos navegadores, como Firefox, la abreviatura también puede estar subrayada con una línea discontinua o punteada.</a:t>
            </a:r>
          </a:p>
        </p:txBody>
      </p:sp>
      <p:sp>
        <p:nvSpPr>
          <p:cNvPr id="7" name="TextBox 3">
            <a:extLst>
              <a:ext uri="{FF2B5EF4-FFF2-40B4-BE49-F238E27FC236}">
                <a16:creationId xmlns:a16="http://schemas.microsoft.com/office/drawing/2014/main" id="{6A3C2E13-BBC4-55F3-2C29-D59211C8E932}"/>
              </a:ext>
            </a:extLst>
          </p:cNvPr>
          <p:cNvSpPr txBox="1"/>
          <p:nvPr/>
        </p:nvSpPr>
        <p:spPr>
          <a:xfrm>
            <a:off x="504634" y="2569650"/>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Atributos</a:t>
            </a:r>
          </a:p>
        </p:txBody>
      </p:sp>
    </p:spTree>
    <p:extLst>
      <p:ext uri="{BB962C8B-B14F-4D97-AF65-F5344CB8AC3E}">
        <p14:creationId xmlns:p14="http://schemas.microsoft.com/office/powerpoint/2010/main" val="410594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TEXTO PEQUEÑO: &lt;small&gt;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692487"/>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small</a:t>
            </a:r>
            <a:r>
              <a:rPr lang="es-ES" sz="2400" dirty="0">
                <a:solidFill>
                  <a:schemeClr val="bg1"/>
                </a:solidFill>
                <a:latin typeface="Lato Black" panose="020F0502020204030203"/>
                <a:ea typeface="Roboto" panose="02000000000000000000" pitchFamily="2" charset="0"/>
              </a:rPr>
              <a:t> permite definir  la letra chica y los comentarios secundarios de una página, como descargos de responsabilidad, derechos de autor, información sobre licencias y restricciones legales.</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Es importante tener en cuenta que el elemento no debe usarse para textos principales, como varios párrafos y una página completa, ya que no son comentarios secundarios de una página</a:t>
            </a:r>
          </a:p>
        </p:txBody>
      </p:sp>
    </p:spTree>
    <p:extLst>
      <p:ext uri="{BB962C8B-B14F-4D97-AF65-F5344CB8AC3E}">
        <p14:creationId xmlns:p14="http://schemas.microsoft.com/office/powerpoint/2010/main" val="160376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TEXTO AÑADIDO: &lt;ins&gt;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359789"/>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ins</a:t>
            </a:r>
            <a:r>
              <a:rPr lang="es-ES" sz="2400" dirty="0">
                <a:solidFill>
                  <a:schemeClr val="bg1"/>
                </a:solidFill>
                <a:latin typeface="Lato Black" panose="020F0502020204030203"/>
                <a:ea typeface="Roboto" panose="02000000000000000000" pitchFamily="2" charset="0"/>
              </a:rPr>
              <a:t> marca las partes de un texto que han sido añadidos al documento.</a:t>
            </a:r>
          </a:p>
        </p:txBody>
      </p:sp>
      <p:sp>
        <p:nvSpPr>
          <p:cNvPr id="6" name="TextBox 3">
            <a:extLst>
              <a:ext uri="{FF2B5EF4-FFF2-40B4-BE49-F238E27FC236}">
                <a16:creationId xmlns:a16="http://schemas.microsoft.com/office/drawing/2014/main" id="{CC92FB45-ED2E-EA7B-189E-F1FD34BA09BA}"/>
              </a:ext>
            </a:extLst>
          </p:cNvPr>
          <p:cNvSpPr txBox="1"/>
          <p:nvPr/>
        </p:nvSpPr>
        <p:spPr>
          <a:xfrm>
            <a:off x="504634" y="2364726"/>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Atributos</a:t>
            </a:r>
          </a:p>
        </p:txBody>
      </p:sp>
      <p:sp>
        <p:nvSpPr>
          <p:cNvPr id="7" name="TextBox 3">
            <a:extLst>
              <a:ext uri="{FF2B5EF4-FFF2-40B4-BE49-F238E27FC236}">
                <a16:creationId xmlns:a16="http://schemas.microsoft.com/office/drawing/2014/main" id="{F9EE0DDF-DF65-C506-0680-8000D3228289}"/>
              </a:ext>
            </a:extLst>
          </p:cNvPr>
          <p:cNvSpPr txBox="1"/>
          <p:nvPr/>
        </p:nvSpPr>
        <p:spPr>
          <a:xfrm>
            <a:off x="504633" y="4530899"/>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a:t>
            </a:r>
          </a:p>
        </p:txBody>
      </p:sp>
      <p:sp>
        <p:nvSpPr>
          <p:cNvPr id="8" name="TextBox 7">
            <a:extLst>
              <a:ext uri="{FF2B5EF4-FFF2-40B4-BE49-F238E27FC236}">
                <a16:creationId xmlns:a16="http://schemas.microsoft.com/office/drawing/2014/main" id="{FD3BA4C7-3513-FC0E-8153-3F2551444E6F}"/>
              </a:ext>
            </a:extLst>
          </p:cNvPr>
          <p:cNvSpPr txBox="1"/>
          <p:nvPr/>
        </p:nvSpPr>
        <p:spPr>
          <a:xfrm>
            <a:off x="284020" y="3339058"/>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valor del atributo </a:t>
            </a:r>
            <a:r>
              <a:rPr lang="es-ES" sz="2400" i="1" dirty="0">
                <a:solidFill>
                  <a:schemeClr val="accent4">
                    <a:lumMod val="75000"/>
                  </a:schemeClr>
                </a:solidFill>
                <a:latin typeface="Lato Black" panose="020F0502020204030203"/>
                <a:ea typeface="Roboto" panose="02000000000000000000" pitchFamily="2" charset="0"/>
              </a:rPr>
              <a:t>cite</a:t>
            </a:r>
            <a:r>
              <a:rPr lang="es-ES" sz="2400" dirty="0">
                <a:solidFill>
                  <a:schemeClr val="bg1"/>
                </a:solidFill>
                <a:latin typeface="Lato Black" panose="020F0502020204030203"/>
                <a:ea typeface="Roboto" panose="02000000000000000000" pitchFamily="2" charset="0"/>
              </a:rPr>
              <a:t> debería ser un enlace a un documento que explica el cambio.</a:t>
            </a: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valor del atributo </a:t>
            </a:r>
            <a:r>
              <a:rPr lang="es-ES" sz="2400" i="1" dirty="0">
                <a:solidFill>
                  <a:schemeClr val="accent4">
                    <a:lumMod val="75000"/>
                  </a:schemeClr>
                </a:solidFill>
                <a:latin typeface="Lato Black" panose="020F0502020204030203"/>
                <a:ea typeface="Roboto" panose="02000000000000000000" pitchFamily="2" charset="0"/>
              </a:rPr>
              <a:t>datetime</a:t>
            </a:r>
            <a:r>
              <a:rPr lang="es-ES" sz="2400" dirty="0">
                <a:solidFill>
                  <a:schemeClr val="bg1"/>
                </a:solidFill>
                <a:latin typeface="Lato Black" panose="020F0502020204030203"/>
                <a:ea typeface="Roboto" panose="02000000000000000000" pitchFamily="2" charset="0"/>
              </a:rPr>
              <a:t> indica la hora y la fecha del cambio</a:t>
            </a:r>
          </a:p>
        </p:txBody>
      </p:sp>
      <p:sp>
        <p:nvSpPr>
          <p:cNvPr id="9" name="TextBox 7">
            <a:extLst>
              <a:ext uri="{FF2B5EF4-FFF2-40B4-BE49-F238E27FC236}">
                <a16:creationId xmlns:a16="http://schemas.microsoft.com/office/drawing/2014/main" id="{25C1E662-7029-C428-DC9C-27223115924A}"/>
              </a:ext>
            </a:extLst>
          </p:cNvPr>
          <p:cNvSpPr txBox="1"/>
          <p:nvPr/>
        </p:nvSpPr>
        <p:spPr>
          <a:xfrm>
            <a:off x="284020" y="5480371"/>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mayoría de las tecnologías de lectura de pantalla no anuncian la presencia del elemento </a:t>
            </a:r>
            <a:r>
              <a:rPr lang="es-ES" sz="2400" i="1" dirty="0">
                <a:solidFill>
                  <a:schemeClr val="accent4">
                    <a:lumMod val="75000"/>
                  </a:schemeClr>
                </a:solidFill>
                <a:latin typeface="Lato Black" panose="020F0502020204030203"/>
                <a:ea typeface="Roboto" panose="02000000000000000000" pitchFamily="2" charset="0"/>
              </a:rPr>
              <a:t>ins</a:t>
            </a:r>
            <a:r>
              <a:rPr lang="es-ES" sz="2400" dirty="0">
                <a:solidFill>
                  <a:schemeClr val="bg1"/>
                </a:solidFill>
                <a:latin typeface="Lato Black" panose="020F0502020204030203"/>
                <a:ea typeface="Roboto" panose="02000000000000000000" pitchFamily="2" charset="0"/>
              </a:rPr>
              <a:t> en su configuración predeterminada. Se puede hacer que se anuncie utilizando CSS.</a:t>
            </a:r>
          </a:p>
        </p:txBody>
      </p:sp>
    </p:spTree>
    <p:extLst>
      <p:ext uri="{BB962C8B-B14F-4D97-AF65-F5344CB8AC3E}">
        <p14:creationId xmlns:p14="http://schemas.microsoft.com/office/powerpoint/2010/main" val="1933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TEXTO ELIMINADO: &lt;del&gt;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359789"/>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del</a:t>
            </a:r>
            <a:r>
              <a:rPr lang="es-ES" sz="2400" dirty="0">
                <a:solidFill>
                  <a:schemeClr val="bg1"/>
                </a:solidFill>
                <a:latin typeface="Lato Black" panose="020F0502020204030203"/>
                <a:ea typeface="Roboto" panose="02000000000000000000" pitchFamily="2" charset="0"/>
              </a:rPr>
              <a:t> marca las partes de un texto que han sido eliminadas del documento.</a:t>
            </a:r>
          </a:p>
        </p:txBody>
      </p:sp>
      <p:sp>
        <p:nvSpPr>
          <p:cNvPr id="6" name="TextBox 3">
            <a:extLst>
              <a:ext uri="{FF2B5EF4-FFF2-40B4-BE49-F238E27FC236}">
                <a16:creationId xmlns:a16="http://schemas.microsoft.com/office/drawing/2014/main" id="{CC92FB45-ED2E-EA7B-189E-F1FD34BA09BA}"/>
              </a:ext>
            </a:extLst>
          </p:cNvPr>
          <p:cNvSpPr txBox="1"/>
          <p:nvPr/>
        </p:nvSpPr>
        <p:spPr>
          <a:xfrm>
            <a:off x="504634" y="2364726"/>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Atributos</a:t>
            </a:r>
          </a:p>
        </p:txBody>
      </p:sp>
      <p:sp>
        <p:nvSpPr>
          <p:cNvPr id="7" name="TextBox 3">
            <a:extLst>
              <a:ext uri="{FF2B5EF4-FFF2-40B4-BE49-F238E27FC236}">
                <a16:creationId xmlns:a16="http://schemas.microsoft.com/office/drawing/2014/main" id="{F9EE0DDF-DF65-C506-0680-8000D3228289}"/>
              </a:ext>
            </a:extLst>
          </p:cNvPr>
          <p:cNvSpPr txBox="1"/>
          <p:nvPr/>
        </p:nvSpPr>
        <p:spPr>
          <a:xfrm>
            <a:off x="504633" y="4530899"/>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a:t>
            </a:r>
          </a:p>
        </p:txBody>
      </p:sp>
      <p:sp>
        <p:nvSpPr>
          <p:cNvPr id="8" name="TextBox 7">
            <a:extLst>
              <a:ext uri="{FF2B5EF4-FFF2-40B4-BE49-F238E27FC236}">
                <a16:creationId xmlns:a16="http://schemas.microsoft.com/office/drawing/2014/main" id="{FD3BA4C7-3513-FC0E-8153-3F2551444E6F}"/>
              </a:ext>
            </a:extLst>
          </p:cNvPr>
          <p:cNvSpPr txBox="1"/>
          <p:nvPr/>
        </p:nvSpPr>
        <p:spPr>
          <a:xfrm>
            <a:off x="284020" y="3339058"/>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valor del atributo </a:t>
            </a:r>
            <a:r>
              <a:rPr lang="es-ES" sz="2400" i="1" dirty="0">
                <a:solidFill>
                  <a:schemeClr val="accent4">
                    <a:lumMod val="75000"/>
                  </a:schemeClr>
                </a:solidFill>
                <a:latin typeface="Lato Black" panose="020F0502020204030203"/>
                <a:ea typeface="Roboto" panose="02000000000000000000" pitchFamily="2" charset="0"/>
              </a:rPr>
              <a:t>cite</a:t>
            </a:r>
            <a:r>
              <a:rPr lang="es-ES" sz="2400" dirty="0">
                <a:solidFill>
                  <a:schemeClr val="bg1"/>
                </a:solidFill>
                <a:latin typeface="Lato Black" panose="020F0502020204030203"/>
                <a:ea typeface="Roboto" panose="02000000000000000000" pitchFamily="2" charset="0"/>
              </a:rPr>
              <a:t> debería ser un enlace a un documento que explica el cambio.</a:t>
            </a: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valor del atributo </a:t>
            </a:r>
            <a:r>
              <a:rPr lang="es-ES" sz="2400" i="1" dirty="0">
                <a:solidFill>
                  <a:schemeClr val="accent4">
                    <a:lumMod val="75000"/>
                  </a:schemeClr>
                </a:solidFill>
                <a:latin typeface="Lato Black" panose="020F0502020204030203"/>
                <a:ea typeface="Roboto" panose="02000000000000000000" pitchFamily="2" charset="0"/>
              </a:rPr>
              <a:t>datetime</a:t>
            </a:r>
            <a:r>
              <a:rPr lang="es-ES" sz="2400" dirty="0">
                <a:solidFill>
                  <a:schemeClr val="bg1"/>
                </a:solidFill>
                <a:latin typeface="Lato Black" panose="020F0502020204030203"/>
                <a:ea typeface="Roboto" panose="02000000000000000000" pitchFamily="2" charset="0"/>
              </a:rPr>
              <a:t> indica la hora y la fecha del cambio</a:t>
            </a:r>
          </a:p>
        </p:txBody>
      </p:sp>
      <p:sp>
        <p:nvSpPr>
          <p:cNvPr id="9" name="TextBox 7">
            <a:extLst>
              <a:ext uri="{FF2B5EF4-FFF2-40B4-BE49-F238E27FC236}">
                <a16:creationId xmlns:a16="http://schemas.microsoft.com/office/drawing/2014/main" id="{25C1E662-7029-C428-DC9C-27223115924A}"/>
              </a:ext>
            </a:extLst>
          </p:cNvPr>
          <p:cNvSpPr txBox="1"/>
          <p:nvPr/>
        </p:nvSpPr>
        <p:spPr>
          <a:xfrm>
            <a:off x="284020" y="5480371"/>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mayoría de las tecnologías de lectura de pantalla no anuncian la presencia del elemento </a:t>
            </a:r>
            <a:r>
              <a:rPr lang="es-ES" sz="2400" i="1" dirty="0">
                <a:solidFill>
                  <a:schemeClr val="accent4">
                    <a:lumMod val="75000"/>
                  </a:schemeClr>
                </a:solidFill>
                <a:latin typeface="Lato Black" panose="020F0502020204030203"/>
                <a:ea typeface="Roboto" panose="02000000000000000000" pitchFamily="2" charset="0"/>
              </a:rPr>
              <a:t>ins</a:t>
            </a:r>
            <a:r>
              <a:rPr lang="es-ES" sz="2400" dirty="0">
                <a:solidFill>
                  <a:schemeClr val="bg1"/>
                </a:solidFill>
                <a:latin typeface="Lato Black" panose="020F0502020204030203"/>
                <a:ea typeface="Roboto" panose="02000000000000000000" pitchFamily="2" charset="0"/>
              </a:rPr>
              <a:t> en su configuración predeterminada. Se puede hacer que se anuncie utilizando CSS.</a:t>
            </a:r>
          </a:p>
        </p:txBody>
      </p:sp>
    </p:spTree>
    <p:extLst>
      <p:ext uri="{BB962C8B-B14F-4D97-AF65-F5344CB8AC3E}">
        <p14:creationId xmlns:p14="http://schemas.microsoft.com/office/powerpoint/2010/main" val="88024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TACHAR TEXTO: &lt;s&gt;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359789"/>
            <a:ext cx="11182727" cy="230832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a:t>
            </a:r>
            <a:r>
              <a:rPr lang="es-ES" sz="2400" dirty="0">
                <a:solidFill>
                  <a:schemeClr val="bg1"/>
                </a:solidFill>
                <a:latin typeface="Lato Black" panose="020F0502020204030203"/>
                <a:ea typeface="Roboto" panose="02000000000000000000" pitchFamily="2" charset="0"/>
              </a:rPr>
              <a:t> muestra el texto tachado con una línea que lo atraviesa.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a:t>
            </a:r>
            <a:r>
              <a:rPr lang="es-ES" sz="2400" dirty="0">
                <a:solidFill>
                  <a:schemeClr val="bg1"/>
                </a:solidFill>
                <a:latin typeface="Lato Black" panose="020F0502020204030203"/>
                <a:ea typeface="Roboto" panose="02000000000000000000" pitchFamily="2" charset="0"/>
              </a:rPr>
              <a:t> representa contenidos que ya no son precisos o ya no son relevantes. Sin embargo, </a:t>
            </a:r>
            <a:r>
              <a:rPr lang="es-ES" sz="2400" i="1" dirty="0">
                <a:solidFill>
                  <a:schemeClr val="accent4">
                    <a:lumMod val="75000"/>
                  </a:schemeClr>
                </a:solidFill>
                <a:latin typeface="Lato Black" panose="020F0502020204030203"/>
                <a:ea typeface="Roboto" panose="02000000000000000000" pitchFamily="2" charset="0"/>
              </a:rPr>
              <a:t>s</a:t>
            </a:r>
            <a:r>
              <a:rPr lang="es-ES" sz="2400" dirty="0">
                <a:solidFill>
                  <a:schemeClr val="bg1"/>
                </a:solidFill>
                <a:latin typeface="Lato Black" panose="020F0502020204030203"/>
                <a:ea typeface="Roboto" panose="02000000000000000000" pitchFamily="2" charset="0"/>
              </a:rPr>
              <a:t> no es apropiado para indicar ediciones de documentos; para marcar un fragmento de texto como eliminado de un documento, utilice el elemento </a:t>
            </a:r>
            <a:r>
              <a:rPr lang="es-ES" sz="2400" i="1" dirty="0">
                <a:solidFill>
                  <a:schemeClr val="accent4">
                    <a:lumMod val="75000"/>
                  </a:schemeClr>
                </a:solidFill>
                <a:latin typeface="Lato Black" panose="020F0502020204030203"/>
                <a:ea typeface="Roboto" panose="02000000000000000000" pitchFamily="2" charset="0"/>
              </a:rPr>
              <a:t>del</a:t>
            </a:r>
            <a:r>
              <a:rPr lang="es-ES" sz="2400" dirty="0">
                <a:solidFill>
                  <a:schemeClr val="bg1"/>
                </a:solidFill>
                <a:latin typeface="Lato Black" panose="020F0502020204030203"/>
                <a:ea typeface="Roboto" panose="02000000000000000000" pitchFamily="2" charset="0"/>
              </a:rPr>
              <a:t>.</a:t>
            </a:r>
          </a:p>
        </p:txBody>
      </p:sp>
      <p:sp>
        <p:nvSpPr>
          <p:cNvPr id="7" name="TextBox 3">
            <a:extLst>
              <a:ext uri="{FF2B5EF4-FFF2-40B4-BE49-F238E27FC236}">
                <a16:creationId xmlns:a16="http://schemas.microsoft.com/office/drawing/2014/main" id="{F9EE0DDF-DF65-C506-0680-8000D3228289}"/>
              </a:ext>
            </a:extLst>
          </p:cNvPr>
          <p:cNvSpPr txBox="1"/>
          <p:nvPr/>
        </p:nvSpPr>
        <p:spPr>
          <a:xfrm>
            <a:off x="504634" y="4112577"/>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a:t>
            </a:r>
          </a:p>
        </p:txBody>
      </p:sp>
      <p:sp>
        <p:nvSpPr>
          <p:cNvPr id="9" name="TextBox 7">
            <a:extLst>
              <a:ext uri="{FF2B5EF4-FFF2-40B4-BE49-F238E27FC236}">
                <a16:creationId xmlns:a16="http://schemas.microsoft.com/office/drawing/2014/main" id="{25C1E662-7029-C428-DC9C-27223115924A}"/>
              </a:ext>
            </a:extLst>
          </p:cNvPr>
          <p:cNvSpPr txBox="1"/>
          <p:nvPr/>
        </p:nvSpPr>
        <p:spPr>
          <a:xfrm>
            <a:off x="284021" y="5295314"/>
            <a:ext cx="11182727" cy="120032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 mayoría de las tecnologías de lectura de pantalla no anuncian la presencia del elemento </a:t>
            </a:r>
            <a:r>
              <a:rPr lang="es-ES" sz="2400" i="1" dirty="0">
                <a:solidFill>
                  <a:schemeClr val="accent4">
                    <a:lumMod val="75000"/>
                  </a:schemeClr>
                </a:solidFill>
                <a:latin typeface="Lato Black" panose="020F0502020204030203"/>
                <a:ea typeface="Roboto" panose="02000000000000000000" pitchFamily="2" charset="0"/>
              </a:rPr>
              <a:t>s</a:t>
            </a:r>
            <a:r>
              <a:rPr lang="es-ES" sz="2400" dirty="0">
                <a:solidFill>
                  <a:schemeClr val="bg1"/>
                </a:solidFill>
                <a:latin typeface="Lato Black" panose="020F0502020204030203"/>
                <a:ea typeface="Roboto" panose="02000000000000000000" pitchFamily="2" charset="0"/>
              </a:rPr>
              <a:t> en su configuración predeterminada. Se puede hacer que se anuncie utilizando CSS.</a:t>
            </a:r>
          </a:p>
        </p:txBody>
      </p:sp>
    </p:spTree>
    <p:extLst>
      <p:ext uri="{BB962C8B-B14F-4D97-AF65-F5344CB8AC3E}">
        <p14:creationId xmlns:p14="http://schemas.microsoft.com/office/powerpoint/2010/main" val="160174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CÓDIGO: &lt;code&gt;</a:t>
            </a:r>
          </a:p>
        </p:txBody>
      </p:sp>
      <p:sp>
        <p:nvSpPr>
          <p:cNvPr id="5" name="TextBox 7">
            <a:extLst>
              <a:ext uri="{FF2B5EF4-FFF2-40B4-BE49-F238E27FC236}">
                <a16:creationId xmlns:a16="http://schemas.microsoft.com/office/drawing/2014/main" id="{E9C6534F-E917-386A-1C0A-56728E895C43}"/>
              </a:ext>
            </a:extLst>
          </p:cNvPr>
          <p:cNvSpPr txBox="1"/>
          <p:nvPr/>
        </p:nvSpPr>
        <p:spPr>
          <a:xfrm>
            <a:off x="284021" y="1359789"/>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code</a:t>
            </a:r>
            <a:r>
              <a:rPr lang="es-ES" sz="2400" dirty="0">
                <a:solidFill>
                  <a:schemeClr val="bg1"/>
                </a:solidFill>
                <a:latin typeface="Lato Black" panose="020F0502020204030203"/>
                <a:ea typeface="Roboto" panose="02000000000000000000" pitchFamily="2" charset="0"/>
              </a:rPr>
              <a:t> muestra su contenido con formato para indicar que el texto es un fragmento corto de código de computadora. </a:t>
            </a:r>
          </a:p>
        </p:txBody>
      </p:sp>
      <p:sp>
        <p:nvSpPr>
          <p:cNvPr id="7" name="TextBox 3">
            <a:extLst>
              <a:ext uri="{FF2B5EF4-FFF2-40B4-BE49-F238E27FC236}">
                <a16:creationId xmlns:a16="http://schemas.microsoft.com/office/drawing/2014/main" id="{F9EE0DDF-DF65-C506-0680-8000D3228289}"/>
              </a:ext>
            </a:extLst>
          </p:cNvPr>
          <p:cNvSpPr txBox="1"/>
          <p:nvPr/>
        </p:nvSpPr>
        <p:spPr>
          <a:xfrm>
            <a:off x="504635" y="3268801"/>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Nota</a:t>
            </a:r>
          </a:p>
        </p:txBody>
      </p:sp>
      <p:sp>
        <p:nvSpPr>
          <p:cNvPr id="9" name="TextBox 7">
            <a:extLst>
              <a:ext uri="{FF2B5EF4-FFF2-40B4-BE49-F238E27FC236}">
                <a16:creationId xmlns:a16="http://schemas.microsoft.com/office/drawing/2014/main" id="{25C1E662-7029-C428-DC9C-27223115924A}"/>
              </a:ext>
            </a:extLst>
          </p:cNvPr>
          <p:cNvSpPr txBox="1"/>
          <p:nvPr/>
        </p:nvSpPr>
        <p:spPr>
          <a:xfrm>
            <a:off x="284020" y="4418838"/>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Para representar varias líneas de código, incluya el elemento </a:t>
            </a:r>
            <a:r>
              <a:rPr lang="es-ES" sz="2400" i="1" dirty="0">
                <a:solidFill>
                  <a:schemeClr val="accent4">
                    <a:lumMod val="75000"/>
                  </a:schemeClr>
                </a:solidFill>
                <a:latin typeface="Lato Black" panose="020F0502020204030203"/>
                <a:ea typeface="Roboto" panose="02000000000000000000" pitchFamily="2" charset="0"/>
              </a:rPr>
              <a:t>code</a:t>
            </a:r>
            <a:r>
              <a:rPr lang="es-ES" sz="2400" dirty="0">
                <a:solidFill>
                  <a:schemeClr val="bg1"/>
                </a:solidFill>
                <a:latin typeface="Lato Black" panose="020F0502020204030203"/>
                <a:ea typeface="Roboto" panose="02000000000000000000" pitchFamily="2" charset="0"/>
              </a:rPr>
              <a:t> dentro de un elemento </a:t>
            </a:r>
            <a:r>
              <a:rPr lang="es-ES" sz="2400" i="1" dirty="0">
                <a:solidFill>
                  <a:schemeClr val="accent4">
                    <a:lumMod val="75000"/>
                  </a:schemeClr>
                </a:solidFill>
                <a:latin typeface="Lato Black" panose="020F0502020204030203"/>
                <a:ea typeface="Roboto" panose="02000000000000000000" pitchFamily="2" charset="0"/>
              </a:rPr>
              <a:t>pre</a:t>
            </a:r>
            <a:r>
              <a:rPr lang="es-ES" sz="2400" dirty="0">
                <a:solidFill>
                  <a:schemeClr val="bg1"/>
                </a:solidFill>
                <a:latin typeface="Lato Black" panose="020F0502020204030203"/>
                <a:ea typeface="Roboto" panose="02000000000000000000" pitchFamily="2" charset="0"/>
              </a:rPr>
              <a:t>. El elemento </a:t>
            </a:r>
            <a:r>
              <a:rPr lang="es-ES" sz="2400" i="1" dirty="0">
                <a:solidFill>
                  <a:schemeClr val="accent4">
                    <a:lumMod val="75000"/>
                  </a:schemeClr>
                </a:solidFill>
                <a:latin typeface="Lato Black" panose="020F0502020204030203"/>
                <a:ea typeface="Roboto" panose="02000000000000000000" pitchFamily="2" charset="0"/>
              </a:rPr>
              <a:t>code</a:t>
            </a:r>
            <a:r>
              <a:rPr lang="es-ES" sz="2400" dirty="0">
                <a:solidFill>
                  <a:schemeClr val="bg1"/>
                </a:solidFill>
                <a:latin typeface="Lato Black" panose="020F0502020204030203"/>
                <a:ea typeface="Roboto" panose="02000000000000000000" pitchFamily="2" charset="0"/>
              </a:rPr>
              <a:t> sólo representa una línea de código.</a:t>
            </a:r>
          </a:p>
        </p:txBody>
      </p:sp>
    </p:spTree>
    <p:extLst>
      <p:ext uri="{BB962C8B-B14F-4D97-AF65-F5344CB8AC3E}">
        <p14:creationId xmlns:p14="http://schemas.microsoft.com/office/powerpoint/2010/main" val="37677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1754326"/>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SALIDA DE COMPUTADORA: &lt;samp&gt;</a:t>
            </a:r>
          </a:p>
        </p:txBody>
      </p:sp>
      <p:sp>
        <p:nvSpPr>
          <p:cNvPr id="5" name="TextBox 7">
            <a:extLst>
              <a:ext uri="{FF2B5EF4-FFF2-40B4-BE49-F238E27FC236}">
                <a16:creationId xmlns:a16="http://schemas.microsoft.com/office/drawing/2014/main" id="{E9C6534F-E917-386A-1C0A-56728E895C43}"/>
              </a:ext>
            </a:extLst>
          </p:cNvPr>
          <p:cNvSpPr txBox="1"/>
          <p:nvPr/>
        </p:nvSpPr>
        <p:spPr>
          <a:xfrm>
            <a:off x="414649" y="2211097"/>
            <a:ext cx="11182727" cy="83099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samp</a:t>
            </a:r>
            <a:r>
              <a:rPr lang="es-ES" sz="2400" dirty="0">
                <a:solidFill>
                  <a:schemeClr val="bg1"/>
                </a:solidFill>
                <a:latin typeface="Lato Black" panose="020F0502020204030203"/>
                <a:ea typeface="Roboto" panose="02000000000000000000" pitchFamily="2" charset="0"/>
              </a:rPr>
              <a:t> se utiliza para encerrar texto que representa la salida de un programa de computadora (Los mensajes de la computadora al usuario). </a:t>
            </a:r>
          </a:p>
        </p:txBody>
      </p:sp>
    </p:spTree>
    <p:extLst>
      <p:ext uri="{BB962C8B-B14F-4D97-AF65-F5344CB8AC3E}">
        <p14:creationId xmlns:p14="http://schemas.microsoft.com/office/powerpoint/2010/main" val="185520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ENTRADA DE USUARIO:&lt;kbd&gt;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16678" y="1525297"/>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kbd</a:t>
            </a:r>
            <a:r>
              <a:rPr lang="es-ES" sz="2400" dirty="0">
                <a:solidFill>
                  <a:schemeClr val="bg1"/>
                </a:solidFill>
                <a:latin typeface="Lato Black" panose="020F0502020204030203"/>
                <a:ea typeface="Roboto" panose="02000000000000000000" pitchFamily="2" charset="0"/>
              </a:rPr>
              <a:t> representa un fragmento de texto en línea que indica la entrada del usuario desde un teclado (Aunque también se puede usar para representar otra entrada, como los comandos de voz).</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Para describir una entrada compuesta de varias pulsaciones de teclas (por ejemplo: </a:t>
            </a:r>
            <a:r>
              <a:rPr lang="es-ES" sz="2400" dirty="0" err="1">
                <a:solidFill>
                  <a:schemeClr val="bg1"/>
                </a:solidFill>
                <a:latin typeface="Lato Black" panose="020F0502020204030203"/>
                <a:ea typeface="Roboto" panose="02000000000000000000" pitchFamily="2" charset="0"/>
              </a:rPr>
              <a:t>Ctrl</a:t>
            </a:r>
            <a:r>
              <a:rPr lang="es-ES" sz="2400" dirty="0">
                <a:solidFill>
                  <a:schemeClr val="bg1"/>
                </a:solidFill>
                <a:latin typeface="Lato Black" panose="020F0502020204030203"/>
                <a:ea typeface="Roboto" panose="02000000000000000000" pitchFamily="2" charset="0"/>
              </a:rPr>
              <a:t> + N), puede anidar varios elementos </a:t>
            </a:r>
            <a:r>
              <a:rPr lang="es-ES" sz="2400" i="1" dirty="0">
                <a:solidFill>
                  <a:schemeClr val="accent4">
                    <a:lumMod val="75000"/>
                  </a:schemeClr>
                </a:solidFill>
                <a:latin typeface="Lato Black" panose="020F0502020204030203"/>
                <a:ea typeface="Roboto" panose="02000000000000000000" pitchFamily="2" charset="0"/>
              </a:rPr>
              <a:t>kbd</a:t>
            </a:r>
            <a:r>
              <a:rPr lang="es-ES" sz="2400" dirty="0">
                <a:solidFill>
                  <a:schemeClr val="bg1"/>
                </a:solidFill>
                <a:latin typeface="Lato Black" panose="020F0502020204030203"/>
                <a:ea typeface="Roboto" panose="02000000000000000000" pitchFamily="2" charset="0"/>
              </a:rPr>
              <a:t> en un elemento </a:t>
            </a:r>
            <a:r>
              <a:rPr lang="es-ES" sz="2400" i="1" dirty="0">
                <a:solidFill>
                  <a:schemeClr val="accent4">
                    <a:lumMod val="75000"/>
                  </a:schemeClr>
                </a:solidFill>
                <a:latin typeface="Lato Black" panose="020F0502020204030203"/>
                <a:ea typeface="Roboto" panose="02000000000000000000" pitchFamily="2" charset="0"/>
              </a:rPr>
              <a:t>kbd</a:t>
            </a:r>
            <a:r>
              <a:rPr lang="es-ES" sz="2400" dirty="0">
                <a:solidFill>
                  <a:schemeClr val="bg1"/>
                </a:solidFill>
                <a:latin typeface="Lato Black" panose="020F0502020204030203"/>
                <a:ea typeface="Roboto" panose="02000000000000000000" pitchFamily="2" charset="0"/>
              </a:rPr>
              <a:t> externo.</a:t>
            </a:r>
          </a:p>
        </p:txBody>
      </p:sp>
    </p:spTree>
    <p:extLst>
      <p:ext uri="{BB962C8B-B14F-4D97-AF65-F5344CB8AC3E}">
        <p14:creationId xmlns:p14="http://schemas.microsoft.com/office/powerpoint/2010/main" val="340000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CONSERVAR FORMATO: &lt;pre&gt;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16678" y="1525297"/>
            <a:ext cx="11182727" cy="230832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pre</a:t>
            </a:r>
            <a:r>
              <a:rPr lang="es-ES" sz="2400" dirty="0">
                <a:solidFill>
                  <a:schemeClr val="bg1"/>
                </a:solidFill>
                <a:latin typeface="Lato Black" panose="020F0502020204030203"/>
                <a:ea typeface="Roboto" panose="02000000000000000000" pitchFamily="2" charset="0"/>
              </a:rPr>
              <a:t> contiene texto que debe presentarse exactamente como está escrito en el archivo HTML.</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espacios en blanco dentro de este elemento se muestran tal como están escritos.</a:t>
            </a:r>
          </a:p>
        </p:txBody>
      </p:sp>
    </p:spTree>
    <p:extLst>
      <p:ext uri="{BB962C8B-B14F-4D97-AF65-F5344CB8AC3E}">
        <p14:creationId xmlns:p14="http://schemas.microsoft.com/office/powerpoint/2010/main" val="19620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1754326"/>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INFORMACIÓN DE CONTACTO: &lt;address&gt;</a:t>
            </a:r>
          </a:p>
        </p:txBody>
      </p:sp>
      <p:sp>
        <p:nvSpPr>
          <p:cNvPr id="5" name="TextBox 7">
            <a:extLst>
              <a:ext uri="{FF2B5EF4-FFF2-40B4-BE49-F238E27FC236}">
                <a16:creationId xmlns:a16="http://schemas.microsoft.com/office/drawing/2014/main" id="{E9C6534F-E917-386A-1C0A-56728E895C43}"/>
              </a:ext>
            </a:extLst>
          </p:cNvPr>
          <p:cNvSpPr txBox="1"/>
          <p:nvPr/>
        </p:nvSpPr>
        <p:spPr>
          <a:xfrm>
            <a:off x="316678" y="2579479"/>
            <a:ext cx="11182727" cy="304698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address</a:t>
            </a:r>
            <a:r>
              <a:rPr lang="es-ES" sz="2400" dirty="0">
                <a:solidFill>
                  <a:schemeClr val="bg1"/>
                </a:solidFill>
                <a:latin typeface="Lato Black" panose="020F0502020204030203"/>
                <a:ea typeface="Roboto" panose="02000000000000000000" pitchFamily="2" charset="0"/>
              </a:rPr>
              <a:t> indica que el HTML contenido proporciona información de contacto para una persona o personas, o para una organización.</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&lt;</a:t>
            </a:r>
            <a:r>
              <a:rPr lang="es-ES" sz="2400" i="1" dirty="0">
                <a:solidFill>
                  <a:schemeClr val="accent4">
                    <a:lumMod val="75000"/>
                  </a:schemeClr>
                </a:solidFill>
                <a:latin typeface="Lato Black" panose="020F0502020204030203"/>
                <a:ea typeface="Roboto" panose="02000000000000000000" pitchFamily="2" charset="0"/>
              </a:rPr>
              <a:t>address</a:t>
            </a:r>
            <a:r>
              <a:rPr lang="es-ES" sz="2400" dirty="0">
                <a:solidFill>
                  <a:schemeClr val="bg1"/>
                </a:solidFill>
                <a:latin typeface="Lato Black" panose="020F0502020204030203"/>
                <a:ea typeface="Roboto" panose="02000000000000000000" pitchFamily="2" charset="0"/>
              </a:rPr>
              <a:t>&gt; solo se puede usar para representar la información de contacto de su elemento antecesor  &lt;</a:t>
            </a:r>
            <a:r>
              <a:rPr lang="es-ES" sz="2400" i="1" dirty="0">
                <a:solidFill>
                  <a:schemeClr val="accent4">
                    <a:lumMod val="75000"/>
                  </a:schemeClr>
                </a:solidFill>
                <a:latin typeface="Lato Black" panose="020F0502020204030203"/>
                <a:ea typeface="Roboto" panose="02000000000000000000" pitchFamily="2" charset="0"/>
              </a:rPr>
              <a:t>article</a:t>
            </a:r>
            <a:r>
              <a:rPr lang="es-ES" sz="2400" dirty="0">
                <a:solidFill>
                  <a:schemeClr val="bg1"/>
                </a:solidFill>
                <a:latin typeface="Lato Black" panose="020F0502020204030203"/>
                <a:ea typeface="Roboto" panose="02000000000000000000" pitchFamily="2" charset="0"/>
              </a:rPr>
              <a:t>&gt; o &lt;</a:t>
            </a:r>
            <a:r>
              <a:rPr lang="es-ES" sz="2400" i="1" dirty="0">
                <a:solidFill>
                  <a:schemeClr val="accent4">
                    <a:lumMod val="75000"/>
                  </a:schemeClr>
                </a:solidFill>
                <a:latin typeface="Lato Black" panose="020F0502020204030203"/>
                <a:ea typeface="Roboto" panose="02000000000000000000" pitchFamily="2" charset="0"/>
              </a:rPr>
              <a:t>body</a:t>
            </a:r>
            <a:r>
              <a:rPr lang="es-ES" sz="2400" dirty="0">
                <a:solidFill>
                  <a:schemeClr val="bg1"/>
                </a:solidFill>
                <a:latin typeface="Lato Black" panose="020F0502020204030203"/>
                <a:ea typeface="Roboto" panose="02000000000000000000" pitchFamily="2" charset="0"/>
              </a:rPr>
              <a:t>&gt; más cercano. Si ese es el elemento body, entonces la información de contacto se aplica al documento entero.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364047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1754326"/>
          </a:xfrm>
          <a:prstGeom prst="rect">
            <a:avLst/>
          </a:prstGeom>
          <a:noFill/>
        </p:spPr>
        <p:txBody>
          <a:bodyPr wrap="square" rtlCol="0">
            <a:spAutoFit/>
          </a:bodyPr>
          <a:lstStyle/>
          <a:p>
            <a:pPr lvl="0">
              <a:defRPr/>
            </a:pPr>
            <a:r>
              <a:rPr lang="es-BO" sz="5400" dirty="0">
                <a:solidFill>
                  <a:prstClr val="white"/>
                </a:solidFill>
                <a:latin typeface="Lato Black" panose="020F0502020204030203"/>
                <a:ea typeface="Roboto" panose="02000000000000000000" pitchFamily="2" charset="0"/>
              </a:rPr>
              <a:t>NIVELES DE ENCABEZADO: </a:t>
            </a:r>
            <a:r>
              <a:rPr lang="en-US" sz="5400" dirty="0">
                <a:solidFill>
                  <a:prstClr val="white"/>
                </a:solidFill>
                <a:latin typeface="Lato Black" panose="020F0502020204030203"/>
                <a:ea typeface="Roboto" panose="02000000000000000000" pitchFamily="2" charset="0"/>
              </a:rPr>
              <a:t>&lt;h1&gt;-&lt;h6&gt;</a:t>
            </a:r>
            <a:r>
              <a:rPr lang="es-BO" sz="5400" dirty="0">
                <a:solidFill>
                  <a:prstClr val="white"/>
                </a:solidFill>
                <a:latin typeface="Lato Black" panose="020F0502020204030203"/>
                <a:ea typeface="Roboto" panose="02000000000000000000" pitchFamily="2" charset="0"/>
              </a:rPr>
              <a:t> </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294910" y="2012143"/>
            <a:ext cx="11182727" cy="489364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HTML proporciona seis niveles de encabezados, que están representados por los elementos &lt;</a:t>
            </a:r>
            <a:r>
              <a:rPr lang="es-ES" sz="2400" i="1" dirty="0">
                <a:solidFill>
                  <a:schemeClr val="accent4">
                    <a:lumMod val="75000"/>
                  </a:schemeClr>
                </a:solidFill>
                <a:latin typeface="Lato Black" panose="020F0502020204030203"/>
                <a:ea typeface="Roboto" panose="02000000000000000000" pitchFamily="2" charset="0"/>
              </a:rPr>
              <a:t>h1</a:t>
            </a:r>
            <a:r>
              <a:rPr lang="es-ES" sz="2400" dirty="0">
                <a:solidFill>
                  <a:schemeClr val="bg1"/>
                </a:solidFill>
                <a:latin typeface="Lato Black" panose="020F0502020204030203"/>
                <a:ea typeface="Roboto" panose="02000000000000000000" pitchFamily="2" charset="0"/>
              </a:rPr>
              <a:t>&gt;,  &lt;</a:t>
            </a:r>
            <a:r>
              <a:rPr lang="es-ES" sz="2400" i="1" dirty="0">
                <a:solidFill>
                  <a:schemeClr val="accent4">
                    <a:lumMod val="75000"/>
                  </a:schemeClr>
                </a:solidFill>
                <a:latin typeface="Lato Black" panose="020F0502020204030203"/>
                <a:ea typeface="Roboto" panose="02000000000000000000" pitchFamily="2" charset="0"/>
              </a:rPr>
              <a:t>h2</a:t>
            </a:r>
            <a:r>
              <a:rPr lang="es-ES" sz="2400" dirty="0">
                <a:solidFill>
                  <a:schemeClr val="bg1"/>
                </a:solidFill>
                <a:latin typeface="Lato Black" panose="020F0502020204030203"/>
                <a:ea typeface="Roboto" panose="02000000000000000000" pitchFamily="2" charset="0"/>
              </a:rPr>
              <a:t>&gt;, &lt;</a:t>
            </a:r>
            <a:r>
              <a:rPr lang="es-ES" sz="2400" i="1" dirty="0">
                <a:solidFill>
                  <a:schemeClr val="accent4">
                    <a:lumMod val="75000"/>
                  </a:schemeClr>
                </a:solidFill>
                <a:latin typeface="Lato Black" panose="020F0502020204030203"/>
                <a:ea typeface="Roboto" panose="02000000000000000000" pitchFamily="2" charset="0"/>
              </a:rPr>
              <a:t>h3</a:t>
            </a:r>
            <a:r>
              <a:rPr lang="es-ES" sz="2400" dirty="0">
                <a:solidFill>
                  <a:schemeClr val="bg1"/>
                </a:solidFill>
                <a:latin typeface="Lato Black" panose="020F0502020204030203"/>
                <a:ea typeface="Roboto" panose="02000000000000000000" pitchFamily="2" charset="0"/>
              </a:rPr>
              <a:t>&gt;, &lt;</a:t>
            </a:r>
            <a:r>
              <a:rPr lang="es-ES" sz="2400" i="1" dirty="0">
                <a:solidFill>
                  <a:schemeClr val="accent4">
                    <a:lumMod val="75000"/>
                  </a:schemeClr>
                </a:solidFill>
                <a:latin typeface="Lato Black" panose="020F0502020204030203"/>
                <a:ea typeface="Roboto" panose="02000000000000000000" pitchFamily="2" charset="0"/>
              </a:rPr>
              <a:t>h4</a:t>
            </a:r>
            <a:r>
              <a:rPr lang="es-ES" sz="2400" dirty="0">
                <a:solidFill>
                  <a:schemeClr val="bg1"/>
                </a:solidFill>
                <a:latin typeface="Lato Black" panose="020F0502020204030203"/>
                <a:ea typeface="Roboto" panose="02000000000000000000" pitchFamily="2" charset="0"/>
              </a:rPr>
              <a:t>&gt;, &lt;</a:t>
            </a:r>
            <a:r>
              <a:rPr lang="es-ES" sz="2400" i="1" dirty="0">
                <a:solidFill>
                  <a:schemeClr val="accent4">
                    <a:lumMod val="75000"/>
                  </a:schemeClr>
                </a:solidFill>
                <a:latin typeface="Lato Black" panose="020F0502020204030203"/>
                <a:ea typeface="Roboto" panose="02000000000000000000" pitchFamily="2" charset="0"/>
              </a:rPr>
              <a:t>h5</a:t>
            </a:r>
            <a:r>
              <a:rPr lang="es-ES" sz="2400" dirty="0">
                <a:solidFill>
                  <a:schemeClr val="bg1"/>
                </a:solidFill>
                <a:latin typeface="Lato Black" panose="020F0502020204030203"/>
                <a:ea typeface="Roboto" panose="02000000000000000000" pitchFamily="2" charset="0"/>
              </a:rPr>
              <a:t>&gt; y &lt;</a:t>
            </a:r>
            <a:r>
              <a:rPr lang="es-ES" sz="2400" i="1" dirty="0">
                <a:solidFill>
                  <a:schemeClr val="accent4">
                    <a:lumMod val="75000"/>
                  </a:schemeClr>
                </a:solidFill>
                <a:latin typeface="Lato Black" panose="020F0502020204030203"/>
                <a:ea typeface="Roboto" panose="02000000000000000000" pitchFamily="2" charset="0"/>
              </a:rPr>
              <a:t>h6</a:t>
            </a:r>
            <a:r>
              <a:rPr lang="es-ES" sz="2400" dirty="0">
                <a:solidFill>
                  <a:schemeClr val="bg1"/>
                </a:solidFill>
                <a:latin typeface="Lato Black" panose="020F0502020204030203"/>
                <a:ea typeface="Roboto" panose="02000000000000000000" pitchFamily="2" charset="0"/>
              </a:rPr>
              <a:t>&gt;. El contenido de los elementos se muestra en diferentes tamaños y en negrita. El contenido de &lt;</a:t>
            </a:r>
            <a:r>
              <a:rPr lang="es-ES" sz="2400" i="1" dirty="0">
                <a:solidFill>
                  <a:schemeClr val="accent4">
                    <a:lumMod val="75000"/>
                  </a:schemeClr>
                </a:solidFill>
                <a:latin typeface="Lato Black" panose="020F0502020204030203"/>
                <a:ea typeface="Roboto" panose="02000000000000000000" pitchFamily="2" charset="0"/>
              </a:rPr>
              <a:t>h1</a:t>
            </a:r>
            <a:r>
              <a:rPr lang="es-ES" sz="2400" dirty="0">
                <a:solidFill>
                  <a:schemeClr val="bg1"/>
                </a:solidFill>
                <a:latin typeface="Lato Black" panose="020F0502020204030203"/>
                <a:ea typeface="Roboto" panose="02000000000000000000" pitchFamily="2" charset="0"/>
              </a:rPr>
              <a:t>&gt; se muestra en el tamaño más grande y el de &lt;</a:t>
            </a:r>
            <a:r>
              <a:rPr lang="es-ES" sz="2400" i="1" dirty="0">
                <a:solidFill>
                  <a:schemeClr val="accent4">
                    <a:lumMod val="75000"/>
                  </a:schemeClr>
                </a:solidFill>
                <a:latin typeface="Lato Black" panose="020F0502020204030203"/>
                <a:ea typeface="Roboto" panose="02000000000000000000" pitchFamily="2" charset="0"/>
              </a:rPr>
              <a:t>h6</a:t>
            </a:r>
            <a:r>
              <a:rPr lang="es-ES" sz="2400" dirty="0">
                <a:solidFill>
                  <a:schemeClr val="bg1"/>
                </a:solidFill>
                <a:latin typeface="Lato Black" panose="020F0502020204030203"/>
                <a:ea typeface="Roboto" panose="02000000000000000000" pitchFamily="2" charset="0"/>
              </a:rPr>
              <a:t>&gt; en el tamaño más pequeño. &lt;</a:t>
            </a:r>
            <a:r>
              <a:rPr lang="es-ES" sz="2400" i="1" dirty="0">
                <a:solidFill>
                  <a:schemeClr val="accent4">
                    <a:lumMod val="75000"/>
                  </a:schemeClr>
                </a:solidFill>
                <a:latin typeface="Lato Black" panose="020F0502020204030203"/>
                <a:ea typeface="Roboto" panose="02000000000000000000" pitchFamily="2" charset="0"/>
              </a:rPr>
              <a:t>h1</a:t>
            </a:r>
            <a:r>
              <a:rPr lang="es-ES" sz="2400" dirty="0">
                <a:solidFill>
                  <a:schemeClr val="bg1"/>
                </a:solidFill>
                <a:latin typeface="Lato Black" panose="020F0502020204030203"/>
                <a:ea typeface="Roboto" panose="02000000000000000000" pitchFamily="2" charset="0"/>
              </a:rPr>
              <a:t>&gt; se utiliza para los títulos principales, &lt;</a:t>
            </a:r>
            <a:r>
              <a:rPr lang="es-ES" sz="2400" i="1" dirty="0">
                <a:solidFill>
                  <a:schemeClr val="accent4">
                    <a:lumMod val="75000"/>
                  </a:schemeClr>
                </a:solidFill>
                <a:latin typeface="Lato Black" panose="020F0502020204030203"/>
                <a:ea typeface="Roboto" panose="02000000000000000000" pitchFamily="2" charset="0"/>
              </a:rPr>
              <a:t>h2</a:t>
            </a:r>
            <a:r>
              <a:rPr lang="es-ES" sz="2400" dirty="0">
                <a:solidFill>
                  <a:schemeClr val="bg1"/>
                </a:solidFill>
                <a:latin typeface="Lato Black" panose="020F0502020204030203"/>
                <a:ea typeface="Roboto" panose="02000000000000000000" pitchFamily="2" charset="0"/>
              </a:rPr>
              <a:t>&gt; para los subtítulos, etc.  Aunque los tamaños mostrados pueden variar entre navegadores, la relación entre ellos se mantiene.</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uso de diferentes niveles de encabezados crea una jerarquía visual de importancia, que ayuda en el escaneo y la navegación del contenido. Esencialmente, le da estructura a una página, lo que ayuda a los usuarios a determinar cómo navegar por ella.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287270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CARACTERES ESPECIALES</a:t>
            </a:r>
          </a:p>
        </p:txBody>
      </p:sp>
      <p:sp>
        <p:nvSpPr>
          <p:cNvPr id="5" name="TextBox 7">
            <a:extLst>
              <a:ext uri="{FF2B5EF4-FFF2-40B4-BE49-F238E27FC236}">
                <a16:creationId xmlns:a16="http://schemas.microsoft.com/office/drawing/2014/main" id="{E9C6534F-E917-386A-1C0A-56728E895C43}"/>
              </a:ext>
            </a:extLst>
          </p:cNvPr>
          <p:cNvSpPr txBox="1"/>
          <p:nvPr/>
        </p:nvSpPr>
        <p:spPr>
          <a:xfrm>
            <a:off x="294907" y="1327622"/>
            <a:ext cx="11182727" cy="5632311"/>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A veces, es necesario incluir caracteres HTML, como &lt;, &gt; y &amp;, en una página. Esto puede deberse, por ejemplo, a que está creando una página web con un tutorial HTML. Para garantizar que el navegador no interprete los caracteres como código HTML, se utilizan </a:t>
            </a:r>
            <a:r>
              <a:rPr lang="es-ES" sz="2400" i="1" dirty="0">
                <a:solidFill>
                  <a:schemeClr val="accent4">
                    <a:lumMod val="75000"/>
                  </a:schemeClr>
                </a:solidFill>
                <a:latin typeface="Lato Black" panose="020F0502020204030203"/>
                <a:ea typeface="Roboto" panose="02000000000000000000" pitchFamily="2" charset="0"/>
              </a:rPr>
              <a:t>character entity references </a:t>
            </a:r>
            <a:r>
              <a:rPr lang="es-ES" sz="2400" dirty="0">
                <a:solidFill>
                  <a:schemeClr val="bg1"/>
                </a:solidFill>
                <a:latin typeface="Lato Black" panose="020F0502020204030203"/>
                <a:ea typeface="Roboto" panose="02000000000000000000" pitchFamily="2" charset="0"/>
              </a:rPr>
              <a:t>o </a:t>
            </a:r>
            <a:r>
              <a:rPr lang="es-ES" sz="2400" i="1" dirty="0">
                <a:solidFill>
                  <a:schemeClr val="accent4">
                    <a:lumMod val="75000"/>
                  </a:schemeClr>
                </a:solidFill>
                <a:latin typeface="Lato Black" panose="020F0502020204030203"/>
                <a:ea typeface="Roboto" panose="02000000000000000000" pitchFamily="2" charset="0"/>
              </a:rPr>
              <a:t>numeric character references</a:t>
            </a:r>
            <a:r>
              <a:rPr lang="es-ES" sz="2400" dirty="0">
                <a:solidFill>
                  <a:schemeClr val="bg1"/>
                </a:solidFill>
                <a:latin typeface="Lato Black" panose="020F0502020204030203"/>
                <a:ea typeface="Roboto" panose="02000000000000000000" pitchFamily="2" charset="0"/>
              </a:rPr>
              <a:t>. Estas referencias también permiten que los caracteres que no están disponibles en el teclado de la computadora, como el símbolo de copyright, se muestren en una página web. </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Las  </a:t>
            </a:r>
            <a:r>
              <a:rPr lang="es-ES" sz="2400" i="1" dirty="0">
                <a:solidFill>
                  <a:schemeClr val="accent4">
                    <a:lumMod val="75000"/>
                  </a:schemeClr>
                </a:solidFill>
                <a:latin typeface="Lato Black" panose="020F0502020204030203"/>
                <a:ea typeface="Roboto" panose="02000000000000000000" pitchFamily="2" charset="0"/>
              </a:rPr>
              <a:t>character entity references </a:t>
            </a:r>
            <a:r>
              <a:rPr lang="es-ES" sz="2400" dirty="0">
                <a:solidFill>
                  <a:schemeClr val="bg1"/>
                </a:solidFill>
                <a:latin typeface="Lato Black" panose="020F0502020204030203"/>
                <a:ea typeface="Roboto" panose="02000000000000000000" pitchFamily="2" charset="0"/>
              </a:rPr>
              <a:t>distinguen entre mayúsculas y minúsculas y adoptan el formato &amp;name.</a:t>
            </a:r>
          </a:p>
          <a:p>
            <a:pPr algn="just"/>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Las </a:t>
            </a:r>
            <a:r>
              <a:rPr lang="es-ES" sz="2400" i="1" dirty="0">
                <a:solidFill>
                  <a:schemeClr val="accent4">
                    <a:lumMod val="75000"/>
                  </a:schemeClr>
                </a:solidFill>
                <a:latin typeface="Lato Black" panose="020F0502020204030203"/>
                <a:ea typeface="Roboto" panose="02000000000000000000" pitchFamily="2" charset="0"/>
              </a:rPr>
              <a:t>numeric character references</a:t>
            </a:r>
            <a:r>
              <a:rPr lang="es-ES" sz="2400" dirty="0">
                <a:solidFill>
                  <a:schemeClr val="bg1"/>
                </a:solidFill>
                <a:latin typeface="Lato Black" panose="020F0502020204030203"/>
                <a:ea typeface="Roboto" panose="02000000000000000000" pitchFamily="2" charset="0"/>
              </a:rPr>
              <a:t> se especifican en números decimales o hexadecimales; sin embargo, el sistema de numeración decimal es el más comúnmente admitido por los navegadores. Adoptan  el formato &amp;number.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120042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lgn="ctr">
              <a:defRPr/>
            </a:pPr>
            <a:r>
              <a:rPr lang="es-ES" sz="5400" dirty="0">
                <a:solidFill>
                  <a:prstClr val="white"/>
                </a:solidFill>
                <a:latin typeface="Lato Black" panose="020F0502020204030203"/>
                <a:ea typeface="Roboto" panose="02000000000000000000" pitchFamily="2" charset="0"/>
              </a:rPr>
              <a:t>CARACTERES ESPECIALES</a:t>
            </a:r>
          </a:p>
        </p:txBody>
      </p:sp>
      <p:graphicFrame>
        <p:nvGraphicFramePr>
          <p:cNvPr id="2" name="Tabla 2">
            <a:extLst>
              <a:ext uri="{FF2B5EF4-FFF2-40B4-BE49-F238E27FC236}">
                <a16:creationId xmlns:a16="http://schemas.microsoft.com/office/drawing/2014/main" id="{6C380351-D610-F720-2896-F4DFB77304A9}"/>
              </a:ext>
            </a:extLst>
          </p:cNvPr>
          <p:cNvGraphicFramePr>
            <a:graphicFrameLocks noGrp="1"/>
          </p:cNvGraphicFramePr>
          <p:nvPr>
            <p:extLst>
              <p:ext uri="{D42A27DB-BD31-4B8C-83A1-F6EECF244321}">
                <p14:modId xmlns:p14="http://schemas.microsoft.com/office/powerpoint/2010/main" val="1727302388"/>
              </p:ext>
            </p:extLst>
          </p:nvPr>
        </p:nvGraphicFramePr>
        <p:xfrm>
          <a:off x="391886" y="2080380"/>
          <a:ext cx="11375570" cy="1854200"/>
        </p:xfrm>
        <a:graphic>
          <a:graphicData uri="http://schemas.openxmlformats.org/drawingml/2006/table">
            <a:tbl>
              <a:tblPr firstRow="1" bandRow="1">
                <a:tableStyleId>{5C22544A-7EE6-4342-B048-85BDC9FD1C3A}</a:tableStyleId>
              </a:tblPr>
              <a:tblGrid>
                <a:gridCol w="2275114">
                  <a:extLst>
                    <a:ext uri="{9D8B030D-6E8A-4147-A177-3AD203B41FA5}">
                      <a16:colId xmlns:a16="http://schemas.microsoft.com/office/drawing/2014/main" val="2391100218"/>
                    </a:ext>
                  </a:extLst>
                </a:gridCol>
                <a:gridCol w="2275114">
                  <a:extLst>
                    <a:ext uri="{9D8B030D-6E8A-4147-A177-3AD203B41FA5}">
                      <a16:colId xmlns:a16="http://schemas.microsoft.com/office/drawing/2014/main" val="1841657995"/>
                    </a:ext>
                  </a:extLst>
                </a:gridCol>
                <a:gridCol w="2275114">
                  <a:extLst>
                    <a:ext uri="{9D8B030D-6E8A-4147-A177-3AD203B41FA5}">
                      <a16:colId xmlns:a16="http://schemas.microsoft.com/office/drawing/2014/main" val="362856228"/>
                    </a:ext>
                  </a:extLst>
                </a:gridCol>
                <a:gridCol w="2275114">
                  <a:extLst>
                    <a:ext uri="{9D8B030D-6E8A-4147-A177-3AD203B41FA5}">
                      <a16:colId xmlns:a16="http://schemas.microsoft.com/office/drawing/2014/main" val="936502685"/>
                    </a:ext>
                  </a:extLst>
                </a:gridCol>
                <a:gridCol w="2275114">
                  <a:extLst>
                    <a:ext uri="{9D8B030D-6E8A-4147-A177-3AD203B41FA5}">
                      <a16:colId xmlns:a16="http://schemas.microsoft.com/office/drawing/2014/main" val="3710273179"/>
                    </a:ext>
                  </a:extLst>
                </a:gridCol>
              </a:tblGrid>
              <a:tr h="370840">
                <a:tc>
                  <a:txBody>
                    <a:bodyPr/>
                    <a:lstStyle/>
                    <a:p>
                      <a:r>
                        <a:rPr lang="en-US" dirty="0"/>
                        <a:t>Character name</a:t>
                      </a:r>
                      <a:endParaRPr lang="es-ES" dirty="0"/>
                    </a:p>
                  </a:txBody>
                  <a:tcPr/>
                </a:tc>
                <a:tc>
                  <a:txBody>
                    <a:bodyPr/>
                    <a:lstStyle/>
                    <a:p>
                      <a:r>
                        <a:rPr lang="en-US" dirty="0"/>
                        <a:t>Special Character</a:t>
                      </a:r>
                      <a:endParaRPr lang="es-ES" dirty="0"/>
                    </a:p>
                  </a:txBody>
                  <a:tcPr/>
                </a:tc>
                <a:tc>
                  <a:txBody>
                    <a:bodyPr/>
                    <a:lstStyle/>
                    <a:p>
                      <a:r>
                        <a:rPr lang="en-US" dirty="0"/>
                        <a:t>Entity</a:t>
                      </a:r>
                      <a:endParaRPr lang="es-ES" dirty="0"/>
                    </a:p>
                  </a:txBody>
                  <a:tcPr/>
                </a:tc>
                <a:tc>
                  <a:txBody>
                    <a:bodyPr/>
                    <a:lstStyle/>
                    <a:p>
                      <a:r>
                        <a:rPr lang="en-US" dirty="0"/>
                        <a:t>Decimal</a:t>
                      </a:r>
                      <a:endParaRPr lang="es-ES" dirty="0"/>
                    </a:p>
                  </a:txBody>
                  <a:tcPr/>
                </a:tc>
                <a:tc>
                  <a:txBody>
                    <a:bodyPr/>
                    <a:lstStyle/>
                    <a:p>
                      <a:r>
                        <a:rPr lang="en-US" dirty="0"/>
                        <a:t>Hex</a:t>
                      </a:r>
                      <a:endParaRPr lang="es-ES" dirty="0"/>
                    </a:p>
                  </a:txBody>
                  <a:tcPr/>
                </a:tc>
                <a:extLst>
                  <a:ext uri="{0D108BD9-81ED-4DB2-BD59-A6C34878D82A}">
                    <a16:rowId xmlns:a16="http://schemas.microsoft.com/office/drawing/2014/main" val="2143242050"/>
                  </a:ext>
                </a:extLst>
              </a:tr>
              <a:tr h="370840">
                <a:tc>
                  <a:txBody>
                    <a:bodyPr/>
                    <a:lstStyle/>
                    <a:p>
                      <a:r>
                        <a:rPr lang="en-US" dirty="0"/>
                        <a:t>Non breaking space</a:t>
                      </a:r>
                      <a:endParaRPr lang="es-ES" dirty="0"/>
                    </a:p>
                  </a:txBody>
                  <a:tcPr/>
                </a:tc>
                <a:tc>
                  <a:txBody>
                    <a:bodyPr/>
                    <a:lstStyle/>
                    <a:p>
                      <a:r>
                        <a:rPr lang="en-US" dirty="0"/>
                        <a:t>(This is a space)</a:t>
                      </a:r>
                      <a:endParaRPr lang="es-ES" dirty="0"/>
                    </a:p>
                  </a:txBody>
                  <a:tcPr/>
                </a:tc>
                <a:tc>
                  <a:txBody>
                    <a:bodyPr/>
                    <a:lstStyle/>
                    <a:p>
                      <a:r>
                        <a:rPr lang="en-US" dirty="0"/>
                        <a:t>&amp;</a:t>
                      </a:r>
                      <a:r>
                        <a:rPr lang="en-US" dirty="0" err="1"/>
                        <a:t>nbsp</a:t>
                      </a:r>
                      <a:r>
                        <a:rPr lang="en-US" dirty="0"/>
                        <a:t>;</a:t>
                      </a:r>
                      <a:endParaRPr lang="es-ES" dirty="0"/>
                    </a:p>
                  </a:txBody>
                  <a:tcPr/>
                </a:tc>
                <a:tc>
                  <a:txBody>
                    <a:bodyPr/>
                    <a:lstStyle/>
                    <a:p>
                      <a:r>
                        <a:rPr lang="en-US" dirty="0"/>
                        <a:t>&amp;#160;</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&amp;#x00A0;</a:t>
                      </a:r>
                      <a:endParaRPr lang="es-ES" dirty="0"/>
                    </a:p>
                  </a:txBody>
                  <a:tcPr/>
                </a:tc>
                <a:extLst>
                  <a:ext uri="{0D108BD9-81ED-4DB2-BD59-A6C34878D82A}">
                    <a16:rowId xmlns:a16="http://schemas.microsoft.com/office/drawing/2014/main" val="24722544"/>
                  </a:ext>
                </a:extLst>
              </a:tr>
              <a:tr h="370840">
                <a:tc>
                  <a:txBody>
                    <a:bodyPr/>
                    <a:lstStyle/>
                    <a:p>
                      <a:r>
                        <a:rPr lang="en-US" dirty="0"/>
                        <a:t>Less than</a:t>
                      </a:r>
                      <a:endParaRPr lang="es-ES" dirty="0"/>
                    </a:p>
                  </a:txBody>
                  <a:tcPr/>
                </a:tc>
                <a:tc>
                  <a:txBody>
                    <a:bodyPr/>
                    <a:lstStyle/>
                    <a:p>
                      <a:r>
                        <a:rPr lang="en-US" dirty="0"/>
                        <a:t>&lt;</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t>
                      </a:r>
                      <a:r>
                        <a:rPr lang="en-US" dirty="0" err="1"/>
                        <a:t>lt</a:t>
                      </a:r>
                      <a:r>
                        <a:rPr lang="en-US" dirty="0"/>
                        <a:t>;</a:t>
                      </a:r>
                      <a:endParaRPr lang="es-ES" dirty="0"/>
                    </a:p>
                  </a:txBody>
                  <a:tcPr/>
                </a:tc>
                <a:tc>
                  <a:txBody>
                    <a:bodyPr/>
                    <a:lstStyle/>
                    <a:p>
                      <a:r>
                        <a:rPr lang="en-US" dirty="0"/>
                        <a:t>&amp;#60;</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&amp;#x003C;</a:t>
                      </a:r>
                      <a:endParaRPr lang="es-ES" dirty="0"/>
                    </a:p>
                  </a:txBody>
                  <a:tcPr/>
                </a:tc>
                <a:extLst>
                  <a:ext uri="{0D108BD9-81ED-4DB2-BD59-A6C34878D82A}">
                    <a16:rowId xmlns:a16="http://schemas.microsoft.com/office/drawing/2014/main" val="2930022577"/>
                  </a:ext>
                </a:extLst>
              </a:tr>
              <a:tr h="370840">
                <a:tc>
                  <a:txBody>
                    <a:bodyPr/>
                    <a:lstStyle/>
                    <a:p>
                      <a:r>
                        <a:rPr lang="en-US" dirty="0"/>
                        <a:t>Grater than</a:t>
                      </a:r>
                      <a:endParaRPr lang="es-ES" dirty="0"/>
                    </a:p>
                  </a:txBody>
                  <a:tcPr/>
                </a:tc>
                <a:tc>
                  <a:txBody>
                    <a:bodyPr/>
                    <a:lstStyle/>
                    <a:p>
                      <a:r>
                        <a:rPr lang="en-US" dirty="0"/>
                        <a:t>&gt;</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t>
                      </a:r>
                      <a:r>
                        <a:rPr lang="en-US" dirty="0" err="1"/>
                        <a:t>gt</a:t>
                      </a:r>
                      <a:r>
                        <a:rPr lang="en-US" dirty="0"/>
                        <a:t>;</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&amp;#62;</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&amp;#x003E;</a:t>
                      </a:r>
                      <a:endParaRPr lang="es-ES" dirty="0"/>
                    </a:p>
                  </a:txBody>
                  <a:tcPr/>
                </a:tc>
                <a:extLst>
                  <a:ext uri="{0D108BD9-81ED-4DB2-BD59-A6C34878D82A}">
                    <a16:rowId xmlns:a16="http://schemas.microsoft.com/office/drawing/2014/main" val="774592742"/>
                  </a:ext>
                </a:extLst>
              </a:tr>
              <a:tr h="370840">
                <a:tc>
                  <a:txBody>
                    <a:bodyPr/>
                    <a:lstStyle/>
                    <a:p>
                      <a:r>
                        <a:rPr lang="en-US" dirty="0"/>
                        <a:t>Ampersand</a:t>
                      </a:r>
                      <a:endParaRPr lang="es-ES" dirty="0"/>
                    </a:p>
                  </a:txBody>
                  <a:tcPr/>
                </a:tc>
                <a:tc>
                  <a:txBody>
                    <a:bodyPr/>
                    <a:lstStyle/>
                    <a:p>
                      <a:r>
                        <a:rPr lang="en-US" dirty="0"/>
                        <a:t>&amp;</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&amp;amp;</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&amp;#38;</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&amp;#x0026;</a:t>
                      </a:r>
                      <a:endParaRPr lang="es-ES" dirty="0"/>
                    </a:p>
                  </a:txBody>
                  <a:tcPr/>
                </a:tc>
                <a:extLst>
                  <a:ext uri="{0D108BD9-81ED-4DB2-BD59-A6C34878D82A}">
                    <a16:rowId xmlns:a16="http://schemas.microsoft.com/office/drawing/2014/main" val="1302461658"/>
                  </a:ext>
                </a:extLst>
              </a:tr>
            </a:tbl>
          </a:graphicData>
        </a:graphic>
      </p:graphicFrame>
      <p:sp>
        <p:nvSpPr>
          <p:cNvPr id="6" name="TextBox 7">
            <a:extLst>
              <a:ext uri="{FF2B5EF4-FFF2-40B4-BE49-F238E27FC236}">
                <a16:creationId xmlns:a16="http://schemas.microsoft.com/office/drawing/2014/main" id="{8596EF31-A438-F178-78C0-AADF10A1B3B7}"/>
              </a:ext>
            </a:extLst>
          </p:cNvPr>
          <p:cNvSpPr txBox="1"/>
          <p:nvPr/>
        </p:nvSpPr>
        <p:spPr>
          <a:xfrm>
            <a:off x="584729" y="4277651"/>
            <a:ext cx="11182727" cy="307777"/>
          </a:xfrm>
          <a:prstGeom prst="rect">
            <a:avLst/>
          </a:prstGeom>
          <a:noFill/>
        </p:spPr>
        <p:txBody>
          <a:bodyPr wrap="square" rtlCol="0">
            <a:spAutoFit/>
          </a:bodyPr>
          <a:lstStyle/>
          <a:p>
            <a:pPr algn="ctr"/>
            <a:r>
              <a:rPr lang="es-ES" sz="1400" dirty="0">
                <a:solidFill>
                  <a:schemeClr val="bg1"/>
                </a:solidFill>
                <a:latin typeface="Lato Black" panose="020F0502020204030203"/>
                <a:ea typeface="Roboto" panose="02000000000000000000" pitchFamily="2" charset="0"/>
              </a:rPr>
              <a:t>Tabla reducida de caracteres especiales</a:t>
            </a:r>
          </a:p>
        </p:txBody>
      </p:sp>
    </p:spTree>
    <p:extLst>
      <p:ext uri="{BB962C8B-B14F-4D97-AF65-F5344CB8AC3E}">
        <p14:creationId xmlns:p14="http://schemas.microsoft.com/office/powerpoint/2010/main" val="7880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n-US" sz="5400" dirty="0">
                <a:solidFill>
                  <a:prstClr val="white"/>
                </a:solidFill>
                <a:latin typeface="Lato Black" panose="020F0502020204030203"/>
                <a:ea typeface="Roboto" panose="02000000000000000000" pitchFamily="2" charset="0"/>
              </a:rPr>
              <a:t>Seo</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328466" y="1139202"/>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Al igual que el título de la página (&lt;</a:t>
            </a:r>
            <a:r>
              <a:rPr lang="es-ES" sz="2400" i="1" dirty="0">
                <a:solidFill>
                  <a:schemeClr val="accent4">
                    <a:lumMod val="75000"/>
                  </a:schemeClr>
                </a:solidFill>
                <a:latin typeface="Lato Black" panose="020F0502020204030203"/>
                <a:ea typeface="Roboto" panose="02000000000000000000" pitchFamily="2" charset="0"/>
              </a:rPr>
              <a:t>title</a:t>
            </a:r>
            <a:r>
              <a:rPr lang="es-ES" sz="2400" dirty="0">
                <a:solidFill>
                  <a:schemeClr val="bg1"/>
                </a:solidFill>
                <a:latin typeface="Lato Black" panose="020F0502020204030203"/>
                <a:ea typeface="Roboto" panose="02000000000000000000" pitchFamily="2" charset="0"/>
              </a:rPr>
              <a:t>&gt;), los encabezados son una de las        piezas de información que utilizan los </a:t>
            </a:r>
            <a:r>
              <a:rPr lang="es-ES" sz="2000" i="1" dirty="0">
                <a:solidFill>
                  <a:schemeClr val="bg1"/>
                </a:solidFill>
                <a:latin typeface="Lato Black" panose="020F0502020204030203"/>
                <a:ea typeface="Roboto" panose="02000000000000000000" pitchFamily="2" charset="0"/>
              </a:rPr>
              <a:t>motores de búsqueda</a:t>
            </a:r>
            <a:r>
              <a:rPr lang="es-ES" sz="2400" dirty="0">
                <a:solidFill>
                  <a:schemeClr val="bg1"/>
                </a:solidFill>
                <a:latin typeface="Lato Black" panose="020F0502020204030203"/>
                <a:ea typeface="Roboto" panose="02000000000000000000" pitchFamily="2" charset="0"/>
              </a:rPr>
              <a:t> para indexar las  páginas web y, por lo tanto, deben reflejar fielmente el contenido. </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p:txBody>
      </p:sp>
      <p:sp>
        <p:nvSpPr>
          <p:cNvPr id="6" name="TextBox 3">
            <a:extLst>
              <a:ext uri="{FF2B5EF4-FFF2-40B4-BE49-F238E27FC236}">
                <a16:creationId xmlns:a16="http://schemas.microsoft.com/office/drawing/2014/main" id="{2BDAA925-E569-8330-63AA-BBAF7E6EE809}"/>
              </a:ext>
            </a:extLst>
          </p:cNvPr>
          <p:cNvSpPr txBox="1"/>
          <p:nvPr/>
        </p:nvSpPr>
        <p:spPr>
          <a:xfrm>
            <a:off x="416550" y="2566187"/>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a:t>
            </a:r>
            <a:r>
              <a:rPr lang="en-US" sz="5400" dirty="0">
                <a:solidFill>
                  <a:prstClr val="white"/>
                </a:solidFill>
                <a:latin typeface="Lato Black" panose="020F0502020204030203"/>
                <a:ea typeface="Roboto" panose="02000000000000000000" pitchFamily="2" charset="0"/>
              </a:rPr>
              <a:t> </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7" name="TextBox 7">
            <a:extLst>
              <a:ext uri="{FF2B5EF4-FFF2-40B4-BE49-F238E27FC236}">
                <a16:creationId xmlns:a16="http://schemas.microsoft.com/office/drawing/2014/main" id="{2F12CED8-EEC2-F274-F458-8312ACDBF20F}"/>
              </a:ext>
            </a:extLst>
          </p:cNvPr>
          <p:cNvSpPr txBox="1"/>
          <p:nvPr/>
        </p:nvSpPr>
        <p:spPr>
          <a:xfrm>
            <a:off x="328466" y="3531462"/>
            <a:ext cx="11182727" cy="304698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encabezados juegan un papel muy importante en la fácil navegación del contenido por parte de los usuarios con lectores de pantalla, ya que les permiten saltar fácilmente de un encabezado a otro e ir a la parte deseada de una página, sin tener que pasar por todo el documento. La mayoría de los lectores de pantalla son capaces de leer una lista de encabezados y permiten a los usuarios pasar de un encabezado a otro. Esto significa que el uso correcto de los encabezados al diseñar una página puede hacer que la página sea más accesible.</a:t>
            </a:r>
          </a:p>
        </p:txBody>
      </p:sp>
    </p:spTree>
    <p:extLst>
      <p:ext uri="{BB962C8B-B14F-4D97-AF65-F5344CB8AC3E}">
        <p14:creationId xmlns:p14="http://schemas.microsoft.com/office/powerpoint/2010/main" val="287170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n-US" sz="5400" dirty="0">
                <a:solidFill>
                  <a:prstClr val="white"/>
                </a:solidFill>
                <a:latin typeface="Lato Black" panose="020F0502020204030203"/>
                <a:ea typeface="Roboto" panose="02000000000000000000" pitchFamily="2" charset="0"/>
              </a:rPr>
              <a:t>PARRAFOS: &lt;p&gt;</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294910" y="2012143"/>
            <a:ext cx="11182727"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párrafos se definen con el elemento </a:t>
            </a:r>
            <a:r>
              <a:rPr lang="es-ES" sz="2400" i="1" dirty="0">
                <a:solidFill>
                  <a:schemeClr val="accent4">
                    <a:lumMod val="75000"/>
                  </a:schemeClr>
                </a:solidFill>
                <a:latin typeface="Lato Black" panose="020F0502020204030203"/>
                <a:ea typeface="Roboto" panose="02000000000000000000" pitchFamily="2" charset="0"/>
              </a:rPr>
              <a:t>p</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Los párrafos se utilizan para dividir un texto largo en bloques de texto más pequeños, más fáciles de digerir y que hablan normalmente de una sola idea. </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111503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n-US" sz="5400" dirty="0">
                <a:solidFill>
                  <a:prstClr val="white"/>
                </a:solidFill>
                <a:latin typeface="Lato Black" panose="020F0502020204030203"/>
                <a:ea typeface="Roboto" panose="02000000000000000000" pitchFamily="2" charset="0"/>
              </a:rPr>
              <a:t>SALTO DE LÍNEA: &lt;br&gt;</a:t>
            </a:r>
            <a:endParaRPr kumimoji="0" lang="es-BO"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cs typeface="+mn-cs"/>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294910" y="2012143"/>
            <a:ext cx="11182727" cy="267765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vacío de salto de línea </a:t>
            </a:r>
            <a:r>
              <a:rPr lang="es-ES" sz="2400" i="1" dirty="0">
                <a:solidFill>
                  <a:schemeClr val="accent4">
                    <a:lumMod val="75000"/>
                  </a:schemeClr>
                </a:solidFill>
                <a:latin typeface="Lato Black" panose="020F0502020204030203"/>
                <a:ea typeface="Roboto" panose="02000000000000000000" pitchFamily="2" charset="0"/>
              </a:rPr>
              <a:t>br</a:t>
            </a:r>
            <a:r>
              <a:rPr lang="es-ES" sz="2400" dirty="0">
                <a:solidFill>
                  <a:schemeClr val="bg1"/>
                </a:solidFill>
                <a:latin typeface="Lato Black" panose="020F0502020204030203"/>
                <a:ea typeface="Roboto" panose="02000000000000000000" pitchFamily="2" charset="0"/>
              </a:rPr>
              <a:t> hace que el navegador avance a la siguiente línea antes de mostrar el siguiente elemento o porción de texto en una página web.</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Es útil para escribir direcciones o poemas.</a:t>
            </a:r>
          </a:p>
          <a:p>
            <a:pPr algn="just"/>
            <a:r>
              <a:rPr lang="es-ES" sz="2400" dirty="0">
                <a:solidFill>
                  <a:schemeClr val="bg1"/>
                </a:solidFill>
                <a:latin typeface="Lato Black" panose="020F0502020204030203"/>
                <a:ea typeface="Roboto" panose="02000000000000000000" pitchFamily="2" charset="0"/>
              </a:rPr>
              <a:t>	 </a:t>
            </a: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No utilices </a:t>
            </a:r>
            <a:r>
              <a:rPr lang="es-ES" sz="2400" i="1" dirty="0">
                <a:solidFill>
                  <a:schemeClr val="accent4">
                    <a:lumMod val="75000"/>
                  </a:schemeClr>
                </a:solidFill>
                <a:latin typeface="Lato Black" panose="020F0502020204030203"/>
                <a:ea typeface="Roboto" panose="02000000000000000000" pitchFamily="2" charset="0"/>
              </a:rPr>
              <a:t>br</a:t>
            </a:r>
            <a:r>
              <a:rPr lang="es-ES" sz="2400" dirty="0">
                <a:solidFill>
                  <a:schemeClr val="bg1"/>
                </a:solidFill>
                <a:latin typeface="Lato Black" panose="020F0502020204030203"/>
                <a:ea typeface="Roboto" panose="02000000000000000000" pitchFamily="2" charset="0"/>
              </a:rPr>
              <a:t> para incrementar el espacio entre líneas de texto.</a:t>
            </a:r>
          </a:p>
        </p:txBody>
      </p:sp>
    </p:spTree>
    <p:extLst>
      <p:ext uri="{BB962C8B-B14F-4D97-AF65-F5344CB8AC3E}">
        <p14:creationId xmlns:p14="http://schemas.microsoft.com/office/powerpoint/2010/main" val="23286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923330"/>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Accesibilidad </a:t>
            </a:r>
            <a:endParaRPr kumimoji="0" lang="es-ES"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294910" y="1490008"/>
            <a:ext cx="11182727"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Usar la etiqueta </a:t>
            </a:r>
            <a:r>
              <a:rPr lang="es-ES" sz="2400" i="1" dirty="0">
                <a:solidFill>
                  <a:schemeClr val="accent4">
                    <a:lumMod val="75000"/>
                  </a:schemeClr>
                </a:solidFill>
                <a:latin typeface="Lato Black" panose="020F0502020204030203"/>
                <a:ea typeface="Roboto" panose="02000000000000000000" pitchFamily="2" charset="0"/>
              </a:rPr>
              <a:t>br</a:t>
            </a:r>
            <a:r>
              <a:rPr lang="es-ES" sz="2400" dirty="0">
                <a:solidFill>
                  <a:schemeClr val="bg1"/>
                </a:solidFill>
                <a:latin typeface="Lato Black" panose="020F0502020204030203"/>
                <a:ea typeface="Roboto" panose="02000000000000000000" pitchFamily="2" charset="0"/>
              </a:rPr>
              <a:t> para crear nuevos párrafos no es una buena práctica. Los lectores de pantalla no pueden anunciar el contenido que se encuentra entre los elementos </a:t>
            </a:r>
            <a:r>
              <a:rPr lang="es-ES" sz="2400" i="1" dirty="0">
                <a:solidFill>
                  <a:schemeClr val="accent4">
                    <a:lumMod val="75000"/>
                  </a:schemeClr>
                </a:solidFill>
                <a:latin typeface="Lato Black" panose="020F0502020204030203"/>
                <a:ea typeface="Roboto" panose="02000000000000000000" pitchFamily="2" charset="0"/>
              </a:rPr>
              <a:t>br</a:t>
            </a:r>
            <a:r>
              <a:rPr lang="es-ES" sz="2400" dirty="0">
                <a:solidFill>
                  <a:schemeClr val="bg1"/>
                </a:solidFill>
                <a:latin typeface="Lato Black" panose="020F0502020204030203"/>
                <a:ea typeface="Roboto" panose="02000000000000000000" pitchFamily="2" charset="0"/>
              </a:rPr>
              <a:t> ya que es una etiqueta vacía. Esto puede causar confusión para aquellos que usan un lector de pantalla para leer.</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78167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2585323"/>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CAMBIO DE TEMA ENTRE PÁRRAFOS: &lt;hr&gt;</a:t>
            </a:r>
          </a:p>
          <a:p>
            <a:pPr lvl="0">
              <a:defRPr/>
            </a:pPr>
            <a:endParaRPr kumimoji="0" lang="es-ES" sz="5400" b="0" i="0" u="none" strike="noStrike" kern="1200" cap="none" spc="0" normalizeH="0" baseline="0" dirty="0">
              <a:ln>
                <a:noFill/>
              </a:ln>
              <a:solidFill>
                <a:prstClr val="white"/>
              </a:solidFill>
              <a:effectLst/>
              <a:uLnTx/>
              <a:uFillTx/>
              <a:latin typeface="Lato Black" panose="020F0502020204030203"/>
              <a:ea typeface="Roboto" panose="02000000000000000000" pitchFamily="2" charset="0"/>
            </a:endParaRPr>
          </a:p>
        </p:txBody>
      </p:sp>
      <p:sp>
        <p:nvSpPr>
          <p:cNvPr id="5" name="TextBox 7">
            <a:extLst>
              <a:ext uri="{FF2B5EF4-FFF2-40B4-BE49-F238E27FC236}">
                <a16:creationId xmlns:a16="http://schemas.microsoft.com/office/drawing/2014/main" id="{E9C6534F-E917-386A-1C0A-56728E895C43}"/>
              </a:ext>
            </a:extLst>
          </p:cNvPr>
          <p:cNvSpPr txBox="1"/>
          <p:nvPr/>
        </p:nvSpPr>
        <p:spPr>
          <a:xfrm>
            <a:off x="403768" y="2720093"/>
            <a:ext cx="11182727" cy="1938992"/>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a:t>
            </a:r>
            <a:r>
              <a:rPr lang="es-ES" sz="2400" i="1" dirty="0">
                <a:solidFill>
                  <a:schemeClr val="accent4">
                    <a:lumMod val="75000"/>
                  </a:schemeClr>
                </a:solidFill>
                <a:latin typeface="Lato Black" panose="020F0502020204030203"/>
                <a:ea typeface="Roboto" panose="02000000000000000000" pitchFamily="2" charset="0"/>
              </a:rPr>
              <a:t>hr</a:t>
            </a:r>
            <a:r>
              <a:rPr lang="es-ES" sz="2400" dirty="0">
                <a:solidFill>
                  <a:schemeClr val="bg1"/>
                </a:solidFill>
                <a:latin typeface="Lato Black" panose="020F0502020204030203"/>
                <a:ea typeface="Roboto" panose="02000000000000000000" pitchFamily="2" charset="0"/>
              </a:rPr>
              <a:t> representa una transición entre párrafos a un tema separado, pero relacionado.</a:t>
            </a:r>
          </a:p>
          <a:p>
            <a:pPr marL="342900" indent="-342900" algn="just">
              <a:buFont typeface="Arial" panose="020B0604020202020204" pitchFamily="34" charset="0"/>
              <a:buChar char="•"/>
            </a:pPr>
            <a:endParaRPr lang="es-ES" sz="2400" dirty="0">
              <a:solidFill>
                <a:schemeClr val="bg1"/>
              </a:solidFill>
              <a:latin typeface="Lato Black" panose="020F0502020204030203"/>
              <a:ea typeface="Roboto" panose="02000000000000000000" pitchFamily="2" charset="0"/>
            </a:endParaRPr>
          </a:p>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Existe un efecto visual, se muestra una línea horizontal en el navegador.</a:t>
            </a:r>
          </a:p>
          <a:p>
            <a:pPr algn="just"/>
            <a:endParaRPr lang="es-ES" sz="2400" dirty="0">
              <a:solidFill>
                <a:schemeClr val="bg1"/>
              </a:solidFill>
              <a:latin typeface="Lato Black" panose="020F0502020204030203"/>
              <a:ea typeface="Roboto" panose="02000000000000000000" pitchFamily="2" charset="0"/>
            </a:endParaRPr>
          </a:p>
        </p:txBody>
      </p:sp>
    </p:spTree>
    <p:extLst>
      <p:ext uri="{BB962C8B-B14F-4D97-AF65-F5344CB8AC3E}">
        <p14:creationId xmlns:p14="http://schemas.microsoft.com/office/powerpoint/2010/main" val="41362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47790-D281-418D-9AC5-7162C1172B43}"/>
              </a:ext>
            </a:extLst>
          </p:cNvPr>
          <p:cNvSpPr txBox="1"/>
          <p:nvPr/>
        </p:nvSpPr>
        <p:spPr>
          <a:xfrm>
            <a:off x="504635" y="215872"/>
            <a:ext cx="11182727" cy="1754326"/>
          </a:xfrm>
          <a:prstGeom prst="rect">
            <a:avLst/>
          </a:prstGeom>
          <a:noFill/>
        </p:spPr>
        <p:txBody>
          <a:bodyPr wrap="square" rtlCol="0">
            <a:spAutoFit/>
          </a:bodyPr>
          <a:lstStyle/>
          <a:p>
            <a:pPr lvl="0">
              <a:defRPr/>
            </a:pPr>
            <a:r>
              <a:rPr lang="es-ES" sz="5400" dirty="0">
                <a:solidFill>
                  <a:prstClr val="white"/>
                </a:solidFill>
                <a:latin typeface="Lato Black" panose="020F0502020204030203"/>
                <a:ea typeface="Roboto" panose="02000000000000000000" pitchFamily="2" charset="0"/>
              </a:rPr>
              <a:t>WORD BREAK OPPORTUNITY: &lt;wbr&gt;</a:t>
            </a:r>
          </a:p>
        </p:txBody>
      </p:sp>
      <p:sp>
        <p:nvSpPr>
          <p:cNvPr id="5" name="TextBox 7">
            <a:extLst>
              <a:ext uri="{FF2B5EF4-FFF2-40B4-BE49-F238E27FC236}">
                <a16:creationId xmlns:a16="http://schemas.microsoft.com/office/drawing/2014/main" id="{E9C6534F-E917-386A-1C0A-56728E895C43}"/>
              </a:ext>
            </a:extLst>
          </p:cNvPr>
          <p:cNvSpPr txBox="1"/>
          <p:nvPr/>
        </p:nvSpPr>
        <p:spPr>
          <a:xfrm>
            <a:off x="403768" y="2720093"/>
            <a:ext cx="11182727" cy="156966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solidFill>
                  <a:schemeClr val="bg1"/>
                </a:solidFill>
                <a:latin typeface="Lato Black" panose="020F0502020204030203"/>
                <a:ea typeface="Roboto" panose="02000000000000000000" pitchFamily="2" charset="0"/>
              </a:rPr>
              <a:t>El elemento vacío </a:t>
            </a:r>
            <a:r>
              <a:rPr lang="es-ES" sz="2400" i="1" dirty="0">
                <a:solidFill>
                  <a:schemeClr val="accent4">
                    <a:lumMod val="75000"/>
                  </a:schemeClr>
                </a:solidFill>
                <a:latin typeface="Lato Black" panose="020F0502020204030203"/>
                <a:ea typeface="Roboto" panose="02000000000000000000" pitchFamily="2" charset="0"/>
              </a:rPr>
              <a:t>wbr</a:t>
            </a:r>
            <a:r>
              <a:rPr lang="es-ES" sz="2400" dirty="0">
                <a:solidFill>
                  <a:schemeClr val="bg1"/>
                </a:solidFill>
                <a:latin typeface="Lato Black" panose="020F0502020204030203"/>
                <a:ea typeface="Roboto" panose="02000000000000000000" pitchFamily="2" charset="0"/>
              </a:rPr>
              <a:t> le indica al navegador donde podría razonablemente insertar un salto de línea para ajustar el contenido que es más grande que la ventana actual del navegador. Es el navegador el que toma la decisión de si realmente se utiliza o no un salto de línea.</a:t>
            </a:r>
          </a:p>
        </p:txBody>
      </p:sp>
    </p:spTree>
    <p:extLst>
      <p:ext uri="{BB962C8B-B14F-4D97-AF65-F5344CB8AC3E}">
        <p14:creationId xmlns:p14="http://schemas.microsoft.com/office/powerpoint/2010/main" val="22146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2404</Words>
  <Application>Microsoft Office PowerPoint</Application>
  <PresentationFormat>Panorámica</PresentationFormat>
  <Paragraphs>218</Paragraphs>
  <Slides>31</Slides>
  <Notes>26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Arial</vt:lpstr>
      <vt:lpstr>Arial</vt:lpstr>
      <vt:lpstr>Calibri</vt:lpstr>
      <vt:lpstr>Calibri Light</vt:lpstr>
      <vt:lpstr>Cambria Math</vt:lpstr>
      <vt:lpstr>Lato Black</vt:lpstr>
      <vt:lpstr>Roboto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Franz Beltran</dc:creator>
  <cp:lastModifiedBy>Franz Beltran</cp:lastModifiedBy>
  <cp:revision>7</cp:revision>
  <dcterms:created xsi:type="dcterms:W3CDTF">2022-07-23T22:01:07Z</dcterms:created>
  <dcterms:modified xsi:type="dcterms:W3CDTF">2022-08-13T15:48:24Z</dcterms:modified>
</cp:coreProperties>
</file>