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3"/>
  </p:notesMasterIdLst>
  <p:sldIdLst>
    <p:sldId id="4778" r:id="rId2"/>
    <p:sldId id="1010" r:id="rId3"/>
    <p:sldId id="4780" r:id="rId4"/>
    <p:sldId id="4779" r:id="rId5"/>
    <p:sldId id="4781" r:id="rId6"/>
    <p:sldId id="4782" r:id="rId7"/>
    <p:sldId id="4783" r:id="rId8"/>
    <p:sldId id="4784" r:id="rId9"/>
    <p:sldId id="4785" r:id="rId10"/>
    <p:sldId id="4786" r:id="rId11"/>
    <p:sldId id="275" r:id="rId12"/>
  </p:sldIdLst>
  <p:sldSz cx="12192000" cy="6858000"/>
  <p:notesSz cx="6858000" cy="9144000"/>
  <p:embeddedFontLst>
    <p:embeddedFont>
      <p:font typeface="Calibri" panose="020F0502020204030204" pitchFamily="34" charset="0"/>
      <p:regular r:id="rId14"/>
      <p:bold r:id="rId15"/>
      <p:italic r:id="rId16"/>
      <p:boldItalic r:id="rId17"/>
    </p:embeddedFont>
    <p:embeddedFont>
      <p:font typeface="Roboto" panose="02000000000000000000" pitchFamily="2" charset="0"/>
      <p:regular r:id="rId18"/>
      <p:bold r:id="rId19"/>
      <p:italic r:id="rId20"/>
      <p:boldItalic r:id="rId21"/>
    </p:embeddedFont>
    <p:embeddedFont>
      <p:font typeface="Roboto Light" panose="02000000000000000000" pitchFamily="2" charset="0"/>
      <p:regular r:id="rId22"/>
      <p:italic r:id="rId23"/>
    </p:embeddedFont>
    <p:embeddedFont>
      <p:font typeface="Roboto Medium" panose="02000000000000000000" pitchFamily="2" charset="0"/>
      <p:regular r:id="rId24"/>
      <p:italic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2"/>
            <p14:sldId id="4783"/>
            <p14:sldId id="4784"/>
            <p14:sldId id="4785"/>
            <p14:sldId id="4786"/>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51" autoAdjust="0"/>
    <p:restoredTop sz="91268" autoAdjust="0"/>
  </p:normalViewPr>
  <p:slideViewPr>
    <p:cSldViewPr snapToGrid="0" showGuides="1">
      <p:cViewPr varScale="1">
        <p:scale>
          <a:sx n="112" d="100"/>
          <a:sy n="112" d="100"/>
        </p:scale>
        <p:origin x="784" y="192"/>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24/2/21</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11</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dirty="0"/>
              <a:t>June 2020</a:t>
            </a:r>
          </a:p>
        </p:txBody>
      </p:sp>
      <p:grpSp>
        <p:nvGrpSpPr>
          <p:cNvPr id="8" name="Group 7">
            <a:extLst>
              <a:ext uri="{FF2B5EF4-FFF2-40B4-BE49-F238E27FC236}">
                <a16:creationId xmlns:a16="http://schemas.microsoft.com/office/drawing/2014/main" id="{62DE0454-0BA4-4386-B622-8EA467037A0C}"/>
              </a:ext>
            </a:extLst>
          </p:cNvPr>
          <p:cNvGrpSpPr/>
          <p:nvPr/>
        </p:nvGrpSpPr>
        <p:grpSpPr>
          <a:xfrm>
            <a:off x="12294760" y="5621533"/>
            <a:ext cx="1981965" cy="1236467"/>
            <a:chOff x="8857913" y="1025653"/>
            <a:chExt cx="1981965" cy="1236467"/>
          </a:xfrm>
        </p:grpSpPr>
        <p:sp>
          <p:nvSpPr>
            <p:cNvPr id="9" name="Rectangle 8">
              <a:extLst>
                <a:ext uri="{FF2B5EF4-FFF2-40B4-BE49-F238E27FC236}">
                  <a16:creationId xmlns:a16="http://schemas.microsoft.com/office/drawing/2014/main" id="{28F865C8-FAEC-405F-A99C-B9D8A0EB3A29}"/>
                </a:ext>
              </a:extLst>
            </p:cNvPr>
            <p:cNvSpPr/>
            <p:nvPr/>
          </p:nvSpPr>
          <p:spPr>
            <a:xfrm>
              <a:off x="8857914" y="1025653"/>
              <a:ext cx="1981964" cy="1236467"/>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a:schemeClr val="lt1"/>
            </a:fontRef>
          </p:style>
          <p:txBody>
            <a:bodyPr tIns="468000" rtlCol="0" anchor="t"/>
            <a:lstStyle/>
            <a:p>
              <a:r>
                <a:rPr lang="en-AU" sz="1000" dirty="0">
                  <a:solidFill>
                    <a:srgbClr val="EF9B47"/>
                  </a:solidFill>
                  <a:latin typeface="Roboto Medium" panose="02000000000000000000" pitchFamily="2" charset="0"/>
                  <a:ea typeface="Roboto Light" panose="02000000000000000000" pitchFamily="2" charset="0"/>
                </a:rPr>
                <a:t>Brand note:</a:t>
              </a:r>
              <a:r>
                <a:rPr lang="en-AU" sz="1000" dirty="0">
                  <a:solidFill>
                    <a:srgbClr val="000005"/>
                  </a:solidFill>
                  <a:latin typeface="Roboto Light" panose="02000000000000000000" pitchFamily="2" charset="0"/>
                  <a:ea typeface="Roboto Light" panose="02000000000000000000" pitchFamily="2" charset="0"/>
                </a:rPr>
                <a:t> If client logo is not required, use alternate title page layout </a:t>
              </a:r>
              <a:r>
                <a:rPr lang="en-AU" sz="1000" dirty="0">
                  <a:solidFill>
                    <a:srgbClr val="000005"/>
                  </a:solidFill>
                  <a:latin typeface="Roboto Medium" panose="02000000000000000000" pitchFamily="2" charset="0"/>
                  <a:ea typeface="Roboto Light" panose="02000000000000000000" pitchFamily="2" charset="0"/>
                </a:rPr>
                <a:t>right click slide thumbnail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Layout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Title</a:t>
              </a:r>
              <a:endParaRPr lang="en-US" sz="1000" dirty="0">
                <a:solidFill>
                  <a:srgbClr val="000005"/>
                </a:solidFill>
                <a:latin typeface="Roboto Medium" panose="02000000000000000000" pitchFamily="2" charset="0"/>
                <a:ea typeface="Roboto Light" panose="02000000000000000000" pitchFamily="2" charset="0"/>
              </a:endParaRPr>
            </a:p>
          </p:txBody>
        </p:sp>
        <p:grpSp>
          <p:nvGrpSpPr>
            <p:cNvPr id="10" name="Group 4">
              <a:extLst>
                <a:ext uri="{FF2B5EF4-FFF2-40B4-BE49-F238E27FC236}">
                  <a16:creationId xmlns:a16="http://schemas.microsoft.com/office/drawing/2014/main" id="{1390E5FF-ED06-4ED3-A2A7-5F6C5ED46959}"/>
                </a:ext>
              </a:extLst>
            </p:cNvPr>
            <p:cNvGrpSpPr>
              <a:grpSpLocks noChangeAspect="1"/>
            </p:cNvGrpSpPr>
            <p:nvPr/>
          </p:nvGrpSpPr>
          <p:grpSpPr bwMode="auto">
            <a:xfrm>
              <a:off x="8857913" y="1025653"/>
              <a:ext cx="356123" cy="320040"/>
              <a:chOff x="2932" y="1344"/>
              <a:chExt cx="1816" cy="1632"/>
            </a:xfrm>
            <a:solidFill>
              <a:srgbClr val="C7C5C4"/>
            </a:solidFill>
          </p:grpSpPr>
          <p:sp>
            <p:nvSpPr>
              <p:cNvPr id="11" name="Freeform 5">
                <a:extLst>
                  <a:ext uri="{FF2B5EF4-FFF2-40B4-BE49-F238E27FC236}">
                    <a16:creationId xmlns:a16="http://schemas.microsoft.com/office/drawing/2014/main" id="{75BEA090-4BDD-46F9-836F-61DC4A390EAA}"/>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sp>
            <p:nvSpPr>
              <p:cNvPr id="12" name="Freeform 6">
                <a:extLst>
                  <a:ext uri="{FF2B5EF4-FFF2-40B4-BE49-F238E27FC236}">
                    <a16:creationId xmlns:a16="http://schemas.microsoft.com/office/drawing/2014/main" id="{292C9998-AD07-4460-83CC-108E7A6FF05E}"/>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grpSp>
      </p:gr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Trial store 77 had significant increase in sales in March and April. </a:t>
            </a:r>
          </a:p>
          <a:p>
            <a:r>
              <a:rPr lang="en-AU" dirty="0"/>
              <a:t>Trial store 86 had significant increase in sales in March</a:t>
            </a:r>
          </a:p>
          <a:p>
            <a:r>
              <a:rPr lang="en-AU" dirty="0"/>
              <a:t>Trial store 88 had an increase, however it was not significant</a:t>
            </a:r>
          </a:p>
        </p:txBody>
      </p:sp>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pic>
        <p:nvPicPr>
          <p:cNvPr id="5" name="Picture 4" descr="Text&#10;&#10;Description automatically generated">
            <a:extLst>
              <a:ext uri="{FF2B5EF4-FFF2-40B4-BE49-F238E27FC236}">
                <a16:creationId xmlns:a16="http://schemas.microsoft.com/office/drawing/2014/main" id="{DBCE305C-EE1B-1F4B-B7C4-ADB4F970A0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8750" y="2188229"/>
            <a:ext cx="4254500" cy="4216400"/>
          </a:xfrm>
          <a:prstGeom prst="rect">
            <a:avLst/>
          </a:prstGeom>
        </p:spPr>
      </p:pic>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190500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5" y="409557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a:solidFill>
                  <a:srgbClr val="000000"/>
                </a:solidFill>
                <a:latin typeface="Roboto Light" panose="02000000000000000000" pitchFamily="2" charset="0"/>
                <a:ea typeface="Roboto Light" panose="02000000000000000000" pitchFamily="2" charset="0"/>
              </a:rPr>
              <a:t>02</a:t>
            </a:r>
            <a:endParaRPr lang="en-AU" dirty="0" err="1">
              <a:solidFill>
                <a:srgbClr val="000000"/>
              </a:solidFill>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736F57D6-777D-47CD-9A7C-C2F9BFD0AD6D}"/>
              </a:ext>
            </a:extLst>
          </p:cNvPr>
          <p:cNvSpPr txBox="1"/>
          <p:nvPr/>
        </p:nvSpPr>
        <p:spPr>
          <a:xfrm>
            <a:off x="1935586" y="1967886"/>
            <a:ext cx="1896185" cy="1718741"/>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Task 1</a:t>
            </a:r>
          </a:p>
        </p:txBody>
      </p:sp>
      <p:sp>
        <p:nvSpPr>
          <p:cNvPr id="6" name="TextBox 5">
            <a:extLst>
              <a:ext uri="{FF2B5EF4-FFF2-40B4-BE49-F238E27FC236}">
                <a16:creationId xmlns:a16="http://schemas.microsoft.com/office/drawing/2014/main" id="{137F3905-5F88-4AD8-B8BF-328D7125D24F}"/>
              </a:ext>
            </a:extLst>
          </p:cNvPr>
          <p:cNvSpPr txBox="1"/>
          <p:nvPr/>
        </p:nvSpPr>
        <p:spPr>
          <a:xfrm>
            <a:off x="1935586" y="4158465"/>
            <a:ext cx="1896185" cy="1718741"/>
          </a:xfrm>
          <a:prstGeom prst="rect">
            <a:avLst/>
          </a:prstGeom>
          <a:noFill/>
        </p:spPr>
        <p:txBody>
          <a:bodyPr wrap="square" lIns="0" tIns="0" rIns="0" bIns="0" rtlCol="0" anchor="t">
            <a:noAutofit/>
          </a:bodyPr>
          <a:lstStyle/>
          <a:p>
            <a:pPr algn="l"/>
            <a:r>
              <a:rPr lang="en-AU" sz="1400">
                <a:latin typeface="Roboto" panose="02000000000000000000" pitchFamily="2" charset="0"/>
                <a:ea typeface="Roboto" panose="02000000000000000000" pitchFamily="2" charset="0"/>
                <a:cs typeface="Roboto" panose="02000000000000000000" pitchFamily="2" charset="0"/>
              </a:rPr>
              <a:t>Task 2</a:t>
            </a:r>
            <a:endParaRPr lang="en-AU" sz="1400" dirty="0">
              <a:latin typeface="Roboto" panose="02000000000000000000" pitchFamily="2" charset="0"/>
              <a:ea typeface="Roboto" panose="02000000000000000000" pitchFamily="2" charset="0"/>
              <a:cs typeface="Roboto" panose="02000000000000000000" pitchFamily="2" charset="0"/>
            </a:endParaRPr>
          </a:p>
        </p:txBody>
      </p:sp>
      <p:sp>
        <p:nvSpPr>
          <p:cNvPr id="7" name="TextBox 6">
            <a:extLst>
              <a:ext uri="{FF2B5EF4-FFF2-40B4-BE49-F238E27FC236}">
                <a16:creationId xmlns:a16="http://schemas.microsoft.com/office/drawing/2014/main" id="{7C949C27-3E05-4AA4-A1A8-5696F6F3C356}"/>
              </a:ext>
            </a:extLst>
          </p:cNvPr>
          <p:cNvSpPr txBox="1"/>
          <p:nvPr/>
        </p:nvSpPr>
        <p:spPr>
          <a:xfrm>
            <a:off x="4461345" y="1905000"/>
            <a:ext cx="7580989" cy="1718742"/>
          </a:xfrm>
          <a:prstGeom prst="rect">
            <a:avLst/>
          </a:prstGeom>
          <a:noFill/>
        </p:spPr>
        <p:txBody>
          <a:bodyPr wrap="square" lIns="0" tIns="0" rIns="0" bIns="0" rtlCol="0" anchor="t">
            <a:noAutofit/>
          </a:bodyPr>
          <a:lstStyle/>
          <a:p>
            <a:pPr marL="171450" indent="-171450" algn="l">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Highest number of purchases came from Older families (from the Budget category), Young singles/ couples (from the Mainstream category) and Retirees (from the Mainstream category).</a:t>
            </a:r>
          </a:p>
          <a:p>
            <a:pPr marL="171450" indent="-171450" algn="l">
              <a:buFont typeface="Arial" panose="020B0604020202020204" pitchFamily="34" charset="0"/>
              <a:buChar char="•"/>
            </a:pPr>
            <a:endParaRPr lang="en-AU" sz="1200" dirty="0">
              <a:latin typeface="Roboto Light" panose="02000000000000000000" pitchFamily="2" charset="0"/>
              <a:ea typeface="Roboto Light" panose="02000000000000000000" pitchFamily="2" charset="0"/>
            </a:endParaRPr>
          </a:p>
          <a:p>
            <a:pPr marL="171450" indent="-171450" algn="l">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Mainstream Young singles/couples spent the highest average price for chips (~ $4.06), with Mainstream </a:t>
            </a:r>
            <a:r>
              <a:rPr lang="en-AU" sz="1200" dirty="0" err="1">
                <a:latin typeface="Roboto Light" panose="02000000000000000000" pitchFamily="2" charset="0"/>
                <a:ea typeface="Roboto Light" panose="02000000000000000000" pitchFamily="2" charset="0"/>
              </a:rPr>
              <a:t>Midage</a:t>
            </a:r>
            <a:r>
              <a:rPr lang="en-AU" sz="1200" dirty="0">
                <a:latin typeface="Roboto Light" panose="02000000000000000000" pitchFamily="2" charset="0"/>
                <a:ea typeface="Roboto Light" panose="02000000000000000000" pitchFamily="2" charset="0"/>
              </a:rPr>
              <a:t> singles/couples the second highest spender per average price (~$3.99)</a:t>
            </a:r>
          </a:p>
          <a:p>
            <a:pPr marL="171450" indent="-171450" algn="l">
              <a:buFont typeface="Arial" panose="020B0604020202020204" pitchFamily="34" charset="0"/>
              <a:buChar char="•"/>
            </a:pPr>
            <a:endParaRPr lang="en-AU" sz="1200" dirty="0">
              <a:latin typeface="Roboto Light" panose="02000000000000000000" pitchFamily="2" charset="0"/>
              <a:ea typeface="Roboto Light" panose="02000000000000000000" pitchFamily="2" charset="0"/>
            </a:endParaRPr>
          </a:p>
        </p:txBody>
      </p:sp>
      <p:sp>
        <p:nvSpPr>
          <p:cNvPr id="9" name="TextBox 8">
            <a:extLst>
              <a:ext uri="{FF2B5EF4-FFF2-40B4-BE49-F238E27FC236}">
                <a16:creationId xmlns:a16="http://schemas.microsoft.com/office/drawing/2014/main" id="{FF9D96EA-4B80-4F92-A071-B09915E427CE}"/>
              </a:ext>
            </a:extLst>
          </p:cNvPr>
          <p:cNvSpPr txBox="1"/>
          <p:nvPr/>
        </p:nvSpPr>
        <p:spPr>
          <a:xfrm>
            <a:off x="4095585" y="4158466"/>
            <a:ext cx="7580989" cy="1718742"/>
          </a:xfrm>
          <a:prstGeom prst="rect">
            <a:avLst/>
          </a:prstGeom>
          <a:noFill/>
        </p:spPr>
        <p:txBody>
          <a:bodyPr wrap="square" lIns="0" tIns="0" rIns="0" bIns="0" rtlCol="0" anchor="t">
            <a:noAutofit/>
          </a:bodyPr>
          <a:lstStyle/>
          <a:p>
            <a:pPr marL="171450" indent="-171450">
              <a:buFont typeface="Arial" panose="020B0604020202020204" pitchFamily="34" charset="0"/>
              <a:buChar char="•"/>
            </a:pPr>
            <a:endParaRPr lang="en-AU" sz="1200" dirty="0">
              <a:latin typeface="Roboto Light" panose="02000000000000000000" pitchFamily="2" charset="0"/>
              <a:ea typeface="Roboto Light" panose="02000000000000000000" pitchFamily="2" charset="0"/>
            </a:endParaRPr>
          </a:p>
        </p:txBody>
      </p:sp>
      <p:sp>
        <p:nvSpPr>
          <p:cNvPr id="10" name="TextBox 9">
            <a:extLst>
              <a:ext uri="{FF2B5EF4-FFF2-40B4-BE49-F238E27FC236}">
                <a16:creationId xmlns:a16="http://schemas.microsoft.com/office/drawing/2014/main" id="{FDD9B6DA-0C68-DE47-A127-2791E4AF34AB}"/>
              </a:ext>
            </a:extLst>
          </p:cNvPr>
          <p:cNvSpPr txBox="1"/>
          <p:nvPr/>
        </p:nvSpPr>
        <p:spPr>
          <a:xfrm>
            <a:off x="4461344" y="3623742"/>
            <a:ext cx="7580989" cy="1718742"/>
          </a:xfrm>
          <a:prstGeom prst="rect">
            <a:avLst/>
          </a:prstGeom>
          <a:noFill/>
        </p:spPr>
        <p:txBody>
          <a:bodyPr wrap="square" lIns="0" tIns="0" rIns="0" bIns="0" rtlCol="0" anchor="t">
            <a:noAutofit/>
          </a:bodyPr>
          <a:lstStyle/>
          <a:p>
            <a:pPr marL="171450" indent="-171450" algn="l">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Trial stores 77 and 86 had a significant increase in sales in total sales across the trial period when compared to their control stores 233 and 155 respectively</a:t>
            </a:r>
          </a:p>
          <a:p>
            <a:pPr marL="171450" indent="-171450" algn="l">
              <a:buFont typeface="Arial" panose="020B0604020202020204" pitchFamily="34" charset="0"/>
              <a:buChar char="•"/>
            </a:pPr>
            <a:endParaRPr lang="en-AU" sz="1200" dirty="0">
              <a:latin typeface="Roboto Light" panose="02000000000000000000" pitchFamily="2" charset="0"/>
              <a:ea typeface="Roboto Light" panose="02000000000000000000" pitchFamily="2" charset="0"/>
            </a:endParaRPr>
          </a:p>
          <a:p>
            <a:pPr marL="171450" indent="-171450" algn="l">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Trial store 88 also had an increase in total sales, however this increase was not statistically significant</a:t>
            </a:r>
          </a:p>
          <a:p>
            <a:pPr marL="171450" indent="-171450" algn="l">
              <a:buFont typeface="Arial" panose="020B0604020202020204" pitchFamily="34" charset="0"/>
              <a:buChar char="•"/>
            </a:pPr>
            <a:endParaRPr lang="en-AU" sz="1200" dirty="0">
              <a:latin typeface="Roboto Light" panose="02000000000000000000" pitchFamily="2" charset="0"/>
              <a:ea typeface="Roboto Light" panose="02000000000000000000" pitchFamily="2" charset="0"/>
            </a:endParaRPr>
          </a:p>
          <a:p>
            <a:pPr marL="171450" indent="-171450" algn="l">
              <a:buFont typeface="Arial" panose="020B0604020202020204" pitchFamily="34" charset="0"/>
              <a:buChar char="•"/>
            </a:pPr>
            <a:endParaRPr lang="en-AU" sz="1200"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Category</a:t>
            </a:r>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Highest sales come from Older families (budget) and Young singles/couples (mainstream) </a:t>
            </a:r>
          </a:p>
        </p:txBody>
      </p:sp>
      <p:pic>
        <p:nvPicPr>
          <p:cNvPr id="10" name="Picture 9">
            <a:extLst>
              <a:ext uri="{FF2B5EF4-FFF2-40B4-BE49-F238E27FC236}">
                <a16:creationId xmlns:a16="http://schemas.microsoft.com/office/drawing/2014/main"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pic>
        <p:nvPicPr>
          <p:cNvPr id="3" name="Picture 2" descr="Chart, bar chart&#10;&#10;Description automatically generated">
            <a:extLst>
              <a:ext uri="{FF2B5EF4-FFF2-40B4-BE49-F238E27FC236}">
                <a16:creationId xmlns:a16="http://schemas.microsoft.com/office/drawing/2014/main" id="{E2290A8D-900C-F149-BDB5-6310A03C6D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3537" y="1051560"/>
            <a:ext cx="6722361" cy="5806440"/>
          </a:xfrm>
          <a:prstGeom prst="rect">
            <a:avLst/>
          </a:prstGeom>
        </p:spPr>
      </p:pic>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Highest spend per packet of chips came from Mainstream Young singles/couples</a:t>
            </a:r>
          </a:p>
        </p:txBody>
      </p:sp>
      <p:pic>
        <p:nvPicPr>
          <p:cNvPr id="2" name="Picture 1">
            <a:extLst>
              <a:ext uri="{FF2B5EF4-FFF2-40B4-BE49-F238E27FC236}">
                <a16:creationId xmlns:a16="http://schemas.microsoft.com/office/drawing/2014/main" id="{2781A415-F032-4F8D-8E46-30A45BF5E7F5}"/>
              </a:ext>
            </a:extLst>
          </p:cNvPr>
          <p:cNvPicPr>
            <a:picLocks noChangeAspect="1"/>
          </p:cNvPicPr>
          <p:nvPr/>
        </p:nvPicPr>
        <p:blipFill>
          <a:blip r:embed="rId2"/>
          <a:stretch>
            <a:fillRect/>
          </a:stretch>
        </p:blipFill>
        <p:spPr>
          <a:xfrm>
            <a:off x="12327032" y="0"/>
            <a:ext cx="1993565" cy="1457070"/>
          </a:xfrm>
          <a:prstGeom prst="rect">
            <a:avLst/>
          </a:prstGeom>
        </p:spPr>
      </p:pic>
      <p:pic>
        <p:nvPicPr>
          <p:cNvPr id="5" name="Picture 4" descr="Graphical user interface, application&#10;&#10;Description automatically generated">
            <a:extLst>
              <a:ext uri="{FF2B5EF4-FFF2-40B4-BE49-F238E27FC236}">
                <a16:creationId xmlns:a16="http://schemas.microsoft.com/office/drawing/2014/main" id="{DFFC5334-2A05-8249-A345-B3B171B3A5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5131" y="1277771"/>
            <a:ext cx="3921737" cy="5580229"/>
          </a:xfrm>
          <a:prstGeom prst="rect">
            <a:avLst/>
          </a:prstGeom>
        </p:spPr>
      </p:pic>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85545" y="159039"/>
            <a:ext cx="10479600" cy="824400"/>
          </a:xfrm>
        </p:spPr>
        <p:txBody>
          <a:bodyPr/>
          <a:lstStyle/>
          <a:p>
            <a:r>
              <a:rPr lang="en-AU" dirty="0"/>
              <a:t>Largest proportion of customers come from the Older families (mainstream), Retirees (mainstream) and Young singles/couples (mainstream) categories.</a:t>
            </a:r>
          </a:p>
        </p:txBody>
      </p:sp>
      <p:grpSp>
        <p:nvGrpSpPr>
          <p:cNvPr id="3" name="Group 2">
            <a:extLst>
              <a:ext uri="{FF2B5EF4-FFF2-40B4-BE49-F238E27FC236}">
                <a16:creationId xmlns:a16="http://schemas.microsoft.com/office/drawing/2014/main"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id="{6F60F370-EAE9-40DE-8EF3-35656B5314C6}"/>
              </a:ext>
            </a:extLst>
          </p:cNvPr>
          <p:cNvPicPr>
            <a:picLocks noChangeAspect="1"/>
          </p:cNvPicPr>
          <p:nvPr/>
        </p:nvPicPr>
        <p:blipFill>
          <a:blip r:embed="rId2"/>
          <a:stretch>
            <a:fillRect/>
          </a:stretch>
        </p:blipFill>
        <p:spPr>
          <a:xfrm>
            <a:off x="12294760" y="0"/>
            <a:ext cx="1993565" cy="1639966"/>
          </a:xfrm>
          <a:prstGeom prst="rect">
            <a:avLst/>
          </a:prstGeom>
        </p:spPr>
      </p:pic>
      <p:pic>
        <p:nvPicPr>
          <p:cNvPr id="6" name="Picture 5" descr="Chart, bar chart&#10;&#10;Description automatically generated">
            <a:extLst>
              <a:ext uri="{FF2B5EF4-FFF2-40B4-BE49-F238E27FC236}">
                <a16:creationId xmlns:a16="http://schemas.microsoft.com/office/drawing/2014/main" id="{10B751ED-886A-0348-BBDC-5E5C67A559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5948" y="1280160"/>
            <a:ext cx="6515453" cy="5577840"/>
          </a:xfrm>
          <a:prstGeom prst="rect">
            <a:avLst/>
          </a:prstGeom>
        </p:spPr>
      </p:pic>
    </p:spTree>
    <p:extLst>
      <p:ext uri="{BB962C8B-B14F-4D97-AF65-F5344CB8AC3E}">
        <p14:creationId xmlns:p14="http://schemas.microsoft.com/office/powerpoint/2010/main" val="85975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Trial store performance</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Trial store/ Control store pairs based off a metric taking the correlation and magnitude into equal consideration</a:t>
            </a:r>
          </a:p>
        </p:txBody>
      </p:sp>
      <p:pic>
        <p:nvPicPr>
          <p:cNvPr id="2" name="Picture 1">
            <a:extLst>
              <a:ext uri="{FF2B5EF4-FFF2-40B4-BE49-F238E27FC236}">
                <a16:creationId xmlns:a16="http://schemas.microsoft.com/office/drawing/2014/main"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pic>
        <p:nvPicPr>
          <p:cNvPr id="5" name="Picture 4" descr="Text&#10;&#10;Description automatically generated">
            <a:extLst>
              <a:ext uri="{FF2B5EF4-FFF2-40B4-BE49-F238E27FC236}">
                <a16:creationId xmlns:a16="http://schemas.microsoft.com/office/drawing/2014/main" id="{08B3E7FA-D673-D546-9C3F-94FD2F55AE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1435" y="1822862"/>
            <a:ext cx="4469130" cy="3344247"/>
          </a:xfrm>
          <a:prstGeom prst="rect">
            <a:avLst/>
          </a:prstGeom>
        </p:spPr>
      </p:pic>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6351</TotalTime>
  <Words>494</Words>
  <Application>Microsoft Macintosh PowerPoint</Application>
  <PresentationFormat>Widescreen</PresentationFormat>
  <Paragraphs>42</Paragraphs>
  <Slides>11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Calibri</vt:lpstr>
      <vt:lpstr>Arial</vt:lpstr>
      <vt:lpstr>Roboto Medium</vt:lpstr>
      <vt:lpstr>Roboto Light</vt:lpstr>
      <vt:lpstr>Roboto</vt:lpstr>
      <vt:lpstr>Office Theme</vt:lpstr>
      <vt:lpstr>Category review: Chips</vt:lpstr>
      <vt:lpstr>PowerPoint Presentation</vt:lpstr>
      <vt:lpstr>PowerPoint Presentation</vt:lpstr>
      <vt:lpstr>01</vt:lpstr>
      <vt:lpstr>PowerPoint Presentation</vt:lpstr>
      <vt:lpstr>PowerPoint Presentation</vt:lpstr>
      <vt:lpstr>PowerPoint Presentation</vt:lpstr>
      <vt:lpstr>02</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Josh Bryden</cp:lastModifiedBy>
  <cp:revision>467</cp:revision>
  <dcterms:created xsi:type="dcterms:W3CDTF">2018-02-07T23:23:24Z</dcterms:created>
  <dcterms:modified xsi:type="dcterms:W3CDTF">2021-02-24T01:24:47Z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