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slide" Target="slides/slide21.xml"/><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a:off x="446533" y="3085765"/>
            <a:ext cx="11262867"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2"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3" y="2495447"/>
            <a:ext cx="10993547"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9"/>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9"/>
            <a:ext cx="101644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rgbClr val="2D58AC"/>
                </a:solidFill>
                <a:latin typeface="Gill Sans"/>
                <a:ea typeface="Gill Sans"/>
                <a:cs typeface="Gill Sans"/>
                <a:sym typeface="Gill Sans"/>
              </a:defRPr>
            </a:lvl1pPr>
            <a:lvl2pPr indent="0" lvl="1" marL="0" marR="0" algn="r">
              <a:spcBef>
                <a:spcPts val="0"/>
              </a:spcBef>
              <a:buNone/>
              <a:defRPr b="0" i="0" sz="900" u="none" cap="none" strike="noStrike">
                <a:solidFill>
                  <a:srgbClr val="2D58AC"/>
                </a:solidFill>
                <a:latin typeface="Gill Sans"/>
                <a:ea typeface="Gill Sans"/>
                <a:cs typeface="Gill Sans"/>
                <a:sym typeface="Gill Sans"/>
              </a:defRPr>
            </a:lvl2pPr>
            <a:lvl3pPr indent="0" lvl="2" marL="0" marR="0" algn="r">
              <a:spcBef>
                <a:spcPts val="0"/>
              </a:spcBef>
              <a:buNone/>
              <a:defRPr b="0" i="0" sz="900" u="none" cap="none" strike="noStrike">
                <a:solidFill>
                  <a:srgbClr val="2D58AC"/>
                </a:solidFill>
                <a:latin typeface="Gill Sans"/>
                <a:ea typeface="Gill Sans"/>
                <a:cs typeface="Gill Sans"/>
                <a:sym typeface="Gill Sans"/>
              </a:defRPr>
            </a:lvl3pPr>
            <a:lvl4pPr indent="0" lvl="3" marL="0" marR="0" algn="r">
              <a:spcBef>
                <a:spcPts val="0"/>
              </a:spcBef>
              <a:buNone/>
              <a:defRPr b="0" i="0" sz="900" u="none" cap="none" strike="noStrike">
                <a:solidFill>
                  <a:srgbClr val="2D58AC"/>
                </a:solidFill>
                <a:latin typeface="Gill Sans"/>
                <a:ea typeface="Gill Sans"/>
                <a:cs typeface="Gill Sans"/>
                <a:sym typeface="Gill Sans"/>
              </a:defRPr>
            </a:lvl4pPr>
            <a:lvl5pPr indent="0" lvl="4" marL="0" marR="0" algn="r">
              <a:spcBef>
                <a:spcPts val="0"/>
              </a:spcBef>
              <a:buNone/>
              <a:defRPr b="0" i="0" sz="900" u="none" cap="none" strike="noStrike">
                <a:solidFill>
                  <a:srgbClr val="2D58AC"/>
                </a:solidFill>
                <a:latin typeface="Gill Sans"/>
                <a:ea typeface="Gill Sans"/>
                <a:cs typeface="Gill Sans"/>
                <a:sym typeface="Gill Sans"/>
              </a:defRPr>
            </a:lvl5pPr>
            <a:lvl6pPr indent="0" lvl="5" marL="0" marR="0" algn="r">
              <a:spcBef>
                <a:spcPts val="0"/>
              </a:spcBef>
              <a:buNone/>
              <a:defRPr b="0" i="0" sz="900" u="none" cap="none" strike="noStrike">
                <a:solidFill>
                  <a:srgbClr val="2D58AC"/>
                </a:solidFill>
                <a:latin typeface="Gill Sans"/>
                <a:ea typeface="Gill Sans"/>
                <a:cs typeface="Gill Sans"/>
                <a:sym typeface="Gill Sans"/>
              </a:defRPr>
            </a:lvl6pPr>
            <a:lvl7pPr indent="0" lvl="6" marL="0" marR="0" algn="r">
              <a:spcBef>
                <a:spcPts val="0"/>
              </a:spcBef>
              <a:buNone/>
              <a:defRPr b="0" i="0" sz="900" u="none" cap="none" strike="noStrike">
                <a:solidFill>
                  <a:srgbClr val="2D58AC"/>
                </a:solidFill>
                <a:latin typeface="Gill Sans"/>
                <a:ea typeface="Gill Sans"/>
                <a:cs typeface="Gill Sans"/>
                <a:sym typeface="Gill Sans"/>
              </a:defRPr>
            </a:lvl7pPr>
            <a:lvl8pPr indent="0" lvl="7" marL="0" marR="0" algn="r">
              <a:spcBef>
                <a:spcPts val="0"/>
              </a:spcBef>
              <a:buNone/>
              <a:defRPr b="0" i="0" sz="900" u="none" cap="none" strike="noStrike">
                <a:solidFill>
                  <a:srgbClr val="2D58AC"/>
                </a:solidFill>
                <a:latin typeface="Gill Sans"/>
                <a:ea typeface="Gill Sans"/>
                <a:cs typeface="Gill Sans"/>
                <a:sym typeface="Gill Sans"/>
              </a:defRPr>
            </a:lvl8pPr>
            <a:lvl9pPr indent="0" lvl="8" marL="0" marR="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5" y="614407"/>
            <a:ext cx="11309339"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2"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7" y="2265183"/>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8" y="-680875"/>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4" y="5956139"/>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5" y="5951813"/>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6" y="5956139"/>
            <a:ext cx="116419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type="twoObj">
  <p:cSld name="TWO_OBJECTS">
    <p:spTree>
      <p:nvGrpSpPr>
        <p:cNvPr id="25" name="Shape 25"/>
        <p:cNvGrpSpPr/>
        <p:nvPr/>
      </p:nvGrpSpPr>
      <p:grpSpPr>
        <a:xfrm>
          <a:off x="0" y="0"/>
          <a:ext cx="0" cy="0"/>
          <a:chOff x="0" y="0"/>
          <a:chExt cx="0" cy="0"/>
        </a:xfrm>
      </p:grpSpPr>
      <p:sp>
        <p:nvSpPr>
          <p:cNvPr id="26" name="Google Shape;26;p3"/>
          <p:cNvSpPr/>
          <p:nvPr/>
        </p:nvSpPr>
        <p:spPr>
          <a:xfrm>
            <a:off x="4459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4" y="2228004"/>
            <a:ext cx="5422391"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2" type="body"/>
          </p:nvPr>
        </p:nvSpPr>
        <p:spPr>
          <a:xfrm>
            <a:off x="6188417" y="2228004"/>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 name="Google Shape;30;p3"/>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4"/>
          <p:cNvSpPr/>
          <p:nvPr/>
        </p:nvSpPr>
        <p:spPr>
          <a:xfrm>
            <a:off x="440285" y="614407"/>
            <a:ext cx="11309339"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581194" y="2180498"/>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4"/>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558301" y="5956139"/>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0" name="Shape 40"/>
        <p:cNvGrpSpPr/>
        <p:nvPr/>
      </p:nvGrpSpPr>
      <p:grpSpPr>
        <a:xfrm>
          <a:off x="0" y="0"/>
          <a:ext cx="0" cy="0"/>
          <a:chOff x="0" y="0"/>
          <a:chExt cx="0" cy="0"/>
        </a:xfrm>
      </p:grpSpPr>
      <p:sp>
        <p:nvSpPr>
          <p:cNvPr id="41" name="Google Shape;41;p5"/>
          <p:cNvSpPr/>
          <p:nvPr/>
        </p:nvSpPr>
        <p:spPr>
          <a:xfrm>
            <a:off x="447818" y="5141976"/>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581194" y="3043912"/>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 type="body"/>
          </p:nvPr>
        </p:nvSpPr>
        <p:spPr>
          <a:xfrm>
            <a:off x="581194"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5"/>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20" y="2250894"/>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5" y="2926054"/>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7" y="2250894"/>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10" y="2926054"/>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7"/>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61" name="Google Shape;61;p7"/>
          <p:cNvSpPr/>
          <p:nvPr/>
        </p:nvSpPr>
        <p:spPr>
          <a:xfrm>
            <a:off x="4406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575895"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4" y="5262298"/>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sp>
      <p:sp>
        <p:nvSpPr>
          <p:cNvPr id="78" name="Google Shape;78;p10"/>
          <p:cNvSpPr txBox="1"/>
          <p:nvPr>
            <p:ph idx="1" type="body"/>
          </p:nvPr>
        </p:nvSpPr>
        <p:spPr>
          <a:xfrm>
            <a:off x="581193" y="5260129"/>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
        <p:nvSpPr>
          <p:cNvPr id="15" name="Google Shape;15;p1"/>
          <p:cNvSpPr/>
          <p:nvPr/>
        </p:nvSpPr>
        <p:spPr>
          <a:xfrm>
            <a:off x="446535"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1"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Conexiones digitales" id="102" name="Google Shape;102;p13"/>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103" name="Google Shape;103;p13"/>
          <p:cNvGrpSpPr/>
          <p:nvPr/>
        </p:nvGrpSpPr>
        <p:grpSpPr>
          <a:xfrm>
            <a:off x="446535" y="453643"/>
            <a:ext cx="11298933" cy="98554"/>
            <a:chOff x="446534" y="453643"/>
            <a:chExt cx="11298933" cy="98554"/>
          </a:xfrm>
        </p:grpSpPr>
        <p:sp>
          <p:nvSpPr>
            <p:cNvPr id="104" name="Google Shape;104;p1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3"/>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type="ctrTitle"/>
          </p:nvPr>
        </p:nvSpPr>
        <p:spPr>
          <a:xfrm>
            <a:off x="581191" y="4572000"/>
            <a:ext cx="10993549" cy="89524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s-MX" sz="6000">
                <a:solidFill>
                  <a:schemeClr val="lt1"/>
                </a:solidFill>
              </a:rPr>
              <a:t>TAREA HITO 3</a:t>
            </a:r>
            <a:endParaRPr/>
          </a:p>
        </p:txBody>
      </p:sp>
      <p:sp>
        <p:nvSpPr>
          <p:cNvPr id="109" name="Google Shape;109;p13"/>
          <p:cNvSpPr txBox="1"/>
          <p:nvPr>
            <p:ph idx="1" type="subTitle"/>
          </p:nvPr>
        </p:nvSpPr>
        <p:spPr>
          <a:xfrm>
            <a:off x="581194" y="5467246"/>
            <a:ext cx="10993546" cy="4848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s-MX">
                <a:solidFill>
                  <a:srgbClr val="7CEBFF"/>
                </a:solidFill>
              </a:rPr>
              <a:t>MELANIE INGRID VILLCA COPA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174" name="Google Shape;174;p22"/>
          <p:cNvSpPr txBox="1"/>
          <p:nvPr/>
        </p:nvSpPr>
        <p:spPr>
          <a:xfrm>
            <a:off x="581193" y="2122716"/>
            <a:ext cx="11029616"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Gill Sans"/>
                <a:ea typeface="Gill Sans"/>
                <a:cs typeface="Gill Sans"/>
                <a:sym typeface="Gill Sans"/>
              </a:rPr>
              <a:t>CREATE TABLE materias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id_mat INTEGER AUTO_INCREMENT PRIMARY KEY NOT NULL,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nombre_mat VARCHAR(100),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cod_mat VARCHAR(100)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('Introduccion a la Arquitectura','ARQ-101');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('Urbanismo y Diseno','ARQ-102');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('Dibujo y Pintura Arquitectonico','ARQ-103');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('Matematica discreta','ARQ-104');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('Fisica Basica','ARQ-105');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2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CREATE TABLE inscripcion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id_ins INTEGER AUTO_INCREMENT PRIMARY KEY NOT NULL,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semestre VARCHAR(20),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gestion INTEGER,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id_est INT NOT NULL,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id_mat INT NOT NULL,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FOREIGN KEY (id_est) REFERENCES estudiantes (id_est),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FOREIGN KEY (id_mat) REFERENCES materias (id_mat)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181" name="Google Shape;181;p23"/>
          <p:cNvSpPr txBox="1"/>
          <p:nvPr/>
        </p:nvSpPr>
        <p:spPr>
          <a:xfrm>
            <a:off x="581193" y="2122716"/>
            <a:ext cx="1102961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(1, 1, '1er Semestre', 2018);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(1, 2, '2do Semestre', 2018);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(2, 4, '1er Semestre', 2019);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(2, 3, '2do Semestre', 2019);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(3, 3, '2do Semestre', 2020);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(3, 1, '3er Semestre', 2020);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(4, 4, '4to Semestre', 2021);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(5, 5, '5to Semestre', 2021); </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188" name="Google Shape;188;p24"/>
          <p:cNvSpPr txBox="1"/>
          <p:nvPr/>
        </p:nvSpPr>
        <p:spPr>
          <a:xfrm>
            <a:off x="581193" y="2122716"/>
            <a:ext cx="11029616" cy="458587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2"/>
            </a:pPr>
            <a:r>
              <a:rPr b="1" lang="es-MX" sz="1800">
                <a:solidFill>
                  <a:srgbClr val="002060"/>
                </a:solidFill>
                <a:latin typeface="Gill Sans"/>
                <a:ea typeface="Gill Sans"/>
                <a:cs typeface="Gill Sans"/>
                <a:sym typeface="Gill Sans"/>
              </a:rPr>
              <a:t>Crear una función que genere la serie Fibonacci.</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CREATE FUNCTION seriefibonacci(limite INT) </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RETURNS TEXT </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BEGIN DECLARE J TEXT DEFAULT ''; </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DECLARE suma INT DEFAULT 0; </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DECLARE a INT DEFAULT 0; </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DECLARE b INT DEFAULT 1; </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DECLARE cont INT DEFAULT 0; </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WHILE cont &lt;limite DO</a:t>
            </a:r>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SET J = CONCAT(J,a,',');</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SET b=a+b;</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SET a=b-a;</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SET cont=cont+1;</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END WHILE ;</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RETURN J;</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END;</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SELECT seriefibonacci(7);</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195" name="Google Shape;195;p25"/>
          <p:cNvSpPr txBox="1"/>
          <p:nvPr/>
        </p:nvSpPr>
        <p:spPr>
          <a:xfrm>
            <a:off x="581193" y="2122716"/>
            <a:ext cx="11029616" cy="31393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3"/>
            </a:pPr>
            <a:r>
              <a:rPr b="1" lang="es-MX" sz="1800">
                <a:solidFill>
                  <a:srgbClr val="002060"/>
                </a:solidFill>
                <a:latin typeface="Gill Sans"/>
                <a:ea typeface="Gill Sans"/>
                <a:cs typeface="Gill Sans"/>
                <a:sym typeface="Gill Sans"/>
              </a:rPr>
              <a:t>Crear una variable global a nivel BASE DE DATOS.</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SET @userAll='ADMIN';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CREATE FUNCTION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variable_global(DATA text)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RETURNS TEXT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BEGIN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 SET @userAll=data;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 RETURN @userAll;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END;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SELECT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variable_global('Claymore');</a:t>
            </a: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02" name="Google Shape;202;p26"/>
          <p:cNvSpPr txBox="1"/>
          <p:nvPr/>
        </p:nvSpPr>
        <p:spPr>
          <a:xfrm>
            <a:off x="581193" y="2122716"/>
            <a:ext cx="11029616" cy="424731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4"/>
            </a:pPr>
            <a:r>
              <a:rPr b="1" lang="es-MX" sz="1800">
                <a:solidFill>
                  <a:srgbClr val="002060"/>
                </a:solidFill>
                <a:latin typeface="Gill Sans"/>
                <a:ea typeface="Gill Sans"/>
                <a:cs typeface="Gill Sans"/>
                <a:sym typeface="Gill Sans"/>
              </a:rPr>
              <a:t>Crear una función no recibe parámetros (Utilizar WHILE, REPEAT o LOOP).</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CREATE FUNCTION min_edad_estudiantes() RETURNS int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BEGIN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return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SELECT min(est.edad)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FROM estudiantes AS est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END;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SELECT min_edad_estudiantes();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create function pares()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returns varchar(150)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begin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declare str varchar(150) default '';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declare x integer default 0;</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declare y integer default 0;</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set y = min_edad_estudiantes();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WHILE x &lt;= y DO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if (y % 2 = 0)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then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set str = concat(str, x , '-&gt;');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set x = x + 2; </a:t>
            </a:r>
            <a:endParaRPr sz="12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09" name="Google Shape;209;p27"/>
          <p:cNvSpPr txBox="1"/>
          <p:nvPr/>
        </p:nvSpPr>
        <p:spPr>
          <a:xfrm>
            <a:off x="581193" y="2122716"/>
            <a:ext cx="1102961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then </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set str = concat(str, x , '-&gt;');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set x = x + 2;</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else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set str = concat(str, y , '-&gt;');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set y = y - 2;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end if;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END WHILE ;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return str;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end;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2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Select pares(); </a:t>
            </a:r>
            <a:endParaRPr sz="1800">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16" name="Google Shape;216;p28"/>
          <p:cNvSpPr txBox="1"/>
          <p:nvPr/>
        </p:nvSpPr>
        <p:spPr>
          <a:xfrm>
            <a:off x="581193" y="2122716"/>
            <a:ext cx="11029616" cy="403187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5"/>
            </a:pPr>
            <a:r>
              <a:rPr b="1" lang="es-MX" sz="1800">
                <a:solidFill>
                  <a:srgbClr val="002060"/>
                </a:solidFill>
                <a:latin typeface="Gill Sans"/>
                <a:ea typeface="Gill Sans"/>
                <a:cs typeface="Gill Sans"/>
                <a:sym typeface="Gill Sans"/>
              </a:rPr>
              <a:t>Crear una función que determina cuantas veces se repite las vocales.</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create function vocales(par1 text)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returns text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begin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x int default 1;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aVeces int default 0;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eVeces int default 0;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iVeces int default 0;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oVeces int default 0;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uVeces int default 0;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response text default '';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letra char default '';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limite int default char_length(par1);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a varchar(5) default 'a';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e varchar(5) default 'e';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i varchar(5) default 'i';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o varchar(5) default 'o';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declare u varchar(5) default 'u';</a:t>
            </a:r>
            <a:endParaRPr sz="14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23" name="Google Shape;223;p29"/>
          <p:cNvSpPr txBox="1"/>
          <p:nvPr/>
        </p:nvSpPr>
        <p:spPr>
          <a:xfrm>
            <a:off x="581193" y="1914898"/>
            <a:ext cx="11029616"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400">
                <a:solidFill>
                  <a:schemeClr val="dk1"/>
                </a:solidFill>
                <a:latin typeface="Gill Sans"/>
                <a:ea typeface="Gill Sans"/>
                <a:cs typeface="Gill Sans"/>
                <a:sym typeface="Gill Sans"/>
              </a:rPr>
              <a:t>while x &lt;= limite do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letra = substring(par1, x, 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if letra = a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then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aVeces = aVeces + 1;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else if letra = e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then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eVeces = eVeces +1;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else if letra = i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then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iVeces = iVeces +1;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else if letra = o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then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oVeces = oVeces +1;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else if letra = u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then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uVeces = uVeces +1;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end if;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end if;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end if;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end if;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end if; </a:t>
            </a:r>
            <a:endParaRPr sz="14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30" name="Google Shape;230;p30"/>
          <p:cNvSpPr txBox="1"/>
          <p:nvPr/>
        </p:nvSpPr>
        <p:spPr>
          <a:xfrm>
            <a:off x="581193" y="2122716"/>
            <a:ext cx="11029616"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x = x + 1;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end while;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set response = concat(a, ':', aVeces, ',' , e, ':', eVeces, ',' ,i, ':', iVeces, ','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,o, ':', oVeces, ',' ,u, ':', uVeces);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return response;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end;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select vocales('taller de base de datos'); </a:t>
            </a:r>
            <a:endParaRPr sz="1800">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37" name="Google Shape;237;p31"/>
          <p:cNvSpPr txBox="1"/>
          <p:nvPr/>
        </p:nvSpPr>
        <p:spPr>
          <a:xfrm>
            <a:off x="581193" y="2122716"/>
            <a:ext cx="11029616"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6"/>
            </a:pPr>
            <a:r>
              <a:rPr b="1" lang="es-MX" sz="1800">
                <a:solidFill>
                  <a:srgbClr val="002060"/>
                </a:solidFill>
                <a:latin typeface="Gill Sans"/>
                <a:ea typeface="Gill Sans"/>
                <a:cs typeface="Gill Sans"/>
                <a:sym typeface="Gill Sans"/>
              </a:rPr>
              <a:t>Crear una función que recibe un parámetro INTEGER.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16" name="Google Shape;116;p14"/>
          <p:cNvSpPr txBox="1"/>
          <p:nvPr/>
        </p:nvSpPr>
        <p:spPr>
          <a:xfrm>
            <a:off x="581193" y="2122714"/>
            <a:ext cx="11029616" cy="424731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a:pPr>
            <a:r>
              <a:rPr b="1" i="0" lang="es-MX" sz="1800" u="none" cap="none" strike="noStrike">
                <a:solidFill>
                  <a:srgbClr val="002060"/>
                </a:solidFill>
                <a:latin typeface="Gill Sans"/>
                <a:ea typeface="Gill Sans"/>
                <a:cs typeface="Gill Sans"/>
                <a:sym typeface="Gill Sans"/>
              </a:rPr>
              <a:t>Defina que es un lenguaje procedural en MySQL.</a:t>
            </a:r>
            <a:endParaRPr/>
          </a:p>
          <a:p>
            <a:pPr indent="0" lvl="0" marL="0" marR="0" rtl="0" algn="l">
              <a:spcBef>
                <a:spcPts val="0"/>
              </a:spcBef>
              <a:spcAft>
                <a:spcPts val="0"/>
              </a:spcAft>
              <a:buNone/>
            </a:pPr>
            <a:r>
              <a:rPr b="0" i="0" lang="es-MX" sz="1800" u="none" cap="none" strike="noStrike">
                <a:solidFill>
                  <a:schemeClr val="dk1"/>
                </a:solidFill>
                <a:latin typeface="Gill Sans"/>
                <a:ea typeface="Gill Sans"/>
                <a:cs typeface="Gill Sans"/>
                <a:sym typeface="Gill Sans"/>
              </a:rPr>
              <a:t>Los procedimientos almacenados MySQL, también conocidos como Stored Procedure, se presentan como conjuntos de instrucciones escritas en el lenguaje SQL. Su objetivo es realizar una tarea determinada, desde operaciones sencillas hasta tareas muy complejas. Los procedimientos almacenados MySQL contienen una o más instrucciones SQL además de un procesamiento manipulador o lógico. La característica fundamental de los procedimientos almacenados MySQL es que estos comandos se quedan almacenados y se ejecutan en el servidor o en el motor de bases de datos.</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b="1" lang="es-MX" sz="1800">
                <a:solidFill>
                  <a:srgbClr val="002060"/>
                </a:solidFill>
                <a:latin typeface="Gill Sans"/>
                <a:ea typeface="Gill Sans"/>
                <a:cs typeface="Gill Sans"/>
                <a:sym typeface="Gill Sans"/>
              </a:rPr>
              <a:t>2.   Defina que es una función en MySQL.</a:t>
            </a:r>
            <a:endParaRPr sz="1800">
              <a:solidFill>
                <a:srgbClr val="000000"/>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Una función en MySQL es una rutina creada para tomar unos parámetros, procesarlos y retornar en un salida.</a:t>
            </a:r>
            <a:endParaRPr b="1" sz="1800">
              <a:solidFill>
                <a:srgbClr val="002060"/>
              </a:solidFill>
              <a:latin typeface="Gill Sans"/>
              <a:ea typeface="Gill Sans"/>
              <a:cs typeface="Gill Sans"/>
              <a:sym typeface="Gill Sans"/>
            </a:endParaRPr>
          </a:p>
          <a:p>
            <a:pPr indent="-342900" lvl="0" marL="342900" marR="0" rtl="0" algn="l">
              <a:spcBef>
                <a:spcPts val="0"/>
              </a:spcBef>
              <a:spcAft>
                <a:spcPts val="0"/>
              </a:spcAft>
              <a:buClr>
                <a:srgbClr val="002060"/>
              </a:buClr>
              <a:buSzPts val="1800"/>
              <a:buFont typeface="Gill Sans"/>
              <a:buAutoNum type="arabicPeriod" startAt="3"/>
            </a:pPr>
            <a:r>
              <a:rPr b="1" lang="es-MX" sz="1800">
                <a:solidFill>
                  <a:srgbClr val="002060"/>
                </a:solidFill>
                <a:latin typeface="Gill Sans"/>
                <a:ea typeface="Gill Sans"/>
                <a:cs typeface="Gill Sans"/>
                <a:sym typeface="Gill Sans"/>
              </a:rPr>
              <a:t>¿Qué cosas características debe de tener una función? Explique sobre el nombre, el return, parámetros, etc.</a:t>
            </a:r>
            <a:endParaRPr/>
          </a:p>
          <a:p>
            <a:pPr indent="-285750" lvl="0" marL="285750" marR="0" rtl="0" algn="l">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Solamente pueden tener parámetros de entrada IN y no parámetros de salida OUT o INOUT </a:t>
            </a:r>
            <a:endParaRPr/>
          </a:p>
          <a:p>
            <a:pPr indent="-285750" lvl="0" marL="285750" marR="0" rtl="0" algn="l">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Deben retornar en un valor con algún tipo de dato definido</a:t>
            </a:r>
            <a:endParaRPr/>
          </a:p>
          <a:p>
            <a:pPr indent="-285750" lvl="0" marL="285750" marR="0" rtl="0" algn="l">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Pueden usarse en el contexto de una sentencia SQL </a:t>
            </a:r>
            <a:endParaRPr/>
          </a:p>
          <a:p>
            <a:pPr indent="-285750" lvl="0" marL="285750" marR="0" rtl="0" algn="l">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Solo retornan un valor individual, no un conjunto de registros</a:t>
            </a:r>
            <a:endParaRPr b="1" sz="1800">
              <a:solidFill>
                <a:srgbClr val="002060"/>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44" name="Google Shape;244;p32"/>
          <p:cNvSpPr txBox="1"/>
          <p:nvPr/>
        </p:nvSpPr>
        <p:spPr>
          <a:xfrm>
            <a:off x="581193" y="2122716"/>
            <a:ext cx="11029616" cy="424731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7"/>
            </a:pPr>
            <a:r>
              <a:rPr b="1" lang="es-MX" sz="1800">
                <a:solidFill>
                  <a:srgbClr val="002060"/>
                </a:solidFill>
                <a:latin typeface="Gill Sans"/>
                <a:ea typeface="Gill Sans"/>
                <a:cs typeface="Gill Sans"/>
                <a:sym typeface="Gill Sans"/>
              </a:rPr>
              <a:t>Crear una función que reciba un parámetro TEXT</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create function paramettex(cadena varchar(20), position integer)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returns text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begin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declare subCadena text default '';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declare limite int default char_length(cadena);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set position = 1;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repeat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subCadena = concat(subCadena,substring(cadena , position,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limite),',');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set position = position + 1;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   until position -1 = limite END REPEAT; </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return subCadena; </a:t>
            </a:r>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end; </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400">
                <a:solidFill>
                  <a:schemeClr val="dk1"/>
                </a:solidFill>
                <a:latin typeface="Gill Sans"/>
                <a:ea typeface="Gill Sans"/>
                <a:cs typeface="Gill Sans"/>
                <a:sym typeface="Gill Sans"/>
              </a:rPr>
              <a:t>select paramettex('dbaii', 1); </a:t>
            </a:r>
            <a:endParaRPr sz="1400">
              <a:solidFill>
                <a:schemeClr val="dk1"/>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3"/>
          <p:cNvSpPr/>
          <p:nvPr/>
        </p:nvSpPr>
        <p:spPr>
          <a:xfrm>
            <a:off x="1"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1" name="Google Shape;251;p33"/>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33"/>
          <p:cNvGrpSpPr/>
          <p:nvPr/>
        </p:nvGrpSpPr>
        <p:grpSpPr>
          <a:xfrm>
            <a:off x="446535" y="453643"/>
            <a:ext cx="11298933" cy="98554"/>
            <a:chOff x="446534" y="453643"/>
            <a:chExt cx="11298933" cy="98554"/>
          </a:xfrm>
        </p:grpSpPr>
        <p:sp>
          <p:nvSpPr>
            <p:cNvPr id="253" name="Google Shape;253;p3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33"/>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s-MX">
                <a:solidFill>
                  <a:srgbClr val="FFFFFF"/>
                </a:solidFill>
              </a:rPr>
              <a:t>GRACIAS</a:t>
            </a:r>
            <a:endParaRPr/>
          </a:p>
        </p:txBody>
      </p:sp>
      <p:pic>
        <p:nvPicPr>
          <p:cNvPr descr="Números digitales" id="257" name="Google Shape;257;p33"/>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23" name="Google Shape;123;p15"/>
          <p:cNvSpPr txBox="1"/>
          <p:nvPr/>
        </p:nvSpPr>
        <p:spPr>
          <a:xfrm>
            <a:off x="581193" y="2122716"/>
            <a:ext cx="11029616" cy="424731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4"/>
            </a:pPr>
            <a:r>
              <a:rPr b="1" lang="es-MX" sz="1800">
                <a:solidFill>
                  <a:srgbClr val="002060"/>
                </a:solidFill>
                <a:latin typeface="Gill Sans"/>
                <a:ea typeface="Gill Sans"/>
                <a:cs typeface="Gill Sans"/>
                <a:sym typeface="Gill Sans"/>
              </a:rPr>
              <a:t>¿Cómo crear, modificar y cómo eliminar una función? Adjunte un ejemplo de su uso.</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Para crear una función debemos de usar la sentencia CREATE FUNCTION. La sintaxis para crear una función es casi idéntica a la de crear un procedimiento, veamos: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CREATE FUNCTION nombre_función (parametro1,parametro2,...)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RETURNS tipoDato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[atributos de la rutina]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&lt;bloque de instrucciones&gt;</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Para modificar una función usamos el comando ALTER FUNCTION. Con esta sentencia podemos cambiar los atributos de la función, pero no podremos cambiar el cuerpo. Veamos la sintaxis: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ALTER FUNCTION nombre_funcion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[SQL SECURITY {DEFINER|INVOKER}]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[COMMENT descripción ]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Para eliminar una función usamos el comando DROP FUNCTION. Simplemente especificamos el nombre de la función y esta se borrará de la base de datos. Su sintaxis esta definida de la siguiente forma: </a:t>
            </a:r>
            <a:endParaRPr/>
          </a:p>
          <a:p>
            <a:pPr indent="0" lvl="0" marL="0" marR="0" rtl="0" algn="l">
              <a:spcBef>
                <a:spcPts val="0"/>
              </a:spcBef>
              <a:spcAft>
                <a:spcPts val="0"/>
              </a:spcAft>
              <a:buNone/>
            </a:pPr>
            <a:r>
              <a:rPr b="1" lang="es-MX" sz="1800">
                <a:solidFill>
                  <a:schemeClr val="dk1"/>
                </a:solidFill>
                <a:latin typeface="Gill Sans"/>
                <a:ea typeface="Gill Sans"/>
                <a:cs typeface="Gill Sans"/>
                <a:sym typeface="Gill Sans"/>
              </a:rPr>
              <a:t>DROP FUNCTION nombre_funcion </a:t>
            </a:r>
            <a:endParaRPr b="1" sz="1800">
              <a:solidFill>
                <a:srgbClr val="00206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30" name="Google Shape;130;p16"/>
          <p:cNvSpPr txBox="1"/>
          <p:nvPr/>
        </p:nvSpPr>
        <p:spPr>
          <a:xfrm>
            <a:off x="581193" y="2122716"/>
            <a:ext cx="11029616" cy="258532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5"/>
            </a:pPr>
            <a:r>
              <a:rPr b="1" lang="es-MX" sz="1800">
                <a:solidFill>
                  <a:srgbClr val="002060"/>
                </a:solidFill>
                <a:latin typeface="Gill Sans"/>
                <a:ea typeface="Gill Sans"/>
                <a:cs typeface="Gill Sans"/>
                <a:sym typeface="Gill Sans"/>
              </a:rPr>
              <a:t>Para qué sirve la función CONCAT y como funciona en MYSQL                                                          ∙ ¿Crear una función que muestre el uso de las función CONCAT?                                                       ∙ La función debe concatenar 3 cadenas.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CONCAT es una función de cadena compatible con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MySQL para combinar o unir dos o más cadenas y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devolverlas como un solo valor. El nombre CONCAT</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proviene del verbo concatenación, que significa unir 2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o más entidades juntas.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rgbClr val="002060"/>
              </a:solidFill>
              <a:latin typeface="Gill Sans"/>
              <a:ea typeface="Gill Sans"/>
              <a:cs typeface="Gill Sans"/>
              <a:sym typeface="Gill Sans"/>
            </a:endParaRPr>
          </a:p>
        </p:txBody>
      </p:sp>
      <p:sp>
        <p:nvSpPr>
          <p:cNvPr id="131" name="Google Shape;131;p16"/>
          <p:cNvSpPr txBox="1"/>
          <p:nvPr/>
        </p:nvSpPr>
        <p:spPr>
          <a:xfrm>
            <a:off x="7184759" y="2830248"/>
            <a:ext cx="4547690"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create or replace function manejoDeLoop(limite int)</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returns text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begin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declare str text default '';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manejo_de_loop: loop i</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f limite &lt; 0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then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leave manejo_de_loop;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end if;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set str = concat(str, limite, ', ');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set limite = limite - 1;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iterate manejo_de_loop;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end loop;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return str;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end;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select manejoDeLoop(10);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38" name="Google Shape;138;p17"/>
          <p:cNvSpPr txBox="1"/>
          <p:nvPr/>
        </p:nvSpPr>
        <p:spPr>
          <a:xfrm>
            <a:off x="581193" y="2122716"/>
            <a:ext cx="11029616"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6"/>
            </a:pPr>
            <a:r>
              <a:rPr b="1" lang="es-MX" sz="1800">
                <a:solidFill>
                  <a:srgbClr val="002060"/>
                </a:solidFill>
                <a:latin typeface="Gill Sans"/>
                <a:ea typeface="Gill Sans"/>
                <a:cs typeface="Gill Sans"/>
                <a:sym typeface="Gill Sans"/>
              </a:rPr>
              <a:t>Para qué sirve la función SUBSTRING ycomo funciona en MYSQL                                                             ¿Crear una función que muestre el uso de las función SUBSTRING?                                                                  ∙ La función recibe un nombre completo.                                                                                                                   ■ INPUT: Ximena Condori Mar                                                                                                                      ∙ La función solo retorna el nombre.                                                                                                                  ■ OUTPUT: Ximena</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La función de subcadena de MySQL se utiliza para extraer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una subcadena o una parte de la cadena contra la cadena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de entrada. Como sugiere el nombre, la función Substring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opera en una cadena de entrada y devuelve una subcadena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más pequeña contra las opciones especificadas.</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Gill Sans"/>
              <a:buNone/>
            </a:pPr>
            <a:r>
              <a:t/>
            </a:r>
            <a:endParaRPr b="1" sz="1800">
              <a:solidFill>
                <a:srgbClr val="002060"/>
              </a:solidFill>
              <a:latin typeface="Gill Sans"/>
              <a:ea typeface="Gill Sans"/>
              <a:cs typeface="Gill Sans"/>
              <a:sym typeface="Gill Sans"/>
            </a:endParaRPr>
          </a:p>
        </p:txBody>
      </p:sp>
      <p:sp>
        <p:nvSpPr>
          <p:cNvPr id="139" name="Google Shape;139;p17"/>
          <p:cNvSpPr txBox="1"/>
          <p:nvPr/>
        </p:nvSpPr>
        <p:spPr>
          <a:xfrm>
            <a:off x="7642480" y="2889326"/>
            <a:ext cx="4856931"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create function USAR_SUBSTRING(primero VARCHAR(30))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returns TEXT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begin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declare str TEXT;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declare x integer default 1;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repeat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set str = SUBSTRING(primero,x,15 );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set x = x + 1;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until x &lt;= 20 END REPEAT;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return str;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end; </a:t>
            </a:r>
            <a:endParaRPr/>
          </a:p>
          <a:p>
            <a:pPr indent="0" lvl="0" marL="0" marR="0" rtl="0" algn="l">
              <a:spcBef>
                <a:spcPts val="0"/>
              </a:spcBef>
              <a:spcAft>
                <a:spcPts val="0"/>
              </a:spcAft>
              <a:buNone/>
            </a:pPr>
            <a:r>
              <a:rPr b="1" lang="es-MX" sz="1400">
                <a:solidFill>
                  <a:schemeClr val="dk1"/>
                </a:solidFill>
                <a:latin typeface="Gill Sans"/>
                <a:ea typeface="Gill Sans"/>
                <a:cs typeface="Gill Sans"/>
                <a:sym typeface="Gill Sans"/>
              </a:rPr>
              <a:t>Select USAR_SUBSTRING('Ximena');</a:t>
            </a:r>
            <a:endParaRPr b="1" sz="14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46" name="Google Shape;146;p18"/>
          <p:cNvSpPr txBox="1"/>
          <p:nvPr/>
        </p:nvSpPr>
        <p:spPr>
          <a:xfrm>
            <a:off x="581193" y="2122716"/>
            <a:ext cx="11029616" cy="17543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7"/>
            </a:pPr>
            <a:r>
              <a:rPr b="1" lang="es-MX" sz="1800">
                <a:solidFill>
                  <a:srgbClr val="002060"/>
                </a:solidFill>
                <a:latin typeface="Gill Sans"/>
                <a:ea typeface="Gill Sans"/>
                <a:cs typeface="Gill Sans"/>
                <a:sym typeface="Gill Sans"/>
              </a:rPr>
              <a:t>Para qué sirve la función STRCMP y como funciona en MYSQL                                                                   ∙ ¿Crear una función que muestre el uso de las función STRCMP?                                                                       ∙ La función debe comparar 3 cadenas. Y deberá determinar si dos de ellas son iguales.</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La función STRCMP() en MySQL se usa para comparar dos strings. Si ambas strings son iguales, devuelve 0, si el primer argumento es más pequeño que el segundo según el orden definido, devuelve -1 y devuelve 1 cuando el segundo es más pequeño que el primero.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53" name="Google Shape;153;p19"/>
          <p:cNvSpPr txBox="1"/>
          <p:nvPr/>
        </p:nvSpPr>
        <p:spPr>
          <a:xfrm>
            <a:off x="581193" y="2122716"/>
            <a:ext cx="11029616"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8"/>
            </a:pPr>
            <a:r>
              <a:rPr b="1" lang="es-MX" sz="1800">
                <a:solidFill>
                  <a:srgbClr val="002060"/>
                </a:solidFill>
                <a:latin typeface="Gill Sans"/>
                <a:ea typeface="Gill Sans"/>
                <a:cs typeface="Gill Sans"/>
                <a:sym typeface="Gill Sans"/>
              </a:rPr>
              <a:t>Para qué sirve la función CHAR_LENGTH y LOCATE y como funciona en MYSQL                                            ∙ ¿Crear una función que muestre el uso de ambas funciones?</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La función CHAR_LENGTH() en MySQL se usa para encontrar la longitud de una string dada (en caracteres). Cuenta el número de caracteres e ignora si los caracteres son de un solo byte o de varios bytes.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La función LOCATE() en MySQL se usa para encontrar la ubicación de una substring en una string. Devolverá la ubicación de la primera aparición de la substring en la string. Si la substring no está presente en la string, devolverá 0.</a:t>
            </a: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60" name="Google Shape;160;p20"/>
          <p:cNvSpPr txBox="1"/>
          <p:nvPr/>
        </p:nvSpPr>
        <p:spPr>
          <a:xfrm>
            <a:off x="581193" y="2011880"/>
            <a:ext cx="11029616" cy="480131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9"/>
            </a:pPr>
            <a:r>
              <a:rPr b="1" lang="es-MX" sz="1800">
                <a:solidFill>
                  <a:srgbClr val="002060"/>
                </a:solidFill>
                <a:latin typeface="Gill Sans"/>
                <a:ea typeface="Gill Sans"/>
                <a:cs typeface="Gill Sans"/>
                <a:sym typeface="Gill Sans"/>
              </a:rPr>
              <a:t>¿Cual es la diferencia entre las funciones de agresión y funciones creados por el DBA? Es decir funciones creadas por el usuario.</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Las funciones de agregación en SQL nos permiten efectuar operaciones sobre un conjunto de resultados, pero devolviendo un único valor agregado para todos ellos. Es decir, nos permiten obtener medias, máximos, etc... sobre un conjunto de valores</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Una funciones definidas por el usuario (UDF) es un modo de extender MySQL con una nueva función que funciona como una función nativa de MySQL tal como ABS() o CONCAT() . function_name es el nombre que debe usarse en comandos SQL para invocar la función.</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s-MX" sz="1800">
                <a:solidFill>
                  <a:srgbClr val="002060"/>
                </a:solidFill>
                <a:latin typeface="Gill Sans"/>
                <a:ea typeface="Gill Sans"/>
                <a:cs typeface="Gill Sans"/>
                <a:sym typeface="Gill Sans"/>
              </a:rPr>
              <a:t>10.  ¿Busque y defina a qué se referirá cuando se habla de parámetros de entrada y salida en MySQL?</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IN: Es el tipo de parámetro que se usa por defecto. La aplicación o código que invoque al procedimiento tendrá que pasar un argumento para este parámetro. El procedimiento trabajará con una copia de su valor, teniendo el parámetro su valor original al terminar la ejecución del procedimiento.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OUT: El valor de este parámetros pude ser cambiado en el procedimiento, y además su valor modificado será enviado de vuelta al código o programa que invoca el procedimiento. </a:t>
            </a:r>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INOUT: Es una mezcla de los dos conceptos anteriores. La aplicación o código que invoca al procedimiento puede pasarle un valor a éste, devolviendo el valor modificado al terminar la ejecución. En caso de resultarte confuso, echa un ojo al ejemplo que verás más adelante.</a:t>
            </a:r>
            <a:endParaRPr sz="18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167" name="Google Shape;167;p21"/>
          <p:cNvSpPr txBox="1"/>
          <p:nvPr/>
        </p:nvSpPr>
        <p:spPr>
          <a:xfrm>
            <a:off x="581193" y="2122716"/>
            <a:ext cx="11029616" cy="461664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1"/>
            </a:pPr>
            <a:r>
              <a:rPr b="1" lang="es-MX" sz="1800">
                <a:solidFill>
                  <a:srgbClr val="002060"/>
                </a:solidFill>
                <a:latin typeface="Gill Sans"/>
                <a:ea typeface="Gill Sans"/>
                <a:cs typeface="Gill Sans"/>
                <a:sym typeface="Gill Sans"/>
              </a:rPr>
              <a:t>Crear la siguiente Base de datos y sus registros.</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CREATE DATABASE Defensa_Hito3;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USE Defensa_Hito3;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CREATE TABLE estudiantes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id_est INTEGER AUTO_INCREMENT PRIMARY KEY NOT NULL,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nombres VARCHAR(50),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apellidos VARCHAR(50),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edad INTEGER, </a:t>
            </a:r>
            <a:endParaRPr sz="12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fono INTEGER,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email VARCHAR(100),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direccion VARCHAR(100),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sexo VARCHAR(10)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VALUES ('Miguel' ,'Gonzales Veliz', 20, 2832115, 'miguel@gmail.com', 'Av. 6 de Agosto', 'masculino');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VALUES ('Sandra' ,'Mavir Uria', 25, 2832116, 'sandra@gmail.com', 'Av. 6 de Agosto', 'femenino');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VALUES ('Joel' ,'Adubiri Mondar', 30, 2832117, 'joel@gmail.com', 'Av. 6 de Agosto', 'masculino');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VALUES ('Andrea' ,'Arias Ballesteros', 21, 2832118, 'andrea@gmail.com', 'Av. 6 de Agosto', 'femenino');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indent="0" lvl="0" marL="0" marR="0" rtl="0" algn="l">
              <a:spcBef>
                <a:spcPts val="0"/>
              </a:spcBef>
              <a:spcAft>
                <a:spcPts val="0"/>
              </a:spcAft>
              <a:buNone/>
            </a:pPr>
            <a:r>
              <a:rPr lang="es-MX" sz="1200">
                <a:solidFill>
                  <a:schemeClr val="dk1"/>
                </a:solidFill>
                <a:latin typeface="Gill Sans"/>
                <a:ea typeface="Gill Sans"/>
                <a:cs typeface="Gill Sans"/>
                <a:sym typeface="Gill Sans"/>
              </a:rPr>
              <a:t>VALUES ('Santos' ,'Montes Valenzuela', 24, 2832119, 'santos@gmail.com', 'Av. 6 de Agosto', 'masculino');</a:t>
            </a:r>
            <a:endParaRPr sz="12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