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9"/>
  </p:notesMasterIdLst>
  <p:handoutMasterIdLst>
    <p:handoutMasterId r:id="rId20"/>
  </p:handoutMasterIdLst>
  <p:sldIdLst>
    <p:sldId id="256" r:id="rId2"/>
    <p:sldId id="261" r:id="rId3"/>
    <p:sldId id="258" r:id="rId4"/>
    <p:sldId id="262" r:id="rId5"/>
    <p:sldId id="263" r:id="rId6"/>
    <p:sldId id="264" r:id="rId7"/>
    <p:sldId id="265" r:id="rId8"/>
    <p:sldId id="266" r:id="rId9"/>
    <p:sldId id="267" r:id="rId10"/>
    <p:sldId id="272" r:id="rId11"/>
    <p:sldId id="273" r:id="rId12"/>
    <p:sldId id="274" r:id="rId13"/>
    <p:sldId id="268" r:id="rId14"/>
    <p:sldId id="269" r:id="rId15"/>
    <p:sldId id="270" r:id="rId16"/>
    <p:sldId id="271" r:id="rId17"/>
    <p:sldId id="260"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48" autoAdjust="0"/>
  </p:normalViewPr>
  <p:slideViewPr>
    <p:cSldViewPr snapToGrid="0">
      <p:cViewPr varScale="1">
        <p:scale>
          <a:sx n="72" d="100"/>
          <a:sy n="72" d="100"/>
        </p:scale>
        <p:origin x="65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Villca" userId="eba603767c037340" providerId="LiveId" clId="{CAAECC54-F102-454F-A600-A860E1D80639}"/>
    <pc:docChg chg="modSld">
      <pc:chgData name="Melanie Villca" userId="eba603767c037340" providerId="LiveId" clId="{CAAECC54-F102-454F-A600-A860E1D80639}" dt="2022-09-12T14:01:12.695" v="91" actId="20577"/>
      <pc:docMkLst>
        <pc:docMk/>
      </pc:docMkLst>
      <pc:sldChg chg="addSp delSp delDesignElem">
        <pc:chgData name="Melanie Villca" userId="eba603767c037340" providerId="LiveId" clId="{CAAECC54-F102-454F-A600-A860E1D80639}" dt="2022-09-11T00:11:36.018" v="9"/>
        <pc:sldMkLst>
          <pc:docMk/>
          <pc:sldMk cId="1487700712" sldId="256"/>
        </pc:sldMkLst>
        <pc:spChg chg="add del">
          <ac:chgData name="Melanie Villca" userId="eba603767c037340" providerId="LiveId" clId="{CAAECC54-F102-454F-A600-A860E1D80639}" dt="2022-09-11T00:11:36.018" v="9"/>
          <ac:spMkLst>
            <pc:docMk/>
            <pc:sldMk cId="1487700712" sldId="256"/>
            <ac:spMk id="15" creationId="{493D4EDA-58E0-40CC-B3CA-14CDEB349D24}"/>
          </ac:spMkLst>
        </pc:spChg>
        <pc:spChg chg="add del">
          <ac:chgData name="Melanie Villca" userId="eba603767c037340" providerId="LiveId" clId="{CAAECC54-F102-454F-A600-A860E1D80639}" dt="2022-09-11T00:11:36.018" v="9"/>
          <ac:spMkLst>
            <pc:docMk/>
            <pc:sldMk cId="1487700712" sldId="256"/>
            <ac:spMk id="22" creationId="{4A2E7EC3-E07C-46CE-9B25-41865A50681C}"/>
          </ac:spMkLst>
        </pc:spChg>
        <pc:grpChg chg="add del">
          <ac:chgData name="Melanie Villca" userId="eba603767c037340" providerId="LiveId" clId="{CAAECC54-F102-454F-A600-A860E1D80639}" dt="2022-09-11T00:11:36.018" v="9"/>
          <ac:grpSpMkLst>
            <pc:docMk/>
            <pc:sldMk cId="1487700712" sldId="256"/>
            <ac:grpSpMk id="17" creationId="{AA9EB0BC-A85E-4C26-B355-5DFCEF6CCB49}"/>
          </ac:grpSpMkLst>
        </pc:grpChg>
      </pc:sldChg>
      <pc:sldChg chg="modSp mod">
        <pc:chgData name="Melanie Villca" userId="eba603767c037340" providerId="LiveId" clId="{CAAECC54-F102-454F-A600-A860E1D80639}" dt="2022-09-11T02:31:26.350" v="43" actId="20578"/>
        <pc:sldMkLst>
          <pc:docMk/>
          <pc:sldMk cId="497607547" sldId="258"/>
        </pc:sldMkLst>
        <pc:spChg chg="mod">
          <ac:chgData name="Melanie Villca" userId="eba603767c037340" providerId="LiveId" clId="{CAAECC54-F102-454F-A600-A860E1D80639}" dt="2022-09-11T02:31:26.350" v="43" actId="20578"/>
          <ac:spMkLst>
            <pc:docMk/>
            <pc:sldMk cId="497607547" sldId="258"/>
            <ac:spMk id="9" creationId="{5CF96F0E-FCBB-4C17-B04D-510DAA1014AB}"/>
          </ac:spMkLst>
        </pc:spChg>
      </pc:sldChg>
      <pc:sldChg chg="addSp delSp modSp delDesignElem">
        <pc:chgData name="Melanie Villca" userId="eba603767c037340" providerId="LiveId" clId="{CAAECC54-F102-454F-A600-A860E1D80639}" dt="2022-09-11T00:11:36.018" v="9"/>
        <pc:sldMkLst>
          <pc:docMk/>
          <pc:sldMk cId="3501347425" sldId="260"/>
        </pc:sldMkLst>
        <pc:spChg chg="add del">
          <ac:chgData name="Melanie Villca" userId="eba603767c037340" providerId="LiveId" clId="{CAAECC54-F102-454F-A600-A860E1D80639}" dt="2022-09-11T00:11:36.018" v="9"/>
          <ac:spMkLst>
            <pc:docMk/>
            <pc:sldMk cId="3501347425" sldId="260"/>
            <ac:spMk id="10" creationId="{379F11E2-8BA5-4C5C-AE7C-361E5EA011FF}"/>
          </ac:spMkLst>
        </pc:spChg>
        <pc:spChg chg="mod">
          <ac:chgData name="Melanie Villca" userId="eba603767c037340" providerId="LiveId" clId="{CAAECC54-F102-454F-A600-A860E1D80639}" dt="2022-09-11T00:11:36.018" v="9"/>
          <ac:spMkLst>
            <pc:docMk/>
            <pc:sldMk cId="3501347425" sldId="260"/>
            <ac:spMk id="11" creationId="{F43B1EB7-7942-41BE-8E6B-54698E00469D}"/>
          </ac:spMkLst>
        </pc:spChg>
        <pc:spChg chg="add del">
          <ac:chgData name="Melanie Villca" userId="eba603767c037340" providerId="LiveId" clId="{CAAECC54-F102-454F-A600-A860E1D80639}" dt="2022-09-11T00:11:36.018" v="9"/>
          <ac:spMkLst>
            <pc:docMk/>
            <pc:sldMk cId="3501347425" sldId="260"/>
            <ac:spMk id="12" creationId="{7C00E1DA-EC7C-40FC-95E3-11FDCD2E4291}"/>
          </ac:spMkLst>
        </pc:spChg>
        <pc:grpChg chg="add del">
          <ac:chgData name="Melanie Villca" userId="eba603767c037340" providerId="LiveId" clId="{CAAECC54-F102-454F-A600-A860E1D80639}" dt="2022-09-11T00:11:36.018" v="9"/>
          <ac:grpSpMkLst>
            <pc:docMk/>
            <pc:sldMk cId="3501347425" sldId="260"/>
            <ac:grpSpMk id="14" creationId="{9A421166-2996-41A7-B094-AE5316F347DD}"/>
          </ac:grpSpMkLst>
        </pc:grpChg>
      </pc:sldChg>
      <pc:sldChg chg="modSp mod">
        <pc:chgData name="Melanie Villca" userId="eba603767c037340" providerId="LiveId" clId="{CAAECC54-F102-454F-A600-A860E1D80639}" dt="2022-09-12T14:01:12.695" v="91" actId="20577"/>
        <pc:sldMkLst>
          <pc:docMk/>
          <pc:sldMk cId="4089590210" sldId="265"/>
        </pc:sldMkLst>
        <pc:spChg chg="mod">
          <ac:chgData name="Melanie Villca" userId="eba603767c037340" providerId="LiveId" clId="{CAAECC54-F102-454F-A600-A860E1D80639}" dt="2022-09-11T00:11:36.018" v="9"/>
          <ac:spMkLst>
            <pc:docMk/>
            <pc:sldMk cId="4089590210" sldId="265"/>
            <ac:spMk id="2" creationId="{791DC179-A7B5-4427-8398-D7475FFAE526}"/>
          </ac:spMkLst>
        </pc:spChg>
        <pc:spChg chg="mod">
          <ac:chgData name="Melanie Villca" userId="eba603767c037340" providerId="LiveId" clId="{CAAECC54-F102-454F-A600-A860E1D80639}" dt="2022-09-12T14:01:12.695" v="91" actId="20577"/>
          <ac:spMkLst>
            <pc:docMk/>
            <pc:sldMk cId="4089590210" sldId="265"/>
            <ac:spMk id="5" creationId="{D4526A5F-91A5-44A6-8128-4DBED55C1D20}"/>
          </ac:spMkLst>
        </pc:spChg>
      </pc:sldChg>
      <pc:sldChg chg="modSp">
        <pc:chgData name="Melanie Villca" userId="eba603767c037340" providerId="LiveId" clId="{CAAECC54-F102-454F-A600-A860E1D80639}" dt="2022-09-11T00:11:36.018" v="9"/>
        <pc:sldMkLst>
          <pc:docMk/>
          <pc:sldMk cId="2238603326" sldId="266"/>
        </pc:sldMkLst>
        <pc:spChg chg="mod">
          <ac:chgData name="Melanie Villca" userId="eba603767c037340" providerId="LiveId" clId="{CAAECC54-F102-454F-A600-A860E1D80639}" dt="2022-09-11T00:11:36.018" v="9"/>
          <ac:spMkLst>
            <pc:docMk/>
            <pc:sldMk cId="2238603326" sldId="266"/>
            <ac:spMk id="2" creationId="{791DC179-A7B5-4427-8398-D7475FFAE526}"/>
          </ac:spMkLst>
        </pc:spChg>
      </pc:sldChg>
      <pc:sldChg chg="modSp">
        <pc:chgData name="Melanie Villca" userId="eba603767c037340" providerId="LiveId" clId="{CAAECC54-F102-454F-A600-A860E1D80639}" dt="2022-09-11T00:11:36.018" v="9"/>
        <pc:sldMkLst>
          <pc:docMk/>
          <pc:sldMk cId="713394828" sldId="267"/>
        </pc:sldMkLst>
        <pc:spChg chg="mod">
          <ac:chgData name="Melanie Villca" userId="eba603767c037340" providerId="LiveId" clId="{CAAECC54-F102-454F-A600-A860E1D80639}" dt="2022-09-11T00:11:36.018" v="9"/>
          <ac:spMkLst>
            <pc:docMk/>
            <pc:sldMk cId="713394828" sldId="267"/>
            <ac:spMk id="2" creationId="{791DC179-A7B5-4427-8398-D7475FFAE526}"/>
          </ac:spMkLst>
        </pc:spChg>
      </pc:sldChg>
      <pc:sldChg chg="modSp">
        <pc:chgData name="Melanie Villca" userId="eba603767c037340" providerId="LiveId" clId="{CAAECC54-F102-454F-A600-A860E1D80639}" dt="2022-09-11T00:11:36.018" v="9"/>
        <pc:sldMkLst>
          <pc:docMk/>
          <pc:sldMk cId="1154446868" sldId="268"/>
        </pc:sldMkLst>
        <pc:spChg chg="mod">
          <ac:chgData name="Melanie Villca" userId="eba603767c037340" providerId="LiveId" clId="{CAAECC54-F102-454F-A600-A860E1D80639}" dt="2022-09-11T00:11:36.018" v="9"/>
          <ac:spMkLst>
            <pc:docMk/>
            <pc:sldMk cId="1154446868" sldId="268"/>
            <ac:spMk id="2" creationId="{791DC179-A7B5-4427-8398-D7475FFAE526}"/>
          </ac:spMkLst>
        </pc:spChg>
      </pc:sldChg>
      <pc:sldChg chg="modSp">
        <pc:chgData name="Melanie Villca" userId="eba603767c037340" providerId="LiveId" clId="{CAAECC54-F102-454F-A600-A860E1D80639}" dt="2022-09-11T00:11:36.018" v="9"/>
        <pc:sldMkLst>
          <pc:docMk/>
          <pc:sldMk cId="3780208661" sldId="269"/>
        </pc:sldMkLst>
        <pc:spChg chg="mod">
          <ac:chgData name="Melanie Villca" userId="eba603767c037340" providerId="LiveId" clId="{CAAECC54-F102-454F-A600-A860E1D80639}" dt="2022-09-11T00:11:36.018" v="9"/>
          <ac:spMkLst>
            <pc:docMk/>
            <pc:sldMk cId="3780208661" sldId="269"/>
            <ac:spMk id="2" creationId="{791DC179-A7B5-4427-8398-D7475FFAE526}"/>
          </ac:spMkLst>
        </pc:spChg>
      </pc:sldChg>
      <pc:sldChg chg="modSp">
        <pc:chgData name="Melanie Villca" userId="eba603767c037340" providerId="LiveId" clId="{CAAECC54-F102-454F-A600-A860E1D80639}" dt="2022-09-11T00:11:36.018" v="9"/>
        <pc:sldMkLst>
          <pc:docMk/>
          <pc:sldMk cId="1681359883" sldId="270"/>
        </pc:sldMkLst>
        <pc:spChg chg="mod">
          <ac:chgData name="Melanie Villca" userId="eba603767c037340" providerId="LiveId" clId="{CAAECC54-F102-454F-A600-A860E1D80639}" dt="2022-09-11T00:11:36.018" v="9"/>
          <ac:spMkLst>
            <pc:docMk/>
            <pc:sldMk cId="1681359883" sldId="270"/>
            <ac:spMk id="2" creationId="{791DC179-A7B5-4427-8398-D7475FFAE526}"/>
          </ac:spMkLst>
        </pc:spChg>
      </pc:sldChg>
      <pc:sldChg chg="modSp">
        <pc:chgData name="Melanie Villca" userId="eba603767c037340" providerId="LiveId" clId="{CAAECC54-F102-454F-A600-A860E1D80639}" dt="2022-09-11T00:11:36.018" v="9"/>
        <pc:sldMkLst>
          <pc:docMk/>
          <pc:sldMk cId="2310429260" sldId="271"/>
        </pc:sldMkLst>
        <pc:spChg chg="mod">
          <ac:chgData name="Melanie Villca" userId="eba603767c037340" providerId="LiveId" clId="{CAAECC54-F102-454F-A600-A860E1D80639}" dt="2022-09-11T00:11:36.018" v="9"/>
          <ac:spMkLst>
            <pc:docMk/>
            <pc:sldMk cId="2310429260" sldId="271"/>
            <ac:spMk id="2" creationId="{791DC179-A7B5-4427-8398-D7475FFAE526}"/>
          </ac:spMkLst>
        </pc:spChg>
      </pc:sldChg>
      <pc:sldChg chg="modSp">
        <pc:chgData name="Melanie Villca" userId="eba603767c037340" providerId="LiveId" clId="{CAAECC54-F102-454F-A600-A860E1D80639}" dt="2022-09-11T00:11:36.018" v="9"/>
        <pc:sldMkLst>
          <pc:docMk/>
          <pc:sldMk cId="1075282433" sldId="272"/>
        </pc:sldMkLst>
        <pc:spChg chg="mod">
          <ac:chgData name="Melanie Villca" userId="eba603767c037340" providerId="LiveId" clId="{CAAECC54-F102-454F-A600-A860E1D80639}" dt="2022-09-11T00:11:36.018" v="9"/>
          <ac:spMkLst>
            <pc:docMk/>
            <pc:sldMk cId="1075282433" sldId="272"/>
            <ac:spMk id="2" creationId="{791DC179-A7B5-4427-8398-D7475FFAE526}"/>
          </ac:spMkLst>
        </pc:spChg>
      </pc:sldChg>
      <pc:sldChg chg="modSp">
        <pc:chgData name="Melanie Villca" userId="eba603767c037340" providerId="LiveId" clId="{CAAECC54-F102-454F-A600-A860E1D80639}" dt="2022-09-11T00:11:36.018" v="9"/>
        <pc:sldMkLst>
          <pc:docMk/>
          <pc:sldMk cId="335470133" sldId="273"/>
        </pc:sldMkLst>
        <pc:spChg chg="mod">
          <ac:chgData name="Melanie Villca" userId="eba603767c037340" providerId="LiveId" clId="{CAAECC54-F102-454F-A600-A860E1D80639}" dt="2022-09-11T00:11:36.018" v="9"/>
          <ac:spMkLst>
            <pc:docMk/>
            <pc:sldMk cId="335470133" sldId="273"/>
            <ac:spMk id="2" creationId="{791DC179-A7B5-4427-8398-D7475FFAE526}"/>
          </ac:spMkLst>
        </pc:spChg>
      </pc:sldChg>
      <pc:sldChg chg="modSp">
        <pc:chgData name="Melanie Villca" userId="eba603767c037340" providerId="LiveId" clId="{CAAECC54-F102-454F-A600-A860E1D80639}" dt="2022-09-11T00:11:36.018" v="9"/>
        <pc:sldMkLst>
          <pc:docMk/>
          <pc:sldMk cId="3460801370" sldId="274"/>
        </pc:sldMkLst>
        <pc:spChg chg="mod">
          <ac:chgData name="Melanie Villca" userId="eba603767c037340" providerId="LiveId" clId="{CAAECC54-F102-454F-A600-A860E1D80639}" dt="2022-09-11T00:11:36.018" v="9"/>
          <ac:spMkLst>
            <pc:docMk/>
            <pc:sldMk cId="3460801370" sldId="274"/>
            <ac:spMk id="2" creationId="{791DC179-A7B5-4427-8398-D7475FFAE52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12/09/2022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12/09/2022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a:t>
            </a:fld>
            <a:endParaRPr lang="es-ES"/>
          </a:p>
        </p:txBody>
      </p:sp>
    </p:spTree>
    <p:extLst>
      <p:ext uri="{BB962C8B-B14F-4D97-AF65-F5344CB8AC3E}">
        <p14:creationId xmlns:p14="http://schemas.microsoft.com/office/powerpoint/2010/main" val="402119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3</a:t>
            </a:fld>
            <a:endParaRPr lang="es-ES"/>
          </a:p>
        </p:txBody>
      </p:sp>
    </p:spTree>
    <p:extLst>
      <p:ext uri="{BB962C8B-B14F-4D97-AF65-F5344CB8AC3E}">
        <p14:creationId xmlns:p14="http://schemas.microsoft.com/office/powerpoint/2010/main" val="408296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4</a:t>
            </a:fld>
            <a:endParaRPr lang="es-ES"/>
          </a:p>
        </p:txBody>
      </p:sp>
    </p:spTree>
    <p:extLst>
      <p:ext uri="{BB962C8B-B14F-4D97-AF65-F5344CB8AC3E}">
        <p14:creationId xmlns:p14="http://schemas.microsoft.com/office/powerpoint/2010/main" val="371625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5</a:t>
            </a:fld>
            <a:endParaRPr lang="es-ES"/>
          </a:p>
        </p:txBody>
      </p:sp>
    </p:spTree>
    <p:extLst>
      <p:ext uri="{BB962C8B-B14F-4D97-AF65-F5344CB8AC3E}">
        <p14:creationId xmlns:p14="http://schemas.microsoft.com/office/powerpoint/2010/main" val="140871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6</a:t>
            </a:fld>
            <a:endParaRPr lang="es-ES"/>
          </a:p>
        </p:txBody>
      </p:sp>
    </p:spTree>
    <p:extLst>
      <p:ext uri="{BB962C8B-B14F-4D97-AF65-F5344CB8AC3E}">
        <p14:creationId xmlns:p14="http://schemas.microsoft.com/office/powerpoint/2010/main" val="30197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17</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12/09/2022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12/09/2022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12/09/2022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12/09/2022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12/09/2022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12/09/2022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12/09/2022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12/09/2022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12/09/2022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12/09/2022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12/09/2022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12/09/2022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es-ES" sz="6000" dirty="0">
                <a:solidFill>
                  <a:schemeClr val="bg1"/>
                </a:solidFill>
              </a:rPr>
              <a:t>TAREA HITO 2</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MELANIE INGRID VILLCA COPA</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985706"/>
          </a:xfrm>
          <a:prstGeom prst="rect">
            <a:avLst/>
          </a:prstGeom>
          <a:noFill/>
        </p:spPr>
        <p:txBody>
          <a:bodyPr wrap="square" rtlCol="0">
            <a:spAutoFit/>
          </a:bodyPr>
          <a:lstStyle/>
          <a:p>
            <a:r>
              <a:rPr lang="es-BO" sz="1100" dirty="0"/>
              <a:t>CREATE TABLE materias</a:t>
            </a:r>
          </a:p>
          <a:p>
            <a:r>
              <a:rPr lang="es-BO" sz="1100" dirty="0"/>
              <a:t>(</a:t>
            </a:r>
          </a:p>
          <a:p>
            <a:r>
              <a:rPr lang="es-BO" sz="1100" dirty="0" err="1"/>
              <a:t>id_mat</a:t>
            </a:r>
            <a:r>
              <a:rPr lang="es-BO" sz="1100" dirty="0"/>
              <a:t> INTEGER AUTO_INCREMENT PRIMARY KEY NOT NULL,</a:t>
            </a:r>
          </a:p>
          <a:p>
            <a:r>
              <a:rPr lang="es-BO" sz="1100" dirty="0" err="1"/>
              <a:t>nombre_mat</a:t>
            </a:r>
            <a:r>
              <a:rPr lang="es-BO" sz="1100" dirty="0"/>
              <a:t> VARCHAR(100),</a:t>
            </a:r>
          </a:p>
          <a:p>
            <a:r>
              <a:rPr lang="es-BO" sz="1100" dirty="0" err="1"/>
              <a:t>cod_mat</a:t>
            </a:r>
            <a:r>
              <a:rPr lang="es-BO" sz="1100" dirty="0"/>
              <a:t> VARCHAR(100)</a:t>
            </a:r>
          </a:p>
          <a:p>
            <a:r>
              <a:rPr lang="es-BO" sz="1100" dirty="0"/>
              <a:t>);</a:t>
            </a:r>
          </a:p>
          <a:p>
            <a:r>
              <a:rPr lang="es-BO" sz="1100" dirty="0"/>
              <a:t>INSERT INTO materias (</a:t>
            </a:r>
            <a:r>
              <a:rPr lang="es-BO" sz="1100" dirty="0" err="1"/>
              <a:t>nombre_mat</a:t>
            </a:r>
            <a:r>
              <a:rPr lang="es-BO" sz="1100" dirty="0"/>
              <a:t>, </a:t>
            </a:r>
            <a:r>
              <a:rPr lang="es-BO" sz="1100" dirty="0" err="1"/>
              <a:t>cod_mat</a:t>
            </a:r>
            <a:r>
              <a:rPr lang="es-BO" sz="1100" dirty="0"/>
              <a:t>)</a:t>
            </a:r>
          </a:p>
          <a:p>
            <a:r>
              <a:rPr lang="es-BO" sz="1100" dirty="0"/>
              <a:t>VALUES ('</a:t>
            </a:r>
            <a:r>
              <a:rPr lang="es-BO" sz="1100" dirty="0" err="1"/>
              <a:t>Introduccion</a:t>
            </a:r>
            <a:r>
              <a:rPr lang="es-BO" sz="1100" dirty="0"/>
              <a:t> a la Arquitectura', 'ARQ-101'),</a:t>
            </a:r>
          </a:p>
          <a:p>
            <a:r>
              <a:rPr lang="es-BO" sz="1100" dirty="0"/>
              <a:t>       ('Urbanismo y </a:t>
            </a:r>
            <a:r>
              <a:rPr lang="es-BO" sz="1100" dirty="0" err="1"/>
              <a:t>Diseno</a:t>
            </a:r>
            <a:r>
              <a:rPr lang="es-BO" sz="1100" dirty="0"/>
              <a:t>', 'ARQ-102'),</a:t>
            </a:r>
          </a:p>
          <a:p>
            <a:r>
              <a:rPr lang="es-BO" sz="1100" dirty="0"/>
              <a:t>       ('Dibujo y Pintura </a:t>
            </a:r>
            <a:r>
              <a:rPr lang="es-BO" sz="1100" dirty="0" err="1"/>
              <a:t>Arquitectonico</a:t>
            </a:r>
            <a:r>
              <a:rPr lang="es-BO" sz="1100" dirty="0"/>
              <a:t>', 'ARQ-103'),</a:t>
            </a:r>
          </a:p>
          <a:p>
            <a:r>
              <a:rPr lang="es-BO" sz="1100" dirty="0"/>
              <a:t>       ('</a:t>
            </a:r>
            <a:r>
              <a:rPr lang="es-BO" sz="1100" dirty="0" err="1"/>
              <a:t>Matematica</a:t>
            </a:r>
            <a:r>
              <a:rPr lang="es-BO" sz="1100" dirty="0"/>
              <a:t> discreta', 'ARQ-104'),</a:t>
            </a:r>
          </a:p>
          <a:p>
            <a:r>
              <a:rPr lang="es-BO" sz="1100" dirty="0"/>
              <a:t>       ('</a:t>
            </a:r>
            <a:r>
              <a:rPr lang="es-BO" sz="1100" dirty="0" err="1"/>
              <a:t>Fisica</a:t>
            </a:r>
            <a:r>
              <a:rPr lang="es-BO" sz="1100" dirty="0"/>
              <a:t> </a:t>
            </a:r>
            <a:r>
              <a:rPr lang="es-BO" sz="1100" dirty="0" err="1"/>
              <a:t>Basica</a:t>
            </a:r>
            <a:r>
              <a:rPr lang="es-BO" sz="1100" dirty="0"/>
              <a:t>', 'ARQ-105');</a:t>
            </a:r>
          </a:p>
          <a:p>
            <a:endParaRPr lang="es-BO" sz="1100" dirty="0"/>
          </a:p>
          <a:p>
            <a:r>
              <a:rPr lang="es-BO" sz="1100" dirty="0"/>
              <a:t>CREATE TABLE </a:t>
            </a:r>
            <a:r>
              <a:rPr lang="es-BO" sz="1100" dirty="0" err="1"/>
              <a:t>inscripcion</a:t>
            </a:r>
            <a:endParaRPr lang="es-BO" sz="1100" dirty="0"/>
          </a:p>
          <a:p>
            <a:r>
              <a:rPr lang="es-BO" sz="1100" dirty="0"/>
              <a:t>(</a:t>
            </a:r>
          </a:p>
          <a:p>
            <a:r>
              <a:rPr lang="es-BO" sz="1100" dirty="0" err="1"/>
              <a:t>id_ins</a:t>
            </a:r>
            <a:r>
              <a:rPr lang="es-BO" sz="1100" dirty="0"/>
              <a:t> INTEGER AUTO_INCREMENT PRIMARY KEY NOT NULL,</a:t>
            </a:r>
          </a:p>
          <a:p>
            <a:r>
              <a:rPr lang="es-BO" sz="1100" dirty="0" err="1"/>
              <a:t>id_est</a:t>
            </a:r>
            <a:r>
              <a:rPr lang="es-BO" sz="1100" dirty="0"/>
              <a:t> INT NOT NULL,</a:t>
            </a:r>
          </a:p>
          <a:p>
            <a:r>
              <a:rPr lang="es-BO" sz="1100" dirty="0" err="1"/>
              <a:t>id_mat</a:t>
            </a:r>
            <a:r>
              <a:rPr lang="es-BO" sz="1100" dirty="0"/>
              <a:t> INT NOT NULL,</a:t>
            </a:r>
          </a:p>
          <a:p>
            <a:r>
              <a:rPr lang="es-BO" sz="1100" dirty="0"/>
              <a:t>semestre VARCHAR(20),</a:t>
            </a:r>
          </a:p>
          <a:p>
            <a:r>
              <a:rPr lang="es-BO" sz="1100" dirty="0" err="1"/>
              <a:t>gestion</a:t>
            </a:r>
            <a:r>
              <a:rPr lang="es-BO" sz="1100" dirty="0"/>
              <a:t> INTEGER,</a:t>
            </a:r>
          </a:p>
          <a:p>
            <a:r>
              <a:rPr lang="es-BO" sz="1100" dirty="0"/>
              <a:t>FOREIGN KEY (</a:t>
            </a:r>
            <a:r>
              <a:rPr lang="es-BO" sz="1100" dirty="0" err="1"/>
              <a:t>id_est</a:t>
            </a:r>
            <a:r>
              <a:rPr lang="es-BO" sz="1100" dirty="0"/>
              <a:t>) REFERENCES estudiantes (</a:t>
            </a:r>
            <a:r>
              <a:rPr lang="es-BO" sz="1100" dirty="0" err="1"/>
              <a:t>id_est</a:t>
            </a:r>
            <a:r>
              <a:rPr lang="es-BO" sz="1100" dirty="0"/>
              <a:t>),</a:t>
            </a:r>
          </a:p>
          <a:p>
            <a:r>
              <a:rPr lang="es-BO" sz="1100" dirty="0"/>
              <a:t>FOREIGN KEY (</a:t>
            </a:r>
            <a:r>
              <a:rPr lang="es-BO" sz="1100" dirty="0" err="1"/>
              <a:t>id_mat</a:t>
            </a:r>
            <a:r>
              <a:rPr lang="es-BO" sz="1100" dirty="0"/>
              <a:t>) REFERENCES materias (</a:t>
            </a:r>
            <a:r>
              <a:rPr lang="es-BO" sz="1100" dirty="0" err="1"/>
              <a:t>id_mat</a:t>
            </a:r>
            <a:r>
              <a:rPr lang="es-BO" sz="1100" dirty="0"/>
              <a:t>)</a:t>
            </a:r>
          </a:p>
          <a:p>
            <a:r>
              <a:rPr lang="es-BO" sz="1100" dirty="0"/>
              <a:t>);</a:t>
            </a:r>
          </a:p>
        </p:txBody>
      </p:sp>
    </p:spTree>
    <p:extLst>
      <p:ext uri="{BB962C8B-B14F-4D97-AF65-F5344CB8AC3E}">
        <p14:creationId xmlns:p14="http://schemas.microsoft.com/office/powerpoint/2010/main" val="107528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816429"/>
          </a:xfrm>
          <a:prstGeom prst="rect">
            <a:avLst/>
          </a:prstGeom>
          <a:noFill/>
        </p:spPr>
        <p:txBody>
          <a:bodyPr wrap="square" rtlCol="0">
            <a:spAutoFit/>
          </a:bodyPr>
          <a:lstStyle/>
          <a:p>
            <a:r>
              <a:rPr lang="es-BO" sz="1100" dirty="0"/>
              <a:t>INSERT INTO </a:t>
            </a:r>
            <a:r>
              <a:rPr lang="es-BO" sz="1100" dirty="0" err="1"/>
              <a:t>inscripcion</a:t>
            </a:r>
            <a:r>
              <a:rPr lang="es-BO" sz="1100" dirty="0"/>
              <a:t> (</a:t>
            </a:r>
            <a:r>
              <a:rPr lang="es-BO" sz="1100" dirty="0" err="1"/>
              <a:t>id_est</a:t>
            </a:r>
            <a:r>
              <a:rPr lang="es-BO" sz="1100" dirty="0"/>
              <a:t>, </a:t>
            </a:r>
            <a:r>
              <a:rPr lang="es-BO" sz="1100" dirty="0" err="1"/>
              <a:t>id_mat</a:t>
            </a:r>
            <a:r>
              <a:rPr lang="es-BO" sz="1100" dirty="0"/>
              <a:t>, semestre, </a:t>
            </a:r>
            <a:r>
              <a:rPr lang="es-BO" sz="1100" dirty="0" err="1"/>
              <a:t>gestion</a:t>
            </a:r>
            <a:r>
              <a:rPr lang="es-BO" sz="1100" dirty="0"/>
              <a:t>)</a:t>
            </a:r>
          </a:p>
          <a:p>
            <a:r>
              <a:rPr lang="es-BO" sz="1100" dirty="0"/>
              <a:t>VALUES (1, 1, '1er Semestre', 2018),</a:t>
            </a:r>
          </a:p>
          <a:p>
            <a:r>
              <a:rPr lang="es-BO" sz="1100" dirty="0"/>
              <a:t>       (1, 2, '2do Semestre', 2018),</a:t>
            </a:r>
          </a:p>
          <a:p>
            <a:r>
              <a:rPr lang="es-BO" sz="1100" dirty="0"/>
              <a:t>       (2, 4, '1er Semestre', 2019),</a:t>
            </a:r>
          </a:p>
          <a:p>
            <a:r>
              <a:rPr lang="es-BO" sz="1100" dirty="0"/>
              <a:t>       (2, 3, '2do Semestre', 2019),</a:t>
            </a:r>
          </a:p>
          <a:p>
            <a:r>
              <a:rPr lang="es-BO" sz="1100" dirty="0"/>
              <a:t>       (3, 3, '2do Semestre', 2020),</a:t>
            </a:r>
          </a:p>
          <a:p>
            <a:r>
              <a:rPr lang="es-BO" sz="1100" dirty="0"/>
              <a:t>       (3, 1, '3er Semestre', 2020),</a:t>
            </a:r>
          </a:p>
          <a:p>
            <a:r>
              <a:rPr lang="es-BO" sz="1100" dirty="0"/>
              <a:t>       (4, 4, '4to Semestre', 2021),</a:t>
            </a:r>
          </a:p>
          <a:p>
            <a:r>
              <a:rPr lang="es-BO" sz="1100" dirty="0"/>
              <a:t>       (5, 5, '5to Semestre', 2021);</a:t>
            </a:r>
          </a:p>
          <a:p>
            <a:endParaRPr lang="es-BO" sz="1100" dirty="0"/>
          </a:p>
          <a:p>
            <a:r>
              <a:rPr lang="es-BO" sz="1100" dirty="0"/>
              <a:t># Mostrar los nombres y apellidos de los estudiantes inscritos en la materia</a:t>
            </a:r>
          </a:p>
          <a:p>
            <a:r>
              <a:rPr lang="es-BO" sz="1100" dirty="0"/>
              <a:t># ARQ-105, adicionalmente mostrar el nombre de la materia.</a:t>
            </a:r>
          </a:p>
          <a:p>
            <a:endParaRPr lang="es-BO" sz="1100" dirty="0"/>
          </a:p>
          <a:p>
            <a:r>
              <a:rPr lang="es-BO" sz="1100" dirty="0"/>
              <a:t>SELECT </a:t>
            </a:r>
            <a:r>
              <a:rPr lang="es-BO" sz="1100" dirty="0" err="1"/>
              <a:t>est.id_est</a:t>
            </a:r>
            <a:r>
              <a:rPr lang="es-BO" sz="1100" dirty="0"/>
              <a:t>,</a:t>
            </a:r>
          </a:p>
          <a:p>
            <a:r>
              <a:rPr lang="es-BO" sz="1100" dirty="0"/>
              <a:t>       </a:t>
            </a:r>
            <a:r>
              <a:rPr lang="es-BO" sz="1100" dirty="0" err="1"/>
              <a:t>est.nombres</a:t>
            </a:r>
            <a:r>
              <a:rPr lang="es-BO" sz="1100" dirty="0"/>
              <a:t>,</a:t>
            </a:r>
          </a:p>
          <a:p>
            <a:r>
              <a:rPr lang="es-BO" sz="1100" dirty="0"/>
              <a:t>       </a:t>
            </a:r>
            <a:r>
              <a:rPr lang="es-BO" sz="1100" dirty="0" err="1"/>
              <a:t>est.apellidos</a:t>
            </a:r>
            <a:r>
              <a:rPr lang="es-BO" sz="1100" dirty="0"/>
              <a:t>,</a:t>
            </a:r>
          </a:p>
          <a:p>
            <a:r>
              <a:rPr lang="es-BO" sz="1100" dirty="0"/>
              <a:t>       </a:t>
            </a:r>
            <a:r>
              <a:rPr lang="es-BO" sz="1100" dirty="0" err="1"/>
              <a:t>mat.nombre_mat</a:t>
            </a:r>
            <a:r>
              <a:rPr lang="es-BO" sz="1100" dirty="0"/>
              <a:t>,</a:t>
            </a:r>
          </a:p>
          <a:p>
            <a:r>
              <a:rPr lang="es-BO" sz="1100" dirty="0"/>
              <a:t>       </a:t>
            </a:r>
            <a:r>
              <a:rPr lang="es-BO" sz="1100" dirty="0" err="1"/>
              <a:t>mat.cod_mat</a:t>
            </a:r>
            <a:endParaRPr lang="es-BO" sz="1100" dirty="0"/>
          </a:p>
          <a:p>
            <a:r>
              <a:rPr lang="es-BO" sz="1100" dirty="0"/>
              <a:t>FROM estudiantes AS </a:t>
            </a:r>
            <a:r>
              <a:rPr lang="es-BO" sz="1100" dirty="0" err="1"/>
              <a:t>est</a:t>
            </a:r>
            <a:endParaRPr lang="es-BO" sz="1100" dirty="0"/>
          </a:p>
          <a:p>
            <a:r>
              <a:rPr lang="es-BO" sz="1100" dirty="0"/>
              <a:t>    INNER JOIN </a:t>
            </a:r>
            <a:r>
              <a:rPr lang="es-BO" sz="1100" dirty="0" err="1"/>
              <a:t>inscripcion</a:t>
            </a:r>
            <a:r>
              <a:rPr lang="es-BO" sz="1100" dirty="0"/>
              <a:t> AS </a:t>
            </a:r>
            <a:r>
              <a:rPr lang="es-BO" sz="1100" dirty="0" err="1"/>
              <a:t>ins</a:t>
            </a:r>
            <a:r>
              <a:rPr lang="es-BO" sz="1100" dirty="0"/>
              <a:t> ON </a:t>
            </a:r>
            <a:r>
              <a:rPr lang="es-BO" sz="1100" dirty="0" err="1"/>
              <a:t>est.id_est</a:t>
            </a:r>
            <a:r>
              <a:rPr lang="es-BO" sz="1100" dirty="0"/>
              <a:t> = </a:t>
            </a:r>
            <a:r>
              <a:rPr lang="es-BO" sz="1100" dirty="0" err="1"/>
              <a:t>ins.id_est</a:t>
            </a:r>
            <a:endParaRPr lang="es-BO" sz="1100" dirty="0"/>
          </a:p>
          <a:p>
            <a:r>
              <a:rPr lang="es-BO" sz="1100" dirty="0"/>
              <a:t>    INNER JOIN materias AS </a:t>
            </a:r>
            <a:r>
              <a:rPr lang="es-BO" sz="1100" dirty="0" err="1"/>
              <a:t>mat</a:t>
            </a:r>
            <a:r>
              <a:rPr lang="es-BO" sz="1100" dirty="0"/>
              <a:t> ON </a:t>
            </a:r>
            <a:r>
              <a:rPr lang="es-BO" sz="1100" dirty="0" err="1"/>
              <a:t>ins.id_mat</a:t>
            </a:r>
            <a:r>
              <a:rPr lang="es-BO" sz="1100" dirty="0"/>
              <a:t> = </a:t>
            </a:r>
            <a:r>
              <a:rPr lang="es-BO" sz="1100" dirty="0" err="1"/>
              <a:t>mat.id_mat</a:t>
            </a:r>
            <a:endParaRPr lang="es-BO" sz="1100" dirty="0"/>
          </a:p>
          <a:p>
            <a:r>
              <a:rPr lang="es-BO" sz="1100" dirty="0"/>
              <a:t>WHERE </a:t>
            </a:r>
            <a:r>
              <a:rPr lang="es-BO" sz="1100" dirty="0" err="1"/>
              <a:t>mat.cod_mat</a:t>
            </a:r>
            <a:r>
              <a:rPr lang="es-BO" sz="1100" dirty="0"/>
              <a:t> = 'ARQ-105';</a:t>
            </a:r>
          </a:p>
        </p:txBody>
      </p:sp>
    </p:spTree>
    <p:extLst>
      <p:ext uri="{BB962C8B-B14F-4D97-AF65-F5344CB8AC3E}">
        <p14:creationId xmlns:p14="http://schemas.microsoft.com/office/powerpoint/2010/main" val="33547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970044"/>
          </a:xfrm>
          <a:prstGeom prst="rect">
            <a:avLst/>
          </a:prstGeom>
          <a:noFill/>
        </p:spPr>
        <p:txBody>
          <a:bodyPr wrap="square" rtlCol="0">
            <a:spAutoFit/>
          </a:bodyPr>
          <a:lstStyle/>
          <a:p>
            <a:r>
              <a:rPr lang="es-BO" sz="1100"/>
              <a:t>#Deberá de crear una función que reciba dos parámetros y</a:t>
            </a:r>
          </a:p>
          <a:p>
            <a:r>
              <a:rPr lang="es-BO" sz="1100"/>
              <a:t>#esta función deberá ser utilizada en la cláusula WHERE.</a:t>
            </a:r>
          </a:p>
          <a:p>
            <a:endParaRPr lang="es-BO" sz="1100"/>
          </a:p>
          <a:p>
            <a:r>
              <a:rPr lang="es-BO" sz="1100"/>
              <a:t>CREATE FUNCTION comparaMaterias(materia varchar(15), codMateria varchar(15))</a:t>
            </a:r>
          </a:p>
          <a:p>
            <a:r>
              <a:rPr lang="es-BO" sz="1100"/>
              <a:t>  RETURNS BOOLEAN</a:t>
            </a:r>
          </a:p>
          <a:p>
            <a:r>
              <a:rPr lang="es-BO" sz="1100"/>
              <a:t>  begin</a:t>
            </a:r>
          </a:p>
          <a:p>
            <a:r>
              <a:rPr lang="es-BO" sz="1100"/>
              <a:t>      return materia = codMateria;</a:t>
            </a:r>
          </a:p>
          <a:p>
            <a:r>
              <a:rPr lang="es-BO" sz="1100"/>
              <a:t>  end;</a:t>
            </a:r>
          </a:p>
          <a:p>
            <a:r>
              <a:rPr lang="es-BO" sz="1100"/>
              <a:t>SELECT est.id_est,</a:t>
            </a:r>
          </a:p>
          <a:p>
            <a:r>
              <a:rPr lang="es-BO" sz="1100"/>
              <a:t>       est.nombres,</a:t>
            </a:r>
          </a:p>
          <a:p>
            <a:r>
              <a:rPr lang="es-BO" sz="1100"/>
              <a:t>       est.apellidos,</a:t>
            </a:r>
          </a:p>
          <a:p>
            <a:r>
              <a:rPr lang="es-BO" sz="1100"/>
              <a:t>       mat.nombre_mat,</a:t>
            </a:r>
          </a:p>
          <a:p>
            <a:r>
              <a:rPr lang="es-BO" sz="1100"/>
              <a:t>       mat.cod_mat</a:t>
            </a:r>
          </a:p>
          <a:p>
            <a:r>
              <a:rPr lang="es-BO" sz="1100"/>
              <a:t>FROM estudiantes AS est</a:t>
            </a:r>
          </a:p>
          <a:p>
            <a:r>
              <a:rPr lang="es-BO" sz="1100"/>
              <a:t>    INNER JOIN inscripcion AS ins ON est.id_est = ins.id_est</a:t>
            </a:r>
          </a:p>
          <a:p>
            <a:r>
              <a:rPr lang="es-BO" sz="1100"/>
              <a:t>    INNER JOIN materias AS mat ON ins.id_mat = mat.id_mat</a:t>
            </a:r>
          </a:p>
          <a:p>
            <a:r>
              <a:rPr lang="es-BO" sz="1100"/>
              <a:t>WHERE comparaMaterias(mat.cod_mat, 'ARQ-105');</a:t>
            </a:r>
            <a:endParaRPr lang="es-BO" sz="1100" dirty="0"/>
          </a:p>
        </p:txBody>
      </p:sp>
    </p:spTree>
    <p:extLst>
      <p:ext uri="{BB962C8B-B14F-4D97-AF65-F5344CB8AC3E}">
        <p14:creationId xmlns:p14="http://schemas.microsoft.com/office/powerpoint/2010/main" val="346080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339102"/>
          </a:xfrm>
          <a:prstGeom prst="rect">
            <a:avLst/>
          </a:prstGeom>
          <a:noFill/>
        </p:spPr>
        <p:txBody>
          <a:bodyPr wrap="square" rtlCol="0">
            <a:spAutoFit/>
          </a:bodyPr>
          <a:lstStyle/>
          <a:p>
            <a:pPr marL="342900" indent="-342900">
              <a:buAutoNum type="arabicPeriod" startAt="14"/>
            </a:pPr>
            <a:r>
              <a:rPr lang="es-MX" b="1" dirty="0">
                <a:solidFill>
                  <a:srgbClr val="002060"/>
                </a:solidFill>
              </a:rPr>
              <a:t>Crear una función que permita obtener el promedio de las edades del género masculino o femenino de los estudiantes inscritos en la asignatura ARQ-104.</a:t>
            </a:r>
          </a:p>
          <a:p>
            <a:endParaRPr lang="es-BO" sz="1100" dirty="0"/>
          </a:p>
          <a:p>
            <a:r>
              <a:rPr lang="es-BO" sz="1100" dirty="0"/>
              <a:t>CREATE FUNCTION </a:t>
            </a:r>
            <a:r>
              <a:rPr lang="es-BO" sz="1100" dirty="0" err="1"/>
              <a:t>avg_edad_estudiantes</a:t>
            </a:r>
            <a:r>
              <a:rPr lang="es-BO" sz="1100" dirty="0"/>
              <a:t>() RETURNS </a:t>
            </a:r>
            <a:r>
              <a:rPr lang="es-BO" sz="1100" dirty="0" err="1"/>
              <a:t>int</a:t>
            </a:r>
            <a:endParaRPr lang="es-BO" sz="1100" dirty="0"/>
          </a:p>
          <a:p>
            <a:r>
              <a:rPr lang="es-BO" sz="1100" dirty="0"/>
              <a:t>BEGIN</a:t>
            </a:r>
          </a:p>
          <a:p>
            <a:r>
              <a:rPr lang="es-BO" sz="1100" dirty="0" err="1"/>
              <a:t>return</a:t>
            </a:r>
            <a:endParaRPr lang="es-BO" sz="1100" dirty="0"/>
          </a:p>
          <a:p>
            <a:r>
              <a:rPr lang="es-BO" sz="1100" dirty="0"/>
              <a:t>(</a:t>
            </a:r>
          </a:p>
          <a:p>
            <a:r>
              <a:rPr lang="es-BO" sz="1100" dirty="0"/>
              <a:t>SELECT AVG(</a:t>
            </a:r>
            <a:r>
              <a:rPr lang="es-BO" sz="1100" dirty="0" err="1"/>
              <a:t>est.edad</a:t>
            </a:r>
            <a:r>
              <a:rPr lang="es-BO" sz="1100" dirty="0"/>
              <a:t>)</a:t>
            </a:r>
          </a:p>
          <a:p>
            <a:r>
              <a:rPr lang="es-BO" sz="1100" dirty="0"/>
              <a:t>FROM estudiantes AS </a:t>
            </a:r>
            <a:r>
              <a:rPr lang="es-BO" sz="1100" dirty="0" err="1"/>
              <a:t>est</a:t>
            </a:r>
            <a:endParaRPr lang="es-BO" sz="1100" dirty="0"/>
          </a:p>
          <a:p>
            <a:r>
              <a:rPr lang="es-BO" sz="1100" dirty="0"/>
              <a:t>);</a:t>
            </a:r>
          </a:p>
          <a:p>
            <a:r>
              <a:rPr lang="es-BO" sz="1100" dirty="0"/>
              <a:t>END;</a:t>
            </a:r>
          </a:p>
          <a:p>
            <a:r>
              <a:rPr lang="es-BO" sz="1100" dirty="0"/>
              <a:t>SELECT </a:t>
            </a:r>
            <a:r>
              <a:rPr lang="es-BO" sz="1100" dirty="0" err="1"/>
              <a:t>avg_edad_estudiantes</a:t>
            </a:r>
            <a:r>
              <a:rPr lang="es-BO" sz="1100" dirty="0"/>
              <a:t>();</a:t>
            </a:r>
          </a:p>
        </p:txBody>
      </p:sp>
    </p:spTree>
    <p:extLst>
      <p:ext uri="{BB962C8B-B14F-4D97-AF65-F5344CB8AC3E}">
        <p14:creationId xmlns:p14="http://schemas.microsoft.com/office/powerpoint/2010/main" val="11544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2400657"/>
          </a:xfrm>
          <a:prstGeom prst="rect">
            <a:avLst/>
          </a:prstGeom>
          <a:noFill/>
        </p:spPr>
        <p:txBody>
          <a:bodyPr wrap="square" rtlCol="0">
            <a:spAutoFit/>
          </a:bodyPr>
          <a:lstStyle/>
          <a:p>
            <a:pPr marL="342900" indent="-342900">
              <a:buAutoNum type="arabicPeriod" startAt="15"/>
            </a:pPr>
            <a:r>
              <a:rPr lang="es-MX" b="1" dirty="0">
                <a:solidFill>
                  <a:srgbClr val="002060"/>
                </a:solidFill>
              </a:rPr>
              <a:t>Crear una función que permita concatenar 3 cadenas.</a:t>
            </a:r>
          </a:p>
          <a:p>
            <a:endParaRPr lang="es-MX" sz="1100" dirty="0"/>
          </a:p>
          <a:p>
            <a:r>
              <a:rPr lang="es-MX" sz="1100" dirty="0" err="1"/>
              <a:t>select</a:t>
            </a:r>
            <a:r>
              <a:rPr lang="es-MX" sz="1100" dirty="0"/>
              <a:t> CONCAT(</a:t>
            </a:r>
            <a:r>
              <a:rPr lang="es-MX" sz="1100" dirty="0" err="1"/>
              <a:t>est.nombres</a:t>
            </a:r>
            <a:r>
              <a:rPr lang="es-MX" sz="1100" dirty="0"/>
              <a:t>, ' ',</a:t>
            </a:r>
            <a:r>
              <a:rPr lang="es-MX" sz="1100" dirty="0" err="1"/>
              <a:t>est.apellidos</a:t>
            </a:r>
            <a:r>
              <a:rPr lang="es-MX" sz="1100" dirty="0"/>
              <a:t>, ' ', </a:t>
            </a:r>
            <a:r>
              <a:rPr lang="es-MX" sz="1100" dirty="0" err="1"/>
              <a:t>est.edad</a:t>
            </a:r>
            <a:r>
              <a:rPr lang="es-MX" sz="1100" dirty="0"/>
              <a:t>) as Persona</a:t>
            </a:r>
          </a:p>
          <a:p>
            <a:r>
              <a:rPr lang="es-MX" sz="1100" dirty="0" err="1"/>
              <a:t>from</a:t>
            </a:r>
            <a:r>
              <a:rPr lang="es-MX" sz="1100" dirty="0"/>
              <a:t> estudiantes as </a:t>
            </a:r>
            <a:r>
              <a:rPr lang="es-MX" sz="1100" dirty="0" err="1"/>
              <a:t>est</a:t>
            </a:r>
            <a:r>
              <a:rPr lang="es-MX" sz="1100" dirty="0"/>
              <a:t>;</a:t>
            </a:r>
          </a:p>
          <a:p>
            <a:r>
              <a:rPr lang="es-MX" sz="1100" dirty="0" err="1"/>
              <a:t>create</a:t>
            </a:r>
            <a:r>
              <a:rPr lang="es-MX" sz="1100" dirty="0"/>
              <a:t> </a:t>
            </a:r>
            <a:r>
              <a:rPr lang="es-MX" sz="1100" dirty="0" err="1"/>
              <a:t>function</a:t>
            </a:r>
            <a:r>
              <a:rPr lang="es-MX" sz="1100" dirty="0"/>
              <a:t> </a:t>
            </a:r>
            <a:r>
              <a:rPr lang="es-MX" sz="1100" dirty="0" err="1"/>
              <a:t>getNombreCompletoyEdad</a:t>
            </a:r>
            <a:r>
              <a:rPr lang="es-MX" sz="1100" dirty="0"/>
              <a:t>(nombre </a:t>
            </a:r>
            <a:r>
              <a:rPr lang="es-MX" sz="1100" dirty="0" err="1"/>
              <a:t>varchar</a:t>
            </a:r>
            <a:r>
              <a:rPr lang="es-MX" sz="1100" dirty="0"/>
              <a:t>(100),apellidos </a:t>
            </a:r>
            <a:r>
              <a:rPr lang="es-MX" sz="1100" dirty="0" err="1"/>
              <a:t>varchar</a:t>
            </a:r>
            <a:r>
              <a:rPr lang="es-MX" sz="1100" dirty="0"/>
              <a:t>(100),edad </a:t>
            </a:r>
            <a:r>
              <a:rPr lang="es-MX" sz="1100" dirty="0" err="1"/>
              <a:t>integer</a:t>
            </a:r>
            <a:r>
              <a:rPr lang="es-MX" sz="1100" dirty="0"/>
              <a:t>)</a:t>
            </a:r>
          </a:p>
          <a:p>
            <a:r>
              <a:rPr lang="es-MX" sz="1100" dirty="0" err="1"/>
              <a:t>returns</a:t>
            </a:r>
            <a:r>
              <a:rPr lang="es-MX" sz="1100" dirty="0"/>
              <a:t> </a:t>
            </a:r>
            <a:r>
              <a:rPr lang="es-MX" sz="1100" dirty="0" err="1"/>
              <a:t>varchar</a:t>
            </a:r>
            <a:r>
              <a:rPr lang="es-MX" sz="1100" dirty="0"/>
              <a:t>(200)</a:t>
            </a:r>
          </a:p>
          <a:p>
            <a:r>
              <a:rPr lang="es-MX" sz="1100" dirty="0" err="1"/>
              <a:t>begin</a:t>
            </a:r>
            <a:endParaRPr lang="es-MX" sz="1100" dirty="0"/>
          </a:p>
          <a:p>
            <a:r>
              <a:rPr lang="es-MX" sz="1100" dirty="0"/>
              <a:t>    declare </a:t>
            </a:r>
            <a:r>
              <a:rPr lang="es-MX" sz="1100" dirty="0" err="1"/>
              <a:t>nombreCompletoyEdad</a:t>
            </a:r>
            <a:r>
              <a:rPr lang="es-MX" sz="1100" dirty="0"/>
              <a:t> </a:t>
            </a:r>
            <a:r>
              <a:rPr lang="es-MX" sz="1100" dirty="0" err="1"/>
              <a:t>varchar</a:t>
            </a:r>
            <a:r>
              <a:rPr lang="es-MX" sz="1100" dirty="0"/>
              <a:t>(200);</a:t>
            </a:r>
          </a:p>
          <a:p>
            <a:r>
              <a:rPr lang="es-MX" sz="1100" dirty="0"/>
              <a:t>    set </a:t>
            </a:r>
            <a:r>
              <a:rPr lang="es-MX" sz="1100" dirty="0" err="1"/>
              <a:t>nombreCompletoyEdad</a:t>
            </a:r>
            <a:r>
              <a:rPr lang="es-MX" sz="1100" dirty="0"/>
              <a:t> = CONCAT(nombre, ' ', apellidos, ' ',edad);</a:t>
            </a:r>
          </a:p>
          <a:p>
            <a:r>
              <a:rPr lang="es-MX" sz="1100" dirty="0"/>
              <a:t>    </a:t>
            </a:r>
            <a:r>
              <a:rPr lang="es-MX" sz="1100" dirty="0" err="1"/>
              <a:t>return</a:t>
            </a:r>
            <a:r>
              <a:rPr lang="es-MX" sz="1100" dirty="0"/>
              <a:t> </a:t>
            </a:r>
            <a:r>
              <a:rPr lang="es-MX" sz="1100" dirty="0" err="1"/>
              <a:t>nombreCompletoyEdad</a:t>
            </a:r>
            <a:r>
              <a:rPr lang="es-MX" sz="1100" dirty="0"/>
              <a:t>;</a:t>
            </a:r>
          </a:p>
          <a:p>
            <a:r>
              <a:rPr lang="es-MX" sz="1100" dirty="0" err="1"/>
              <a:t>end</a:t>
            </a:r>
            <a:r>
              <a:rPr lang="es-MX" sz="1100" dirty="0"/>
              <a:t>;</a:t>
            </a:r>
          </a:p>
          <a:p>
            <a:r>
              <a:rPr lang="es-MX" sz="1100" dirty="0" err="1"/>
              <a:t>select</a:t>
            </a:r>
            <a:r>
              <a:rPr lang="es-MX" sz="1100" dirty="0"/>
              <a:t> </a:t>
            </a:r>
            <a:r>
              <a:rPr lang="es-MX" sz="1100" dirty="0" err="1"/>
              <a:t>getNombreCompletoyEdad</a:t>
            </a:r>
            <a:r>
              <a:rPr lang="es-MX" sz="1100" dirty="0"/>
              <a:t>(</a:t>
            </a:r>
            <a:r>
              <a:rPr lang="es-MX" sz="1100" dirty="0" err="1"/>
              <a:t>est.nombres</a:t>
            </a:r>
            <a:r>
              <a:rPr lang="es-MX" sz="1100" dirty="0"/>
              <a:t>, </a:t>
            </a:r>
            <a:r>
              <a:rPr lang="es-MX" sz="1100" dirty="0" err="1"/>
              <a:t>est.apellidos,est.edad</a:t>
            </a:r>
            <a:r>
              <a:rPr lang="es-MX" sz="1100" dirty="0"/>
              <a:t>) as persona</a:t>
            </a:r>
          </a:p>
          <a:p>
            <a:r>
              <a:rPr lang="es-MX" sz="1100" dirty="0" err="1"/>
              <a:t>from</a:t>
            </a:r>
            <a:r>
              <a:rPr lang="es-MX" sz="1100" dirty="0"/>
              <a:t> estudiantes as </a:t>
            </a:r>
            <a:r>
              <a:rPr lang="es-MX" sz="1100" dirty="0" err="1"/>
              <a:t>est</a:t>
            </a:r>
            <a:r>
              <a:rPr lang="es-MX" sz="1100" dirty="0"/>
              <a:t>;</a:t>
            </a:r>
          </a:p>
        </p:txBody>
      </p:sp>
    </p:spTree>
    <p:extLst>
      <p:ext uri="{BB962C8B-B14F-4D97-AF65-F5344CB8AC3E}">
        <p14:creationId xmlns:p14="http://schemas.microsoft.com/office/powerpoint/2010/main" val="378020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908762"/>
          </a:xfrm>
          <a:prstGeom prst="rect">
            <a:avLst/>
          </a:prstGeom>
          <a:noFill/>
        </p:spPr>
        <p:txBody>
          <a:bodyPr wrap="square" rtlCol="0">
            <a:spAutoFit/>
          </a:bodyPr>
          <a:lstStyle/>
          <a:p>
            <a:pPr marL="342900" indent="-342900">
              <a:buAutoNum type="arabicPeriod" startAt="16"/>
            </a:pPr>
            <a:r>
              <a:rPr lang="es-MX" b="1" dirty="0">
                <a:solidFill>
                  <a:srgbClr val="002060"/>
                </a:solidFill>
              </a:rPr>
              <a:t>Crear una función de acuerdo a lo siguiente:                                                                     Mostrar el nombre, apellidos y el semestre de todos los estudiantes que estén inscritos. Siempre y cuando la suma de las edades del sexo femenino o masculino sea par y mayores a cierta edad.</a:t>
            </a:r>
          </a:p>
          <a:p>
            <a:endParaRPr lang="es-MX" sz="1100" dirty="0"/>
          </a:p>
          <a:p>
            <a:r>
              <a:rPr lang="es-MX" sz="1100" dirty="0"/>
              <a:t>CREATE FUNCTION </a:t>
            </a:r>
            <a:r>
              <a:rPr lang="es-MX" sz="1100" dirty="0" err="1"/>
              <a:t>sumaEdades</a:t>
            </a:r>
            <a:r>
              <a:rPr lang="es-MX" sz="1100" dirty="0"/>
              <a:t>(genero </a:t>
            </a:r>
            <a:r>
              <a:rPr lang="es-MX" sz="1100" dirty="0" err="1"/>
              <a:t>varchar</a:t>
            </a:r>
            <a:r>
              <a:rPr lang="es-MX" sz="1100" dirty="0"/>
              <a:t>(10))</a:t>
            </a:r>
          </a:p>
          <a:p>
            <a:r>
              <a:rPr lang="es-MX" sz="1100" dirty="0"/>
              <a:t>RETURNS INTEGER</a:t>
            </a:r>
          </a:p>
          <a:p>
            <a:r>
              <a:rPr lang="es-MX" sz="1100" dirty="0" err="1"/>
              <a:t>begin</a:t>
            </a:r>
            <a:endParaRPr lang="es-MX" sz="1100" dirty="0"/>
          </a:p>
          <a:p>
            <a:r>
              <a:rPr lang="es-MX" sz="1100" dirty="0"/>
              <a:t>    </a:t>
            </a:r>
            <a:r>
              <a:rPr lang="es-MX" sz="1100" dirty="0" err="1"/>
              <a:t>return</a:t>
            </a:r>
            <a:r>
              <a:rPr lang="es-MX" sz="1100" dirty="0"/>
              <a:t> (</a:t>
            </a:r>
          </a:p>
          <a:p>
            <a:r>
              <a:rPr lang="es-MX" sz="1100" dirty="0"/>
              <a:t>    </a:t>
            </a:r>
            <a:r>
              <a:rPr lang="es-MX" sz="1100" dirty="0" err="1"/>
              <a:t>select</a:t>
            </a:r>
            <a:r>
              <a:rPr lang="es-MX" sz="1100" dirty="0"/>
              <a:t> SUM(</a:t>
            </a:r>
            <a:r>
              <a:rPr lang="es-MX" sz="1100" dirty="0" err="1"/>
              <a:t>est.edad</a:t>
            </a:r>
            <a:r>
              <a:rPr lang="es-MX" sz="1100" dirty="0"/>
              <a:t>)</a:t>
            </a:r>
          </a:p>
          <a:p>
            <a:r>
              <a:rPr lang="es-MX" sz="1100" dirty="0"/>
              <a:t>    </a:t>
            </a:r>
            <a:r>
              <a:rPr lang="es-MX" sz="1100" dirty="0" err="1"/>
              <a:t>from</a:t>
            </a:r>
            <a:r>
              <a:rPr lang="es-MX" sz="1100" dirty="0"/>
              <a:t> estudiantes AS </a:t>
            </a:r>
            <a:r>
              <a:rPr lang="es-MX" sz="1100" dirty="0" err="1"/>
              <a:t>est</a:t>
            </a:r>
            <a:endParaRPr lang="es-MX" sz="1100" dirty="0"/>
          </a:p>
          <a:p>
            <a:r>
              <a:rPr lang="es-MX" sz="1100" dirty="0"/>
              <a:t>    </a:t>
            </a:r>
            <a:r>
              <a:rPr lang="es-MX" sz="1100" dirty="0" err="1"/>
              <a:t>where</a:t>
            </a:r>
            <a:r>
              <a:rPr lang="es-MX" sz="1100" dirty="0"/>
              <a:t> </a:t>
            </a:r>
            <a:r>
              <a:rPr lang="es-MX" sz="1100" dirty="0" err="1"/>
              <a:t>est.sexo</a:t>
            </a:r>
            <a:r>
              <a:rPr lang="es-MX" sz="1100" dirty="0"/>
              <a:t> = genero</a:t>
            </a:r>
          </a:p>
          <a:p>
            <a:r>
              <a:rPr lang="es-MX" sz="1100" dirty="0"/>
              <a:t> );</a:t>
            </a:r>
          </a:p>
          <a:p>
            <a:r>
              <a:rPr lang="es-MX" sz="1100" dirty="0" err="1"/>
              <a:t>end</a:t>
            </a:r>
            <a:r>
              <a:rPr lang="es-MX" sz="1100" dirty="0"/>
              <a:t>;</a:t>
            </a:r>
          </a:p>
          <a:p>
            <a:endParaRPr lang="es-MX" sz="1100" dirty="0"/>
          </a:p>
          <a:p>
            <a:r>
              <a:rPr lang="es-MX" sz="1100" dirty="0" err="1"/>
              <a:t>select</a:t>
            </a:r>
            <a:r>
              <a:rPr lang="es-MX" sz="1100" dirty="0"/>
              <a:t> </a:t>
            </a:r>
            <a:r>
              <a:rPr lang="es-MX" sz="1100" dirty="0" err="1"/>
              <a:t>est.nombres</a:t>
            </a:r>
            <a:r>
              <a:rPr lang="es-MX" sz="1100" dirty="0"/>
              <a:t>, </a:t>
            </a:r>
            <a:r>
              <a:rPr lang="es-MX" sz="1100" dirty="0" err="1"/>
              <a:t>est.apellidos</a:t>
            </a:r>
            <a:endParaRPr lang="es-MX" sz="1100" dirty="0"/>
          </a:p>
          <a:p>
            <a:r>
              <a:rPr lang="es-MX" sz="1100" dirty="0" err="1"/>
              <a:t>from</a:t>
            </a:r>
            <a:r>
              <a:rPr lang="es-MX" sz="1100" dirty="0"/>
              <a:t> estudiantes as </a:t>
            </a:r>
            <a:r>
              <a:rPr lang="es-MX" sz="1100" dirty="0" err="1"/>
              <a:t>est</a:t>
            </a:r>
            <a:endParaRPr lang="es-MX" sz="1100" dirty="0"/>
          </a:p>
          <a:p>
            <a:r>
              <a:rPr lang="es-MX" sz="1100" dirty="0" err="1"/>
              <a:t>where</a:t>
            </a:r>
            <a:r>
              <a:rPr lang="es-MX" sz="1100" dirty="0"/>
              <a:t> </a:t>
            </a:r>
            <a:r>
              <a:rPr lang="es-MX" sz="1100" dirty="0" err="1"/>
              <a:t>sumaEdades</a:t>
            </a:r>
            <a:r>
              <a:rPr lang="es-MX" sz="1100" dirty="0"/>
              <a:t>('femenino') % 2 = 0;</a:t>
            </a:r>
          </a:p>
          <a:p>
            <a:endParaRPr lang="es-MX" sz="1100" dirty="0"/>
          </a:p>
          <a:p>
            <a:r>
              <a:rPr lang="es-MX" sz="1100" dirty="0" err="1"/>
              <a:t>select</a:t>
            </a:r>
            <a:r>
              <a:rPr lang="es-MX" sz="1100" dirty="0"/>
              <a:t> </a:t>
            </a:r>
            <a:r>
              <a:rPr lang="es-MX" sz="1100" dirty="0" err="1"/>
              <a:t>sumaEdades</a:t>
            </a:r>
            <a:r>
              <a:rPr lang="es-MX" sz="1100" dirty="0"/>
              <a:t>('femenino');</a:t>
            </a:r>
          </a:p>
        </p:txBody>
      </p:sp>
    </p:spTree>
    <p:extLst>
      <p:ext uri="{BB962C8B-B14F-4D97-AF65-F5344CB8AC3E}">
        <p14:creationId xmlns:p14="http://schemas.microsoft.com/office/powerpoint/2010/main" val="168135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3123932"/>
          </a:xfrm>
          <a:prstGeom prst="rect">
            <a:avLst/>
          </a:prstGeom>
          <a:noFill/>
        </p:spPr>
        <p:txBody>
          <a:bodyPr wrap="square" rtlCol="0">
            <a:spAutoFit/>
          </a:bodyPr>
          <a:lstStyle/>
          <a:p>
            <a:pPr marL="342900" indent="-342900">
              <a:buAutoNum type="arabicPeriod" startAt="17"/>
            </a:pPr>
            <a:r>
              <a:rPr lang="es-MX" b="1" dirty="0">
                <a:solidFill>
                  <a:srgbClr val="002060"/>
                </a:solidFill>
              </a:rPr>
              <a:t>Crear una función de acuerdo a lo siguiente: Crear una función sobre la tabla estudiantes que compara un nombre y apellidos. (si existe este nombre y apellido mostrar todos los datos del estudiante).</a:t>
            </a:r>
          </a:p>
          <a:p>
            <a:endParaRPr lang="es-MX" sz="1100" dirty="0"/>
          </a:p>
          <a:p>
            <a:r>
              <a:rPr lang="es-MX" sz="1100" dirty="0" err="1"/>
              <a:t>create</a:t>
            </a:r>
            <a:r>
              <a:rPr lang="es-MX" sz="1100" dirty="0"/>
              <a:t> </a:t>
            </a:r>
            <a:r>
              <a:rPr lang="es-MX" sz="1100" dirty="0" err="1"/>
              <a:t>function</a:t>
            </a:r>
            <a:r>
              <a:rPr lang="es-MX" sz="1100" dirty="0"/>
              <a:t> </a:t>
            </a:r>
            <a:r>
              <a:rPr lang="es-MX" sz="1100" dirty="0" err="1"/>
              <a:t>myCompareFunction</a:t>
            </a:r>
            <a:r>
              <a:rPr lang="es-MX" sz="1100" dirty="0"/>
              <a:t>(nombres </a:t>
            </a:r>
            <a:r>
              <a:rPr lang="es-MX" sz="1100" dirty="0" err="1"/>
              <a:t>varchar</a:t>
            </a:r>
            <a:r>
              <a:rPr lang="es-MX" sz="1100" dirty="0"/>
              <a:t>(20), apellidos </a:t>
            </a:r>
            <a:r>
              <a:rPr lang="es-MX" sz="1100" dirty="0" err="1"/>
              <a:t>varchar</a:t>
            </a:r>
            <a:r>
              <a:rPr lang="es-MX" sz="1100" dirty="0"/>
              <a:t>(20), </a:t>
            </a:r>
            <a:r>
              <a:rPr lang="es-MX" sz="1100" dirty="0" err="1"/>
              <a:t>nombresAcomparar</a:t>
            </a:r>
            <a:r>
              <a:rPr lang="es-MX" sz="1100" dirty="0"/>
              <a:t> </a:t>
            </a:r>
            <a:r>
              <a:rPr lang="es-MX" sz="1100" dirty="0" err="1"/>
              <a:t>varchar</a:t>
            </a:r>
            <a:r>
              <a:rPr lang="es-MX" sz="1100" dirty="0"/>
              <a:t>(20), </a:t>
            </a:r>
            <a:r>
              <a:rPr lang="es-MX" sz="1100" dirty="0" err="1"/>
              <a:t>apellidosAcomparar</a:t>
            </a:r>
            <a:r>
              <a:rPr lang="es-MX" sz="1100" dirty="0"/>
              <a:t> </a:t>
            </a:r>
            <a:r>
              <a:rPr lang="es-MX" sz="1100" dirty="0" err="1"/>
              <a:t>varchar</a:t>
            </a:r>
            <a:r>
              <a:rPr lang="es-MX" sz="1100" dirty="0"/>
              <a:t>(20))</a:t>
            </a:r>
          </a:p>
          <a:p>
            <a:r>
              <a:rPr lang="es-MX" sz="1100" dirty="0" err="1"/>
              <a:t>returns</a:t>
            </a:r>
            <a:r>
              <a:rPr lang="es-MX" sz="1100" dirty="0"/>
              <a:t> </a:t>
            </a:r>
            <a:r>
              <a:rPr lang="es-MX" sz="1100" dirty="0" err="1"/>
              <a:t>bool</a:t>
            </a:r>
            <a:endParaRPr lang="es-MX" sz="1100" dirty="0"/>
          </a:p>
          <a:p>
            <a:r>
              <a:rPr lang="es-MX" sz="1100" dirty="0" err="1"/>
              <a:t>begin</a:t>
            </a:r>
            <a:endParaRPr lang="es-MX" sz="1100" dirty="0"/>
          </a:p>
          <a:p>
            <a:r>
              <a:rPr lang="es-MX" sz="1100" dirty="0"/>
              <a:t>    declare respuesta </a:t>
            </a:r>
            <a:r>
              <a:rPr lang="es-MX" sz="1100" dirty="0" err="1"/>
              <a:t>bool</a:t>
            </a:r>
            <a:r>
              <a:rPr lang="es-MX" sz="1100" dirty="0"/>
              <a:t> default false;</a:t>
            </a:r>
          </a:p>
          <a:p>
            <a:endParaRPr lang="es-MX" sz="1100" dirty="0"/>
          </a:p>
          <a:p>
            <a:r>
              <a:rPr lang="es-MX" sz="1100" dirty="0"/>
              <a:t>    set respuesta = (nombres = </a:t>
            </a:r>
            <a:r>
              <a:rPr lang="es-MX" sz="1100" dirty="0" err="1"/>
              <a:t>nombresAcomparar</a:t>
            </a:r>
            <a:r>
              <a:rPr lang="es-MX" sz="1100" dirty="0"/>
              <a:t> AND apellidos=</a:t>
            </a:r>
            <a:r>
              <a:rPr lang="es-MX" sz="1100" dirty="0" err="1"/>
              <a:t>apellidosAcomparar</a:t>
            </a:r>
            <a:r>
              <a:rPr lang="es-MX" sz="1100" dirty="0"/>
              <a:t>);</a:t>
            </a:r>
          </a:p>
          <a:p>
            <a:r>
              <a:rPr lang="es-MX" sz="1100" dirty="0"/>
              <a:t>    </a:t>
            </a:r>
            <a:r>
              <a:rPr lang="es-MX" sz="1100" dirty="0" err="1"/>
              <a:t>return</a:t>
            </a:r>
            <a:r>
              <a:rPr lang="es-MX" sz="1100" dirty="0"/>
              <a:t> respuesta;</a:t>
            </a:r>
          </a:p>
          <a:p>
            <a:r>
              <a:rPr lang="es-MX" sz="1100" dirty="0" err="1"/>
              <a:t>end</a:t>
            </a:r>
            <a:r>
              <a:rPr lang="es-MX" sz="1100" dirty="0"/>
              <a:t>;</a:t>
            </a:r>
          </a:p>
          <a:p>
            <a:endParaRPr lang="es-MX" sz="1100" dirty="0"/>
          </a:p>
          <a:p>
            <a:r>
              <a:rPr lang="es-MX" sz="1100" dirty="0"/>
              <a:t>SELECT est.*</a:t>
            </a:r>
          </a:p>
          <a:p>
            <a:r>
              <a:rPr lang="es-MX" sz="1100" dirty="0"/>
              <a:t>FROM estudiantes AS </a:t>
            </a:r>
            <a:r>
              <a:rPr lang="es-MX" sz="1100" dirty="0" err="1"/>
              <a:t>est</a:t>
            </a:r>
            <a:endParaRPr lang="es-MX" sz="1100" dirty="0"/>
          </a:p>
          <a:p>
            <a:r>
              <a:rPr lang="es-MX" sz="1100" dirty="0"/>
              <a:t>WHERE </a:t>
            </a:r>
            <a:r>
              <a:rPr lang="es-MX" sz="1100" dirty="0" err="1"/>
              <a:t>myCompareFunction</a:t>
            </a:r>
            <a:r>
              <a:rPr lang="es-MX" sz="1100" dirty="0"/>
              <a:t>(</a:t>
            </a:r>
            <a:r>
              <a:rPr lang="es-MX" sz="1100" dirty="0" err="1"/>
              <a:t>est.nombres</a:t>
            </a:r>
            <a:r>
              <a:rPr lang="es-MX" sz="1100" dirty="0"/>
              <a:t>, </a:t>
            </a:r>
            <a:r>
              <a:rPr lang="es-MX" sz="1100" dirty="0" err="1"/>
              <a:t>est.apellidos</a:t>
            </a:r>
            <a:r>
              <a:rPr lang="es-MX" sz="1100" dirty="0"/>
              <a:t>, 'Sandra', '</a:t>
            </a:r>
            <a:r>
              <a:rPr lang="es-MX" sz="1100" dirty="0" err="1"/>
              <a:t>Mavir</a:t>
            </a:r>
            <a:r>
              <a:rPr lang="es-MX" sz="1100" dirty="0"/>
              <a:t> </a:t>
            </a:r>
            <a:r>
              <a:rPr lang="es-MX" sz="1100" dirty="0" err="1"/>
              <a:t>Uria</a:t>
            </a:r>
            <a:r>
              <a:rPr lang="es-MX" sz="1100" dirty="0"/>
              <a:t>')</a:t>
            </a:r>
          </a:p>
        </p:txBody>
      </p:sp>
    </p:spTree>
    <p:extLst>
      <p:ext uri="{BB962C8B-B14F-4D97-AF65-F5344CB8AC3E}">
        <p14:creationId xmlns:p14="http://schemas.microsoft.com/office/powerpoint/2010/main" val="231042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1" name="Subtítulo 10">
            <a:extLst>
              <a:ext uri="{FF2B5EF4-FFF2-40B4-BE49-F238E27FC236}">
                <a16:creationId xmlns:a16="http://schemas.microsoft.com/office/drawing/2014/main" id="{F43B1EB7-7942-41BE-8E6B-54698E00469D}"/>
              </a:ext>
            </a:extLst>
          </p:cNvPr>
          <p:cNvSpPr>
            <a:spLocks noGrp="1"/>
          </p:cNvSpPr>
          <p:nvPr>
            <p:ph type="subTitle" idx="1"/>
          </p:nvPr>
        </p:nvSpPr>
        <p:spPr/>
        <p:txBody>
          <a:bodyPr/>
          <a:lstStyle/>
          <a:p>
            <a:r>
              <a:rPr lang="es-BO" dirty="0"/>
              <a:t> </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060758"/>
            <a:ext cx="10391610" cy="4570482"/>
          </a:xfrm>
          <a:prstGeom prst="rect">
            <a:avLst/>
          </a:prstGeom>
          <a:noFill/>
        </p:spPr>
        <p:txBody>
          <a:bodyPr wrap="square" rtlCol="0">
            <a:spAutoFit/>
          </a:bodyPr>
          <a:lstStyle/>
          <a:p>
            <a:pPr marL="457200" indent="-457200">
              <a:buAutoNum type="arabicPeriod"/>
            </a:pPr>
            <a:r>
              <a:rPr lang="es-BO" b="1" dirty="0">
                <a:solidFill>
                  <a:srgbClr val="002060"/>
                </a:solidFill>
              </a:rPr>
              <a:t>¿A que se refiere cuando se habla de bases de datos relacionales?</a:t>
            </a:r>
          </a:p>
          <a:p>
            <a:r>
              <a:rPr lang="es-MX" dirty="0"/>
              <a:t>Una base de datos relacional es básicamente un conjunto de tablas (relaciones bidimensional es), similares a las tablas de una hoja de cálculo, formadas por filas (registros) y columnas (campos).</a:t>
            </a:r>
          </a:p>
          <a:p>
            <a:pPr marL="457200" indent="-457200">
              <a:buAutoNum type="arabicPeriod" startAt="2"/>
            </a:pPr>
            <a:r>
              <a:rPr lang="es-MX" b="1" dirty="0">
                <a:solidFill>
                  <a:srgbClr val="002060"/>
                </a:solidFill>
              </a:rPr>
              <a:t>¿A que se refiere cuando se habla de bases de datos no relacionales?</a:t>
            </a:r>
            <a:endParaRPr lang="es-BO" b="1" dirty="0">
              <a:solidFill>
                <a:srgbClr val="002060"/>
              </a:solidFill>
            </a:endParaRPr>
          </a:p>
          <a:p>
            <a:r>
              <a:rPr lang="es-MX" dirty="0"/>
              <a:t>Una base de datos no relacional también conocido no solo SQL (</a:t>
            </a:r>
            <a:r>
              <a:rPr lang="es-MX" dirty="0" err="1"/>
              <a:t>Not</a:t>
            </a:r>
            <a:r>
              <a:rPr lang="es-MX" dirty="0"/>
              <a:t> </a:t>
            </a:r>
            <a:r>
              <a:rPr lang="es-MX" dirty="0" err="1"/>
              <a:t>Only</a:t>
            </a:r>
            <a:r>
              <a:rPr lang="es-MX" dirty="0"/>
              <a:t> SQL) es una amplia clase de sistemas facilitando un crecimiento horizontal, enfocándose en rendimiento más que gestión de datos, caracterizado por no usar SQL como el principal lenguaje de consultas. Capaz de almacenar grandes cantidades de datos e en consistencia. “No SQL es realmente es no </a:t>
            </a:r>
            <a:r>
              <a:rPr lang="es-MX" dirty="0" err="1"/>
              <a:t>NoREL</a:t>
            </a:r>
            <a:r>
              <a:rPr lang="es-MX" dirty="0"/>
              <a:t>, es decir Base de Datos No-relacional”</a:t>
            </a:r>
          </a:p>
          <a:p>
            <a:pPr marL="457200" indent="-457200">
              <a:buAutoNum type="arabicPeriod" startAt="3"/>
            </a:pPr>
            <a:r>
              <a:rPr lang="es-MX" b="1" dirty="0">
                <a:solidFill>
                  <a:srgbClr val="002060"/>
                </a:solidFill>
              </a:rPr>
              <a:t>¿Qué es MySQL y </a:t>
            </a:r>
            <a:r>
              <a:rPr lang="es-MX" b="1" dirty="0" err="1">
                <a:solidFill>
                  <a:srgbClr val="002060"/>
                </a:solidFill>
              </a:rPr>
              <a:t>MariaDB</a:t>
            </a:r>
            <a:r>
              <a:rPr lang="es-MX" b="1" dirty="0">
                <a:solidFill>
                  <a:srgbClr val="002060"/>
                </a:solidFill>
              </a:rPr>
              <a:t>?. Explique si existen diferencias o son iguales, etc.</a:t>
            </a:r>
          </a:p>
          <a:p>
            <a:pPr algn="l"/>
            <a:r>
              <a:rPr lang="es-MX" b="1" i="0" dirty="0">
                <a:solidFill>
                  <a:srgbClr val="000000"/>
                </a:solidFill>
                <a:effectLst/>
              </a:rPr>
              <a:t>MySQL</a:t>
            </a:r>
            <a:r>
              <a:rPr lang="es-MX" b="0" i="0" dirty="0">
                <a:solidFill>
                  <a:srgbClr val="000000"/>
                </a:solidFill>
                <a:effectLst/>
              </a:rPr>
              <a:t> es un sistema de base de datos relacional de código abierto que se basa en un lenguaje de consulta estructurado (SQL) y que puede ser ejecutado prácticamente en todas las plataformas, pero sobre todo en aquellas basadas en la web y la publicación en línea. Es un sistema muy utilizado por las empresas para promover datos, permitiendo a los desarrolladores y diseñadores web realizar cambios en los sitios de manera simple.</a:t>
            </a:r>
          </a:p>
          <a:p>
            <a:pPr algn="l"/>
            <a:endParaRPr lang="es-MX" b="0" i="0" dirty="0">
              <a:solidFill>
                <a:srgbClr val="000000"/>
              </a:solidFill>
              <a:effectLst/>
            </a:endParaRPr>
          </a:p>
        </p:txBody>
      </p:sp>
    </p:spTree>
    <p:extLst>
      <p:ext uri="{BB962C8B-B14F-4D97-AF65-F5344CB8AC3E}">
        <p14:creationId xmlns:p14="http://schemas.microsoft.com/office/powerpoint/2010/main" val="165857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465725"/>
            <a:ext cx="10391610" cy="3477875"/>
          </a:xfrm>
          <a:prstGeom prst="rect">
            <a:avLst/>
          </a:prstGeom>
          <a:noFill/>
        </p:spPr>
        <p:txBody>
          <a:bodyPr wrap="square" rtlCol="0">
            <a:spAutoFit/>
          </a:bodyPr>
          <a:lstStyle/>
          <a:p>
            <a:pPr algn="l"/>
            <a:r>
              <a:rPr lang="es-MX" b="1" i="0" dirty="0" err="1">
                <a:effectLst/>
              </a:rPr>
              <a:t>MariaDB</a:t>
            </a:r>
            <a:r>
              <a:rPr lang="es-MX" b="0" i="0" dirty="0">
                <a:solidFill>
                  <a:srgbClr val="000000"/>
                </a:solidFill>
                <a:effectLst/>
              </a:rPr>
              <a:t> es un sustituto de MySQL, con licencia GPL, en donde se incorporan todas las mejoras con más funcionalidades y un máximo rendimiento que permite modificar, almacenar y extraer información para servicios SQL sólidos y escalables. Fue desarrollado por Michael </a:t>
            </a:r>
            <a:r>
              <a:rPr lang="es-MX" b="0" i="0" dirty="0" err="1">
                <a:solidFill>
                  <a:srgbClr val="000000"/>
                </a:solidFill>
                <a:effectLst/>
              </a:rPr>
              <a:t>Widenius</a:t>
            </a:r>
            <a:r>
              <a:rPr lang="es-MX" b="0" i="0" dirty="0">
                <a:solidFill>
                  <a:srgbClr val="000000"/>
                </a:solidFill>
                <a:effectLst/>
              </a:rPr>
              <a:t>, fundador de MySQL y la comunidad de desarrolladores de software libre.</a:t>
            </a:r>
          </a:p>
          <a:p>
            <a:pPr marL="457200" indent="-457200" algn="l">
              <a:buAutoNum type="arabicPeriod" startAt="4"/>
            </a:pPr>
            <a:r>
              <a:rPr lang="es-MX" b="1" dirty="0">
                <a:solidFill>
                  <a:srgbClr val="002060"/>
                </a:solidFill>
              </a:rPr>
              <a:t>¿Qué son las funciones de agregación?</a:t>
            </a:r>
          </a:p>
          <a:p>
            <a:pPr algn="l"/>
            <a:r>
              <a:rPr lang="es-MX" dirty="0"/>
              <a:t>Las funciones de agregación se usan dentro de la cláusula SELECT en grupos de registros de devolver un único valor que se aplica a un grupo de registros.</a:t>
            </a:r>
          </a:p>
          <a:p>
            <a:pPr marL="457200" indent="-457200" algn="l">
              <a:buAutoNum type="arabicPeriod" startAt="5"/>
            </a:pPr>
            <a:r>
              <a:rPr lang="es-MX" b="1" dirty="0">
                <a:solidFill>
                  <a:srgbClr val="002060"/>
                </a:solidFill>
              </a:rPr>
              <a:t>¿Qué llegaría a ser XAMPP, WAMP SERVER O LAMP?</a:t>
            </a:r>
          </a:p>
          <a:p>
            <a:pPr algn="l"/>
            <a:r>
              <a:rPr lang="es-MX" i="0" dirty="0">
                <a:effectLst/>
              </a:rPr>
              <a:t>XAMPP es un paquete de </a:t>
            </a:r>
            <a:r>
              <a:rPr lang="es-MX" i="0" u="none" strike="noStrike" dirty="0">
                <a:effectLst/>
              </a:rPr>
              <a:t>software libre</a:t>
            </a:r>
            <a:r>
              <a:rPr lang="es-MX" i="0" dirty="0">
                <a:effectLst/>
              </a:rPr>
              <a:t>, que consiste principalmente en el </a:t>
            </a:r>
            <a:r>
              <a:rPr lang="es-MX" i="0" u="none" strike="noStrike" dirty="0">
                <a:effectLst/>
              </a:rPr>
              <a:t>sistema de gestión de bases de datos</a:t>
            </a:r>
            <a:r>
              <a:rPr lang="es-MX" i="0" dirty="0">
                <a:effectLst/>
              </a:rPr>
              <a:t> </a:t>
            </a:r>
            <a:r>
              <a:rPr lang="es-MX" i="0" u="none" strike="noStrike" dirty="0">
                <a:effectLst/>
              </a:rPr>
              <a:t>MySQL</a:t>
            </a:r>
            <a:r>
              <a:rPr lang="es-MX" i="0" dirty="0">
                <a:effectLst/>
              </a:rPr>
              <a:t>, el </a:t>
            </a:r>
            <a:r>
              <a:rPr lang="es-MX" i="0" u="none" strike="noStrike" dirty="0">
                <a:effectLst/>
              </a:rPr>
              <a:t>servidor</a:t>
            </a:r>
            <a:r>
              <a:rPr lang="es-MX" i="0" dirty="0">
                <a:effectLst/>
              </a:rPr>
              <a:t> web </a:t>
            </a:r>
            <a:r>
              <a:rPr lang="es-MX" i="0" u="none" strike="noStrike" dirty="0">
                <a:effectLst/>
              </a:rPr>
              <a:t>Apache</a:t>
            </a:r>
            <a:r>
              <a:rPr lang="es-MX" i="0" dirty="0">
                <a:effectLst/>
              </a:rPr>
              <a:t> y los </a:t>
            </a:r>
            <a:r>
              <a:rPr lang="es-MX" i="0" u="none" strike="noStrike" dirty="0">
                <a:effectLst/>
              </a:rPr>
              <a:t>intérpretes</a:t>
            </a:r>
            <a:r>
              <a:rPr lang="es-MX" i="0" dirty="0">
                <a:effectLst/>
              </a:rPr>
              <a:t> para </a:t>
            </a:r>
            <a:r>
              <a:rPr lang="es-MX" i="0" u="none" strike="noStrike" dirty="0">
                <a:effectLst/>
              </a:rPr>
              <a:t>lenguajes de script</a:t>
            </a:r>
            <a:r>
              <a:rPr lang="es-MX" i="0" dirty="0">
                <a:effectLst/>
              </a:rPr>
              <a:t> </a:t>
            </a:r>
            <a:r>
              <a:rPr lang="es-MX" i="0" u="none" strike="noStrike" dirty="0">
                <a:effectLst/>
              </a:rPr>
              <a:t>PHP</a:t>
            </a:r>
            <a:r>
              <a:rPr lang="es-MX" i="0" dirty="0">
                <a:effectLst/>
              </a:rPr>
              <a:t> y </a:t>
            </a:r>
            <a:r>
              <a:rPr lang="es-MX" i="0" u="none" strike="noStrike" dirty="0">
                <a:effectLst/>
              </a:rPr>
              <a:t>Perl</a:t>
            </a:r>
            <a:r>
              <a:rPr lang="es-MX" i="0" dirty="0">
                <a:effectLst/>
              </a:rPr>
              <a:t>.</a:t>
            </a:r>
          </a:p>
          <a:p>
            <a:pPr marL="457200" indent="-457200" algn="l">
              <a:buAutoNum type="arabicPeriod" startAt="6"/>
            </a:pPr>
            <a:r>
              <a:rPr lang="es-MX" b="1" dirty="0">
                <a:solidFill>
                  <a:srgbClr val="002060"/>
                </a:solidFill>
              </a:rPr>
              <a:t>¿Cual es la diferencia entre las funciones de agregación y funciones creados por el DBA? Es decir funciones creadas por el usuario.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3447098"/>
          </a:xfrm>
          <a:prstGeom prst="rect">
            <a:avLst/>
          </a:prstGeom>
          <a:noFill/>
        </p:spPr>
        <p:txBody>
          <a:bodyPr wrap="square" rtlCol="0">
            <a:spAutoFit/>
          </a:bodyPr>
          <a:lstStyle/>
          <a:p>
            <a:pPr marL="457200" indent="-457200" algn="l">
              <a:buAutoNum type="arabicPeriod" startAt="7"/>
            </a:pPr>
            <a:r>
              <a:rPr lang="es-MX" b="1" dirty="0">
                <a:solidFill>
                  <a:srgbClr val="002060"/>
                </a:solidFill>
              </a:rPr>
              <a:t>¿Para qué sirve el comando USE?</a:t>
            </a:r>
          </a:p>
          <a:p>
            <a:pPr algn="l"/>
            <a:r>
              <a:rPr lang="es-MX" i="0" dirty="0">
                <a:effectLst/>
              </a:rPr>
              <a:t>La sentencia USE </a:t>
            </a:r>
            <a:r>
              <a:rPr lang="es-MX" i="0" dirty="0" err="1">
                <a:effectLst/>
              </a:rPr>
              <a:t>db_name</a:t>
            </a:r>
            <a:r>
              <a:rPr lang="es-MX" i="0" dirty="0">
                <a:effectLst/>
              </a:rPr>
              <a:t> indica a MySQL que use la base de datos </a:t>
            </a:r>
            <a:r>
              <a:rPr lang="es-MX" i="1" dirty="0" err="1">
                <a:effectLst/>
              </a:rPr>
              <a:t>db_name</a:t>
            </a:r>
            <a:r>
              <a:rPr lang="es-MX" i="0" dirty="0">
                <a:effectLst/>
              </a:rPr>
              <a:t> como la base de datos por defecto (actual) en sentencias subsiguientes.</a:t>
            </a:r>
            <a:endParaRPr lang="es-MX" dirty="0"/>
          </a:p>
          <a:p>
            <a:pPr marL="457200" marR="0" lvl="0" indent="-457200" algn="l" defTabSz="457200" rtl="0" eaLnBrk="1" fontAlgn="auto" latinLnBrk="0" hangingPunct="1">
              <a:lnSpc>
                <a:spcPct val="100000"/>
              </a:lnSpc>
              <a:spcBef>
                <a:spcPts val="0"/>
              </a:spcBef>
              <a:spcAft>
                <a:spcPts val="0"/>
              </a:spcAft>
              <a:buClrTx/>
              <a:buSzTx/>
              <a:buFontTx/>
              <a:buAutoNum type="arabicPeriod" startAt="8"/>
              <a:tabLst/>
              <a:defRPr/>
            </a:pPr>
            <a:r>
              <a:rPr kumimoji="0" lang="es-MX" b="1" i="0" u="none" strike="noStrike" kern="1200" cap="none" spc="0" normalizeH="0" baseline="0" noProof="0" dirty="0">
                <a:ln>
                  <a:noFill/>
                </a:ln>
                <a:solidFill>
                  <a:srgbClr val="002060"/>
                </a:solidFill>
                <a:effectLst/>
                <a:uLnTx/>
                <a:uFillTx/>
                <a:ea typeface="+mn-ea"/>
                <a:cs typeface="+mn-cs"/>
              </a:rPr>
              <a:t>¿Qué es DML y DDL?</a:t>
            </a:r>
          </a:p>
          <a:p>
            <a:pPr algn="l"/>
            <a:r>
              <a:rPr lang="es-MX" b="1" dirty="0"/>
              <a:t>DML es </a:t>
            </a:r>
            <a:r>
              <a:rPr lang="es-MX" b="0" i="0" dirty="0">
                <a:effectLst/>
              </a:rPr>
              <a:t>un lenguaje de programación que los </a:t>
            </a:r>
            <a:r>
              <a:rPr lang="es-MX" b="1" i="0" dirty="0">
                <a:effectLst/>
              </a:rPr>
              <a:t>sistemas gestores de bases de datos</a:t>
            </a:r>
            <a:r>
              <a:rPr lang="es-MX" b="0" i="0" dirty="0">
                <a:effectLst/>
              </a:rPr>
              <a:t> (Ejemplos: </a:t>
            </a:r>
            <a:r>
              <a:rPr lang="es-MX" b="0" i="0" dirty="0" err="1">
                <a:effectLst/>
              </a:rPr>
              <a:t>PostgreeSQL</a:t>
            </a:r>
            <a:r>
              <a:rPr lang="es-MX" b="0" i="0" dirty="0">
                <a:effectLst/>
              </a:rPr>
              <a:t>, Oracle y entre otros parecidos) implementan para que el usuario pueda realizar el </a:t>
            </a:r>
            <a:r>
              <a:rPr lang="es-MX" b="1" i="0" dirty="0">
                <a:effectLst/>
              </a:rPr>
              <a:t>CRUD, consultas y demás acciones</a:t>
            </a:r>
            <a:r>
              <a:rPr lang="es-MX" b="0" i="0" dirty="0">
                <a:effectLst/>
              </a:rPr>
              <a:t> con los datos/información almacenados en las bases de datos de estos sistemas gestores de bases de datos.</a:t>
            </a:r>
          </a:p>
          <a:p>
            <a:pPr algn="l"/>
            <a:r>
              <a:rPr lang="es-MX" i="0" dirty="0">
                <a:effectLst/>
              </a:rPr>
              <a:t>Es un lenguaje de programación que los sistemas gestores de bases de datos implementan para que el usuario pueda realizar el CRUD definiendo así la estructura de una base de datos donde se almacenarán los datos/información. También permite la implementación de procedimientos o funciones que permitan al usuario consultar dichos datos almacenados en la estructura anteriormente creada.</a:t>
            </a:r>
            <a:endParaRPr lang="es-MX" dirty="0"/>
          </a:p>
        </p:txBody>
      </p:sp>
    </p:spTree>
    <p:extLst>
      <p:ext uri="{BB962C8B-B14F-4D97-AF65-F5344CB8AC3E}">
        <p14:creationId xmlns:p14="http://schemas.microsoft.com/office/powerpoint/2010/main" val="162452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4247317"/>
          </a:xfrm>
          <a:prstGeom prst="rect">
            <a:avLst/>
          </a:prstGeom>
          <a:noFill/>
        </p:spPr>
        <p:txBody>
          <a:bodyPr wrap="square" rtlCol="0">
            <a:spAutoFit/>
          </a:bodyPr>
          <a:lstStyle/>
          <a:p>
            <a:pPr marL="457200" indent="-457200" algn="l">
              <a:buAutoNum type="arabicPeriod" startAt="9"/>
            </a:pPr>
            <a:r>
              <a:rPr lang="es-MX" b="1" dirty="0">
                <a:solidFill>
                  <a:srgbClr val="002060"/>
                </a:solidFill>
              </a:rPr>
              <a:t>¿Qué cosas características debe de tener una función? Explique sobre el nombre, el </a:t>
            </a:r>
            <a:r>
              <a:rPr lang="es-MX" b="1" dirty="0" err="1">
                <a:solidFill>
                  <a:srgbClr val="002060"/>
                </a:solidFill>
              </a:rPr>
              <a:t>return</a:t>
            </a:r>
            <a:r>
              <a:rPr lang="es-MX" b="1" dirty="0">
                <a:solidFill>
                  <a:srgbClr val="002060"/>
                </a:solidFill>
              </a:rPr>
              <a:t>, parámetros, etc.</a:t>
            </a:r>
          </a:p>
          <a:p>
            <a:pPr marL="457200" indent="-457200" algn="l">
              <a:buAutoNum type="arabicPeriod" startAt="10"/>
            </a:pPr>
            <a:r>
              <a:rPr lang="es-MX" b="1" dirty="0">
                <a:solidFill>
                  <a:srgbClr val="002060"/>
                </a:solidFill>
              </a:rPr>
              <a:t>¿Cómo crear, modificar y como eliminar una función?</a:t>
            </a:r>
          </a:p>
          <a:p>
            <a:pPr algn="l"/>
            <a:r>
              <a:rPr lang="es-MX" dirty="0"/>
              <a:t>Para crear una función debemos de usar la sentencia CREATE FUNCTION. La sintaxis para crear una función es casi idéntica a la de crear un procedimiento, veamos:</a:t>
            </a:r>
          </a:p>
          <a:p>
            <a:pPr algn="l"/>
            <a:r>
              <a:rPr lang="es-MX" dirty="0"/>
              <a:t>CREATE FUNCTION </a:t>
            </a:r>
            <a:r>
              <a:rPr lang="es-MX" dirty="0" err="1"/>
              <a:t>nombre_función</a:t>
            </a:r>
            <a:r>
              <a:rPr lang="es-MX" dirty="0"/>
              <a:t> (parametro1,parametro2,...)</a:t>
            </a:r>
          </a:p>
          <a:p>
            <a:pPr algn="l"/>
            <a:r>
              <a:rPr lang="es-MX" dirty="0"/>
              <a:t>RETURNS </a:t>
            </a:r>
            <a:r>
              <a:rPr lang="es-MX" dirty="0" err="1"/>
              <a:t>tipoDato</a:t>
            </a:r>
            <a:endParaRPr lang="es-MX" dirty="0"/>
          </a:p>
          <a:p>
            <a:pPr algn="l"/>
            <a:r>
              <a:rPr lang="es-MX" dirty="0"/>
              <a:t>[atributos de la rutina]</a:t>
            </a:r>
          </a:p>
          <a:p>
            <a:pPr algn="l"/>
            <a:r>
              <a:rPr lang="es-MX" dirty="0"/>
              <a:t>&lt;bloque de </a:t>
            </a:r>
            <a:r>
              <a:rPr lang="es-MX" dirty="0" err="1"/>
              <a:t>instruccciones</a:t>
            </a:r>
            <a:r>
              <a:rPr lang="es-MX" dirty="0"/>
              <a:t>&gt;</a:t>
            </a:r>
          </a:p>
          <a:p>
            <a:pPr algn="l"/>
            <a:r>
              <a:rPr lang="es-MX" dirty="0"/>
              <a:t>Para modificar una función usamos el comando ALTER FUNCTION. Con esta sentencia podemos cambiar los atributos de la función, pero no podremos cambiar el cuerpo. Veamos la sintaxis: </a:t>
            </a:r>
          </a:p>
          <a:p>
            <a:pPr algn="l"/>
            <a:r>
              <a:rPr lang="es-MX" dirty="0"/>
              <a:t>ALTER FUNCTION </a:t>
            </a:r>
            <a:r>
              <a:rPr lang="es-MX" dirty="0" err="1"/>
              <a:t>nombre_funcion</a:t>
            </a:r>
            <a:r>
              <a:rPr lang="es-MX" dirty="0"/>
              <a:t> </a:t>
            </a:r>
          </a:p>
          <a:p>
            <a:pPr algn="l"/>
            <a:r>
              <a:rPr lang="es-MX" dirty="0"/>
              <a:t>[SQL SECURITY {DEFINER|INVOKER}] </a:t>
            </a:r>
          </a:p>
          <a:p>
            <a:pPr algn="l"/>
            <a:r>
              <a:rPr lang="es-MX" dirty="0"/>
              <a:t>[COMMENT descripción ] </a:t>
            </a:r>
          </a:p>
          <a:p>
            <a:pPr algn="l"/>
            <a:endParaRPr lang="es-MX" dirty="0"/>
          </a:p>
        </p:txBody>
      </p:sp>
    </p:spTree>
    <p:extLst>
      <p:ext uri="{BB962C8B-B14F-4D97-AF65-F5344CB8AC3E}">
        <p14:creationId xmlns:p14="http://schemas.microsoft.com/office/powerpoint/2010/main" val="99197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2" y="914400"/>
            <a:ext cx="11029616" cy="512042"/>
          </a:xfrm>
        </p:spPr>
        <p:txBody>
          <a:bodyPr rtlCol="0">
            <a:normAutofit fontScale="90000"/>
          </a:bodyPr>
          <a:lstStyle/>
          <a:p>
            <a:pPr rtl="0"/>
            <a:r>
              <a:rPr lang="es-ES" dirty="0"/>
              <a:t>MANEJO DE CONCEPTOS</a:t>
            </a:r>
          </a:p>
        </p:txBody>
      </p:sp>
      <p:sp>
        <p:nvSpPr>
          <p:cNvPr id="9" name="CuadroTexto 8">
            <a:extLst>
              <a:ext uri="{FF2B5EF4-FFF2-40B4-BE49-F238E27FC236}">
                <a16:creationId xmlns:a16="http://schemas.microsoft.com/office/drawing/2014/main" id="{5CF96F0E-FCBB-4C17-B04D-510DAA1014AB}"/>
              </a:ext>
            </a:extLst>
          </p:cNvPr>
          <p:cNvSpPr txBox="1"/>
          <p:nvPr/>
        </p:nvSpPr>
        <p:spPr>
          <a:xfrm>
            <a:off x="900195" y="2310378"/>
            <a:ext cx="10391610" cy="923330"/>
          </a:xfrm>
          <a:prstGeom prst="rect">
            <a:avLst/>
          </a:prstGeom>
          <a:noFill/>
        </p:spPr>
        <p:txBody>
          <a:bodyPr wrap="square" rtlCol="0">
            <a:spAutoFit/>
          </a:bodyPr>
          <a:lstStyle/>
          <a:p>
            <a:pPr algn="l"/>
            <a:r>
              <a:rPr lang="es-MX" dirty="0"/>
              <a:t>Para eliminar una función usamos el comando DROP FUNCTION. Simplemente especificamos el nombre de la función y esta se borrará de la base de datos. Su sintaxis esta definida de la siguiente forma: </a:t>
            </a:r>
          </a:p>
          <a:p>
            <a:pPr algn="l"/>
            <a:r>
              <a:rPr lang="es-MX" dirty="0"/>
              <a:t>DROP FUNCTION </a:t>
            </a:r>
            <a:r>
              <a:rPr lang="es-MX" dirty="0" err="1"/>
              <a:t>nombre_funcion</a:t>
            </a:r>
            <a:endParaRPr lang="es-MX" dirty="0"/>
          </a:p>
        </p:txBody>
      </p:sp>
    </p:spTree>
    <p:extLst>
      <p:ext uri="{BB962C8B-B14F-4D97-AF65-F5344CB8AC3E}">
        <p14:creationId xmlns:p14="http://schemas.microsoft.com/office/powerpoint/2010/main" val="260362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646331"/>
          </a:xfrm>
          <a:prstGeom prst="rect">
            <a:avLst/>
          </a:prstGeom>
          <a:noFill/>
        </p:spPr>
        <p:txBody>
          <a:bodyPr wrap="square" rtlCol="0">
            <a:spAutoFit/>
          </a:bodyPr>
          <a:lstStyle/>
          <a:p>
            <a:pPr marL="342900" indent="-342900">
              <a:buAutoNum type="arabicPeriod" startAt="11"/>
            </a:pPr>
            <a:r>
              <a:rPr lang="es-BO" b="1" dirty="0">
                <a:solidFill>
                  <a:srgbClr val="002060"/>
                </a:solidFill>
              </a:rPr>
              <a:t>Crear las tablas y 2 registros para cada tabla para el siguiente modelo ER.</a:t>
            </a:r>
          </a:p>
          <a:p>
            <a:endParaRPr lang="es-BO" dirty="0"/>
          </a:p>
        </p:txBody>
      </p:sp>
    </p:spTree>
    <p:extLst>
      <p:ext uri="{BB962C8B-B14F-4D97-AF65-F5344CB8AC3E}">
        <p14:creationId xmlns:p14="http://schemas.microsoft.com/office/powerpoint/2010/main" val="408959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646331"/>
          </a:xfrm>
          <a:prstGeom prst="rect">
            <a:avLst/>
          </a:prstGeom>
          <a:noFill/>
        </p:spPr>
        <p:txBody>
          <a:bodyPr wrap="square" rtlCol="0">
            <a:spAutoFit/>
          </a:bodyPr>
          <a:lstStyle/>
          <a:p>
            <a:pPr marL="342900" indent="-342900">
              <a:buAutoNum type="arabicPeriod" startAt="12"/>
            </a:pPr>
            <a:r>
              <a:rPr lang="es-MX" b="1" dirty="0">
                <a:solidFill>
                  <a:srgbClr val="002060"/>
                </a:solidFill>
              </a:rPr>
              <a:t>Crear una consulta SQL en base al ejercicio anterior.</a:t>
            </a:r>
            <a:endParaRPr lang="es-BO" b="1" dirty="0">
              <a:solidFill>
                <a:srgbClr val="002060"/>
              </a:solidFill>
            </a:endParaRPr>
          </a:p>
          <a:p>
            <a:endParaRPr lang="es-MX" b="1" dirty="0">
              <a:solidFill>
                <a:srgbClr val="002060"/>
              </a:solidFill>
            </a:endParaRPr>
          </a:p>
        </p:txBody>
      </p:sp>
    </p:spTree>
    <p:extLst>
      <p:ext uri="{BB962C8B-B14F-4D97-AF65-F5344CB8AC3E}">
        <p14:creationId xmlns:p14="http://schemas.microsoft.com/office/powerpoint/2010/main" val="22386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DC179-A7B5-4427-8398-D7475FFAE526}"/>
              </a:ext>
            </a:extLst>
          </p:cNvPr>
          <p:cNvSpPr>
            <a:spLocks noGrp="1"/>
          </p:cNvSpPr>
          <p:nvPr>
            <p:ph type="title"/>
          </p:nvPr>
        </p:nvSpPr>
        <p:spPr/>
        <p:txBody>
          <a:bodyPr/>
          <a:lstStyle/>
          <a:p>
            <a:r>
              <a:rPr lang="es-BO" dirty="0"/>
              <a:t>PARTE PRACTICA</a:t>
            </a:r>
          </a:p>
        </p:txBody>
      </p:sp>
      <p:sp>
        <p:nvSpPr>
          <p:cNvPr id="5" name="CuadroTexto 4">
            <a:extLst>
              <a:ext uri="{FF2B5EF4-FFF2-40B4-BE49-F238E27FC236}">
                <a16:creationId xmlns:a16="http://schemas.microsoft.com/office/drawing/2014/main" id="{D4526A5F-91A5-44A6-8128-4DBED55C1D20}"/>
              </a:ext>
            </a:extLst>
          </p:cNvPr>
          <p:cNvSpPr txBox="1"/>
          <p:nvPr/>
        </p:nvSpPr>
        <p:spPr>
          <a:xfrm>
            <a:off x="794084" y="2310063"/>
            <a:ext cx="10395284" cy="4478149"/>
          </a:xfrm>
          <a:prstGeom prst="rect">
            <a:avLst/>
          </a:prstGeom>
          <a:noFill/>
        </p:spPr>
        <p:txBody>
          <a:bodyPr wrap="square" rtlCol="0">
            <a:spAutoFit/>
          </a:bodyPr>
          <a:lstStyle/>
          <a:p>
            <a:pPr marL="342900" indent="-342900">
              <a:buAutoNum type="arabicPeriod" startAt="13"/>
            </a:pPr>
            <a:r>
              <a:rPr lang="es-MX" b="1" dirty="0">
                <a:solidFill>
                  <a:srgbClr val="002060"/>
                </a:solidFill>
              </a:rPr>
              <a:t>Crear un función que compare dos códigos de materia.</a:t>
            </a:r>
          </a:p>
          <a:p>
            <a:endParaRPr lang="es-BO" dirty="0"/>
          </a:p>
          <a:p>
            <a:r>
              <a:rPr lang="es-BO" sz="1100" dirty="0"/>
              <a:t>CREATE DATABASE tareaHito2;</a:t>
            </a:r>
          </a:p>
          <a:p>
            <a:r>
              <a:rPr lang="es-BO" sz="1100" dirty="0"/>
              <a:t>USE tareaHito2;</a:t>
            </a:r>
          </a:p>
          <a:p>
            <a:endParaRPr lang="es-BO" sz="1100" dirty="0"/>
          </a:p>
          <a:p>
            <a:r>
              <a:rPr lang="es-BO" sz="1100" dirty="0"/>
              <a:t>CREATE TABLE estudiantes</a:t>
            </a:r>
          </a:p>
          <a:p>
            <a:r>
              <a:rPr lang="es-BO" sz="1100" dirty="0"/>
              <a:t>(</a:t>
            </a:r>
          </a:p>
          <a:p>
            <a:r>
              <a:rPr lang="es-BO" sz="1100" dirty="0" err="1"/>
              <a:t>id_est</a:t>
            </a:r>
            <a:r>
              <a:rPr lang="es-BO" sz="1100" dirty="0"/>
              <a:t> INTEGER AUTO_INCREMENT PRIMARY KEY NOT NULL,</a:t>
            </a:r>
          </a:p>
          <a:p>
            <a:r>
              <a:rPr lang="es-BO" sz="1100" dirty="0"/>
              <a:t>nombres VARCHAR(50),</a:t>
            </a:r>
          </a:p>
          <a:p>
            <a:r>
              <a:rPr lang="es-BO" sz="1100" dirty="0"/>
              <a:t>apellidos VARCHAR(50),</a:t>
            </a:r>
          </a:p>
          <a:p>
            <a:r>
              <a:rPr lang="es-BO" sz="1100" dirty="0"/>
              <a:t>edad INTEGER,</a:t>
            </a:r>
          </a:p>
          <a:p>
            <a:r>
              <a:rPr lang="es-BO" sz="1100" dirty="0" err="1"/>
              <a:t>gestion</a:t>
            </a:r>
            <a:r>
              <a:rPr lang="es-BO" sz="1100" dirty="0"/>
              <a:t> INTEGER,</a:t>
            </a:r>
          </a:p>
          <a:p>
            <a:r>
              <a:rPr lang="es-BO" sz="1100" dirty="0"/>
              <a:t>fono INTEGER,</a:t>
            </a:r>
          </a:p>
          <a:p>
            <a:r>
              <a:rPr lang="es-BO" sz="1100" dirty="0"/>
              <a:t>email VARCHAR(100),</a:t>
            </a:r>
          </a:p>
          <a:p>
            <a:r>
              <a:rPr lang="es-BO" sz="1100" dirty="0" err="1"/>
              <a:t>direccion</a:t>
            </a:r>
            <a:r>
              <a:rPr lang="es-BO" sz="1100" dirty="0"/>
              <a:t> VARCHAR(100),</a:t>
            </a:r>
          </a:p>
          <a:p>
            <a:r>
              <a:rPr lang="es-BO" sz="1100" dirty="0"/>
              <a:t>sexo VARCHAR(10)</a:t>
            </a:r>
          </a:p>
          <a:p>
            <a:r>
              <a:rPr lang="es-BO" sz="1100" dirty="0"/>
              <a:t>);</a:t>
            </a:r>
          </a:p>
          <a:p>
            <a:r>
              <a:rPr lang="es-BO" sz="1100" dirty="0"/>
              <a:t>INSERT INTO estudiantes (nombres, apellidos, edad, fono, email, </a:t>
            </a:r>
            <a:r>
              <a:rPr lang="es-BO" sz="1100" dirty="0" err="1"/>
              <a:t>direccion</a:t>
            </a:r>
            <a:r>
              <a:rPr lang="es-BO" sz="1100" dirty="0"/>
              <a:t>, sexo)</a:t>
            </a:r>
          </a:p>
          <a:p>
            <a:r>
              <a:rPr lang="es-BO" sz="1100" dirty="0"/>
              <a:t>VALUES ('Miguel', 'Gonzales Veliz', 20, 2832115, 'miguel@gmail.com', 'Av. 6 de Agosto', 'masculino'),</a:t>
            </a:r>
          </a:p>
          <a:p>
            <a:r>
              <a:rPr lang="es-BO" sz="1100" dirty="0"/>
              <a:t>       ('Sandra', '</a:t>
            </a:r>
            <a:r>
              <a:rPr lang="es-BO" sz="1100" dirty="0" err="1"/>
              <a:t>Mavir</a:t>
            </a:r>
            <a:r>
              <a:rPr lang="es-BO" sz="1100" dirty="0"/>
              <a:t> </a:t>
            </a:r>
            <a:r>
              <a:rPr lang="es-BO" sz="1100" dirty="0" err="1"/>
              <a:t>Uria</a:t>
            </a:r>
            <a:r>
              <a:rPr lang="es-BO" sz="1100" dirty="0"/>
              <a:t>', 25, 2832116, 'sandra@gmail.com', 'Av. 6 de Agosto', 'femenino'),</a:t>
            </a:r>
          </a:p>
          <a:p>
            <a:r>
              <a:rPr lang="es-BO" sz="1100" dirty="0"/>
              <a:t>       ('Joel', '</a:t>
            </a:r>
            <a:r>
              <a:rPr lang="es-BO" sz="1100" dirty="0" err="1"/>
              <a:t>Adubiri</a:t>
            </a:r>
            <a:r>
              <a:rPr lang="es-BO" sz="1100" dirty="0"/>
              <a:t> Mondar', 30, 2832117, 'joel@gmail.com', 'Av. 6 de Agosto', 'masculino'),</a:t>
            </a:r>
          </a:p>
          <a:p>
            <a:r>
              <a:rPr lang="es-BO" sz="1100" dirty="0"/>
              <a:t>       ('Andrea', 'Arias Ballesteros', 21, 2832118, 'andrea@gmail.com', 'Av. 6 de Agosto', 'femenino'),</a:t>
            </a:r>
          </a:p>
          <a:p>
            <a:r>
              <a:rPr lang="es-BO" sz="1100" dirty="0"/>
              <a:t>       ('Santos', 'Montes Valenzuela', 24, 2832119, 'santos@gmail.com', 'Av. 6 de Agosto', 'masculino');</a:t>
            </a:r>
          </a:p>
          <a:p>
            <a:endParaRPr lang="es-BO" dirty="0"/>
          </a:p>
        </p:txBody>
      </p:sp>
    </p:spTree>
    <p:extLst>
      <p:ext uri="{BB962C8B-B14F-4D97-AF65-F5344CB8AC3E}">
        <p14:creationId xmlns:p14="http://schemas.microsoft.com/office/powerpoint/2010/main" val="71339482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446</TotalTime>
  <Words>1916</Words>
  <Application>Microsoft Office PowerPoint</Application>
  <PresentationFormat>Panorámica</PresentationFormat>
  <Paragraphs>198</Paragraphs>
  <Slides>17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Calibri</vt:lpstr>
      <vt:lpstr>Gill Sans MT</vt:lpstr>
      <vt:lpstr>Wingdings 2</vt:lpstr>
      <vt:lpstr>Dividendo</vt:lpstr>
      <vt:lpstr>TAREA HITO 2</vt:lpstr>
      <vt:lpstr>MANEJO DE CONCEPTOS</vt:lpstr>
      <vt:lpstr>MANEJO DE CONCEPTOS</vt:lpstr>
      <vt:lpstr>MANEJO DE CONCEPTOS</vt:lpstr>
      <vt:lpstr>MANEJO DE CONCEPTOS</vt:lpstr>
      <vt:lpstr>MANEJO DE CONCEPTOS</vt:lpstr>
      <vt:lpstr>PARTE PRACTICA</vt:lpstr>
      <vt:lpstr>PARTE PRACTICA</vt:lpstr>
      <vt:lpstr>PARTE PRACTICA</vt:lpstr>
      <vt:lpstr>PARTE PRACTICA</vt:lpstr>
      <vt:lpstr>PARTE PRACTICA</vt:lpstr>
      <vt:lpstr>PARTE PRACTICA</vt:lpstr>
      <vt:lpstr>PARTE PRACTICA</vt:lpstr>
      <vt:lpstr>PARTE PRACTICA</vt:lpstr>
      <vt:lpstr>PARTE PRACTICA</vt:lpstr>
      <vt:lpstr>PARTE PRACTICA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dc:title>
  <dc:creator>Melanie Villca</dc:creator>
  <cp:lastModifiedBy>Melanie Villca</cp:lastModifiedBy>
  <cp:revision>6</cp:revision>
  <dcterms:created xsi:type="dcterms:W3CDTF">2022-04-03T02:56:38Z</dcterms:created>
  <dcterms:modified xsi:type="dcterms:W3CDTF">2022-09-12T14:02:31Z</dcterms:modified>
</cp:coreProperties>
</file>