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GillSans-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44cc692db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f44cc692db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f44cc692db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44cc692db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f44cc692db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f44cc692db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44cc692db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f44cc692db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f44cc692db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44cc692db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f44cc692db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f44cc692db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4cc692db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f44cc692db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f44cc692db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44cc692db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f44cc692db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f44cc692db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2"/>
          <p:cNvSpPr/>
          <p:nvPr/>
        </p:nvSpPr>
        <p:spPr>
          <a:xfrm>
            <a:off x="446533" y="3085765"/>
            <a:ext cx="11262867"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2"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3" y="2495447"/>
            <a:ext cx="10993547"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9"/>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558300" y="5956139"/>
            <a:ext cx="101644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900" u="none" cap="none" strike="noStrike">
                <a:solidFill>
                  <a:srgbClr val="2D58AC"/>
                </a:solidFill>
                <a:latin typeface="Gill Sans"/>
                <a:ea typeface="Gill Sans"/>
                <a:cs typeface="Gill Sans"/>
                <a:sym typeface="Gill Sans"/>
              </a:defRPr>
            </a:lvl1pPr>
            <a:lvl2pPr indent="0" lvl="1" marL="0" marR="0" algn="r">
              <a:spcBef>
                <a:spcPts val="0"/>
              </a:spcBef>
              <a:buNone/>
              <a:defRPr b="0" i="0" sz="900" u="none" cap="none" strike="noStrike">
                <a:solidFill>
                  <a:srgbClr val="2D58AC"/>
                </a:solidFill>
                <a:latin typeface="Gill Sans"/>
                <a:ea typeface="Gill Sans"/>
                <a:cs typeface="Gill Sans"/>
                <a:sym typeface="Gill Sans"/>
              </a:defRPr>
            </a:lvl2pPr>
            <a:lvl3pPr indent="0" lvl="2" marL="0" marR="0" algn="r">
              <a:spcBef>
                <a:spcPts val="0"/>
              </a:spcBef>
              <a:buNone/>
              <a:defRPr b="0" i="0" sz="900" u="none" cap="none" strike="noStrike">
                <a:solidFill>
                  <a:srgbClr val="2D58AC"/>
                </a:solidFill>
                <a:latin typeface="Gill Sans"/>
                <a:ea typeface="Gill Sans"/>
                <a:cs typeface="Gill Sans"/>
                <a:sym typeface="Gill Sans"/>
              </a:defRPr>
            </a:lvl3pPr>
            <a:lvl4pPr indent="0" lvl="3" marL="0" marR="0" algn="r">
              <a:spcBef>
                <a:spcPts val="0"/>
              </a:spcBef>
              <a:buNone/>
              <a:defRPr b="0" i="0" sz="900" u="none" cap="none" strike="noStrike">
                <a:solidFill>
                  <a:srgbClr val="2D58AC"/>
                </a:solidFill>
                <a:latin typeface="Gill Sans"/>
                <a:ea typeface="Gill Sans"/>
                <a:cs typeface="Gill Sans"/>
                <a:sym typeface="Gill Sans"/>
              </a:defRPr>
            </a:lvl4pPr>
            <a:lvl5pPr indent="0" lvl="4" marL="0" marR="0" algn="r">
              <a:spcBef>
                <a:spcPts val="0"/>
              </a:spcBef>
              <a:buNone/>
              <a:defRPr b="0" i="0" sz="900" u="none" cap="none" strike="noStrike">
                <a:solidFill>
                  <a:srgbClr val="2D58AC"/>
                </a:solidFill>
                <a:latin typeface="Gill Sans"/>
                <a:ea typeface="Gill Sans"/>
                <a:cs typeface="Gill Sans"/>
                <a:sym typeface="Gill Sans"/>
              </a:defRPr>
            </a:lvl5pPr>
            <a:lvl6pPr indent="0" lvl="5" marL="0" marR="0" algn="r">
              <a:spcBef>
                <a:spcPts val="0"/>
              </a:spcBef>
              <a:buNone/>
              <a:defRPr b="0" i="0" sz="900" u="none" cap="none" strike="noStrike">
                <a:solidFill>
                  <a:srgbClr val="2D58AC"/>
                </a:solidFill>
                <a:latin typeface="Gill Sans"/>
                <a:ea typeface="Gill Sans"/>
                <a:cs typeface="Gill Sans"/>
                <a:sym typeface="Gill Sans"/>
              </a:defRPr>
            </a:lvl6pPr>
            <a:lvl7pPr indent="0" lvl="6" marL="0" marR="0" algn="r">
              <a:spcBef>
                <a:spcPts val="0"/>
              </a:spcBef>
              <a:buNone/>
              <a:defRPr b="0" i="0" sz="900" u="none" cap="none" strike="noStrike">
                <a:solidFill>
                  <a:srgbClr val="2D58AC"/>
                </a:solidFill>
                <a:latin typeface="Gill Sans"/>
                <a:ea typeface="Gill Sans"/>
                <a:cs typeface="Gill Sans"/>
                <a:sym typeface="Gill Sans"/>
              </a:defRPr>
            </a:lvl7pPr>
            <a:lvl8pPr indent="0" lvl="7" marL="0" marR="0" algn="r">
              <a:spcBef>
                <a:spcPts val="0"/>
              </a:spcBef>
              <a:buNone/>
              <a:defRPr b="0" i="0" sz="900" u="none" cap="none" strike="noStrike">
                <a:solidFill>
                  <a:srgbClr val="2D58AC"/>
                </a:solidFill>
                <a:latin typeface="Gill Sans"/>
                <a:ea typeface="Gill Sans"/>
                <a:cs typeface="Gill Sans"/>
                <a:sym typeface="Gill Sans"/>
              </a:defRPr>
            </a:lvl8pPr>
            <a:lvl9pPr indent="0" lvl="8" marL="0" marR="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5" y="614407"/>
            <a:ext cx="11309339"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1"/>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2"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txBox="1"/>
          <p:nvPr>
            <p:ph type="title"/>
          </p:nvPr>
        </p:nvSpPr>
        <p:spPr>
          <a:xfrm rot="5400000">
            <a:off x="7249747" y="2265183"/>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 type="body"/>
          </p:nvPr>
        </p:nvSpPr>
        <p:spPr>
          <a:xfrm rot="5400000">
            <a:off x="2131528" y="-680875"/>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2"/>
          <p:cNvSpPr txBox="1"/>
          <p:nvPr>
            <p:ph idx="10" type="dt"/>
          </p:nvPr>
        </p:nvSpPr>
        <p:spPr>
          <a:xfrm>
            <a:off x="8993674" y="5956139"/>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774925" y="5951813"/>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446616" y="5956139"/>
            <a:ext cx="1164195"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rgbClr val="2D58AC"/>
                </a:solidFill>
                <a:latin typeface="Gill Sans"/>
                <a:ea typeface="Gill Sans"/>
                <a:cs typeface="Gill Sans"/>
                <a:sym typeface="Gill Sans"/>
              </a:defRPr>
            </a:lvl1pPr>
            <a:lvl2pPr indent="0" lvl="1" marL="0" marR="0" algn="r">
              <a:spcBef>
                <a:spcPts val="0"/>
              </a:spcBef>
              <a:buNone/>
              <a:defRPr sz="900">
                <a:solidFill>
                  <a:srgbClr val="2D58AC"/>
                </a:solidFill>
                <a:latin typeface="Gill Sans"/>
                <a:ea typeface="Gill Sans"/>
                <a:cs typeface="Gill Sans"/>
                <a:sym typeface="Gill Sans"/>
              </a:defRPr>
            </a:lvl2pPr>
            <a:lvl3pPr indent="0" lvl="2" marL="0" marR="0" algn="r">
              <a:spcBef>
                <a:spcPts val="0"/>
              </a:spcBef>
              <a:buNone/>
              <a:defRPr sz="900">
                <a:solidFill>
                  <a:srgbClr val="2D58AC"/>
                </a:solidFill>
                <a:latin typeface="Gill Sans"/>
                <a:ea typeface="Gill Sans"/>
                <a:cs typeface="Gill Sans"/>
                <a:sym typeface="Gill Sans"/>
              </a:defRPr>
            </a:lvl3pPr>
            <a:lvl4pPr indent="0" lvl="3" marL="0" marR="0" algn="r">
              <a:spcBef>
                <a:spcPts val="0"/>
              </a:spcBef>
              <a:buNone/>
              <a:defRPr sz="900">
                <a:solidFill>
                  <a:srgbClr val="2D58AC"/>
                </a:solidFill>
                <a:latin typeface="Gill Sans"/>
                <a:ea typeface="Gill Sans"/>
                <a:cs typeface="Gill Sans"/>
                <a:sym typeface="Gill Sans"/>
              </a:defRPr>
            </a:lvl4pPr>
            <a:lvl5pPr indent="0" lvl="4" marL="0" marR="0" algn="r">
              <a:spcBef>
                <a:spcPts val="0"/>
              </a:spcBef>
              <a:buNone/>
              <a:defRPr sz="900">
                <a:solidFill>
                  <a:srgbClr val="2D58AC"/>
                </a:solidFill>
                <a:latin typeface="Gill Sans"/>
                <a:ea typeface="Gill Sans"/>
                <a:cs typeface="Gill Sans"/>
                <a:sym typeface="Gill Sans"/>
              </a:defRPr>
            </a:lvl5pPr>
            <a:lvl6pPr indent="0" lvl="5" marL="0" marR="0" algn="r">
              <a:spcBef>
                <a:spcPts val="0"/>
              </a:spcBef>
              <a:buNone/>
              <a:defRPr sz="900">
                <a:solidFill>
                  <a:srgbClr val="2D58AC"/>
                </a:solidFill>
                <a:latin typeface="Gill Sans"/>
                <a:ea typeface="Gill Sans"/>
                <a:cs typeface="Gill Sans"/>
                <a:sym typeface="Gill Sans"/>
              </a:defRPr>
            </a:lvl6pPr>
            <a:lvl7pPr indent="0" lvl="6" marL="0" marR="0" algn="r">
              <a:spcBef>
                <a:spcPts val="0"/>
              </a:spcBef>
              <a:buNone/>
              <a:defRPr sz="900">
                <a:solidFill>
                  <a:srgbClr val="2D58AC"/>
                </a:solidFill>
                <a:latin typeface="Gill Sans"/>
                <a:ea typeface="Gill Sans"/>
                <a:cs typeface="Gill Sans"/>
                <a:sym typeface="Gill Sans"/>
              </a:defRPr>
            </a:lvl7pPr>
            <a:lvl8pPr indent="0" lvl="7" marL="0" marR="0" algn="r">
              <a:spcBef>
                <a:spcPts val="0"/>
              </a:spcBef>
              <a:buNone/>
              <a:defRPr sz="900">
                <a:solidFill>
                  <a:srgbClr val="2D58AC"/>
                </a:solidFill>
                <a:latin typeface="Gill Sans"/>
                <a:ea typeface="Gill Sans"/>
                <a:cs typeface="Gill Sans"/>
                <a:sym typeface="Gill Sans"/>
              </a:defRPr>
            </a:lvl8pPr>
            <a:lvl9pPr indent="0" lvl="8" marL="0" marR="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contenido" type="twoObj">
  <p:cSld name="TWO_OBJECTS">
    <p:spTree>
      <p:nvGrpSpPr>
        <p:cNvPr id="25" name="Shape 25"/>
        <p:cNvGrpSpPr/>
        <p:nvPr/>
      </p:nvGrpSpPr>
      <p:grpSpPr>
        <a:xfrm>
          <a:off x="0" y="0"/>
          <a:ext cx="0" cy="0"/>
          <a:chOff x="0" y="0"/>
          <a:chExt cx="0" cy="0"/>
        </a:xfrm>
      </p:grpSpPr>
      <p:sp>
        <p:nvSpPr>
          <p:cNvPr id="26" name="Google Shape;26;p3"/>
          <p:cNvSpPr/>
          <p:nvPr/>
        </p:nvSpPr>
        <p:spPr>
          <a:xfrm>
            <a:off x="445983" y="606556"/>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 type="body"/>
          </p:nvPr>
        </p:nvSpPr>
        <p:spPr>
          <a:xfrm>
            <a:off x="581194" y="2228004"/>
            <a:ext cx="5422391"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3"/>
          <p:cNvSpPr txBox="1"/>
          <p:nvPr>
            <p:ph idx="2" type="body"/>
          </p:nvPr>
        </p:nvSpPr>
        <p:spPr>
          <a:xfrm>
            <a:off x="6188417" y="2228004"/>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0" name="Google Shape;30;p3"/>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33" name="Shape 33"/>
        <p:cNvGrpSpPr/>
        <p:nvPr/>
      </p:nvGrpSpPr>
      <p:grpSpPr>
        <a:xfrm>
          <a:off x="0" y="0"/>
          <a:ext cx="0" cy="0"/>
          <a:chOff x="0" y="0"/>
          <a:chExt cx="0" cy="0"/>
        </a:xfrm>
      </p:grpSpPr>
      <p:sp>
        <p:nvSpPr>
          <p:cNvPr id="34" name="Google Shape;34;p4"/>
          <p:cNvSpPr/>
          <p:nvPr/>
        </p:nvSpPr>
        <p:spPr>
          <a:xfrm>
            <a:off x="440285" y="614407"/>
            <a:ext cx="11309339"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581194" y="2180498"/>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4"/>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0558301" y="5956139"/>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0" name="Shape 40"/>
        <p:cNvGrpSpPr/>
        <p:nvPr/>
      </p:nvGrpSpPr>
      <p:grpSpPr>
        <a:xfrm>
          <a:off x="0" y="0"/>
          <a:ext cx="0" cy="0"/>
          <a:chOff x="0" y="0"/>
          <a:chExt cx="0" cy="0"/>
        </a:xfrm>
      </p:grpSpPr>
      <p:sp>
        <p:nvSpPr>
          <p:cNvPr id="41" name="Google Shape;41;p5"/>
          <p:cNvSpPr/>
          <p:nvPr/>
        </p:nvSpPr>
        <p:spPr>
          <a:xfrm>
            <a:off x="447818" y="5141976"/>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581194" y="3043912"/>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 type="body"/>
          </p:nvPr>
        </p:nvSpPr>
        <p:spPr>
          <a:xfrm>
            <a:off x="581194"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4" name="Google Shape;44;p5"/>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rgbClr val="2D58AC"/>
                </a:solidFill>
                <a:latin typeface="Gill Sans"/>
                <a:ea typeface="Gill Sans"/>
                <a:cs typeface="Gill Sans"/>
                <a:sym typeface="Gill Sans"/>
              </a:defRPr>
            </a:lvl1pPr>
            <a:lvl2pPr indent="0" lvl="1" marL="0" marR="0" algn="r">
              <a:spcBef>
                <a:spcPts val="0"/>
              </a:spcBef>
              <a:buNone/>
              <a:defRPr sz="900">
                <a:solidFill>
                  <a:srgbClr val="2D58AC"/>
                </a:solidFill>
                <a:latin typeface="Gill Sans"/>
                <a:ea typeface="Gill Sans"/>
                <a:cs typeface="Gill Sans"/>
                <a:sym typeface="Gill Sans"/>
              </a:defRPr>
            </a:lvl2pPr>
            <a:lvl3pPr indent="0" lvl="2" marL="0" marR="0" algn="r">
              <a:spcBef>
                <a:spcPts val="0"/>
              </a:spcBef>
              <a:buNone/>
              <a:defRPr sz="900">
                <a:solidFill>
                  <a:srgbClr val="2D58AC"/>
                </a:solidFill>
                <a:latin typeface="Gill Sans"/>
                <a:ea typeface="Gill Sans"/>
                <a:cs typeface="Gill Sans"/>
                <a:sym typeface="Gill Sans"/>
              </a:defRPr>
            </a:lvl3pPr>
            <a:lvl4pPr indent="0" lvl="3" marL="0" marR="0" algn="r">
              <a:spcBef>
                <a:spcPts val="0"/>
              </a:spcBef>
              <a:buNone/>
              <a:defRPr sz="900">
                <a:solidFill>
                  <a:srgbClr val="2D58AC"/>
                </a:solidFill>
                <a:latin typeface="Gill Sans"/>
                <a:ea typeface="Gill Sans"/>
                <a:cs typeface="Gill Sans"/>
                <a:sym typeface="Gill Sans"/>
              </a:defRPr>
            </a:lvl4pPr>
            <a:lvl5pPr indent="0" lvl="4" marL="0" marR="0" algn="r">
              <a:spcBef>
                <a:spcPts val="0"/>
              </a:spcBef>
              <a:buNone/>
              <a:defRPr sz="900">
                <a:solidFill>
                  <a:srgbClr val="2D58AC"/>
                </a:solidFill>
                <a:latin typeface="Gill Sans"/>
                <a:ea typeface="Gill Sans"/>
                <a:cs typeface="Gill Sans"/>
                <a:sym typeface="Gill Sans"/>
              </a:defRPr>
            </a:lvl5pPr>
            <a:lvl6pPr indent="0" lvl="5" marL="0" marR="0" algn="r">
              <a:spcBef>
                <a:spcPts val="0"/>
              </a:spcBef>
              <a:buNone/>
              <a:defRPr sz="900">
                <a:solidFill>
                  <a:srgbClr val="2D58AC"/>
                </a:solidFill>
                <a:latin typeface="Gill Sans"/>
                <a:ea typeface="Gill Sans"/>
                <a:cs typeface="Gill Sans"/>
                <a:sym typeface="Gill Sans"/>
              </a:defRPr>
            </a:lvl6pPr>
            <a:lvl7pPr indent="0" lvl="6" marL="0" marR="0" algn="r">
              <a:spcBef>
                <a:spcPts val="0"/>
              </a:spcBef>
              <a:buNone/>
              <a:defRPr sz="900">
                <a:solidFill>
                  <a:srgbClr val="2D58AC"/>
                </a:solidFill>
                <a:latin typeface="Gill Sans"/>
                <a:ea typeface="Gill Sans"/>
                <a:cs typeface="Gill Sans"/>
                <a:sym typeface="Gill Sans"/>
              </a:defRPr>
            </a:lvl7pPr>
            <a:lvl8pPr indent="0" lvl="7" marL="0" marR="0" algn="r">
              <a:spcBef>
                <a:spcPts val="0"/>
              </a:spcBef>
              <a:buNone/>
              <a:defRPr sz="900">
                <a:solidFill>
                  <a:srgbClr val="2D58AC"/>
                </a:solidFill>
                <a:latin typeface="Gill Sans"/>
                <a:ea typeface="Gill Sans"/>
                <a:cs typeface="Gill Sans"/>
                <a:sym typeface="Gill Sans"/>
              </a:defRPr>
            </a:lvl8pPr>
            <a:lvl9pPr indent="0" lvl="8" marL="0" marR="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7" name="Shape 47"/>
        <p:cNvGrpSpPr/>
        <p:nvPr/>
      </p:nvGrpSpPr>
      <p:grpSpPr>
        <a:xfrm>
          <a:off x="0" y="0"/>
          <a:ext cx="0" cy="0"/>
          <a:chOff x="0" y="0"/>
          <a:chExt cx="0" cy="0"/>
        </a:xfrm>
      </p:grpSpPr>
      <p:sp>
        <p:nvSpPr>
          <p:cNvPr id="48" name="Google Shape;48;p6"/>
          <p:cNvSpPr/>
          <p:nvPr/>
        </p:nvSpPr>
        <p:spPr>
          <a:xfrm>
            <a:off x="445983" y="606556"/>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887220" y="2250894"/>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6"/>
          <p:cNvSpPr txBox="1"/>
          <p:nvPr>
            <p:ph idx="2" type="body"/>
          </p:nvPr>
        </p:nvSpPr>
        <p:spPr>
          <a:xfrm>
            <a:off x="581195" y="2926054"/>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6"/>
          <p:cNvSpPr txBox="1"/>
          <p:nvPr>
            <p:ph idx="3" type="body"/>
          </p:nvPr>
        </p:nvSpPr>
        <p:spPr>
          <a:xfrm>
            <a:off x="6523737" y="2250894"/>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6"/>
          <p:cNvSpPr txBox="1"/>
          <p:nvPr>
            <p:ph idx="4" type="body"/>
          </p:nvPr>
        </p:nvSpPr>
        <p:spPr>
          <a:xfrm>
            <a:off x="6217710" y="2926054"/>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6"/>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7" name="Shape 57"/>
        <p:cNvGrpSpPr/>
        <p:nvPr/>
      </p:nvGrpSpPr>
      <p:grpSpPr>
        <a:xfrm>
          <a:off x="0" y="0"/>
          <a:ext cx="0" cy="0"/>
          <a:chOff x="0" y="0"/>
          <a:chExt cx="0" cy="0"/>
        </a:xfrm>
      </p:grpSpPr>
      <p:sp>
        <p:nvSpPr>
          <p:cNvPr id="58" name="Google Shape;58;p7"/>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61" name="Google Shape;61;p7"/>
          <p:cNvSpPr/>
          <p:nvPr/>
        </p:nvSpPr>
        <p:spPr>
          <a:xfrm>
            <a:off x="440683" y="606556"/>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txBox="1"/>
          <p:nvPr>
            <p:ph type="title"/>
          </p:nvPr>
        </p:nvSpPr>
        <p:spPr>
          <a:xfrm>
            <a:off x="575895"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4" y="5262298"/>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9"/>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rgbClr val="2D58AC"/>
                </a:solidFill>
                <a:latin typeface="Gill Sans"/>
                <a:ea typeface="Gill Sans"/>
                <a:cs typeface="Gill Sans"/>
                <a:sym typeface="Gill Sans"/>
              </a:defRPr>
            </a:lvl1pPr>
            <a:lvl2pPr indent="0" lvl="1" marL="0" marR="0" algn="r">
              <a:spcBef>
                <a:spcPts val="0"/>
              </a:spcBef>
              <a:buNone/>
              <a:defRPr sz="900">
                <a:solidFill>
                  <a:srgbClr val="2D58AC"/>
                </a:solidFill>
                <a:latin typeface="Gill Sans"/>
                <a:ea typeface="Gill Sans"/>
                <a:cs typeface="Gill Sans"/>
                <a:sym typeface="Gill Sans"/>
              </a:defRPr>
            </a:lvl2pPr>
            <a:lvl3pPr indent="0" lvl="2" marL="0" marR="0" algn="r">
              <a:spcBef>
                <a:spcPts val="0"/>
              </a:spcBef>
              <a:buNone/>
              <a:defRPr sz="900">
                <a:solidFill>
                  <a:srgbClr val="2D58AC"/>
                </a:solidFill>
                <a:latin typeface="Gill Sans"/>
                <a:ea typeface="Gill Sans"/>
                <a:cs typeface="Gill Sans"/>
                <a:sym typeface="Gill Sans"/>
              </a:defRPr>
            </a:lvl3pPr>
            <a:lvl4pPr indent="0" lvl="3" marL="0" marR="0" algn="r">
              <a:spcBef>
                <a:spcPts val="0"/>
              </a:spcBef>
              <a:buNone/>
              <a:defRPr sz="900">
                <a:solidFill>
                  <a:srgbClr val="2D58AC"/>
                </a:solidFill>
                <a:latin typeface="Gill Sans"/>
                <a:ea typeface="Gill Sans"/>
                <a:cs typeface="Gill Sans"/>
                <a:sym typeface="Gill Sans"/>
              </a:defRPr>
            </a:lvl4pPr>
            <a:lvl5pPr indent="0" lvl="4" marL="0" marR="0" algn="r">
              <a:spcBef>
                <a:spcPts val="0"/>
              </a:spcBef>
              <a:buNone/>
              <a:defRPr sz="900">
                <a:solidFill>
                  <a:srgbClr val="2D58AC"/>
                </a:solidFill>
                <a:latin typeface="Gill Sans"/>
                <a:ea typeface="Gill Sans"/>
                <a:cs typeface="Gill Sans"/>
                <a:sym typeface="Gill Sans"/>
              </a:defRPr>
            </a:lvl5pPr>
            <a:lvl6pPr indent="0" lvl="5" marL="0" marR="0" algn="r">
              <a:spcBef>
                <a:spcPts val="0"/>
              </a:spcBef>
              <a:buNone/>
              <a:defRPr sz="900">
                <a:solidFill>
                  <a:srgbClr val="2D58AC"/>
                </a:solidFill>
                <a:latin typeface="Gill Sans"/>
                <a:ea typeface="Gill Sans"/>
                <a:cs typeface="Gill Sans"/>
                <a:sym typeface="Gill Sans"/>
              </a:defRPr>
            </a:lvl6pPr>
            <a:lvl7pPr indent="0" lvl="6" marL="0" marR="0" algn="r">
              <a:spcBef>
                <a:spcPts val="0"/>
              </a:spcBef>
              <a:buNone/>
              <a:defRPr sz="900">
                <a:solidFill>
                  <a:srgbClr val="2D58AC"/>
                </a:solidFill>
                <a:latin typeface="Gill Sans"/>
                <a:ea typeface="Gill Sans"/>
                <a:cs typeface="Gill Sans"/>
                <a:sym typeface="Gill Sans"/>
              </a:defRPr>
            </a:lvl7pPr>
            <a:lvl8pPr indent="0" lvl="7" marL="0" marR="0" algn="r">
              <a:spcBef>
                <a:spcPts val="0"/>
              </a:spcBef>
              <a:buNone/>
              <a:defRPr sz="900">
                <a:solidFill>
                  <a:srgbClr val="2D58AC"/>
                </a:solidFill>
                <a:latin typeface="Gill Sans"/>
                <a:ea typeface="Gill Sans"/>
                <a:cs typeface="Gill Sans"/>
                <a:sym typeface="Gill Sans"/>
              </a:defRPr>
            </a:lvl8pPr>
            <a:lvl9pPr indent="0" lvl="8" marL="0" marR="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447817" y="599725"/>
            <a:ext cx="11290859" cy="3557252"/>
          </a:xfrm>
          <a:prstGeom prst="rect">
            <a:avLst/>
          </a:prstGeom>
          <a:noFill/>
          <a:ln>
            <a:noFill/>
          </a:ln>
        </p:spPr>
      </p:sp>
      <p:sp>
        <p:nvSpPr>
          <p:cNvPr id="78" name="Google Shape;78;p10"/>
          <p:cNvSpPr txBox="1"/>
          <p:nvPr>
            <p:ph idx="1" type="body"/>
          </p:nvPr>
        </p:nvSpPr>
        <p:spPr>
          <a:xfrm>
            <a:off x="581193" y="5260129"/>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0"/>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
        <p:nvSpPr>
          <p:cNvPr id="15" name="Google Shape;15;p1"/>
          <p:cNvSpPr/>
          <p:nvPr/>
        </p:nvSpPr>
        <p:spPr>
          <a:xfrm>
            <a:off x="446535"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241831"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Conexiones digitales" id="102" name="Google Shape;102;p13"/>
          <p:cNvPicPr preferRelativeResize="0"/>
          <p:nvPr/>
        </p:nvPicPr>
        <p:blipFill rotWithShape="1">
          <a:blip r:embed="rId3">
            <a:alphaModFix/>
          </a:blip>
          <a:srcRect b="0" l="13265" r="3502" t="9090"/>
          <a:stretch/>
        </p:blipFill>
        <p:spPr>
          <a:xfrm>
            <a:off x="20" y="10"/>
            <a:ext cx="12191980" cy="6857990"/>
          </a:xfrm>
          <a:prstGeom prst="rect">
            <a:avLst/>
          </a:prstGeom>
          <a:noFill/>
          <a:ln>
            <a:noFill/>
          </a:ln>
        </p:spPr>
      </p:pic>
      <p:grpSp>
        <p:nvGrpSpPr>
          <p:cNvPr id="103" name="Google Shape;103;p13"/>
          <p:cNvGrpSpPr/>
          <p:nvPr/>
        </p:nvGrpSpPr>
        <p:grpSpPr>
          <a:xfrm>
            <a:off x="446535" y="453643"/>
            <a:ext cx="11298933" cy="98554"/>
            <a:chOff x="446534" y="453643"/>
            <a:chExt cx="11298933" cy="98554"/>
          </a:xfrm>
        </p:grpSpPr>
        <p:sp>
          <p:nvSpPr>
            <p:cNvPr id="104" name="Google Shape;104;p1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3"/>
          <p:cNvSpPr/>
          <p:nvPr/>
        </p:nvSpPr>
        <p:spPr>
          <a:xfrm>
            <a:off x="448732" y="4428067"/>
            <a:ext cx="11260667" cy="1962497"/>
          </a:xfrm>
          <a:prstGeom prst="rect">
            <a:avLst/>
          </a:prstGeom>
          <a:solidFill>
            <a:schemeClr val="accent1">
              <a:alpha val="9686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txBox="1"/>
          <p:nvPr>
            <p:ph type="ctrTitle"/>
          </p:nvPr>
        </p:nvSpPr>
        <p:spPr>
          <a:xfrm>
            <a:off x="581191" y="4572000"/>
            <a:ext cx="10993549" cy="89524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6000"/>
              <a:buFont typeface="Gill Sans"/>
              <a:buNone/>
            </a:pPr>
            <a:r>
              <a:rPr lang="es-MX" sz="6000">
                <a:solidFill>
                  <a:schemeClr val="lt1"/>
                </a:solidFill>
              </a:rPr>
              <a:t>TAREA HITO 4</a:t>
            </a:r>
            <a:endParaRPr/>
          </a:p>
        </p:txBody>
      </p:sp>
      <p:sp>
        <p:nvSpPr>
          <p:cNvPr id="109" name="Google Shape;109;p13"/>
          <p:cNvSpPr txBox="1"/>
          <p:nvPr>
            <p:ph idx="1" type="subTitle"/>
          </p:nvPr>
        </p:nvSpPr>
        <p:spPr>
          <a:xfrm>
            <a:off x="581194" y="5467246"/>
            <a:ext cx="10993546" cy="4848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s-MX">
                <a:solidFill>
                  <a:srgbClr val="7CEBFF"/>
                </a:solidFill>
              </a:rPr>
              <a:t>MELANIE INGRID VILLCA COPA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581193" y="729658"/>
            <a:ext cx="11029500" cy="98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PRÁCTICA</a:t>
            </a:r>
            <a:endParaRPr/>
          </a:p>
        </p:txBody>
      </p:sp>
      <p:sp>
        <p:nvSpPr>
          <p:cNvPr id="172" name="Google Shape;172;p22"/>
          <p:cNvSpPr txBox="1"/>
          <p:nvPr/>
        </p:nvSpPr>
        <p:spPr>
          <a:xfrm>
            <a:off x="581193" y="2122716"/>
            <a:ext cx="11029500" cy="3694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MX" sz="1300">
                <a:solidFill>
                  <a:schemeClr val="dk1"/>
                </a:solidFill>
                <a:latin typeface="Gill Sans"/>
                <a:ea typeface="Gill Sans"/>
                <a:cs typeface="Gill Sans"/>
                <a:sym typeface="Gill Sans"/>
              </a:rPr>
              <a:t>CREATE FUNCTION sum_fibo(Limita integer)</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returns text</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begin</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entrada text default '';</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espacio text default '';</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x int default 1;</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nVeces int default 0;</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letra char default '';</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limite int default 0;</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a int default 0;</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b int default 1;</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cont int default 0;</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aux int default 0;</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sumar int default 0;</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entrada = fibo(limita);</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limite = char_length(entrada);</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while x &lt;= limite</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do</a:t>
            </a:r>
            <a:endParaRPr sz="13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581193" y="729658"/>
            <a:ext cx="11029500" cy="98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PRÁCTICA</a:t>
            </a:r>
            <a:endParaRPr/>
          </a:p>
        </p:txBody>
      </p:sp>
      <p:sp>
        <p:nvSpPr>
          <p:cNvPr id="179" name="Google Shape;179;p23"/>
          <p:cNvSpPr txBox="1"/>
          <p:nvPr/>
        </p:nvSpPr>
        <p:spPr>
          <a:xfrm>
            <a:off x="581193" y="1984166"/>
            <a:ext cx="11029500" cy="4694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MX" sz="1300">
                <a:solidFill>
                  <a:schemeClr val="dk1"/>
                </a:solidFill>
                <a:latin typeface="Gill Sans"/>
                <a:ea typeface="Gill Sans"/>
                <a:cs typeface="Gill Sans"/>
                <a:sym typeface="Gill Sans"/>
              </a:rPr>
              <a:t>       set letra = substring(entrada, x, 1);</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if letra = espacio</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then</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nVeces = nVeces + 1;</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end if;</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x = x + 1;</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end while;</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while cont &lt; nVeces</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do</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if cont = 0</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then</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sumar = 0;</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else</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sumar = sumar + b;</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aux = a;</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a = b;</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b = aux + a;</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end if;</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cont = cont + 1;</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end while;</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return sumar;</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end;</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Select sum_fibo(10);</a:t>
            </a:r>
            <a:endParaRPr sz="1300">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186" name="Google Shape;186;p24"/>
          <p:cNvSpPr txBox="1"/>
          <p:nvPr/>
        </p:nvSpPr>
        <p:spPr>
          <a:xfrm>
            <a:off x="581193" y="2122716"/>
            <a:ext cx="11029500" cy="5850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11"/>
            </a:pPr>
            <a:r>
              <a:rPr b="1" lang="es-MX" sz="1800">
                <a:solidFill>
                  <a:srgbClr val="002060"/>
                </a:solidFill>
                <a:latin typeface="Gill Sans"/>
                <a:ea typeface="Gill Sans"/>
                <a:cs typeface="Gill Sans"/>
                <a:sym typeface="Gill Sans"/>
              </a:rPr>
              <a:t>Manejo de vistas.</a:t>
            </a:r>
            <a:endParaRPr b="1" sz="1800">
              <a:solidFill>
                <a:srgbClr val="002060"/>
              </a:solidFill>
              <a:latin typeface="Gill Sans"/>
              <a:ea typeface="Gill Sans"/>
              <a:cs typeface="Gill Sans"/>
              <a:sym typeface="Gill Sans"/>
            </a:endParaRPr>
          </a:p>
          <a:p>
            <a:pPr indent="0" lvl="0" marL="0" marR="0" rtl="0" algn="l">
              <a:spcBef>
                <a:spcPts val="0"/>
              </a:spcBef>
              <a:spcAft>
                <a:spcPts val="0"/>
              </a:spcAft>
              <a:buNone/>
            </a:pPr>
            <a:r>
              <a:t/>
            </a:r>
            <a:endParaRPr>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193" name="Google Shape;193;p25"/>
          <p:cNvSpPr txBox="1"/>
          <p:nvPr/>
        </p:nvSpPr>
        <p:spPr>
          <a:xfrm>
            <a:off x="581193" y="2122716"/>
            <a:ext cx="11029500" cy="4463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12"/>
            </a:pPr>
            <a:r>
              <a:rPr b="1" lang="es-MX" sz="1800">
                <a:solidFill>
                  <a:srgbClr val="002060"/>
                </a:solidFill>
                <a:latin typeface="Gill Sans"/>
                <a:ea typeface="Gill Sans"/>
                <a:cs typeface="Gill Sans"/>
                <a:sym typeface="Gill Sans"/>
              </a:rPr>
              <a:t>Manejo de TRIGGERS I.</a:t>
            </a:r>
            <a:endParaRPr b="1" sz="1800">
              <a:solidFill>
                <a:srgbClr val="002060"/>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create trigger manejodetrig</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before update</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on proyecto</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for each row</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begin</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if new.tipoProy =</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'Forestacion' or new.tipoProy =</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'Adopcion' or new.tipoProy = 'CULTURA' then</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set new.estado = 'activo';</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else</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set new.estado = 'inactivo';</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end if;</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end;</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update proyecto</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set tipoProy =</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'Educacion'</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where id_proy = 4;</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SELECT * from proyecto ;</a:t>
            </a:r>
            <a:endParaRPr>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200" name="Google Shape;200;p26"/>
          <p:cNvSpPr txBox="1"/>
          <p:nvPr/>
        </p:nvSpPr>
        <p:spPr>
          <a:xfrm>
            <a:off x="581193" y="2122716"/>
            <a:ext cx="11029500" cy="3817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13"/>
            </a:pPr>
            <a:r>
              <a:rPr b="1" lang="es-MX" sz="1800">
                <a:solidFill>
                  <a:srgbClr val="002060"/>
                </a:solidFill>
                <a:latin typeface="Gill Sans"/>
                <a:ea typeface="Gill Sans"/>
                <a:cs typeface="Gill Sans"/>
                <a:sym typeface="Gill Sans"/>
              </a:rPr>
              <a:t>Manejo de Triggers II.</a:t>
            </a:r>
            <a:endParaRPr b="1" sz="1800">
              <a:solidFill>
                <a:srgbClr val="002060"/>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create trigger calculaEdad</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   before insert</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   on persona</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   for each row</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begin</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   declare edad_calc integer;</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   set edad_calc = timestampdiff(year, new.fecha_nac,</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curdate());</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   set new.edad = edad_calc;</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end;</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INSERT INTO persona (nombre, fecha_nac)</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VALUES ('Benjamin', '1955-07-19');</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600">
                <a:solidFill>
                  <a:schemeClr val="dk1"/>
                </a:solidFill>
                <a:latin typeface="Gill Sans"/>
                <a:ea typeface="Gill Sans"/>
                <a:cs typeface="Gill Sans"/>
                <a:sym typeface="Gill Sans"/>
              </a:rPr>
              <a:t>select * from persona;</a:t>
            </a:r>
            <a:endParaRPr sz="1600">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207" name="Google Shape;207;p27"/>
          <p:cNvSpPr txBox="1"/>
          <p:nvPr/>
        </p:nvSpPr>
        <p:spPr>
          <a:xfrm>
            <a:off x="581193" y="2122716"/>
            <a:ext cx="11029500" cy="43713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14"/>
            </a:pPr>
            <a:r>
              <a:rPr b="1" lang="es-MX" sz="1800">
                <a:solidFill>
                  <a:srgbClr val="002060"/>
                </a:solidFill>
                <a:latin typeface="Gill Sans"/>
                <a:ea typeface="Gill Sans"/>
                <a:cs typeface="Gill Sans"/>
                <a:sym typeface="Gill Sans"/>
              </a:rPr>
              <a:t>Manejo de TRIGGERS III.</a:t>
            </a:r>
            <a:endParaRPr b="1" sz="1800">
              <a:solidFill>
                <a:srgbClr val="002060"/>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CREATE TABLE PERSON</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nombre VARCHAR(50),</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apellidos VARCHAR(50),</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fecha_nac date,</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edad INTEGER(11),</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email VARCHAR(50),</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sexo CHAR(1)</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create trigger implementacion</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before insert</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on persona</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for each row</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begin</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insert into PERSON(nombre, apellidos, fecha_nac, edad, email, sexo)</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VALUES (new.nombre, new.apellidos, new.fecha_nac, new.edad, new.email, new.sexo);</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end;</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insert into persona(id_per, nombre, apellidos, fecha_nac, edad, email, sexo)</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VALUES (10, 'Joel', 'Pocoaca Castillo', '2002-12-31', 19, 'Joe@gmail.com', 'm');</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select * from persona;</a:t>
            </a:r>
            <a:endParaRPr sz="1300">
              <a:solidFill>
                <a:schemeClr val="dk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a:t>
            </a:r>
            <a:r>
              <a:rPr lang="es-MX"/>
              <a:t>PRÁCTICA</a:t>
            </a:r>
            <a:endParaRPr/>
          </a:p>
        </p:txBody>
      </p:sp>
      <p:sp>
        <p:nvSpPr>
          <p:cNvPr id="214" name="Google Shape;214;p28"/>
          <p:cNvSpPr txBox="1"/>
          <p:nvPr/>
        </p:nvSpPr>
        <p:spPr>
          <a:xfrm>
            <a:off x="581193" y="2122716"/>
            <a:ext cx="11029500" cy="4463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15"/>
            </a:pPr>
            <a:r>
              <a:rPr b="1" lang="es-MX" sz="1800">
                <a:solidFill>
                  <a:srgbClr val="002060"/>
                </a:solidFill>
                <a:latin typeface="Gill Sans"/>
                <a:ea typeface="Gill Sans"/>
                <a:cs typeface="Gill Sans"/>
                <a:sym typeface="Gill Sans"/>
              </a:rPr>
              <a:t>Crear una consulta SQL que haga uso de todas las tablas.</a:t>
            </a:r>
            <a:endParaRPr b="1" sz="1800">
              <a:solidFill>
                <a:srgbClr val="002060"/>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select per.nombre, per.apellidos,depar.nombre,</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prov.nombre,proy.nombreProy,proy.tipoProy</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from departamento as depar</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inner join provincia as prov on depar.id_dep = prov.id_dep</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inner join persona as per on depar.id_dep = per.id_dep</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inner join detalle_proyecto as dep on per.id_per = dep.id_per</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inner join proyecto as proy on dep.id_proy = proy.id_proy;</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create view las_tablas as</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select per.nombre,</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per.apellidos,</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proy.nombreProy,</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proy.tipoProy</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from departamento as depar</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inner join provincia as prov on depar.id_dep = prov.id_dep</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inner join persona as per on depar.id_dep = per.id_dep</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inner join detalle_proyecto as dep on per.id_per = dep.id_per</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    inner join proyecto as proy on dep.id_proy = proy.id_proy;</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a:solidFill>
                  <a:schemeClr val="dk1"/>
                </a:solidFill>
                <a:latin typeface="Gill Sans"/>
                <a:ea typeface="Gill Sans"/>
                <a:cs typeface="Gill Sans"/>
                <a:sym typeface="Gill Sans"/>
              </a:rPr>
              <a:t>select * from las_tablas;</a:t>
            </a:r>
            <a:endParaRPr>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29"/>
          <p:cNvSpPr/>
          <p:nvPr/>
        </p:nvSpPr>
        <p:spPr>
          <a:xfrm>
            <a:off x="1"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1" name="Google Shape;221;p29"/>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29"/>
          <p:cNvGrpSpPr/>
          <p:nvPr/>
        </p:nvGrpSpPr>
        <p:grpSpPr>
          <a:xfrm>
            <a:off x="446535" y="453643"/>
            <a:ext cx="11298933" cy="98554"/>
            <a:chOff x="446534" y="453643"/>
            <a:chExt cx="11298933" cy="98554"/>
          </a:xfrm>
        </p:grpSpPr>
        <p:sp>
          <p:nvSpPr>
            <p:cNvPr id="223" name="Google Shape;223;p29"/>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29"/>
          <p:cNvSpPr txBox="1"/>
          <p:nvPr>
            <p:ph type="ctrTitle"/>
          </p:nvPr>
        </p:nvSpPr>
        <p:spPr>
          <a:xfrm>
            <a:off x="8296275" y="1419226"/>
            <a:ext cx="3081576" cy="1746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3600"/>
              <a:buFont typeface="Gill Sans"/>
              <a:buNone/>
            </a:pPr>
            <a:r>
              <a:rPr lang="es-MX">
                <a:solidFill>
                  <a:srgbClr val="FFFFFF"/>
                </a:solidFill>
              </a:rPr>
              <a:t>GRACIAS</a:t>
            </a:r>
            <a:endParaRPr/>
          </a:p>
        </p:txBody>
      </p:sp>
      <p:pic>
        <p:nvPicPr>
          <p:cNvPr descr="Números digitales" id="227" name="Google Shape;227;p29"/>
          <p:cNvPicPr preferRelativeResize="0"/>
          <p:nvPr/>
        </p:nvPicPr>
        <p:blipFill rotWithShape="1">
          <a:blip r:embed="rId3">
            <a:alphaModFix/>
          </a:blip>
          <a:srcRect b="1" l="2189" r="9641" t="0"/>
          <a:stretch/>
        </p:blipFill>
        <p:spPr>
          <a:xfrm>
            <a:off x="446534" y="723899"/>
            <a:ext cx="7498616" cy="5676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MANEJO DE CONCEPTOS</a:t>
            </a:r>
            <a:endParaRPr/>
          </a:p>
        </p:txBody>
      </p:sp>
      <p:sp>
        <p:nvSpPr>
          <p:cNvPr id="116" name="Google Shape;116;p14"/>
          <p:cNvSpPr txBox="1"/>
          <p:nvPr/>
        </p:nvSpPr>
        <p:spPr>
          <a:xfrm>
            <a:off x="581193" y="2122714"/>
            <a:ext cx="11029500" cy="42483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a:pPr>
            <a:r>
              <a:rPr b="1" i="0" lang="es-MX" sz="1800" u="none" cap="none" strike="noStrike">
                <a:solidFill>
                  <a:srgbClr val="002060"/>
                </a:solidFill>
                <a:latin typeface="Gill Sans"/>
                <a:ea typeface="Gill Sans"/>
                <a:cs typeface="Gill Sans"/>
                <a:sym typeface="Gill Sans"/>
              </a:rPr>
              <a:t>Defina que es un lenguaje procedural en MySQL</a:t>
            </a:r>
            <a:endParaRPr b="1" sz="1800">
              <a:solidFill>
                <a:srgbClr val="002060"/>
              </a:solidFill>
              <a:latin typeface="Gill Sans"/>
              <a:ea typeface="Gill Sans"/>
              <a:cs typeface="Gill Sans"/>
              <a:sym typeface="Gill Sans"/>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Lenguajes procuderales o procedimentales: El usuario da órdenes para que se realicen las tareas pertinentes con el objetico de recuperar los datos requeridos. Es la base del lenguaje de consulta SQL</a:t>
            </a:r>
            <a:endParaRPr sz="1800">
              <a:solidFill>
                <a:schemeClr val="dk1"/>
              </a:solidFill>
              <a:latin typeface="Gill Sans"/>
              <a:ea typeface="Gill Sans"/>
              <a:cs typeface="Gill Sans"/>
              <a:sym typeface="Gill Sans"/>
            </a:endParaRPr>
          </a:p>
          <a:p>
            <a:pPr indent="-342900" lvl="0" marL="342900" marR="0" rtl="0" algn="l">
              <a:spcBef>
                <a:spcPts val="0"/>
              </a:spcBef>
              <a:spcAft>
                <a:spcPts val="0"/>
              </a:spcAft>
              <a:buClr>
                <a:srgbClr val="002060"/>
              </a:buClr>
              <a:buSzPts val="1800"/>
              <a:buFont typeface="Gill Sans"/>
              <a:buAutoNum type="arabicPeriod"/>
            </a:pPr>
            <a:r>
              <a:rPr b="1" i="0" lang="es-MX" sz="1800" u="none" cap="none" strike="noStrike">
                <a:solidFill>
                  <a:srgbClr val="002060"/>
                </a:solidFill>
                <a:latin typeface="Gill Sans"/>
                <a:ea typeface="Gill Sans"/>
                <a:cs typeface="Gill Sans"/>
                <a:sym typeface="Gill Sans"/>
              </a:rPr>
              <a:t>Defina que es una función en MySQL.</a:t>
            </a:r>
            <a:endParaRPr b="1">
              <a:solidFill>
                <a:srgbClr val="002060"/>
              </a:solidFill>
            </a:endParaRPr>
          </a:p>
          <a:p>
            <a:pPr indent="0" lvl="0" marL="0" marR="0" rtl="0" algn="l">
              <a:spcBef>
                <a:spcPts val="0"/>
              </a:spcBef>
              <a:spcAft>
                <a:spcPts val="0"/>
              </a:spcAft>
              <a:buNone/>
            </a:pPr>
            <a:r>
              <a:rPr b="0" i="0" lang="es-MX" sz="1800" u="none" cap="none" strike="noStrike">
                <a:solidFill>
                  <a:schemeClr val="dk1"/>
                </a:solidFill>
                <a:latin typeface="Gill Sans"/>
                <a:ea typeface="Gill Sans"/>
                <a:cs typeface="Gill Sans"/>
                <a:sym typeface="Gill Sans"/>
              </a:rPr>
              <a:t>Una función en MySQL es una rutina creada para tomar unos parámetros, procesarlos y retornar en un salida.</a:t>
            </a:r>
            <a:endParaRPr b="1" sz="1800">
              <a:solidFill>
                <a:srgbClr val="002060"/>
              </a:solidFill>
              <a:latin typeface="Gill Sans"/>
              <a:ea typeface="Gill Sans"/>
              <a:cs typeface="Gill Sans"/>
              <a:sym typeface="Gill Sans"/>
            </a:endParaRPr>
          </a:p>
          <a:p>
            <a:pPr indent="-342900" lvl="0" marL="342900" marR="0" rtl="0" algn="l">
              <a:spcBef>
                <a:spcPts val="0"/>
              </a:spcBef>
              <a:spcAft>
                <a:spcPts val="0"/>
              </a:spcAft>
              <a:buClr>
                <a:srgbClr val="002060"/>
              </a:buClr>
              <a:buSzPts val="1800"/>
              <a:buFont typeface="Gill Sans"/>
              <a:buAutoNum type="arabicPeriod" startAt="3"/>
            </a:pPr>
            <a:r>
              <a:rPr b="1" lang="es-MX" sz="1800">
                <a:solidFill>
                  <a:srgbClr val="002060"/>
                </a:solidFill>
                <a:latin typeface="Gill Sans"/>
                <a:ea typeface="Gill Sans"/>
                <a:cs typeface="Gill Sans"/>
                <a:sym typeface="Gill Sans"/>
              </a:rPr>
              <a:t>Cuál es la diferencia entre funciones y procedimientos almacenados</a:t>
            </a:r>
            <a:endParaRPr b="1" sz="1800">
              <a:solidFill>
                <a:srgbClr val="002060"/>
              </a:solidFill>
              <a:latin typeface="Gill Sans"/>
              <a:ea typeface="Gill Sans"/>
              <a:cs typeface="Gill Sans"/>
              <a:sym typeface="Gill Sans"/>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Cuando llama al procedimiento almacenado, se debe especificar que es un parámetro externo. Una ventaja de los procedimientos almacenados es que puede obtener varios parámetros mientras que, en las funciones, solo se puede devolver una variable (función escalar) o una tabla (funciones con valores de tabla).</a:t>
            </a:r>
            <a:endParaRPr sz="1800">
              <a:solidFill>
                <a:schemeClr val="dk1"/>
              </a:solidFill>
              <a:latin typeface="Gill Sans"/>
              <a:ea typeface="Gill Sans"/>
              <a:cs typeface="Gill Sans"/>
              <a:sym typeface="Gill Sans"/>
            </a:endParaRPr>
          </a:p>
          <a:p>
            <a:pPr indent="-342900" lvl="0" marL="342900" rtl="0" algn="l">
              <a:spcBef>
                <a:spcPts val="0"/>
              </a:spcBef>
              <a:spcAft>
                <a:spcPts val="0"/>
              </a:spcAft>
              <a:buClr>
                <a:srgbClr val="002060"/>
              </a:buClr>
              <a:buSzPts val="1800"/>
              <a:buFont typeface="Gill Sans"/>
              <a:buAutoNum type="arabicPeriod" startAt="4"/>
            </a:pPr>
            <a:r>
              <a:rPr b="1" lang="es-MX" sz="1800">
                <a:solidFill>
                  <a:srgbClr val="002060"/>
                </a:solidFill>
                <a:latin typeface="Gill Sans"/>
                <a:ea typeface="Gill Sans"/>
                <a:cs typeface="Gill Sans"/>
                <a:sym typeface="Gill Sans"/>
              </a:rPr>
              <a:t>Cómo se ejecuta una función y un procedimiento almacenado.</a:t>
            </a:r>
            <a:endParaRPr b="1" sz="1800">
              <a:solidFill>
                <a:srgbClr val="002060"/>
              </a:solidFill>
              <a:latin typeface="Gill Sans"/>
              <a:ea typeface="Gill Sans"/>
              <a:cs typeface="Gill Sans"/>
              <a:sym typeface="Gill Sans"/>
            </a:endParaRPr>
          </a:p>
          <a:p>
            <a:pPr indent="0" lvl="0" marL="0" rtl="0" algn="l">
              <a:spcBef>
                <a:spcPts val="0"/>
              </a:spcBef>
              <a:spcAft>
                <a:spcPts val="0"/>
              </a:spcAft>
              <a:buNone/>
            </a:pPr>
            <a:r>
              <a:rPr lang="es-MX" sz="1800">
                <a:solidFill>
                  <a:schemeClr val="dk1"/>
                </a:solidFill>
                <a:latin typeface="Gill Sans"/>
                <a:ea typeface="Gill Sans"/>
                <a:cs typeface="Gill Sans"/>
                <a:sym typeface="Gill Sans"/>
              </a:rPr>
              <a:t>Primeramente se debe crear una función para lo que usaremos create function y para el procedimiento almacenado seria create procedure con sus procedimientos ya realizados, para salir por pantalla necesitaremos un select. Podrás usarlas en las sentencias SQL independientemente del lenguaje de programación del servidor sobre el que se ejecuten las consultas. Para crear una función almacenada basta con que tengas permisos INSERT y DELETE sobre la base de datos.</a:t>
            </a:r>
            <a:endParaRPr sz="1800">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MANEJO DE CONCEPTOS</a:t>
            </a:r>
            <a:endParaRPr/>
          </a:p>
        </p:txBody>
      </p:sp>
      <p:sp>
        <p:nvSpPr>
          <p:cNvPr id="123" name="Google Shape;123;p15"/>
          <p:cNvSpPr txBox="1"/>
          <p:nvPr/>
        </p:nvSpPr>
        <p:spPr>
          <a:xfrm>
            <a:off x="581193" y="2122716"/>
            <a:ext cx="11029500" cy="4525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5"/>
            </a:pPr>
            <a:r>
              <a:rPr b="1" lang="es-MX" sz="1800">
                <a:solidFill>
                  <a:srgbClr val="002060"/>
                </a:solidFill>
                <a:latin typeface="Gill Sans"/>
                <a:ea typeface="Gill Sans"/>
                <a:cs typeface="Gill Sans"/>
                <a:sym typeface="Gill Sans"/>
              </a:rPr>
              <a:t>Defina que es una TRIGGER en MySQL.</a:t>
            </a:r>
            <a:endParaRPr b="1" sz="1800">
              <a:solidFill>
                <a:srgbClr val="002060"/>
              </a:solidFill>
              <a:latin typeface="Gill Sans"/>
              <a:ea typeface="Gill Sans"/>
              <a:cs typeface="Gill Sans"/>
              <a:sym typeface="Gill Sans"/>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El trigger MySQL es un objeto de la base de datos que está asociado con una tabla. Se activará cuando una acción definida se ejecute en la tabla. El trigger puede usarse para ejecutar una de las siguientes sentencias MySQL en la tabla: INSERT, UPDATE y DELETE. Se puede invocar antes o después del evento.</a:t>
            </a:r>
            <a:endParaRPr sz="1800">
              <a:solidFill>
                <a:schemeClr val="dk1"/>
              </a:solidFill>
              <a:latin typeface="Gill Sans"/>
              <a:ea typeface="Gill Sans"/>
              <a:cs typeface="Gill Sans"/>
              <a:sym typeface="Gill Sans"/>
            </a:endParaRPr>
          </a:p>
          <a:p>
            <a:pPr indent="-342900" lvl="0" marL="342900" rtl="0" algn="l">
              <a:spcBef>
                <a:spcPts val="0"/>
              </a:spcBef>
              <a:spcAft>
                <a:spcPts val="0"/>
              </a:spcAft>
              <a:buClr>
                <a:srgbClr val="002060"/>
              </a:buClr>
              <a:buSzPts val="1800"/>
              <a:buFont typeface="Gill Sans"/>
              <a:buAutoNum type="arabicPeriod" startAt="6"/>
            </a:pPr>
            <a:r>
              <a:rPr b="1" lang="es-MX" sz="1800">
                <a:solidFill>
                  <a:srgbClr val="002060"/>
                </a:solidFill>
                <a:latin typeface="Gill Sans"/>
                <a:ea typeface="Gill Sans"/>
                <a:cs typeface="Gill Sans"/>
                <a:sym typeface="Gill Sans"/>
              </a:rPr>
              <a:t>En un trigger que papel juega las variables OLD y NEW</a:t>
            </a:r>
            <a:endParaRPr b="1" sz="1800">
              <a:solidFill>
                <a:srgbClr val="002060"/>
              </a:solidFill>
              <a:latin typeface="Gill Sans"/>
              <a:ea typeface="Gill Sans"/>
              <a:cs typeface="Gill Sans"/>
              <a:sym typeface="Gill Sans"/>
            </a:endParaRPr>
          </a:p>
          <a:p>
            <a:pPr indent="0" lvl="0" marL="0" rtl="0" algn="l">
              <a:spcBef>
                <a:spcPts val="0"/>
              </a:spcBef>
              <a:spcAft>
                <a:spcPts val="0"/>
              </a:spcAft>
              <a:buNone/>
            </a:pPr>
            <a:r>
              <a:t/>
            </a:r>
            <a:endParaRPr b="1" sz="1800">
              <a:solidFill>
                <a:schemeClr val="dk1"/>
              </a:solidFill>
              <a:latin typeface="Gill Sans"/>
              <a:ea typeface="Gill Sans"/>
              <a:cs typeface="Gill Sans"/>
              <a:sym typeface="Gill Sans"/>
            </a:endParaRPr>
          </a:p>
          <a:p>
            <a:pPr indent="0" lvl="0" marL="0" rtl="0" algn="l">
              <a:spcBef>
                <a:spcPts val="0"/>
              </a:spcBef>
              <a:spcAft>
                <a:spcPts val="0"/>
              </a:spcAft>
              <a:buNone/>
            </a:pPr>
            <a:r>
              <a:rPr b="1" lang="es-MX" sz="1800">
                <a:solidFill>
                  <a:schemeClr val="dk1"/>
                </a:solidFill>
                <a:latin typeface="Gill Sans"/>
                <a:ea typeface="Gill Sans"/>
                <a:cs typeface="Gill Sans"/>
                <a:sym typeface="Gill Sans"/>
              </a:rPr>
              <a:t>Variable NEW</a:t>
            </a:r>
            <a:endParaRPr b="1" sz="1800">
              <a:solidFill>
                <a:schemeClr val="dk1"/>
              </a:solidFill>
              <a:latin typeface="Gill Sans"/>
              <a:ea typeface="Gill Sans"/>
              <a:cs typeface="Gill Sans"/>
              <a:sym typeface="Gill Sans"/>
            </a:endParaRPr>
          </a:p>
          <a:p>
            <a:pPr indent="0" lvl="0" marL="0" rtl="0" algn="l">
              <a:spcBef>
                <a:spcPts val="0"/>
              </a:spcBef>
              <a:spcAft>
                <a:spcPts val="0"/>
              </a:spcAft>
              <a:buNone/>
            </a:pPr>
            <a:r>
              <a:rPr lang="es-MX" sz="1800">
                <a:solidFill>
                  <a:schemeClr val="dk1"/>
                </a:solidFill>
                <a:latin typeface="Gill Sans"/>
                <a:ea typeface="Gill Sans"/>
                <a:cs typeface="Gill Sans"/>
                <a:sym typeface="Gill Sans"/>
              </a:rPr>
              <a:t>NEW almacena el valor que aporta la consulta a la base de datos. Con esta variable podemos acceder a los datos introducidos. Con NEW.nombre_columna se almacenará la información con el nuevo valor que tendrá ese registro modificado (desde un UPDATE o INSERT) en la tabla. Los trigger relacionados con DELETE no tendrán disponible la variable NEW.</a:t>
            </a:r>
            <a:endParaRPr sz="1800">
              <a:solidFill>
                <a:schemeClr val="dk1"/>
              </a:solidFill>
              <a:latin typeface="Gill Sans"/>
              <a:ea typeface="Gill Sans"/>
              <a:cs typeface="Gill Sans"/>
              <a:sym typeface="Gill Sans"/>
            </a:endParaRPr>
          </a:p>
          <a:p>
            <a:pPr indent="0" lvl="0" marL="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rtl="0" algn="l">
              <a:spcBef>
                <a:spcPts val="0"/>
              </a:spcBef>
              <a:spcAft>
                <a:spcPts val="0"/>
              </a:spcAft>
              <a:buNone/>
            </a:pPr>
            <a:r>
              <a:rPr b="1" lang="es-MX" sz="1800">
                <a:solidFill>
                  <a:schemeClr val="dk1"/>
                </a:solidFill>
                <a:latin typeface="Gill Sans"/>
                <a:ea typeface="Gill Sans"/>
                <a:cs typeface="Gill Sans"/>
                <a:sym typeface="Gill Sans"/>
              </a:rPr>
              <a:t>Variable OLD</a:t>
            </a:r>
            <a:endParaRPr b="1" sz="1800">
              <a:solidFill>
                <a:schemeClr val="dk1"/>
              </a:solidFill>
              <a:latin typeface="Gill Sans"/>
              <a:ea typeface="Gill Sans"/>
              <a:cs typeface="Gill Sans"/>
              <a:sym typeface="Gill Sans"/>
            </a:endParaRPr>
          </a:p>
          <a:p>
            <a:pPr indent="0" lvl="0" marL="0" rtl="0" algn="l">
              <a:spcBef>
                <a:spcPts val="0"/>
              </a:spcBef>
              <a:spcAft>
                <a:spcPts val="0"/>
              </a:spcAft>
              <a:buNone/>
            </a:pPr>
            <a:r>
              <a:rPr lang="es-MX" sz="1800">
                <a:solidFill>
                  <a:schemeClr val="dk1"/>
                </a:solidFill>
                <a:latin typeface="Gill Sans"/>
                <a:ea typeface="Gill Sans"/>
                <a:cs typeface="Gill Sans"/>
                <a:sym typeface="Gill Sans"/>
              </a:rPr>
              <a:t>OLD a diferencia de NEW, almacena el valor de las columnas que van a ser borradas o eliminadas. Al igual que pasa con NEW, OLD no está disponible en todas las instrucciones, más concretamente el valor no se puede recuperar cuando la instrucción es un INSERT.</a:t>
            </a:r>
            <a:endParaRPr b="1" sz="1800">
              <a:solidFill>
                <a:srgbClr val="002060"/>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MANEJO DE CONCEPTOS</a:t>
            </a:r>
            <a:endParaRPr/>
          </a:p>
        </p:txBody>
      </p:sp>
      <p:sp>
        <p:nvSpPr>
          <p:cNvPr id="130" name="Google Shape;130;p16"/>
          <p:cNvSpPr txBox="1"/>
          <p:nvPr/>
        </p:nvSpPr>
        <p:spPr>
          <a:xfrm>
            <a:off x="581193" y="2122716"/>
            <a:ext cx="11029500" cy="25860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7"/>
            </a:pPr>
            <a:r>
              <a:rPr b="1" lang="es-MX" sz="1800">
                <a:solidFill>
                  <a:srgbClr val="002060"/>
                </a:solidFill>
                <a:latin typeface="Gill Sans"/>
                <a:ea typeface="Gill Sans"/>
                <a:cs typeface="Gill Sans"/>
                <a:sym typeface="Gill Sans"/>
              </a:rPr>
              <a:t>En un trigger que papel juega los conceptos(cláusulas) BEFORE o AFTER</a:t>
            </a:r>
            <a:endParaRPr b="1" sz="1800">
              <a:solidFill>
                <a:srgbClr val="002060"/>
              </a:solidFill>
              <a:latin typeface="Gill Sans"/>
              <a:ea typeface="Gill Sans"/>
              <a:cs typeface="Gill Sans"/>
              <a:sym typeface="Gill Sans"/>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Before trigger es un disparador que se ejecuta antes de una operación como insertar, actualizar, eliminar.</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800">
                <a:solidFill>
                  <a:schemeClr val="dk1"/>
                </a:solidFill>
                <a:latin typeface="Gill Sans"/>
                <a:ea typeface="Gill Sans"/>
                <a:cs typeface="Gill Sans"/>
                <a:sym typeface="Gill Sans"/>
              </a:rPr>
              <a:t>After trigger es un disparador que se ejecuta después de una operación como insertar, actualizar, eliminar.</a:t>
            </a:r>
            <a:endParaRPr sz="1800">
              <a:solidFill>
                <a:schemeClr val="dk1"/>
              </a:solidFill>
              <a:latin typeface="Gill Sans"/>
              <a:ea typeface="Gill Sans"/>
              <a:cs typeface="Gill Sans"/>
              <a:sym typeface="Gill Sans"/>
            </a:endParaRPr>
          </a:p>
          <a:p>
            <a:pPr indent="-342900" lvl="0" marL="342900" rtl="0" algn="l">
              <a:spcBef>
                <a:spcPts val="0"/>
              </a:spcBef>
              <a:spcAft>
                <a:spcPts val="0"/>
              </a:spcAft>
              <a:buClr>
                <a:srgbClr val="002060"/>
              </a:buClr>
              <a:buSzPts val="1800"/>
              <a:buFont typeface="Gill Sans"/>
              <a:buAutoNum type="arabicPeriod" startAt="8"/>
            </a:pPr>
            <a:r>
              <a:rPr b="1" lang="es-MX" sz="1800">
                <a:solidFill>
                  <a:srgbClr val="002060"/>
                </a:solidFill>
                <a:latin typeface="Gill Sans"/>
                <a:ea typeface="Gill Sans"/>
                <a:cs typeface="Gill Sans"/>
                <a:sym typeface="Gill Sans"/>
              </a:rPr>
              <a:t>A que se refiere cuando se habla de eventos en TRIGGERS</a:t>
            </a:r>
            <a:endParaRPr b="1" sz="1800">
              <a:solidFill>
                <a:srgbClr val="002060"/>
              </a:solidFill>
              <a:latin typeface="Gill Sans"/>
              <a:ea typeface="Gill Sans"/>
              <a:cs typeface="Gill Sans"/>
              <a:sym typeface="Gill Sans"/>
            </a:endParaRPr>
          </a:p>
          <a:p>
            <a:pPr indent="0" lvl="0" marL="0" rtl="0" algn="l">
              <a:spcBef>
                <a:spcPts val="0"/>
              </a:spcBef>
              <a:spcAft>
                <a:spcPts val="0"/>
              </a:spcAft>
              <a:buNone/>
            </a:pPr>
            <a:r>
              <a:rPr lang="es-MX" sz="1800">
                <a:solidFill>
                  <a:schemeClr val="dk1"/>
                </a:solidFill>
                <a:latin typeface="Gill Sans"/>
                <a:ea typeface="Gill Sans"/>
                <a:cs typeface="Gill Sans"/>
                <a:sym typeface="Gill Sans"/>
              </a:rPr>
              <a:t>Un trigger o disparador es un objeto que se asocia con tablas y se almacena en la base de datos. Su nombre se deriva por el comportamiento que presentan en su funcionamiento, ya que se ejecutan cuando sucede algún evento sobre las tablas a las que se encuentra asociado. Los eventos que hacen que se ejecute un trigger son las operaciones de inserción (INSERT), borrado (DELETE) o actualización (UPDATE), ya que modifican los datos de una tabla.</a:t>
            </a:r>
            <a:endParaRPr sz="18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581193" y="729658"/>
            <a:ext cx="11029500" cy="98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PRÁCTICA</a:t>
            </a:r>
            <a:endParaRPr/>
          </a:p>
        </p:txBody>
      </p:sp>
      <p:sp>
        <p:nvSpPr>
          <p:cNvPr id="137" name="Google Shape;137;p17"/>
          <p:cNvSpPr txBox="1"/>
          <p:nvPr/>
        </p:nvSpPr>
        <p:spPr>
          <a:xfrm>
            <a:off x="581193" y="2122716"/>
            <a:ext cx="11029500" cy="4171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1800"/>
              <a:buFont typeface="Gill Sans"/>
              <a:buAutoNum type="arabicPeriod" startAt="9"/>
            </a:pPr>
            <a:r>
              <a:rPr b="1" lang="es-MX" sz="1800">
                <a:solidFill>
                  <a:srgbClr val="002060"/>
                </a:solidFill>
                <a:latin typeface="Gill Sans"/>
                <a:ea typeface="Gill Sans"/>
                <a:cs typeface="Gill Sans"/>
                <a:sym typeface="Gill Sans"/>
              </a:rPr>
              <a:t>Crear la siguiente Base de datos ysus registros.</a:t>
            </a:r>
            <a:endParaRPr b="1" sz="1800">
              <a:solidFill>
                <a:srgbClr val="002060"/>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CREATE DATABASE DefensaHito4;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USE DefensaHito4;</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CREATE TABLE proyecto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id_proy INTEGER(11)AUTO_INCREMENT PRIMARY KEY NOT NULL,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nombreProy VARCHAR(100),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TipoProy VARCHAR(30),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estado VARCHAR(30)</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CREATE TABLE detalle_proyecto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id_dp INTEGER(11)AUTO_INCREMENT PRIMARY KEY NOT NULL,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id_per INT(11),</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id_proy INT(11),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FOREIGN KEY (id_proy) REFERENCES proyecto (id_proy),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FOREIGN KEY (id_per) REFERENCES persona (id_per)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a:t>
            </a:r>
            <a:endParaRPr sz="13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581193" y="729658"/>
            <a:ext cx="11029500" cy="98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PRÁCTICA</a:t>
            </a:r>
            <a:endParaRPr/>
          </a:p>
        </p:txBody>
      </p:sp>
      <p:sp>
        <p:nvSpPr>
          <p:cNvPr id="144" name="Google Shape;144;p18"/>
          <p:cNvSpPr txBox="1"/>
          <p:nvPr/>
        </p:nvSpPr>
        <p:spPr>
          <a:xfrm>
            <a:off x="581193" y="2122716"/>
            <a:ext cx="11029500" cy="429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300">
                <a:solidFill>
                  <a:schemeClr val="dk1"/>
                </a:solidFill>
                <a:latin typeface="Gill Sans"/>
                <a:ea typeface="Gill Sans"/>
                <a:cs typeface="Gill Sans"/>
                <a:sym typeface="Gill Sans"/>
              </a:rPr>
              <a:t>CREATE TABLE persona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id_per INTEGER(11)AUTO_INCREMENT PRIMARY KEY NOT NULL,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nombre VARCHAR(20),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apellidos VARCHAR(50),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fecha_nac DATE,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edad INTEGER(11),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email VARCHAR(50),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id_dep INT(11),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id_prov INT(11),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sexo CHAR(1),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FOREIGN KEY (id_prov) REFERENCES provincia (id_prov),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FOREIGN KEY (id_dep) REFERENCES departamento (id_dep)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CREATE TABLE provincia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id_prov INTEGER(11)AUTO_INCREMENT PRIMARY KEY NOT NULL,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nombre VARCHAR(50),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id_dep INT(11),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   FOREIGN KEY (id_dep) REFERENCES departamento (id_dep)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a:t>
            </a:r>
            <a:endParaRPr sz="1300">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581193" y="729658"/>
            <a:ext cx="11029500" cy="98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PRÁCTICA</a:t>
            </a:r>
            <a:endParaRPr/>
          </a:p>
        </p:txBody>
      </p:sp>
      <p:sp>
        <p:nvSpPr>
          <p:cNvPr id="151" name="Google Shape;151;p19"/>
          <p:cNvSpPr txBox="1"/>
          <p:nvPr/>
        </p:nvSpPr>
        <p:spPr>
          <a:xfrm>
            <a:off x="581193" y="2122716"/>
            <a:ext cx="11029500" cy="409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300">
                <a:solidFill>
                  <a:schemeClr val="dk1"/>
                </a:solidFill>
                <a:latin typeface="Gill Sans"/>
                <a:ea typeface="Gill Sans"/>
                <a:cs typeface="Gill Sans"/>
                <a:sym typeface="Gill Sans"/>
              </a:rPr>
              <a:t>CREATE TABLE departamento</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id_dep INTEGER(11)AUTO_INCREMENT PRIMARY KEY NOT NULL,</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nombre VARCHAR(50)</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INSERT INTO proyecto (id_proy, nombreProy, TipoProy)</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VALUES ( 4 ,'Sembrando esperanza','Forestacion');</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INSERT INTO proyecto (id_proy, nombreProy, TipoProy)</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VALUES ( 5 ,'Cambiando vidas','Adopcion');</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INSERT INTO detalle_proyecto (id_dp, id_per, id_proy)</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VALUES (1, 7, 4);</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INSERT INTO detalle_proyecto (id_dp, id_per, id_proy)</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VALUES (2,8, 5);</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INSERT INTO persona (id_per, nombre, apellidos, fecha_nac, edad, email, id_dep, id_prov, sexo)</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VALUES (7,'Luz','Peralta Chipana','2000-05-10',22,'luz@gmail.com',12,46,'f');</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INSERT INTO persona (id_per, nombre, apellidos, fecha_nac, edad, email, id_dep, id_prov, sexo)</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VALUES (8,'Jose','Fernandez Lopez','2001-04-04',21,'josefer@gmail.com',14,23,'m');</a:t>
            </a:r>
            <a:endParaRPr sz="13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581193" y="729658"/>
            <a:ext cx="11029500" cy="98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PRÁCTICA</a:t>
            </a:r>
            <a:endParaRPr/>
          </a:p>
        </p:txBody>
      </p:sp>
      <p:sp>
        <p:nvSpPr>
          <p:cNvPr id="158" name="Google Shape;158;p20"/>
          <p:cNvSpPr txBox="1"/>
          <p:nvPr/>
        </p:nvSpPr>
        <p:spPr>
          <a:xfrm>
            <a:off x="581193" y="2122716"/>
            <a:ext cx="11029500" cy="189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300">
                <a:solidFill>
                  <a:schemeClr val="dk1"/>
                </a:solidFill>
                <a:latin typeface="Gill Sans"/>
                <a:ea typeface="Gill Sans"/>
                <a:cs typeface="Gill Sans"/>
                <a:sym typeface="Gill Sans"/>
              </a:rPr>
              <a:t>INSERT INTO provincia (id_prov, nombre, id_dep)</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VALUES (46,'Bolivar',12);</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INSERT INTO provincia (id_prov, nombre, id_dep)</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VALUES (23,'Gran Chaco',14);</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INSERT INTO departamento (id_dep, nombre)</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VALUES (12, 'Cochabamba');</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INSERT INTO departamento (id_dep, nombre)</a:t>
            </a:r>
            <a:endParaRPr sz="1300">
              <a:solidFill>
                <a:schemeClr val="dk1"/>
              </a:solidFill>
              <a:latin typeface="Gill Sans"/>
              <a:ea typeface="Gill Sans"/>
              <a:cs typeface="Gill Sans"/>
              <a:sym typeface="Gill Sans"/>
            </a:endParaRPr>
          </a:p>
          <a:p>
            <a:pPr indent="0" lvl="0" marL="0" marR="0" rtl="0" algn="l">
              <a:spcBef>
                <a:spcPts val="0"/>
              </a:spcBef>
              <a:spcAft>
                <a:spcPts val="0"/>
              </a:spcAft>
              <a:buNone/>
            </a:pPr>
            <a:r>
              <a:rPr lang="es-MX" sz="1300">
                <a:solidFill>
                  <a:schemeClr val="dk1"/>
                </a:solidFill>
                <a:latin typeface="Gill Sans"/>
                <a:ea typeface="Gill Sans"/>
                <a:cs typeface="Gill Sans"/>
                <a:sym typeface="Gill Sans"/>
              </a:rPr>
              <a:t>VALUES (14,'Tarija');</a:t>
            </a:r>
            <a:endParaRPr sz="1300">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581193" y="729658"/>
            <a:ext cx="11029500" cy="98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MX"/>
              <a:t>PARTE PRÁCTICA</a:t>
            </a:r>
            <a:endParaRPr/>
          </a:p>
        </p:txBody>
      </p:sp>
      <p:sp>
        <p:nvSpPr>
          <p:cNvPr id="165" name="Google Shape;165;p21"/>
          <p:cNvSpPr txBox="1"/>
          <p:nvPr/>
        </p:nvSpPr>
        <p:spPr>
          <a:xfrm>
            <a:off x="581193" y="2122716"/>
            <a:ext cx="11029500" cy="3771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MX" sz="1800">
                <a:solidFill>
                  <a:srgbClr val="002060"/>
                </a:solidFill>
                <a:latin typeface="Gill Sans"/>
                <a:ea typeface="Gill Sans"/>
                <a:cs typeface="Gill Sans"/>
                <a:sym typeface="Gill Sans"/>
              </a:rPr>
              <a:t>10.  Crear una función que sume los valores de la serie Fibonacci.</a:t>
            </a:r>
            <a:endParaRPr b="1" sz="1800">
              <a:solidFill>
                <a:srgbClr val="002060"/>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CREATE FUNCTION fibo(limiti integer) returns text</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begin</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respuesta text default '';</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x integer default 0;</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y integer default 1;</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declare cont integer default 0;</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while cont != limiti</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do</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respuesta = concat(respuesta, x, ', ');</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x = x + y;</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y = x - y;</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set cont = cont + 1;</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end while;</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   return respuesta;</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end;</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t/>
            </a:r>
            <a:endParaRPr sz="1300">
              <a:solidFill>
                <a:schemeClr val="dk1"/>
              </a:solidFill>
              <a:latin typeface="Gill Sans"/>
              <a:ea typeface="Gill Sans"/>
              <a:cs typeface="Gill Sans"/>
              <a:sym typeface="Gill Sans"/>
            </a:endParaRPr>
          </a:p>
          <a:p>
            <a:pPr indent="0" lvl="0" marL="0" rtl="0" algn="l">
              <a:spcBef>
                <a:spcPts val="0"/>
              </a:spcBef>
              <a:spcAft>
                <a:spcPts val="0"/>
              </a:spcAft>
              <a:buNone/>
            </a:pPr>
            <a:r>
              <a:rPr lang="es-MX" sz="1300">
                <a:solidFill>
                  <a:schemeClr val="dk1"/>
                </a:solidFill>
                <a:latin typeface="Gill Sans"/>
                <a:ea typeface="Gill Sans"/>
                <a:cs typeface="Gill Sans"/>
                <a:sym typeface="Gill Sans"/>
              </a:rPr>
              <a:t>Select fibo(10);</a:t>
            </a:r>
            <a:endParaRPr sz="1300">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o">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