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Gill Sans"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715"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2"/>
          <p:cNvSpPr/>
          <p:nvPr/>
        </p:nvSpPr>
        <p:spPr>
          <a:xfrm>
            <a:off x="446533" y="3085765"/>
            <a:ext cx="11262867"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2"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3" y="2495447"/>
            <a:ext cx="10993547"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5956139"/>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5951813"/>
            <a:ext cx="691721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10558300" y="5956139"/>
            <a:ext cx="101644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900" b="0" i="0" u="none" strike="noStrike" cap="none">
                <a:solidFill>
                  <a:srgbClr val="2D58AC"/>
                </a:solidFill>
                <a:latin typeface="Gill Sans"/>
                <a:ea typeface="Gill Sans"/>
                <a:cs typeface="Gill Sans"/>
                <a:sym typeface="Gill Sans"/>
              </a:defRPr>
            </a:lvl1pPr>
            <a:lvl2pPr marL="0" marR="0" lvl="1" indent="0" algn="r">
              <a:spcBef>
                <a:spcPts val="0"/>
              </a:spcBef>
              <a:buNone/>
              <a:defRPr sz="900" b="0" i="0" u="none" strike="noStrike" cap="none">
                <a:solidFill>
                  <a:srgbClr val="2D58AC"/>
                </a:solidFill>
                <a:latin typeface="Gill Sans"/>
                <a:ea typeface="Gill Sans"/>
                <a:cs typeface="Gill Sans"/>
                <a:sym typeface="Gill Sans"/>
              </a:defRPr>
            </a:lvl2pPr>
            <a:lvl3pPr marL="0" marR="0" lvl="2" indent="0" algn="r">
              <a:spcBef>
                <a:spcPts val="0"/>
              </a:spcBef>
              <a:buNone/>
              <a:defRPr sz="900" b="0" i="0" u="none" strike="noStrike" cap="none">
                <a:solidFill>
                  <a:srgbClr val="2D58AC"/>
                </a:solidFill>
                <a:latin typeface="Gill Sans"/>
                <a:ea typeface="Gill Sans"/>
                <a:cs typeface="Gill Sans"/>
                <a:sym typeface="Gill Sans"/>
              </a:defRPr>
            </a:lvl3pPr>
            <a:lvl4pPr marL="0" marR="0" lvl="3" indent="0" algn="r">
              <a:spcBef>
                <a:spcPts val="0"/>
              </a:spcBef>
              <a:buNone/>
              <a:defRPr sz="900" b="0" i="0" u="none" strike="noStrike" cap="none">
                <a:solidFill>
                  <a:srgbClr val="2D58AC"/>
                </a:solidFill>
                <a:latin typeface="Gill Sans"/>
                <a:ea typeface="Gill Sans"/>
                <a:cs typeface="Gill Sans"/>
                <a:sym typeface="Gill Sans"/>
              </a:defRPr>
            </a:lvl4pPr>
            <a:lvl5pPr marL="0" marR="0" lvl="4" indent="0" algn="r">
              <a:spcBef>
                <a:spcPts val="0"/>
              </a:spcBef>
              <a:buNone/>
              <a:defRPr sz="900" b="0" i="0" u="none" strike="noStrike" cap="none">
                <a:solidFill>
                  <a:srgbClr val="2D58AC"/>
                </a:solidFill>
                <a:latin typeface="Gill Sans"/>
                <a:ea typeface="Gill Sans"/>
                <a:cs typeface="Gill Sans"/>
                <a:sym typeface="Gill Sans"/>
              </a:defRPr>
            </a:lvl5pPr>
            <a:lvl6pPr marL="0" marR="0" lvl="5" indent="0" algn="r">
              <a:spcBef>
                <a:spcPts val="0"/>
              </a:spcBef>
              <a:buNone/>
              <a:defRPr sz="900" b="0" i="0" u="none" strike="noStrike" cap="none">
                <a:solidFill>
                  <a:srgbClr val="2D58AC"/>
                </a:solidFill>
                <a:latin typeface="Gill Sans"/>
                <a:ea typeface="Gill Sans"/>
                <a:cs typeface="Gill Sans"/>
                <a:sym typeface="Gill Sans"/>
              </a:defRPr>
            </a:lvl6pPr>
            <a:lvl7pPr marL="0" marR="0" lvl="6" indent="0" algn="r">
              <a:spcBef>
                <a:spcPts val="0"/>
              </a:spcBef>
              <a:buNone/>
              <a:defRPr sz="900" b="0" i="0" u="none" strike="noStrike" cap="none">
                <a:solidFill>
                  <a:srgbClr val="2D58AC"/>
                </a:solidFill>
                <a:latin typeface="Gill Sans"/>
                <a:ea typeface="Gill Sans"/>
                <a:cs typeface="Gill Sans"/>
                <a:sym typeface="Gill Sans"/>
              </a:defRPr>
            </a:lvl7pPr>
            <a:lvl8pPr marL="0" marR="0" lvl="7" indent="0" algn="r">
              <a:spcBef>
                <a:spcPts val="0"/>
              </a:spcBef>
              <a:buNone/>
              <a:defRPr sz="900" b="0" i="0" u="none" strike="noStrike" cap="none">
                <a:solidFill>
                  <a:srgbClr val="2D58AC"/>
                </a:solidFill>
                <a:latin typeface="Gill Sans"/>
                <a:ea typeface="Gill Sans"/>
                <a:cs typeface="Gill Sans"/>
                <a:sym typeface="Gill Sans"/>
              </a:defRPr>
            </a:lvl8pPr>
            <a:lvl9pPr marL="0" marR="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11"/>
          <p:cNvSpPr/>
          <p:nvPr/>
        </p:nvSpPr>
        <p:spPr>
          <a:xfrm>
            <a:off x="440285" y="614407"/>
            <a:ext cx="11309339"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1"/>
          <p:cNvSpPr txBox="1">
            <a:spLocks noGrp="1"/>
          </p:cNvSpPr>
          <p:nvPr>
            <p:ph type="dt" idx="10"/>
          </p:nvPr>
        </p:nvSpPr>
        <p:spPr>
          <a:xfrm>
            <a:off x="7605953" y="5956139"/>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581192" y="5951813"/>
            <a:ext cx="691721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10558301" y="5956139"/>
            <a:ext cx="10525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9"/>
        <p:cNvGrpSpPr/>
        <p:nvPr/>
      </p:nvGrpSpPr>
      <p:grpSpPr>
        <a:xfrm>
          <a:off x="0" y="0"/>
          <a:ext cx="0" cy="0"/>
          <a:chOff x="0" y="0"/>
          <a:chExt cx="0" cy="0"/>
        </a:xfrm>
      </p:grpSpPr>
      <p:sp>
        <p:nvSpPr>
          <p:cNvPr id="90" name="Google Shape;90;p12"/>
          <p:cNvSpPr/>
          <p:nvPr/>
        </p:nvSpPr>
        <p:spPr>
          <a:xfrm>
            <a:off x="8839202"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
          <p:cNvSpPr txBox="1">
            <a:spLocks noGrp="1"/>
          </p:cNvSpPr>
          <p:nvPr>
            <p:ph type="title"/>
          </p:nvPr>
        </p:nvSpPr>
        <p:spPr>
          <a:xfrm rot="5400000">
            <a:off x="7249747" y="2265183"/>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2131528" y="-680875"/>
            <a:ext cx="5183073" cy="789627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3" name="Google Shape;93;p12"/>
          <p:cNvSpPr txBox="1">
            <a:spLocks noGrp="1"/>
          </p:cNvSpPr>
          <p:nvPr>
            <p:ph type="dt" idx="10"/>
          </p:nvPr>
        </p:nvSpPr>
        <p:spPr>
          <a:xfrm>
            <a:off x="8993674" y="5956139"/>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774925" y="5951813"/>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10446616" y="5956139"/>
            <a:ext cx="116419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900">
                <a:solidFill>
                  <a:srgbClr val="2D58AC"/>
                </a:solidFill>
                <a:latin typeface="Gill Sans"/>
                <a:ea typeface="Gill Sans"/>
                <a:cs typeface="Gill Sans"/>
                <a:sym typeface="Gill Sans"/>
              </a:defRPr>
            </a:lvl1pPr>
            <a:lvl2pPr marL="0" marR="0" lvl="1" indent="0" algn="r">
              <a:spcBef>
                <a:spcPts val="0"/>
              </a:spcBef>
              <a:buNone/>
              <a:defRPr sz="900">
                <a:solidFill>
                  <a:srgbClr val="2D58AC"/>
                </a:solidFill>
                <a:latin typeface="Gill Sans"/>
                <a:ea typeface="Gill Sans"/>
                <a:cs typeface="Gill Sans"/>
                <a:sym typeface="Gill Sans"/>
              </a:defRPr>
            </a:lvl2pPr>
            <a:lvl3pPr marL="0" marR="0" lvl="2" indent="0" algn="r">
              <a:spcBef>
                <a:spcPts val="0"/>
              </a:spcBef>
              <a:buNone/>
              <a:defRPr sz="900">
                <a:solidFill>
                  <a:srgbClr val="2D58AC"/>
                </a:solidFill>
                <a:latin typeface="Gill Sans"/>
                <a:ea typeface="Gill Sans"/>
                <a:cs typeface="Gill Sans"/>
                <a:sym typeface="Gill Sans"/>
              </a:defRPr>
            </a:lvl3pPr>
            <a:lvl4pPr marL="0" marR="0" lvl="3" indent="0" algn="r">
              <a:spcBef>
                <a:spcPts val="0"/>
              </a:spcBef>
              <a:buNone/>
              <a:defRPr sz="900">
                <a:solidFill>
                  <a:srgbClr val="2D58AC"/>
                </a:solidFill>
                <a:latin typeface="Gill Sans"/>
                <a:ea typeface="Gill Sans"/>
                <a:cs typeface="Gill Sans"/>
                <a:sym typeface="Gill Sans"/>
              </a:defRPr>
            </a:lvl4pPr>
            <a:lvl5pPr marL="0" marR="0" lvl="4" indent="0" algn="r">
              <a:spcBef>
                <a:spcPts val="0"/>
              </a:spcBef>
              <a:buNone/>
              <a:defRPr sz="900">
                <a:solidFill>
                  <a:srgbClr val="2D58AC"/>
                </a:solidFill>
                <a:latin typeface="Gill Sans"/>
                <a:ea typeface="Gill Sans"/>
                <a:cs typeface="Gill Sans"/>
                <a:sym typeface="Gill Sans"/>
              </a:defRPr>
            </a:lvl5pPr>
            <a:lvl6pPr marL="0" marR="0" lvl="5" indent="0" algn="r">
              <a:spcBef>
                <a:spcPts val="0"/>
              </a:spcBef>
              <a:buNone/>
              <a:defRPr sz="900">
                <a:solidFill>
                  <a:srgbClr val="2D58AC"/>
                </a:solidFill>
                <a:latin typeface="Gill Sans"/>
                <a:ea typeface="Gill Sans"/>
                <a:cs typeface="Gill Sans"/>
                <a:sym typeface="Gill Sans"/>
              </a:defRPr>
            </a:lvl6pPr>
            <a:lvl7pPr marL="0" marR="0" lvl="6" indent="0" algn="r">
              <a:spcBef>
                <a:spcPts val="0"/>
              </a:spcBef>
              <a:buNone/>
              <a:defRPr sz="900">
                <a:solidFill>
                  <a:srgbClr val="2D58AC"/>
                </a:solidFill>
                <a:latin typeface="Gill Sans"/>
                <a:ea typeface="Gill Sans"/>
                <a:cs typeface="Gill Sans"/>
                <a:sym typeface="Gill Sans"/>
              </a:defRPr>
            </a:lvl7pPr>
            <a:lvl8pPr marL="0" marR="0" lvl="7" indent="0" algn="r">
              <a:spcBef>
                <a:spcPts val="0"/>
              </a:spcBef>
              <a:buNone/>
              <a:defRPr sz="900">
                <a:solidFill>
                  <a:srgbClr val="2D58AC"/>
                </a:solidFill>
                <a:latin typeface="Gill Sans"/>
                <a:ea typeface="Gill Sans"/>
                <a:cs typeface="Gill Sans"/>
                <a:sym typeface="Gill Sans"/>
              </a:defRPr>
            </a:lvl8pPr>
            <a:lvl9pPr marL="0" marR="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contenido" type="twoObj">
  <p:cSld name="TWO_OBJECTS">
    <p:spTree>
      <p:nvGrpSpPr>
        <p:cNvPr id="1" name="Shape 25"/>
        <p:cNvGrpSpPr/>
        <p:nvPr/>
      </p:nvGrpSpPr>
      <p:grpSpPr>
        <a:xfrm>
          <a:off x="0" y="0"/>
          <a:ext cx="0" cy="0"/>
          <a:chOff x="0" y="0"/>
          <a:chExt cx="0" cy="0"/>
        </a:xfrm>
      </p:grpSpPr>
      <p:sp>
        <p:nvSpPr>
          <p:cNvPr id="26" name="Google Shape;26;p3"/>
          <p:cNvSpPr/>
          <p:nvPr/>
        </p:nvSpPr>
        <p:spPr>
          <a:xfrm>
            <a:off x="445983" y="606556"/>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581194" y="2228004"/>
            <a:ext cx="5422391"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9" name="Google Shape;29;p3"/>
          <p:cNvSpPr txBox="1">
            <a:spLocks noGrp="1"/>
          </p:cNvSpPr>
          <p:nvPr>
            <p:ph type="body" idx="2"/>
          </p:nvPr>
        </p:nvSpPr>
        <p:spPr>
          <a:xfrm>
            <a:off x="6188417" y="2228004"/>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0" name="Google Shape;30;p3"/>
          <p:cNvSpPr txBox="1">
            <a:spLocks noGrp="1"/>
          </p:cNvSpPr>
          <p:nvPr>
            <p:ph type="dt" idx="10"/>
          </p:nvPr>
        </p:nvSpPr>
        <p:spPr>
          <a:xfrm>
            <a:off x="7605953" y="5956139"/>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581192" y="5951813"/>
            <a:ext cx="691721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10558301" y="5956139"/>
            <a:ext cx="10525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contenido" type="obj">
  <p:cSld name="OBJECT">
    <p:spTree>
      <p:nvGrpSpPr>
        <p:cNvPr id="1" name="Shape 33"/>
        <p:cNvGrpSpPr/>
        <p:nvPr/>
      </p:nvGrpSpPr>
      <p:grpSpPr>
        <a:xfrm>
          <a:off x="0" y="0"/>
          <a:ext cx="0" cy="0"/>
          <a:chOff x="0" y="0"/>
          <a:chExt cx="0" cy="0"/>
        </a:xfrm>
      </p:grpSpPr>
      <p:sp>
        <p:nvSpPr>
          <p:cNvPr id="34" name="Google Shape;34;p4"/>
          <p:cNvSpPr/>
          <p:nvPr/>
        </p:nvSpPr>
        <p:spPr>
          <a:xfrm>
            <a:off x="440285" y="614407"/>
            <a:ext cx="11309339"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581194" y="2180498"/>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7" name="Google Shape;37;p4"/>
          <p:cNvSpPr txBox="1">
            <a:spLocks noGrp="1"/>
          </p:cNvSpPr>
          <p:nvPr>
            <p:ph type="dt" idx="10"/>
          </p:nvPr>
        </p:nvSpPr>
        <p:spPr>
          <a:xfrm>
            <a:off x="7605953" y="5956139"/>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581192" y="5951813"/>
            <a:ext cx="691721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10558301" y="5956139"/>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0"/>
        <p:cNvGrpSpPr/>
        <p:nvPr/>
      </p:nvGrpSpPr>
      <p:grpSpPr>
        <a:xfrm>
          <a:off x="0" y="0"/>
          <a:ext cx="0" cy="0"/>
          <a:chOff x="0" y="0"/>
          <a:chExt cx="0" cy="0"/>
        </a:xfrm>
      </p:grpSpPr>
      <p:sp>
        <p:nvSpPr>
          <p:cNvPr id="41" name="Google Shape;41;p5"/>
          <p:cNvSpPr/>
          <p:nvPr/>
        </p:nvSpPr>
        <p:spPr>
          <a:xfrm>
            <a:off x="447818" y="5141976"/>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txBox="1">
            <a:spLocks noGrp="1"/>
          </p:cNvSpPr>
          <p:nvPr>
            <p:ph type="title"/>
          </p:nvPr>
        </p:nvSpPr>
        <p:spPr>
          <a:xfrm>
            <a:off x="581194" y="3043912"/>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body" idx="1"/>
          </p:nvPr>
        </p:nvSpPr>
        <p:spPr>
          <a:xfrm>
            <a:off x="581194"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4" name="Google Shape;44;p5"/>
          <p:cNvSpPr txBox="1">
            <a:spLocks noGrp="1"/>
          </p:cNvSpPr>
          <p:nvPr>
            <p:ph type="dt" idx="10"/>
          </p:nvPr>
        </p:nvSpPr>
        <p:spPr>
          <a:xfrm>
            <a:off x="7605953" y="5956139"/>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581192" y="5951813"/>
            <a:ext cx="691721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10558301" y="5956139"/>
            <a:ext cx="1052511"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900">
                <a:solidFill>
                  <a:srgbClr val="2D58AC"/>
                </a:solidFill>
                <a:latin typeface="Gill Sans"/>
                <a:ea typeface="Gill Sans"/>
                <a:cs typeface="Gill Sans"/>
                <a:sym typeface="Gill Sans"/>
              </a:defRPr>
            </a:lvl1pPr>
            <a:lvl2pPr marL="0" marR="0" lvl="1" indent="0" algn="r">
              <a:spcBef>
                <a:spcPts val="0"/>
              </a:spcBef>
              <a:buNone/>
              <a:defRPr sz="900">
                <a:solidFill>
                  <a:srgbClr val="2D58AC"/>
                </a:solidFill>
                <a:latin typeface="Gill Sans"/>
                <a:ea typeface="Gill Sans"/>
                <a:cs typeface="Gill Sans"/>
                <a:sym typeface="Gill Sans"/>
              </a:defRPr>
            </a:lvl2pPr>
            <a:lvl3pPr marL="0" marR="0" lvl="2" indent="0" algn="r">
              <a:spcBef>
                <a:spcPts val="0"/>
              </a:spcBef>
              <a:buNone/>
              <a:defRPr sz="900">
                <a:solidFill>
                  <a:srgbClr val="2D58AC"/>
                </a:solidFill>
                <a:latin typeface="Gill Sans"/>
                <a:ea typeface="Gill Sans"/>
                <a:cs typeface="Gill Sans"/>
                <a:sym typeface="Gill Sans"/>
              </a:defRPr>
            </a:lvl3pPr>
            <a:lvl4pPr marL="0" marR="0" lvl="3" indent="0" algn="r">
              <a:spcBef>
                <a:spcPts val="0"/>
              </a:spcBef>
              <a:buNone/>
              <a:defRPr sz="900">
                <a:solidFill>
                  <a:srgbClr val="2D58AC"/>
                </a:solidFill>
                <a:latin typeface="Gill Sans"/>
                <a:ea typeface="Gill Sans"/>
                <a:cs typeface="Gill Sans"/>
                <a:sym typeface="Gill Sans"/>
              </a:defRPr>
            </a:lvl4pPr>
            <a:lvl5pPr marL="0" marR="0" lvl="4" indent="0" algn="r">
              <a:spcBef>
                <a:spcPts val="0"/>
              </a:spcBef>
              <a:buNone/>
              <a:defRPr sz="900">
                <a:solidFill>
                  <a:srgbClr val="2D58AC"/>
                </a:solidFill>
                <a:latin typeface="Gill Sans"/>
                <a:ea typeface="Gill Sans"/>
                <a:cs typeface="Gill Sans"/>
                <a:sym typeface="Gill Sans"/>
              </a:defRPr>
            </a:lvl5pPr>
            <a:lvl6pPr marL="0" marR="0" lvl="5" indent="0" algn="r">
              <a:spcBef>
                <a:spcPts val="0"/>
              </a:spcBef>
              <a:buNone/>
              <a:defRPr sz="900">
                <a:solidFill>
                  <a:srgbClr val="2D58AC"/>
                </a:solidFill>
                <a:latin typeface="Gill Sans"/>
                <a:ea typeface="Gill Sans"/>
                <a:cs typeface="Gill Sans"/>
                <a:sym typeface="Gill Sans"/>
              </a:defRPr>
            </a:lvl6pPr>
            <a:lvl7pPr marL="0" marR="0" lvl="6" indent="0" algn="r">
              <a:spcBef>
                <a:spcPts val="0"/>
              </a:spcBef>
              <a:buNone/>
              <a:defRPr sz="900">
                <a:solidFill>
                  <a:srgbClr val="2D58AC"/>
                </a:solidFill>
                <a:latin typeface="Gill Sans"/>
                <a:ea typeface="Gill Sans"/>
                <a:cs typeface="Gill Sans"/>
                <a:sym typeface="Gill Sans"/>
              </a:defRPr>
            </a:lvl7pPr>
            <a:lvl8pPr marL="0" marR="0" lvl="7" indent="0" algn="r">
              <a:spcBef>
                <a:spcPts val="0"/>
              </a:spcBef>
              <a:buNone/>
              <a:defRPr sz="900">
                <a:solidFill>
                  <a:srgbClr val="2D58AC"/>
                </a:solidFill>
                <a:latin typeface="Gill Sans"/>
                <a:ea typeface="Gill Sans"/>
                <a:cs typeface="Gill Sans"/>
                <a:sym typeface="Gill Sans"/>
              </a:defRPr>
            </a:lvl8pPr>
            <a:lvl9pPr marL="0" marR="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7"/>
        <p:cNvGrpSpPr/>
        <p:nvPr/>
      </p:nvGrpSpPr>
      <p:grpSpPr>
        <a:xfrm>
          <a:off x="0" y="0"/>
          <a:ext cx="0" cy="0"/>
          <a:chOff x="0" y="0"/>
          <a:chExt cx="0" cy="0"/>
        </a:xfrm>
      </p:grpSpPr>
      <p:sp>
        <p:nvSpPr>
          <p:cNvPr id="48" name="Google Shape;48;p6"/>
          <p:cNvSpPr/>
          <p:nvPr/>
        </p:nvSpPr>
        <p:spPr>
          <a:xfrm>
            <a:off x="445983" y="606556"/>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887220" y="2250894"/>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6"/>
          <p:cNvSpPr txBox="1">
            <a:spLocks noGrp="1"/>
          </p:cNvSpPr>
          <p:nvPr>
            <p:ph type="body" idx="2"/>
          </p:nvPr>
        </p:nvSpPr>
        <p:spPr>
          <a:xfrm>
            <a:off x="581195" y="2926054"/>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6"/>
          <p:cNvSpPr txBox="1">
            <a:spLocks noGrp="1"/>
          </p:cNvSpPr>
          <p:nvPr>
            <p:ph type="body" idx="3"/>
          </p:nvPr>
        </p:nvSpPr>
        <p:spPr>
          <a:xfrm>
            <a:off x="6523737" y="2250894"/>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6"/>
          <p:cNvSpPr txBox="1">
            <a:spLocks noGrp="1"/>
          </p:cNvSpPr>
          <p:nvPr>
            <p:ph type="body" idx="4"/>
          </p:nvPr>
        </p:nvSpPr>
        <p:spPr>
          <a:xfrm>
            <a:off x="6217710" y="2926054"/>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6"/>
          <p:cNvSpPr txBox="1">
            <a:spLocks noGrp="1"/>
          </p:cNvSpPr>
          <p:nvPr>
            <p:ph type="dt" idx="10"/>
          </p:nvPr>
        </p:nvSpPr>
        <p:spPr>
          <a:xfrm>
            <a:off x="7605953" y="5956139"/>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581192" y="5951813"/>
            <a:ext cx="691721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10558301" y="5956139"/>
            <a:ext cx="10525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7605953" y="5956139"/>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581192" y="5951813"/>
            <a:ext cx="691721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0558301" y="5956139"/>
            <a:ext cx="10525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
        <p:nvSpPr>
          <p:cNvPr id="61" name="Google Shape;61;p7"/>
          <p:cNvSpPr/>
          <p:nvPr/>
        </p:nvSpPr>
        <p:spPr>
          <a:xfrm>
            <a:off x="440683" y="606556"/>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txBox="1">
            <a:spLocks noGrp="1"/>
          </p:cNvSpPr>
          <p:nvPr>
            <p:ph type="title"/>
          </p:nvPr>
        </p:nvSpPr>
        <p:spPr>
          <a:xfrm>
            <a:off x="575895"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3"/>
        <p:cNvGrpSpPr/>
        <p:nvPr/>
      </p:nvGrpSpPr>
      <p:grpSpPr>
        <a:xfrm>
          <a:off x="0" y="0"/>
          <a:ext cx="0" cy="0"/>
          <a:chOff x="0" y="0"/>
          <a:chExt cx="0" cy="0"/>
        </a:xfrm>
      </p:grpSpPr>
      <p:sp>
        <p:nvSpPr>
          <p:cNvPr id="64" name="Google Shape;64;p8"/>
          <p:cNvSpPr txBox="1">
            <a:spLocks noGrp="1"/>
          </p:cNvSpPr>
          <p:nvPr>
            <p:ph type="dt" idx="10"/>
          </p:nvPr>
        </p:nvSpPr>
        <p:spPr>
          <a:xfrm>
            <a:off x="7605953" y="5956139"/>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581192" y="5951813"/>
            <a:ext cx="691721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10558301" y="5956139"/>
            <a:ext cx="10525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D58AC"/>
              </a:buClr>
              <a:buSzPts val="2000"/>
              <a:buFont typeface="Gill Sans"/>
              <a:buNone/>
              <a:defRPr sz="20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71" name="Google Shape;71;p9"/>
          <p:cNvSpPr txBox="1">
            <a:spLocks noGrp="1"/>
          </p:cNvSpPr>
          <p:nvPr>
            <p:ph type="body" idx="2"/>
          </p:nvPr>
        </p:nvSpPr>
        <p:spPr>
          <a:xfrm>
            <a:off x="5740824" y="5262298"/>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2" name="Google Shape;72;p9"/>
          <p:cNvSpPr txBox="1">
            <a:spLocks noGrp="1"/>
          </p:cNvSpPr>
          <p:nvPr>
            <p:ph type="dt" idx="10"/>
          </p:nvPr>
        </p:nvSpPr>
        <p:spPr>
          <a:xfrm>
            <a:off x="7605953" y="5956139"/>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581192" y="5951813"/>
            <a:ext cx="691721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10558301" y="5956139"/>
            <a:ext cx="1052511"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900">
                <a:solidFill>
                  <a:srgbClr val="2D58AC"/>
                </a:solidFill>
                <a:latin typeface="Gill Sans"/>
                <a:ea typeface="Gill Sans"/>
                <a:cs typeface="Gill Sans"/>
                <a:sym typeface="Gill Sans"/>
              </a:defRPr>
            </a:lvl1pPr>
            <a:lvl2pPr marL="0" marR="0" lvl="1" indent="0" algn="r">
              <a:spcBef>
                <a:spcPts val="0"/>
              </a:spcBef>
              <a:buNone/>
              <a:defRPr sz="900">
                <a:solidFill>
                  <a:srgbClr val="2D58AC"/>
                </a:solidFill>
                <a:latin typeface="Gill Sans"/>
                <a:ea typeface="Gill Sans"/>
                <a:cs typeface="Gill Sans"/>
                <a:sym typeface="Gill Sans"/>
              </a:defRPr>
            </a:lvl2pPr>
            <a:lvl3pPr marL="0" marR="0" lvl="2" indent="0" algn="r">
              <a:spcBef>
                <a:spcPts val="0"/>
              </a:spcBef>
              <a:buNone/>
              <a:defRPr sz="900">
                <a:solidFill>
                  <a:srgbClr val="2D58AC"/>
                </a:solidFill>
                <a:latin typeface="Gill Sans"/>
                <a:ea typeface="Gill Sans"/>
                <a:cs typeface="Gill Sans"/>
                <a:sym typeface="Gill Sans"/>
              </a:defRPr>
            </a:lvl3pPr>
            <a:lvl4pPr marL="0" marR="0" lvl="3" indent="0" algn="r">
              <a:spcBef>
                <a:spcPts val="0"/>
              </a:spcBef>
              <a:buNone/>
              <a:defRPr sz="900">
                <a:solidFill>
                  <a:srgbClr val="2D58AC"/>
                </a:solidFill>
                <a:latin typeface="Gill Sans"/>
                <a:ea typeface="Gill Sans"/>
                <a:cs typeface="Gill Sans"/>
                <a:sym typeface="Gill Sans"/>
              </a:defRPr>
            </a:lvl4pPr>
            <a:lvl5pPr marL="0" marR="0" lvl="4" indent="0" algn="r">
              <a:spcBef>
                <a:spcPts val="0"/>
              </a:spcBef>
              <a:buNone/>
              <a:defRPr sz="900">
                <a:solidFill>
                  <a:srgbClr val="2D58AC"/>
                </a:solidFill>
                <a:latin typeface="Gill Sans"/>
                <a:ea typeface="Gill Sans"/>
                <a:cs typeface="Gill Sans"/>
                <a:sym typeface="Gill Sans"/>
              </a:defRPr>
            </a:lvl5pPr>
            <a:lvl6pPr marL="0" marR="0" lvl="5" indent="0" algn="r">
              <a:spcBef>
                <a:spcPts val="0"/>
              </a:spcBef>
              <a:buNone/>
              <a:defRPr sz="900">
                <a:solidFill>
                  <a:srgbClr val="2D58AC"/>
                </a:solidFill>
                <a:latin typeface="Gill Sans"/>
                <a:ea typeface="Gill Sans"/>
                <a:cs typeface="Gill Sans"/>
                <a:sym typeface="Gill Sans"/>
              </a:defRPr>
            </a:lvl6pPr>
            <a:lvl7pPr marL="0" marR="0" lvl="6" indent="0" algn="r">
              <a:spcBef>
                <a:spcPts val="0"/>
              </a:spcBef>
              <a:buNone/>
              <a:defRPr sz="900">
                <a:solidFill>
                  <a:srgbClr val="2D58AC"/>
                </a:solidFill>
                <a:latin typeface="Gill Sans"/>
                <a:ea typeface="Gill Sans"/>
                <a:cs typeface="Gill Sans"/>
                <a:sym typeface="Gill Sans"/>
              </a:defRPr>
            </a:lvl7pPr>
            <a:lvl8pPr marL="0" marR="0" lvl="7" indent="0" algn="r">
              <a:spcBef>
                <a:spcPts val="0"/>
              </a:spcBef>
              <a:buNone/>
              <a:defRPr sz="900">
                <a:solidFill>
                  <a:srgbClr val="2D58AC"/>
                </a:solidFill>
                <a:latin typeface="Gill Sans"/>
                <a:ea typeface="Gill Sans"/>
                <a:cs typeface="Gill Sans"/>
                <a:sym typeface="Gill Sans"/>
              </a:defRPr>
            </a:lvl8pPr>
            <a:lvl9pPr marL="0" marR="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leyenda" type="picTx">
  <p:cSld name="PICTURE_WITH_CAPTION_TEXT">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a:spLocks noGrp="1"/>
          </p:cNvSpPr>
          <p:nvPr>
            <p:ph type="pic" idx="2"/>
          </p:nvPr>
        </p:nvSpPr>
        <p:spPr>
          <a:xfrm>
            <a:off x="447817" y="599725"/>
            <a:ext cx="11290859" cy="3557252"/>
          </a:xfrm>
          <a:prstGeom prst="rect">
            <a:avLst/>
          </a:prstGeom>
          <a:noFill/>
          <a:ln>
            <a:noFill/>
          </a:ln>
        </p:spPr>
      </p:sp>
      <p:sp>
        <p:nvSpPr>
          <p:cNvPr id="78" name="Google Shape;78;p10"/>
          <p:cNvSpPr txBox="1">
            <a:spLocks noGrp="1"/>
          </p:cNvSpPr>
          <p:nvPr>
            <p:ph type="body" idx="1"/>
          </p:nvPr>
        </p:nvSpPr>
        <p:spPr>
          <a:xfrm>
            <a:off x="581193" y="5260129"/>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9" name="Google Shape;79;p10"/>
          <p:cNvSpPr txBox="1">
            <a:spLocks noGrp="1"/>
          </p:cNvSpPr>
          <p:nvPr>
            <p:ph type="dt" idx="10"/>
          </p:nvPr>
        </p:nvSpPr>
        <p:spPr>
          <a:xfrm>
            <a:off x="7605953" y="5956139"/>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581192" y="5951813"/>
            <a:ext cx="691721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10558301" y="5956139"/>
            <a:ext cx="105251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7605953" y="5956139"/>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81192" y="5951813"/>
            <a:ext cx="691721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10558301" y="5956139"/>
            <a:ext cx="105251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MX"/>
              <a:t>‹Nº›</a:t>
            </a:fld>
            <a:endParaRPr/>
          </a:p>
        </p:txBody>
      </p:sp>
      <p:sp>
        <p:nvSpPr>
          <p:cNvPr id="15" name="Google Shape;15;p1"/>
          <p:cNvSpPr/>
          <p:nvPr/>
        </p:nvSpPr>
        <p:spPr>
          <a:xfrm>
            <a:off x="446535"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4241831"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02" name="Google Shape;102;p13" descr="Conexiones digitales"/>
          <p:cNvPicPr preferRelativeResize="0"/>
          <p:nvPr/>
        </p:nvPicPr>
        <p:blipFill rotWithShape="1">
          <a:blip r:embed="rId3">
            <a:alphaModFix/>
          </a:blip>
          <a:srcRect l="13265" t="9090" r="3502"/>
          <a:stretch/>
        </p:blipFill>
        <p:spPr>
          <a:xfrm>
            <a:off x="20" y="10"/>
            <a:ext cx="12191980" cy="6857990"/>
          </a:xfrm>
          <a:prstGeom prst="rect">
            <a:avLst/>
          </a:prstGeom>
          <a:noFill/>
          <a:ln>
            <a:noFill/>
          </a:ln>
        </p:spPr>
      </p:pic>
      <p:grpSp>
        <p:nvGrpSpPr>
          <p:cNvPr id="103" name="Google Shape;103;p13"/>
          <p:cNvGrpSpPr/>
          <p:nvPr/>
        </p:nvGrpSpPr>
        <p:grpSpPr>
          <a:xfrm>
            <a:off x="446535" y="453643"/>
            <a:ext cx="11298933" cy="98554"/>
            <a:chOff x="446534" y="453643"/>
            <a:chExt cx="11298933" cy="98554"/>
          </a:xfrm>
        </p:grpSpPr>
        <p:sp>
          <p:nvSpPr>
            <p:cNvPr id="104" name="Google Shape;104;p13"/>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3"/>
          <p:cNvSpPr/>
          <p:nvPr/>
        </p:nvSpPr>
        <p:spPr>
          <a:xfrm>
            <a:off x="448732" y="4428067"/>
            <a:ext cx="11260667" cy="1962497"/>
          </a:xfrm>
          <a:prstGeom prst="rect">
            <a:avLst/>
          </a:prstGeom>
          <a:solidFill>
            <a:schemeClr val="accent1">
              <a:alpha val="96862"/>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txBox="1">
            <a:spLocks noGrp="1"/>
          </p:cNvSpPr>
          <p:nvPr>
            <p:ph type="ctrTitle"/>
          </p:nvPr>
        </p:nvSpPr>
        <p:spPr>
          <a:xfrm>
            <a:off x="581191" y="4572000"/>
            <a:ext cx="10993549" cy="89524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6000"/>
              <a:buFont typeface="Gill Sans"/>
              <a:buNone/>
            </a:pPr>
            <a:r>
              <a:rPr lang="es-MX" sz="6000">
                <a:solidFill>
                  <a:schemeClr val="lt1"/>
                </a:solidFill>
              </a:rPr>
              <a:t>TAREA HITO 3</a:t>
            </a:r>
            <a:endParaRPr/>
          </a:p>
        </p:txBody>
      </p:sp>
      <p:sp>
        <p:nvSpPr>
          <p:cNvPr id="109" name="Google Shape;109;p13"/>
          <p:cNvSpPr txBox="1">
            <a:spLocks noGrp="1"/>
          </p:cNvSpPr>
          <p:nvPr>
            <p:ph type="subTitle" idx="1"/>
          </p:nvPr>
        </p:nvSpPr>
        <p:spPr>
          <a:xfrm>
            <a:off x="581194" y="5467246"/>
            <a:ext cx="10993546" cy="4848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72"/>
              <a:buNone/>
            </a:pPr>
            <a:r>
              <a:rPr lang="es-MX">
                <a:solidFill>
                  <a:srgbClr val="7CEBFF"/>
                </a:solidFill>
              </a:rPr>
              <a:t>MELANIE INGRID VILLCA COPA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PARTE PRÁCTICA</a:t>
            </a:r>
            <a:endParaRPr/>
          </a:p>
        </p:txBody>
      </p:sp>
      <p:sp>
        <p:nvSpPr>
          <p:cNvPr id="174" name="Google Shape;174;p22"/>
          <p:cNvSpPr txBox="1"/>
          <p:nvPr/>
        </p:nvSpPr>
        <p:spPr>
          <a:xfrm>
            <a:off x="581193" y="2122716"/>
            <a:ext cx="11029616"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a:solidFill>
                  <a:schemeClr val="dk1"/>
                </a:solidFill>
                <a:latin typeface="Gill Sans"/>
                <a:ea typeface="Gill Sans"/>
                <a:cs typeface="Gill Sans"/>
                <a:sym typeface="Gill Sans"/>
              </a:rPr>
              <a:t>CREATE TABLE materias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id_mat INTEGER AUTO_INCREMENT PRIMARY KEY NOT NULL,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nombre_mat VARCHAR(100),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cod_mat VARCHAR(100)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materias (nombre_mat, cod_mat) VALUES ('Introduccion a la Arquitectura','ARQ-101');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materias (nombre_mat, cod_mat) VALUES ('Urbanismo y Diseno','ARQ-102');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materias (nombre_mat, cod_mat) VALUES ('Dibujo y Pintura Arquitectonico','ARQ-103');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materias (nombre_mat, cod_mat) VALUES ('Matematica discreta','ARQ-104');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materias (nombre_mat, cod_mat) VALUES ('Fisica Basica','ARQ-105');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2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CREATE TABLE inscripcion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id_ins INTEGER AUTO_INCREMENT PRIMARY KEY NOT NULL,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semestre VARCHAR(20),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gestion INTEGER,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id_est INT NOT NULL,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id_mat INT NOT NULL,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FOREIGN KEY (id_est) REFERENCES estudiantes (id_est),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FOREIGN KEY (id_mat) REFERENCES materias (id_mat)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a:t>
            </a:r>
            <a:endParaRPr sz="18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PARTE PRÁCTICA</a:t>
            </a:r>
            <a:endParaRPr/>
          </a:p>
        </p:txBody>
      </p:sp>
      <p:sp>
        <p:nvSpPr>
          <p:cNvPr id="181" name="Google Shape;181;p23"/>
          <p:cNvSpPr txBox="1"/>
          <p:nvPr/>
        </p:nvSpPr>
        <p:spPr>
          <a:xfrm>
            <a:off x="581193" y="2122716"/>
            <a:ext cx="11029616"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inscripcion (id_est, id_mat, semestre, gestion) VALUES (1, 1, '1er Semestre', 2018);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inscripcion (id_est, id_mat, semestre, gestion) VALUES (1, 2, '2do Semestre', 2018);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inscripcion (id_est, id_mat, semestre, gestion) VALUES (2, 4, '1er Semestre', 2019);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inscripcion (id_est, id_mat, semestre, gestion) VALUES (2, 3, '2do Semestre', 2019);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inscripcion (id_est, id_mat, semestre, gestion) VALUES (3, 3, '2do Semestre', 2020);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inscripcion (id_est, id_mat, semestre, gestion) VALUES (3, 1, '3er Semestre', 2020);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inscripcion (id_est, id_mat, semestre, gestion) VALUES (4, 4, '4to Semestre', 2021); </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inscripcion (id_est, id_mat, semestre, gestion) VALUES (5, 5, '5to Semestre', 2021); </a:t>
            </a:r>
            <a:endParaRPr sz="1800">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PARTE PRÁCTICA</a:t>
            </a:r>
            <a:endParaRPr/>
          </a:p>
        </p:txBody>
      </p:sp>
      <p:sp>
        <p:nvSpPr>
          <p:cNvPr id="188" name="Google Shape;188;p24"/>
          <p:cNvSpPr txBox="1"/>
          <p:nvPr/>
        </p:nvSpPr>
        <p:spPr>
          <a:xfrm>
            <a:off x="581193" y="2122716"/>
            <a:ext cx="11029616" cy="458587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1800"/>
              <a:buFont typeface="Gill Sans"/>
              <a:buAutoNum type="arabicPeriod" startAt="12"/>
            </a:pPr>
            <a:r>
              <a:rPr lang="es-MX" sz="1800" b="1" dirty="0">
                <a:solidFill>
                  <a:srgbClr val="002060"/>
                </a:solidFill>
                <a:latin typeface="Gill Sans"/>
                <a:ea typeface="Gill Sans"/>
                <a:cs typeface="Gill Sans"/>
                <a:sym typeface="Gill Sans"/>
              </a:rPr>
              <a:t>Crear una función que genere la serie Fibonacci.</a:t>
            </a:r>
            <a:endParaRPr dirty="0"/>
          </a:p>
          <a:p>
            <a:pPr marL="0" marR="0" lvl="0" indent="0" algn="l" rtl="0">
              <a:spcBef>
                <a:spcPts val="0"/>
              </a:spcBef>
              <a:spcAft>
                <a:spcPts val="0"/>
              </a:spcAft>
              <a:buNone/>
            </a:pPr>
            <a:r>
              <a:rPr lang="es-MX" sz="1600" dirty="0">
                <a:solidFill>
                  <a:schemeClr val="dk1"/>
                </a:solidFill>
                <a:latin typeface="Gill Sans"/>
                <a:ea typeface="Gill Sans"/>
                <a:cs typeface="Gill Sans"/>
                <a:sym typeface="Gill Sans"/>
              </a:rPr>
              <a:t>CREATE FUNCTION </a:t>
            </a:r>
            <a:r>
              <a:rPr lang="es-MX" sz="1600" dirty="0" err="1">
                <a:solidFill>
                  <a:schemeClr val="dk1"/>
                </a:solidFill>
                <a:latin typeface="Gill Sans"/>
                <a:ea typeface="Gill Sans"/>
                <a:cs typeface="Gill Sans"/>
                <a:sym typeface="Gill Sans"/>
              </a:rPr>
              <a:t>seriefibonacci</a:t>
            </a:r>
            <a:r>
              <a:rPr lang="es-MX" sz="1600" dirty="0">
                <a:solidFill>
                  <a:schemeClr val="dk1"/>
                </a:solidFill>
                <a:latin typeface="Gill Sans"/>
                <a:ea typeface="Gill Sans"/>
                <a:cs typeface="Gill Sans"/>
                <a:sym typeface="Gill Sans"/>
              </a:rPr>
              <a:t>(limite INT) </a:t>
            </a:r>
            <a:endParaRPr dirty="0"/>
          </a:p>
          <a:p>
            <a:pPr marL="0" marR="0" lvl="0" indent="0" algn="l" rtl="0">
              <a:spcBef>
                <a:spcPts val="0"/>
              </a:spcBef>
              <a:spcAft>
                <a:spcPts val="0"/>
              </a:spcAft>
              <a:buNone/>
            </a:pPr>
            <a:r>
              <a:rPr lang="es-MX" sz="1600" dirty="0">
                <a:solidFill>
                  <a:schemeClr val="dk1"/>
                </a:solidFill>
                <a:latin typeface="Gill Sans"/>
                <a:ea typeface="Gill Sans"/>
                <a:cs typeface="Gill Sans"/>
                <a:sym typeface="Gill Sans"/>
              </a:rPr>
              <a:t>RETURNS TEXT </a:t>
            </a:r>
            <a:endParaRPr dirty="0"/>
          </a:p>
          <a:p>
            <a:pPr marL="0" marR="0" lvl="0" indent="0" algn="l" rtl="0">
              <a:spcBef>
                <a:spcPts val="0"/>
              </a:spcBef>
              <a:spcAft>
                <a:spcPts val="0"/>
              </a:spcAft>
              <a:buNone/>
            </a:pPr>
            <a:r>
              <a:rPr lang="es-MX" sz="1600" dirty="0">
                <a:solidFill>
                  <a:schemeClr val="dk1"/>
                </a:solidFill>
                <a:latin typeface="Gill Sans"/>
                <a:ea typeface="Gill Sans"/>
                <a:cs typeface="Gill Sans"/>
                <a:sym typeface="Gill Sans"/>
              </a:rPr>
              <a:t>BEGIN DECLARE J TEXT DEFAULT ''; </a:t>
            </a:r>
            <a:endParaRPr dirty="0"/>
          </a:p>
          <a:p>
            <a:pPr marL="0" marR="0" lvl="0" indent="0" algn="l" rtl="0">
              <a:spcBef>
                <a:spcPts val="0"/>
              </a:spcBef>
              <a:spcAft>
                <a:spcPts val="0"/>
              </a:spcAft>
              <a:buNone/>
            </a:pPr>
            <a:r>
              <a:rPr lang="es-MX" sz="1600" dirty="0">
                <a:solidFill>
                  <a:schemeClr val="dk1"/>
                </a:solidFill>
                <a:latin typeface="Gill Sans"/>
                <a:ea typeface="Gill Sans"/>
                <a:cs typeface="Gill Sans"/>
                <a:sym typeface="Gill Sans"/>
              </a:rPr>
              <a:t>DECLARE suma INT DEFAULT 0; </a:t>
            </a:r>
            <a:endParaRPr dirty="0"/>
          </a:p>
          <a:p>
            <a:pPr marL="0" marR="0" lvl="0" indent="0" algn="l" rtl="0">
              <a:spcBef>
                <a:spcPts val="0"/>
              </a:spcBef>
              <a:spcAft>
                <a:spcPts val="0"/>
              </a:spcAft>
              <a:buNone/>
            </a:pPr>
            <a:r>
              <a:rPr lang="es-MX" sz="1600" dirty="0">
                <a:solidFill>
                  <a:schemeClr val="dk1"/>
                </a:solidFill>
                <a:latin typeface="Gill Sans"/>
                <a:ea typeface="Gill Sans"/>
                <a:cs typeface="Gill Sans"/>
                <a:sym typeface="Gill Sans"/>
              </a:rPr>
              <a:t>DECLARE a INT DEFAULT 0; </a:t>
            </a:r>
            <a:endParaRPr dirty="0"/>
          </a:p>
          <a:p>
            <a:pPr marL="0" marR="0" lvl="0" indent="0" algn="l" rtl="0">
              <a:spcBef>
                <a:spcPts val="0"/>
              </a:spcBef>
              <a:spcAft>
                <a:spcPts val="0"/>
              </a:spcAft>
              <a:buNone/>
            </a:pPr>
            <a:r>
              <a:rPr lang="es-MX" sz="1600" dirty="0">
                <a:solidFill>
                  <a:schemeClr val="dk1"/>
                </a:solidFill>
                <a:latin typeface="Gill Sans"/>
                <a:ea typeface="Gill Sans"/>
                <a:cs typeface="Gill Sans"/>
                <a:sym typeface="Gill Sans"/>
              </a:rPr>
              <a:t>DECLARE b INT DEFAULT 1; </a:t>
            </a:r>
            <a:endParaRPr dirty="0"/>
          </a:p>
          <a:p>
            <a:pPr marL="0" marR="0" lvl="0" indent="0" algn="l" rtl="0">
              <a:spcBef>
                <a:spcPts val="0"/>
              </a:spcBef>
              <a:spcAft>
                <a:spcPts val="0"/>
              </a:spcAft>
              <a:buNone/>
            </a:pPr>
            <a:r>
              <a:rPr lang="es-MX" sz="1600" dirty="0">
                <a:solidFill>
                  <a:schemeClr val="dk1"/>
                </a:solidFill>
                <a:latin typeface="Gill Sans"/>
                <a:ea typeface="Gill Sans"/>
                <a:cs typeface="Gill Sans"/>
                <a:sym typeface="Gill Sans"/>
              </a:rPr>
              <a:t>DECLARE </a:t>
            </a:r>
            <a:r>
              <a:rPr lang="es-MX" sz="1600" dirty="0" err="1">
                <a:solidFill>
                  <a:schemeClr val="dk1"/>
                </a:solidFill>
                <a:latin typeface="Gill Sans"/>
                <a:ea typeface="Gill Sans"/>
                <a:cs typeface="Gill Sans"/>
                <a:sym typeface="Gill Sans"/>
              </a:rPr>
              <a:t>cont</a:t>
            </a:r>
            <a:r>
              <a:rPr lang="es-MX" sz="1600" dirty="0">
                <a:solidFill>
                  <a:schemeClr val="dk1"/>
                </a:solidFill>
                <a:latin typeface="Gill Sans"/>
                <a:ea typeface="Gill Sans"/>
                <a:cs typeface="Gill Sans"/>
                <a:sym typeface="Gill Sans"/>
              </a:rPr>
              <a:t> INT DEFAULT 0; </a:t>
            </a:r>
            <a:endParaRPr dirty="0"/>
          </a:p>
          <a:p>
            <a:pPr marL="0" marR="0" lvl="0" indent="0" algn="l" rtl="0">
              <a:spcBef>
                <a:spcPts val="0"/>
              </a:spcBef>
              <a:spcAft>
                <a:spcPts val="0"/>
              </a:spcAft>
              <a:buNone/>
            </a:pPr>
            <a:r>
              <a:rPr lang="es-MX" sz="1600" dirty="0">
                <a:solidFill>
                  <a:schemeClr val="dk1"/>
                </a:solidFill>
                <a:latin typeface="Gill Sans"/>
                <a:ea typeface="Gill Sans"/>
                <a:cs typeface="Gill Sans"/>
                <a:sym typeface="Gill Sans"/>
              </a:rPr>
              <a:t>WHILE </a:t>
            </a:r>
            <a:r>
              <a:rPr lang="es-MX" sz="1600" dirty="0" err="1">
                <a:solidFill>
                  <a:schemeClr val="dk1"/>
                </a:solidFill>
                <a:latin typeface="Gill Sans"/>
                <a:ea typeface="Gill Sans"/>
                <a:cs typeface="Gill Sans"/>
                <a:sym typeface="Gill Sans"/>
              </a:rPr>
              <a:t>cont</a:t>
            </a:r>
            <a:r>
              <a:rPr lang="es-MX" sz="1600" dirty="0">
                <a:solidFill>
                  <a:schemeClr val="dk1"/>
                </a:solidFill>
                <a:latin typeface="Gill Sans"/>
                <a:ea typeface="Gill Sans"/>
                <a:cs typeface="Gill Sans"/>
                <a:sym typeface="Gill Sans"/>
              </a:rPr>
              <a:t> &lt;limite DO</a:t>
            </a:r>
            <a:endParaRPr dirty="0"/>
          </a:p>
          <a:p>
            <a:pPr marL="0" marR="0" lvl="0" indent="0" algn="l" rtl="0">
              <a:spcBef>
                <a:spcPts val="0"/>
              </a:spcBef>
              <a:spcAft>
                <a:spcPts val="0"/>
              </a:spcAft>
              <a:buNone/>
            </a:pPr>
            <a:r>
              <a:rPr lang="es-MX" sz="1600" dirty="0">
                <a:solidFill>
                  <a:schemeClr val="dk1"/>
                </a:solidFill>
                <a:latin typeface="Gill Sans"/>
                <a:ea typeface="Gill Sans"/>
                <a:cs typeface="Gill Sans"/>
                <a:sym typeface="Gill Sans"/>
              </a:rPr>
              <a:t>SET J = CONCAT(</a:t>
            </a:r>
            <a:r>
              <a:rPr lang="es-MX" sz="1600" dirty="0" err="1">
                <a:solidFill>
                  <a:schemeClr val="dk1"/>
                </a:solidFill>
                <a:latin typeface="Gill Sans"/>
                <a:ea typeface="Gill Sans"/>
                <a:cs typeface="Gill Sans"/>
                <a:sym typeface="Gill Sans"/>
              </a:rPr>
              <a:t>J,a</a:t>
            </a:r>
            <a:r>
              <a:rPr lang="es-MX" sz="1600" dirty="0">
                <a:solidFill>
                  <a:schemeClr val="dk1"/>
                </a:solidFill>
                <a:latin typeface="Gill Sans"/>
                <a:ea typeface="Gill Sans"/>
                <a:cs typeface="Gill Sans"/>
                <a:sym typeface="Gill Sans"/>
              </a:rPr>
              <a:t>,',');</a:t>
            </a:r>
            <a:endParaRPr sz="16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600" dirty="0">
                <a:solidFill>
                  <a:schemeClr val="dk1"/>
                </a:solidFill>
                <a:latin typeface="Gill Sans"/>
                <a:ea typeface="Gill Sans"/>
                <a:cs typeface="Gill Sans"/>
                <a:sym typeface="Gill Sans"/>
              </a:rPr>
              <a:t>SET b=</a:t>
            </a:r>
            <a:r>
              <a:rPr lang="es-MX" sz="1600" dirty="0" err="1">
                <a:solidFill>
                  <a:schemeClr val="dk1"/>
                </a:solidFill>
                <a:latin typeface="Gill Sans"/>
                <a:ea typeface="Gill Sans"/>
                <a:cs typeface="Gill Sans"/>
                <a:sym typeface="Gill Sans"/>
              </a:rPr>
              <a:t>a+b</a:t>
            </a:r>
            <a:r>
              <a:rPr lang="es-MX" sz="1600" dirty="0">
                <a:solidFill>
                  <a:schemeClr val="dk1"/>
                </a:solidFill>
                <a:latin typeface="Gill Sans"/>
                <a:ea typeface="Gill Sans"/>
                <a:cs typeface="Gill Sans"/>
                <a:sym typeface="Gill Sans"/>
              </a:rPr>
              <a:t>;</a:t>
            </a:r>
            <a:endParaRPr sz="16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600" dirty="0">
                <a:solidFill>
                  <a:schemeClr val="dk1"/>
                </a:solidFill>
                <a:latin typeface="Gill Sans"/>
                <a:ea typeface="Gill Sans"/>
                <a:cs typeface="Gill Sans"/>
                <a:sym typeface="Gill Sans"/>
              </a:rPr>
              <a:t>SET a=b-a;</a:t>
            </a:r>
            <a:endParaRPr sz="16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600" dirty="0">
                <a:solidFill>
                  <a:schemeClr val="dk1"/>
                </a:solidFill>
                <a:latin typeface="Gill Sans"/>
                <a:ea typeface="Gill Sans"/>
                <a:cs typeface="Gill Sans"/>
                <a:sym typeface="Gill Sans"/>
              </a:rPr>
              <a:t>SET </a:t>
            </a:r>
            <a:r>
              <a:rPr lang="es-MX" sz="1600" dirty="0" err="1">
                <a:solidFill>
                  <a:schemeClr val="dk1"/>
                </a:solidFill>
                <a:latin typeface="Gill Sans"/>
                <a:ea typeface="Gill Sans"/>
                <a:cs typeface="Gill Sans"/>
                <a:sym typeface="Gill Sans"/>
              </a:rPr>
              <a:t>cont</a:t>
            </a:r>
            <a:r>
              <a:rPr lang="es-MX" sz="1600" dirty="0">
                <a:solidFill>
                  <a:schemeClr val="dk1"/>
                </a:solidFill>
                <a:latin typeface="Gill Sans"/>
                <a:ea typeface="Gill Sans"/>
                <a:cs typeface="Gill Sans"/>
                <a:sym typeface="Gill Sans"/>
              </a:rPr>
              <a:t>=cont+1;</a:t>
            </a:r>
            <a:endParaRPr sz="16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600" dirty="0">
                <a:solidFill>
                  <a:schemeClr val="dk1"/>
                </a:solidFill>
                <a:latin typeface="Gill Sans"/>
                <a:ea typeface="Gill Sans"/>
                <a:cs typeface="Gill Sans"/>
                <a:sym typeface="Gill Sans"/>
              </a:rPr>
              <a:t>END WHILE ;</a:t>
            </a:r>
            <a:endParaRPr sz="16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600" dirty="0">
                <a:solidFill>
                  <a:schemeClr val="dk1"/>
                </a:solidFill>
                <a:latin typeface="Gill Sans"/>
                <a:ea typeface="Gill Sans"/>
                <a:cs typeface="Gill Sans"/>
                <a:sym typeface="Gill Sans"/>
              </a:rPr>
              <a:t>RETURN J;</a:t>
            </a:r>
            <a:endParaRPr sz="16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600" dirty="0">
                <a:solidFill>
                  <a:schemeClr val="dk1"/>
                </a:solidFill>
                <a:latin typeface="Gill Sans"/>
                <a:ea typeface="Gill Sans"/>
                <a:cs typeface="Gill Sans"/>
                <a:sym typeface="Gill Sans"/>
              </a:rPr>
              <a:t>END;</a:t>
            </a:r>
            <a:endParaRPr sz="16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600" dirty="0">
                <a:solidFill>
                  <a:schemeClr val="dk1"/>
                </a:solidFill>
                <a:latin typeface="Gill Sans"/>
                <a:ea typeface="Gill Sans"/>
                <a:cs typeface="Gill Sans"/>
                <a:sym typeface="Gill Sans"/>
              </a:rPr>
              <a:t>SELECT </a:t>
            </a:r>
            <a:r>
              <a:rPr lang="es-MX" sz="1600" dirty="0" err="1">
                <a:solidFill>
                  <a:schemeClr val="dk1"/>
                </a:solidFill>
                <a:latin typeface="Gill Sans"/>
                <a:ea typeface="Gill Sans"/>
                <a:cs typeface="Gill Sans"/>
                <a:sym typeface="Gill Sans"/>
              </a:rPr>
              <a:t>seriefibonacci</a:t>
            </a:r>
            <a:r>
              <a:rPr lang="es-MX" sz="1600" dirty="0">
                <a:solidFill>
                  <a:schemeClr val="dk1"/>
                </a:solidFill>
                <a:latin typeface="Gill Sans"/>
                <a:ea typeface="Gill Sans"/>
                <a:cs typeface="Gill Sans"/>
                <a:sym typeface="Gill Sans"/>
              </a:rPr>
              <a:t>(7);</a:t>
            </a:r>
            <a:endParaRPr sz="1600"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pic>
        <p:nvPicPr>
          <p:cNvPr id="3" name="Imagen 2">
            <a:extLst>
              <a:ext uri="{FF2B5EF4-FFF2-40B4-BE49-F238E27FC236}">
                <a16:creationId xmlns:a16="http://schemas.microsoft.com/office/drawing/2014/main" id="{1076643E-A55D-2293-BBE1-BAE975D969A3}"/>
              </a:ext>
            </a:extLst>
          </p:cNvPr>
          <p:cNvPicPr>
            <a:picLocks noChangeAspect="1"/>
          </p:cNvPicPr>
          <p:nvPr/>
        </p:nvPicPr>
        <p:blipFill rotWithShape="1">
          <a:blip r:embed="rId3"/>
          <a:srcRect t="10736" r="5611" b="4200"/>
          <a:stretch/>
        </p:blipFill>
        <p:spPr>
          <a:xfrm>
            <a:off x="7154438" y="2586455"/>
            <a:ext cx="3586350" cy="35418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PARTE PRÁCTICA</a:t>
            </a:r>
            <a:endParaRPr/>
          </a:p>
        </p:txBody>
      </p:sp>
      <p:sp>
        <p:nvSpPr>
          <p:cNvPr id="195" name="Google Shape;195;p25"/>
          <p:cNvSpPr txBox="1"/>
          <p:nvPr/>
        </p:nvSpPr>
        <p:spPr>
          <a:xfrm>
            <a:off x="581193" y="2122716"/>
            <a:ext cx="11029616" cy="424727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1800"/>
              <a:buFont typeface="Gill Sans"/>
              <a:buAutoNum type="arabicPeriod" startAt="13"/>
            </a:pPr>
            <a:r>
              <a:rPr lang="es-MX" sz="1800" b="1" dirty="0">
                <a:solidFill>
                  <a:srgbClr val="002060"/>
                </a:solidFill>
                <a:latin typeface="Gill Sans"/>
                <a:ea typeface="Gill Sans"/>
                <a:cs typeface="Gill Sans"/>
                <a:sym typeface="Gill Sans"/>
              </a:rPr>
              <a:t>Crear una variable global a nivel BASE DE DATOS.</a:t>
            </a:r>
            <a:endParaRPr dirty="0"/>
          </a:p>
          <a:p>
            <a:pPr marL="0" marR="0" lvl="0" indent="0" algn="l" rtl="0">
              <a:spcBef>
                <a:spcPts val="0"/>
              </a:spcBef>
              <a:spcAft>
                <a:spcPts val="0"/>
              </a:spcAft>
              <a:buNone/>
            </a:pPr>
            <a:r>
              <a:rPr lang="es-MX" dirty="0">
                <a:solidFill>
                  <a:schemeClr val="dk1"/>
                </a:solidFill>
                <a:latin typeface="Gill Sans"/>
                <a:ea typeface="Gill Sans"/>
                <a:cs typeface="Gill Sans"/>
                <a:sym typeface="Gill Sans"/>
              </a:rPr>
              <a:t>SET @LIMIT = 2;</a:t>
            </a:r>
          </a:p>
          <a:p>
            <a:pPr marL="0" marR="0" lvl="0" indent="0" algn="l" rtl="0">
              <a:spcBef>
                <a:spcPts val="0"/>
              </a:spcBef>
              <a:spcAft>
                <a:spcPts val="0"/>
              </a:spcAft>
              <a:buNone/>
            </a:pPr>
            <a:endParaRPr lang="es-MX"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dirty="0">
                <a:solidFill>
                  <a:schemeClr val="dk1"/>
                </a:solidFill>
                <a:latin typeface="Gill Sans"/>
                <a:ea typeface="Gill Sans"/>
                <a:cs typeface="Gill Sans"/>
                <a:sym typeface="Gill Sans"/>
              </a:rPr>
              <a:t>CREATE FUNCTION </a:t>
            </a:r>
            <a:r>
              <a:rPr lang="es-MX" dirty="0" err="1">
                <a:solidFill>
                  <a:schemeClr val="dk1"/>
                </a:solidFill>
                <a:latin typeface="Gill Sans"/>
                <a:ea typeface="Gill Sans"/>
                <a:cs typeface="Gill Sans"/>
                <a:sym typeface="Gill Sans"/>
              </a:rPr>
              <a:t>serie_fibonacci_vg</a:t>
            </a:r>
            <a:r>
              <a:rPr lang="es-MX" dirty="0">
                <a:solidFill>
                  <a:schemeClr val="dk1"/>
                </a:solidFill>
                <a:latin typeface="Gill Sans"/>
                <a:ea typeface="Gill Sans"/>
                <a:cs typeface="Gill Sans"/>
                <a:sym typeface="Gill Sans"/>
              </a:rPr>
              <a:t>() RETURNS TEXT</a:t>
            </a:r>
          </a:p>
          <a:p>
            <a:pPr marL="0" marR="0" lvl="0" indent="0" algn="l" rtl="0">
              <a:spcBef>
                <a:spcPts val="0"/>
              </a:spcBef>
              <a:spcAft>
                <a:spcPts val="0"/>
              </a:spcAft>
              <a:buNone/>
            </a:pPr>
            <a:r>
              <a:rPr lang="es-MX" dirty="0">
                <a:solidFill>
                  <a:schemeClr val="dk1"/>
                </a:solidFill>
                <a:latin typeface="Gill Sans"/>
                <a:ea typeface="Gill Sans"/>
                <a:cs typeface="Gill Sans"/>
                <a:sym typeface="Gill Sans"/>
              </a:rPr>
              <a:t>BEGIN</a:t>
            </a:r>
          </a:p>
          <a:p>
            <a:pPr marL="0" marR="0" lvl="0" indent="0" algn="l" rtl="0">
              <a:spcBef>
                <a:spcPts val="0"/>
              </a:spcBef>
              <a:spcAft>
                <a:spcPts val="0"/>
              </a:spcAft>
              <a:buNone/>
            </a:pPr>
            <a:r>
              <a:rPr lang="es-MX" dirty="0">
                <a:solidFill>
                  <a:schemeClr val="dk1"/>
                </a:solidFill>
                <a:latin typeface="Gill Sans"/>
                <a:ea typeface="Gill Sans"/>
                <a:cs typeface="Gill Sans"/>
                <a:sym typeface="Gill Sans"/>
              </a:rPr>
              <a:t>    DECLARE J TEXT DEFAULT '';</a:t>
            </a:r>
          </a:p>
          <a:p>
            <a:pPr marL="0" marR="0" lvl="0" indent="0" algn="l" rtl="0">
              <a:spcBef>
                <a:spcPts val="0"/>
              </a:spcBef>
              <a:spcAft>
                <a:spcPts val="0"/>
              </a:spcAft>
              <a:buNone/>
            </a:pPr>
            <a:r>
              <a:rPr lang="es-MX" dirty="0">
                <a:solidFill>
                  <a:schemeClr val="dk1"/>
                </a:solidFill>
                <a:latin typeface="Gill Sans"/>
                <a:ea typeface="Gill Sans"/>
                <a:cs typeface="Gill Sans"/>
                <a:sym typeface="Gill Sans"/>
              </a:rPr>
              <a:t>    DECLARE a INT DEFAULT 0;</a:t>
            </a:r>
          </a:p>
          <a:p>
            <a:pPr marL="0" marR="0" lvl="0" indent="0" algn="l" rtl="0">
              <a:spcBef>
                <a:spcPts val="0"/>
              </a:spcBef>
              <a:spcAft>
                <a:spcPts val="0"/>
              </a:spcAft>
              <a:buNone/>
            </a:pPr>
            <a:r>
              <a:rPr lang="es-MX" dirty="0">
                <a:solidFill>
                  <a:schemeClr val="dk1"/>
                </a:solidFill>
                <a:latin typeface="Gill Sans"/>
                <a:ea typeface="Gill Sans"/>
                <a:cs typeface="Gill Sans"/>
                <a:sym typeface="Gill Sans"/>
              </a:rPr>
              <a:t>    DECLARE b INT DEFAULT 1;</a:t>
            </a:r>
          </a:p>
          <a:p>
            <a:pPr marL="0" marR="0" lvl="0" indent="0" algn="l" rtl="0">
              <a:spcBef>
                <a:spcPts val="0"/>
              </a:spcBef>
              <a:spcAft>
                <a:spcPts val="0"/>
              </a:spcAft>
              <a:buNone/>
            </a:pPr>
            <a:r>
              <a:rPr lang="es-MX" dirty="0">
                <a:solidFill>
                  <a:schemeClr val="dk1"/>
                </a:solidFill>
                <a:latin typeface="Gill Sans"/>
                <a:ea typeface="Gill Sans"/>
                <a:cs typeface="Gill Sans"/>
                <a:sym typeface="Gill Sans"/>
              </a:rPr>
              <a:t>    DECLARE </a:t>
            </a:r>
            <a:r>
              <a:rPr lang="es-MX" dirty="0" err="1">
                <a:solidFill>
                  <a:schemeClr val="dk1"/>
                </a:solidFill>
                <a:latin typeface="Gill Sans"/>
                <a:ea typeface="Gill Sans"/>
                <a:cs typeface="Gill Sans"/>
                <a:sym typeface="Gill Sans"/>
              </a:rPr>
              <a:t>cont</a:t>
            </a:r>
            <a:r>
              <a:rPr lang="es-MX" dirty="0">
                <a:solidFill>
                  <a:schemeClr val="dk1"/>
                </a:solidFill>
                <a:latin typeface="Gill Sans"/>
                <a:ea typeface="Gill Sans"/>
                <a:cs typeface="Gill Sans"/>
                <a:sym typeface="Gill Sans"/>
              </a:rPr>
              <a:t> INT DEFAULT 0;</a:t>
            </a:r>
          </a:p>
          <a:p>
            <a:pPr marL="0" marR="0" lvl="0" indent="0" algn="l" rtl="0">
              <a:spcBef>
                <a:spcPts val="0"/>
              </a:spcBef>
              <a:spcAft>
                <a:spcPts val="0"/>
              </a:spcAft>
              <a:buNone/>
            </a:pPr>
            <a:r>
              <a:rPr lang="es-MX" dirty="0">
                <a:solidFill>
                  <a:schemeClr val="dk1"/>
                </a:solidFill>
                <a:latin typeface="Gill Sans"/>
                <a:ea typeface="Gill Sans"/>
                <a:cs typeface="Gill Sans"/>
                <a:sym typeface="Gill Sans"/>
              </a:rPr>
              <a:t>WHILE </a:t>
            </a:r>
            <a:r>
              <a:rPr lang="es-MX" dirty="0" err="1">
                <a:solidFill>
                  <a:schemeClr val="dk1"/>
                </a:solidFill>
                <a:latin typeface="Gill Sans"/>
                <a:ea typeface="Gill Sans"/>
                <a:cs typeface="Gill Sans"/>
                <a:sym typeface="Gill Sans"/>
              </a:rPr>
              <a:t>cont</a:t>
            </a:r>
            <a:r>
              <a:rPr lang="es-MX" dirty="0">
                <a:solidFill>
                  <a:schemeClr val="dk1"/>
                </a:solidFill>
                <a:latin typeface="Gill Sans"/>
                <a:ea typeface="Gill Sans"/>
                <a:cs typeface="Gill Sans"/>
                <a:sym typeface="Gill Sans"/>
              </a:rPr>
              <a:t>&lt;@LIMIT DO</a:t>
            </a:r>
          </a:p>
          <a:p>
            <a:pPr marL="0" marR="0" lvl="0" indent="0" algn="l" rtl="0">
              <a:spcBef>
                <a:spcPts val="0"/>
              </a:spcBef>
              <a:spcAft>
                <a:spcPts val="0"/>
              </a:spcAft>
              <a:buNone/>
            </a:pPr>
            <a:r>
              <a:rPr lang="es-MX" dirty="0">
                <a:solidFill>
                  <a:schemeClr val="dk1"/>
                </a:solidFill>
                <a:latin typeface="Gill Sans"/>
                <a:ea typeface="Gill Sans"/>
                <a:cs typeface="Gill Sans"/>
                <a:sym typeface="Gill Sans"/>
              </a:rPr>
              <a:t>SET J = CONCAT(</a:t>
            </a:r>
            <a:r>
              <a:rPr lang="es-MX" dirty="0" err="1">
                <a:solidFill>
                  <a:schemeClr val="dk1"/>
                </a:solidFill>
                <a:latin typeface="Gill Sans"/>
                <a:ea typeface="Gill Sans"/>
                <a:cs typeface="Gill Sans"/>
                <a:sym typeface="Gill Sans"/>
              </a:rPr>
              <a:t>J,a</a:t>
            </a:r>
            <a:r>
              <a:rPr lang="es-MX" dirty="0">
                <a:solidFill>
                  <a:schemeClr val="dk1"/>
                </a:solidFill>
                <a:latin typeface="Gill Sans"/>
                <a:ea typeface="Gill Sans"/>
                <a:cs typeface="Gill Sans"/>
                <a:sym typeface="Gill Sans"/>
              </a:rPr>
              <a:t>,',');</a:t>
            </a:r>
          </a:p>
          <a:p>
            <a:pPr marL="0" marR="0" lvl="0" indent="0" algn="l" rtl="0">
              <a:spcBef>
                <a:spcPts val="0"/>
              </a:spcBef>
              <a:spcAft>
                <a:spcPts val="0"/>
              </a:spcAft>
              <a:buNone/>
            </a:pPr>
            <a:r>
              <a:rPr lang="es-MX" dirty="0">
                <a:solidFill>
                  <a:schemeClr val="dk1"/>
                </a:solidFill>
                <a:latin typeface="Gill Sans"/>
                <a:ea typeface="Gill Sans"/>
                <a:cs typeface="Gill Sans"/>
                <a:sym typeface="Gill Sans"/>
              </a:rPr>
              <a:t>SET b=</a:t>
            </a:r>
            <a:r>
              <a:rPr lang="es-MX" dirty="0" err="1">
                <a:solidFill>
                  <a:schemeClr val="dk1"/>
                </a:solidFill>
                <a:latin typeface="Gill Sans"/>
                <a:ea typeface="Gill Sans"/>
                <a:cs typeface="Gill Sans"/>
                <a:sym typeface="Gill Sans"/>
              </a:rPr>
              <a:t>a+b</a:t>
            </a:r>
            <a:r>
              <a:rPr lang="es-MX" dirty="0">
                <a:solidFill>
                  <a:schemeClr val="dk1"/>
                </a:solidFill>
                <a:latin typeface="Gill Sans"/>
                <a:ea typeface="Gill Sans"/>
                <a:cs typeface="Gill Sans"/>
                <a:sym typeface="Gill Sans"/>
              </a:rPr>
              <a:t>;</a:t>
            </a:r>
          </a:p>
          <a:p>
            <a:pPr marL="0" marR="0" lvl="0" indent="0" algn="l" rtl="0">
              <a:spcBef>
                <a:spcPts val="0"/>
              </a:spcBef>
              <a:spcAft>
                <a:spcPts val="0"/>
              </a:spcAft>
              <a:buNone/>
            </a:pPr>
            <a:r>
              <a:rPr lang="es-MX" dirty="0">
                <a:solidFill>
                  <a:schemeClr val="dk1"/>
                </a:solidFill>
                <a:latin typeface="Gill Sans"/>
                <a:ea typeface="Gill Sans"/>
                <a:cs typeface="Gill Sans"/>
                <a:sym typeface="Gill Sans"/>
              </a:rPr>
              <a:t>SET a=b-a;</a:t>
            </a:r>
          </a:p>
          <a:p>
            <a:pPr marL="0" marR="0" lvl="0" indent="0" algn="l" rtl="0">
              <a:spcBef>
                <a:spcPts val="0"/>
              </a:spcBef>
              <a:spcAft>
                <a:spcPts val="0"/>
              </a:spcAft>
              <a:buNone/>
            </a:pPr>
            <a:r>
              <a:rPr lang="es-MX" dirty="0">
                <a:solidFill>
                  <a:schemeClr val="dk1"/>
                </a:solidFill>
                <a:latin typeface="Gill Sans"/>
                <a:ea typeface="Gill Sans"/>
                <a:cs typeface="Gill Sans"/>
                <a:sym typeface="Gill Sans"/>
              </a:rPr>
              <a:t>SET </a:t>
            </a:r>
            <a:r>
              <a:rPr lang="es-MX" dirty="0" err="1">
                <a:solidFill>
                  <a:schemeClr val="dk1"/>
                </a:solidFill>
                <a:latin typeface="Gill Sans"/>
                <a:ea typeface="Gill Sans"/>
                <a:cs typeface="Gill Sans"/>
                <a:sym typeface="Gill Sans"/>
              </a:rPr>
              <a:t>cont</a:t>
            </a:r>
            <a:r>
              <a:rPr lang="es-MX" dirty="0">
                <a:solidFill>
                  <a:schemeClr val="dk1"/>
                </a:solidFill>
                <a:latin typeface="Gill Sans"/>
                <a:ea typeface="Gill Sans"/>
                <a:cs typeface="Gill Sans"/>
                <a:sym typeface="Gill Sans"/>
              </a:rPr>
              <a:t>=cont+1;</a:t>
            </a:r>
          </a:p>
          <a:p>
            <a:pPr marL="0" marR="0" lvl="0" indent="0" algn="l" rtl="0">
              <a:spcBef>
                <a:spcPts val="0"/>
              </a:spcBef>
              <a:spcAft>
                <a:spcPts val="0"/>
              </a:spcAft>
              <a:buNone/>
            </a:pPr>
            <a:r>
              <a:rPr lang="es-MX" dirty="0">
                <a:solidFill>
                  <a:schemeClr val="dk1"/>
                </a:solidFill>
                <a:latin typeface="Gill Sans"/>
                <a:ea typeface="Gill Sans"/>
                <a:cs typeface="Gill Sans"/>
                <a:sym typeface="Gill Sans"/>
              </a:rPr>
              <a:t>END WHILE ;</a:t>
            </a:r>
          </a:p>
          <a:p>
            <a:pPr marL="0" marR="0" lvl="0" indent="0" algn="l" rtl="0">
              <a:spcBef>
                <a:spcPts val="0"/>
              </a:spcBef>
              <a:spcAft>
                <a:spcPts val="0"/>
              </a:spcAft>
              <a:buNone/>
            </a:pPr>
            <a:r>
              <a:rPr lang="es-MX" dirty="0">
                <a:solidFill>
                  <a:schemeClr val="dk1"/>
                </a:solidFill>
                <a:latin typeface="Gill Sans"/>
                <a:ea typeface="Gill Sans"/>
                <a:cs typeface="Gill Sans"/>
                <a:sym typeface="Gill Sans"/>
              </a:rPr>
              <a:t>RETURN J;</a:t>
            </a:r>
          </a:p>
          <a:p>
            <a:pPr marL="0" marR="0" lvl="0" indent="0" algn="l" rtl="0">
              <a:spcBef>
                <a:spcPts val="0"/>
              </a:spcBef>
              <a:spcAft>
                <a:spcPts val="0"/>
              </a:spcAft>
              <a:buNone/>
            </a:pPr>
            <a:r>
              <a:rPr lang="es-MX" dirty="0">
                <a:solidFill>
                  <a:schemeClr val="dk1"/>
                </a:solidFill>
                <a:latin typeface="Gill Sans"/>
                <a:ea typeface="Gill Sans"/>
                <a:cs typeface="Gill Sans"/>
                <a:sym typeface="Gill Sans"/>
              </a:rPr>
              <a:t>END;</a:t>
            </a:r>
          </a:p>
          <a:p>
            <a:pPr marL="0" marR="0" lvl="0" indent="0" algn="l" rtl="0">
              <a:spcBef>
                <a:spcPts val="0"/>
              </a:spcBef>
              <a:spcAft>
                <a:spcPts val="0"/>
              </a:spcAft>
              <a:buNone/>
            </a:pPr>
            <a:endParaRPr lang="es-MX"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dirty="0">
                <a:solidFill>
                  <a:schemeClr val="dk1"/>
                </a:solidFill>
                <a:latin typeface="Gill Sans"/>
                <a:ea typeface="Gill Sans"/>
                <a:cs typeface="Gill Sans"/>
                <a:sym typeface="Gill Sans"/>
              </a:rPr>
              <a:t>SELECT </a:t>
            </a:r>
            <a:r>
              <a:rPr lang="es-MX" dirty="0" err="1">
                <a:solidFill>
                  <a:schemeClr val="dk1"/>
                </a:solidFill>
                <a:latin typeface="Gill Sans"/>
                <a:ea typeface="Gill Sans"/>
                <a:cs typeface="Gill Sans"/>
                <a:sym typeface="Gill Sans"/>
              </a:rPr>
              <a:t>serie_fibonacci_vg</a:t>
            </a:r>
            <a:r>
              <a:rPr lang="es-MX" dirty="0">
                <a:solidFill>
                  <a:schemeClr val="dk1"/>
                </a:solidFill>
                <a:latin typeface="Gill Sans"/>
                <a:ea typeface="Gill Sans"/>
                <a:cs typeface="Gill Sans"/>
                <a:sym typeface="Gill Sans"/>
              </a:rPr>
              <a:t>();</a:t>
            </a:r>
            <a:endParaRPr dirty="0">
              <a:solidFill>
                <a:schemeClr val="dk1"/>
              </a:solidFill>
              <a:latin typeface="Gill Sans"/>
              <a:ea typeface="Gill Sans"/>
              <a:cs typeface="Gill Sans"/>
              <a:sym typeface="Gill Sans"/>
            </a:endParaRPr>
          </a:p>
        </p:txBody>
      </p:sp>
      <p:pic>
        <p:nvPicPr>
          <p:cNvPr id="3" name="Imagen 2">
            <a:extLst>
              <a:ext uri="{FF2B5EF4-FFF2-40B4-BE49-F238E27FC236}">
                <a16:creationId xmlns:a16="http://schemas.microsoft.com/office/drawing/2014/main" id="{E6F720F9-36C1-9060-246F-7EA19AA8A33A}"/>
              </a:ext>
            </a:extLst>
          </p:cNvPr>
          <p:cNvPicPr>
            <a:picLocks noChangeAspect="1"/>
          </p:cNvPicPr>
          <p:nvPr/>
        </p:nvPicPr>
        <p:blipFill>
          <a:blip r:embed="rId3"/>
          <a:stretch>
            <a:fillRect/>
          </a:stretch>
        </p:blipFill>
        <p:spPr>
          <a:xfrm>
            <a:off x="7458126" y="2558425"/>
            <a:ext cx="3337254" cy="356991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PARTE PRÁCTICA</a:t>
            </a:r>
            <a:endParaRPr/>
          </a:p>
        </p:txBody>
      </p:sp>
      <p:sp>
        <p:nvSpPr>
          <p:cNvPr id="202" name="Google Shape;202;p26"/>
          <p:cNvSpPr txBox="1"/>
          <p:nvPr/>
        </p:nvSpPr>
        <p:spPr>
          <a:xfrm>
            <a:off x="581193" y="2122716"/>
            <a:ext cx="11029616" cy="40626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1800"/>
              <a:buFont typeface="Gill Sans"/>
              <a:buAutoNum type="arabicPeriod" startAt="14"/>
            </a:pPr>
            <a:r>
              <a:rPr lang="es-MX" sz="1800" b="1" dirty="0">
                <a:solidFill>
                  <a:srgbClr val="002060"/>
                </a:solidFill>
                <a:latin typeface="Gill Sans"/>
                <a:ea typeface="Gill Sans"/>
                <a:cs typeface="Gill Sans"/>
                <a:sym typeface="Gill Sans"/>
              </a:rPr>
              <a:t>Crear una función no recibe parámetros (Utilizar WHILE, REPEAT o LOOP).</a:t>
            </a:r>
            <a:endParaRPr lang="en-US" dirty="0"/>
          </a:p>
          <a:p>
            <a:pPr marL="0" marR="0" lvl="0" indent="0" algn="l" rtl="0">
              <a:spcBef>
                <a:spcPts val="0"/>
              </a:spcBef>
              <a:spcAft>
                <a:spcPts val="0"/>
              </a:spcAft>
              <a:buNone/>
            </a:pPr>
            <a:r>
              <a:rPr lang="en-US" sz="1200" dirty="0">
                <a:solidFill>
                  <a:schemeClr val="dk1"/>
                </a:solidFill>
                <a:latin typeface="Gill Sans"/>
                <a:ea typeface="Gill Sans"/>
                <a:cs typeface="Gill Sans"/>
                <a:sym typeface="Gill Sans"/>
              </a:rPr>
              <a:t>CREATE FUNCTION </a:t>
            </a:r>
            <a:r>
              <a:rPr lang="en-US" sz="1200" dirty="0" err="1">
                <a:solidFill>
                  <a:schemeClr val="dk1"/>
                </a:solidFill>
                <a:latin typeface="Gill Sans"/>
                <a:ea typeface="Gill Sans"/>
                <a:cs typeface="Gill Sans"/>
                <a:sym typeface="Gill Sans"/>
              </a:rPr>
              <a:t>min_edad_estudiantes</a:t>
            </a:r>
            <a:r>
              <a:rPr lang="en-US" sz="1200" dirty="0">
                <a:solidFill>
                  <a:schemeClr val="dk1"/>
                </a:solidFill>
                <a:latin typeface="Gill Sans"/>
                <a:ea typeface="Gill Sans"/>
                <a:cs typeface="Gill Sans"/>
                <a:sym typeface="Gill Sans"/>
              </a:rPr>
              <a:t>() RETURNS INT</a:t>
            </a: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BEGIN</a:t>
            </a: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RETURN</a:t>
            </a: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a:t>
            </a: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   SELECT min(</a:t>
            </a:r>
            <a:r>
              <a:rPr lang="es-MX" sz="1200" dirty="0" err="1">
                <a:solidFill>
                  <a:schemeClr val="dk1"/>
                </a:solidFill>
                <a:latin typeface="Gill Sans"/>
                <a:ea typeface="Gill Sans"/>
                <a:cs typeface="Gill Sans"/>
                <a:sym typeface="Gill Sans"/>
              </a:rPr>
              <a:t>est.edad</a:t>
            </a:r>
            <a:r>
              <a:rPr lang="es-MX" sz="1200" dirty="0">
                <a:solidFill>
                  <a:schemeClr val="dk1"/>
                </a:solidFill>
                <a:latin typeface="Gill Sans"/>
                <a:ea typeface="Gill Sans"/>
                <a:cs typeface="Gill Sans"/>
                <a:sym typeface="Gill Sans"/>
              </a:rPr>
              <a:t>)</a:t>
            </a: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   FROM estudiantes AS </a:t>
            </a:r>
            <a:r>
              <a:rPr lang="es-MX" sz="1200" dirty="0" err="1">
                <a:solidFill>
                  <a:schemeClr val="dk1"/>
                </a:solidFill>
                <a:latin typeface="Gill Sans"/>
                <a:ea typeface="Gill Sans"/>
                <a:cs typeface="Gill Sans"/>
                <a:sym typeface="Gill Sans"/>
              </a:rPr>
              <a:t>est</a:t>
            </a:r>
            <a:endParaRPr lang="es-MX" sz="12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a:t>
            </a: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END;</a:t>
            </a:r>
          </a:p>
          <a:p>
            <a:pPr marL="0" marR="0" lvl="0" indent="0" algn="l" rtl="0">
              <a:spcBef>
                <a:spcPts val="0"/>
              </a:spcBef>
              <a:spcAft>
                <a:spcPts val="0"/>
              </a:spcAft>
              <a:buNone/>
            </a:pPr>
            <a:endParaRPr lang="es-MX" sz="12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CREATE FUNCTION </a:t>
            </a:r>
            <a:r>
              <a:rPr lang="es-MX" sz="1200" dirty="0" err="1">
                <a:solidFill>
                  <a:schemeClr val="dk1"/>
                </a:solidFill>
                <a:latin typeface="Gill Sans"/>
                <a:ea typeface="Gill Sans"/>
                <a:cs typeface="Gill Sans"/>
                <a:sym typeface="Gill Sans"/>
              </a:rPr>
              <a:t>par_impar</a:t>
            </a:r>
            <a:r>
              <a:rPr lang="es-MX" sz="1200" dirty="0">
                <a:solidFill>
                  <a:schemeClr val="dk1"/>
                </a:solidFill>
                <a:latin typeface="Gill Sans"/>
                <a:ea typeface="Gill Sans"/>
                <a:cs typeface="Gill Sans"/>
                <a:sym typeface="Gill Sans"/>
              </a:rPr>
              <a:t>() RETURNS VARCHAR(150)</a:t>
            </a: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BEGIN</a:t>
            </a: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   DECLARE </a:t>
            </a:r>
            <a:r>
              <a:rPr lang="es-MX" sz="1200" dirty="0" err="1">
                <a:solidFill>
                  <a:schemeClr val="dk1"/>
                </a:solidFill>
                <a:latin typeface="Gill Sans"/>
                <a:ea typeface="Gill Sans"/>
                <a:cs typeface="Gill Sans"/>
                <a:sym typeface="Gill Sans"/>
              </a:rPr>
              <a:t>str</a:t>
            </a:r>
            <a:r>
              <a:rPr lang="es-MX" sz="1200" dirty="0">
                <a:solidFill>
                  <a:schemeClr val="dk1"/>
                </a:solidFill>
                <a:latin typeface="Gill Sans"/>
                <a:ea typeface="Gill Sans"/>
                <a:cs typeface="Gill Sans"/>
                <a:sym typeface="Gill Sans"/>
              </a:rPr>
              <a:t> VARCHAR(150) DEFAULT '';</a:t>
            </a: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   DECLARE x INTEGER DEFAULT 0;</a:t>
            </a: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   DECLARE y INTEGER DEFAULT 0;</a:t>
            </a: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   SET y = </a:t>
            </a:r>
            <a:r>
              <a:rPr lang="es-MX" sz="1200" dirty="0" err="1">
                <a:solidFill>
                  <a:schemeClr val="dk1"/>
                </a:solidFill>
                <a:latin typeface="Gill Sans"/>
                <a:ea typeface="Gill Sans"/>
                <a:cs typeface="Gill Sans"/>
                <a:sym typeface="Gill Sans"/>
              </a:rPr>
              <a:t>min_edad_estudiantes</a:t>
            </a:r>
            <a:r>
              <a:rPr lang="es-MX" sz="1200" dirty="0">
                <a:solidFill>
                  <a:schemeClr val="dk1"/>
                </a:solidFill>
                <a:latin typeface="Gill Sans"/>
                <a:ea typeface="Gill Sans"/>
                <a:cs typeface="Gill Sans"/>
                <a:sym typeface="Gill Sans"/>
              </a:rPr>
              <a:t>();</a:t>
            </a: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   WHILE x &lt;= y DO</a:t>
            </a: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   IF (y % 2 = 0)</a:t>
            </a: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   THEN</a:t>
            </a:r>
            <a:endParaRPr lang="es-BO" sz="12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       SET </a:t>
            </a:r>
            <a:r>
              <a:rPr lang="es-MX" sz="1200" dirty="0" err="1">
                <a:solidFill>
                  <a:schemeClr val="dk1"/>
                </a:solidFill>
                <a:latin typeface="Gill Sans"/>
                <a:ea typeface="Gill Sans"/>
                <a:cs typeface="Gill Sans"/>
                <a:sym typeface="Gill Sans"/>
              </a:rPr>
              <a:t>str</a:t>
            </a:r>
            <a:r>
              <a:rPr lang="es-MX" sz="1200" dirty="0">
                <a:solidFill>
                  <a:schemeClr val="dk1"/>
                </a:solidFill>
                <a:latin typeface="Gill Sans"/>
                <a:ea typeface="Gill Sans"/>
                <a:cs typeface="Gill Sans"/>
                <a:sym typeface="Gill Sans"/>
              </a:rPr>
              <a:t> = </a:t>
            </a:r>
            <a:r>
              <a:rPr lang="es-MX" sz="1200" dirty="0" err="1">
                <a:solidFill>
                  <a:schemeClr val="dk1"/>
                </a:solidFill>
                <a:latin typeface="Gill Sans"/>
                <a:ea typeface="Gill Sans"/>
                <a:cs typeface="Gill Sans"/>
                <a:sym typeface="Gill Sans"/>
              </a:rPr>
              <a:t>concat</a:t>
            </a:r>
            <a:r>
              <a:rPr lang="es-MX" sz="1200" dirty="0">
                <a:solidFill>
                  <a:schemeClr val="dk1"/>
                </a:solidFill>
                <a:latin typeface="Gill Sans"/>
                <a:ea typeface="Gill Sans"/>
                <a:cs typeface="Gill Sans"/>
                <a:sym typeface="Gill Sans"/>
              </a:rPr>
              <a:t>(</a:t>
            </a:r>
            <a:r>
              <a:rPr lang="es-MX" sz="1200" dirty="0" err="1">
                <a:solidFill>
                  <a:schemeClr val="dk1"/>
                </a:solidFill>
                <a:latin typeface="Gill Sans"/>
                <a:ea typeface="Gill Sans"/>
                <a:cs typeface="Gill Sans"/>
                <a:sym typeface="Gill Sans"/>
              </a:rPr>
              <a:t>str</a:t>
            </a:r>
            <a:r>
              <a:rPr lang="es-MX" sz="1200" dirty="0">
                <a:solidFill>
                  <a:schemeClr val="dk1"/>
                </a:solidFill>
                <a:latin typeface="Gill Sans"/>
                <a:ea typeface="Gill Sans"/>
                <a:cs typeface="Gill Sans"/>
                <a:sym typeface="Gill Sans"/>
              </a:rPr>
              <a:t>, x , ‘,');</a:t>
            </a:r>
          </a:p>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       SET x = x + 2;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PARTE PRÁCTICA</a:t>
            </a:r>
            <a:endParaRPr/>
          </a:p>
        </p:txBody>
      </p:sp>
      <p:sp>
        <p:nvSpPr>
          <p:cNvPr id="209" name="Google Shape;209;p27"/>
          <p:cNvSpPr txBox="1"/>
          <p:nvPr/>
        </p:nvSpPr>
        <p:spPr>
          <a:xfrm>
            <a:off x="581193" y="2122716"/>
            <a:ext cx="11029616"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dirty="0">
                <a:solidFill>
                  <a:schemeClr val="dk1"/>
                </a:solidFill>
                <a:latin typeface="Gill Sans"/>
                <a:ea typeface="Gill Sans"/>
                <a:cs typeface="Gill Sans"/>
                <a:sym typeface="Gill Sans"/>
              </a:rPr>
              <a:t>   </a:t>
            </a:r>
            <a:r>
              <a:rPr lang="en-US" sz="1200" dirty="0">
                <a:solidFill>
                  <a:schemeClr val="dk1"/>
                </a:solidFill>
                <a:latin typeface="Gill Sans"/>
                <a:ea typeface="Gill Sans"/>
                <a:cs typeface="Gill Sans"/>
                <a:sym typeface="Gill Sans"/>
              </a:rPr>
              <a:t>ELSE</a:t>
            </a:r>
          </a:p>
          <a:p>
            <a:pPr marL="0" marR="0" lvl="0" indent="0" algn="l" rtl="0">
              <a:spcBef>
                <a:spcPts val="0"/>
              </a:spcBef>
              <a:spcAft>
                <a:spcPts val="0"/>
              </a:spcAft>
              <a:buNone/>
            </a:pPr>
            <a:r>
              <a:rPr lang="en-US" sz="1200" dirty="0">
                <a:solidFill>
                  <a:schemeClr val="dk1"/>
                </a:solidFill>
                <a:latin typeface="Gill Sans"/>
                <a:ea typeface="Gill Sans"/>
                <a:cs typeface="Gill Sans"/>
                <a:sym typeface="Gill Sans"/>
              </a:rPr>
              <a:t>       SET str = </a:t>
            </a:r>
            <a:r>
              <a:rPr lang="en-US" sz="1200" dirty="0" err="1">
                <a:solidFill>
                  <a:schemeClr val="dk1"/>
                </a:solidFill>
                <a:latin typeface="Gill Sans"/>
                <a:ea typeface="Gill Sans"/>
                <a:cs typeface="Gill Sans"/>
                <a:sym typeface="Gill Sans"/>
              </a:rPr>
              <a:t>concat</a:t>
            </a:r>
            <a:r>
              <a:rPr lang="en-US" sz="1200" dirty="0">
                <a:solidFill>
                  <a:schemeClr val="dk1"/>
                </a:solidFill>
                <a:latin typeface="Gill Sans"/>
                <a:ea typeface="Gill Sans"/>
                <a:cs typeface="Gill Sans"/>
                <a:sym typeface="Gill Sans"/>
              </a:rPr>
              <a:t>(str, y , ‘,');</a:t>
            </a:r>
          </a:p>
          <a:p>
            <a:pPr marL="0" marR="0" lvl="0" indent="0" algn="l" rtl="0">
              <a:spcBef>
                <a:spcPts val="0"/>
              </a:spcBef>
              <a:spcAft>
                <a:spcPts val="0"/>
              </a:spcAft>
              <a:buNone/>
            </a:pPr>
            <a:r>
              <a:rPr lang="en-US" sz="1200" dirty="0">
                <a:solidFill>
                  <a:schemeClr val="dk1"/>
                </a:solidFill>
                <a:latin typeface="Gill Sans"/>
                <a:ea typeface="Gill Sans"/>
                <a:cs typeface="Gill Sans"/>
                <a:sym typeface="Gill Sans"/>
              </a:rPr>
              <a:t>       SET y = y - 2;</a:t>
            </a:r>
          </a:p>
          <a:p>
            <a:pPr marL="0" marR="0" lvl="0" indent="0" algn="l" rtl="0">
              <a:spcBef>
                <a:spcPts val="0"/>
              </a:spcBef>
              <a:spcAft>
                <a:spcPts val="0"/>
              </a:spcAft>
              <a:buNone/>
            </a:pPr>
            <a:r>
              <a:rPr lang="en-US" sz="1200" dirty="0">
                <a:solidFill>
                  <a:schemeClr val="dk1"/>
                </a:solidFill>
                <a:latin typeface="Gill Sans"/>
                <a:ea typeface="Gill Sans"/>
                <a:cs typeface="Gill Sans"/>
                <a:sym typeface="Gill Sans"/>
              </a:rPr>
              <a:t>   END IF;</a:t>
            </a:r>
          </a:p>
          <a:p>
            <a:pPr marL="0" marR="0" lvl="0" indent="0" algn="l" rtl="0">
              <a:spcBef>
                <a:spcPts val="0"/>
              </a:spcBef>
              <a:spcAft>
                <a:spcPts val="0"/>
              </a:spcAft>
              <a:buNone/>
            </a:pPr>
            <a:r>
              <a:rPr lang="en-US" sz="1200" dirty="0">
                <a:solidFill>
                  <a:schemeClr val="dk1"/>
                </a:solidFill>
                <a:latin typeface="Gill Sans"/>
                <a:ea typeface="Gill Sans"/>
                <a:cs typeface="Gill Sans"/>
                <a:sym typeface="Gill Sans"/>
              </a:rPr>
              <a:t>   END WHILE ;</a:t>
            </a:r>
          </a:p>
          <a:p>
            <a:pPr marL="0" marR="0" lvl="0" indent="0" algn="l" rtl="0">
              <a:spcBef>
                <a:spcPts val="0"/>
              </a:spcBef>
              <a:spcAft>
                <a:spcPts val="0"/>
              </a:spcAft>
              <a:buNone/>
            </a:pPr>
            <a:r>
              <a:rPr lang="en-US" sz="1200" dirty="0">
                <a:solidFill>
                  <a:schemeClr val="dk1"/>
                </a:solidFill>
                <a:latin typeface="Gill Sans"/>
                <a:ea typeface="Gill Sans"/>
                <a:cs typeface="Gill Sans"/>
                <a:sym typeface="Gill Sans"/>
              </a:rPr>
              <a:t>RETURN str;</a:t>
            </a:r>
          </a:p>
          <a:p>
            <a:pPr marL="0" marR="0" lvl="0" indent="0" algn="l" rtl="0">
              <a:spcBef>
                <a:spcPts val="0"/>
              </a:spcBef>
              <a:spcAft>
                <a:spcPts val="0"/>
              </a:spcAft>
              <a:buNone/>
            </a:pPr>
            <a:r>
              <a:rPr lang="en-US" sz="1200" dirty="0">
                <a:solidFill>
                  <a:schemeClr val="dk1"/>
                </a:solidFill>
                <a:latin typeface="Gill Sans"/>
                <a:ea typeface="Gill Sans"/>
                <a:cs typeface="Gill Sans"/>
                <a:sym typeface="Gill Sans"/>
              </a:rPr>
              <a:t>END;</a:t>
            </a:r>
          </a:p>
          <a:p>
            <a:pPr marL="0" marR="0" lvl="0" indent="0" algn="l" rtl="0">
              <a:spcBef>
                <a:spcPts val="0"/>
              </a:spcBef>
              <a:spcAft>
                <a:spcPts val="0"/>
              </a:spcAft>
              <a:buNone/>
            </a:pPr>
            <a:endParaRPr lang="en-US" sz="12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dirty="0">
                <a:solidFill>
                  <a:schemeClr val="dk1"/>
                </a:solidFill>
                <a:latin typeface="Gill Sans"/>
                <a:ea typeface="Gill Sans"/>
                <a:cs typeface="Gill Sans"/>
                <a:sym typeface="Gill Sans"/>
              </a:rPr>
              <a:t>SELECT </a:t>
            </a:r>
            <a:r>
              <a:rPr lang="en-US" sz="1200" dirty="0" err="1">
                <a:solidFill>
                  <a:schemeClr val="dk1"/>
                </a:solidFill>
                <a:latin typeface="Gill Sans"/>
                <a:ea typeface="Gill Sans"/>
                <a:cs typeface="Gill Sans"/>
                <a:sym typeface="Gill Sans"/>
              </a:rPr>
              <a:t>par_impar</a:t>
            </a:r>
            <a:r>
              <a:rPr lang="en-US" sz="1200" dirty="0">
                <a:solidFill>
                  <a:schemeClr val="dk1"/>
                </a:solidFill>
                <a:latin typeface="Gill Sans"/>
                <a:ea typeface="Gill Sans"/>
                <a:cs typeface="Gill Sans"/>
                <a:sym typeface="Gill Sans"/>
              </a:rPr>
              <a:t>();</a:t>
            </a:r>
            <a:endParaRPr lang="en-US" sz="1800" b="1" dirty="0">
              <a:solidFill>
                <a:srgbClr val="002060"/>
              </a:solidFill>
              <a:latin typeface="Gill Sans"/>
              <a:ea typeface="Gill Sans"/>
              <a:cs typeface="Gill Sans"/>
              <a:sym typeface="Gill Sans"/>
            </a:endParaRPr>
          </a:p>
        </p:txBody>
      </p:sp>
      <p:pic>
        <p:nvPicPr>
          <p:cNvPr id="3" name="Imagen 2">
            <a:extLst>
              <a:ext uri="{FF2B5EF4-FFF2-40B4-BE49-F238E27FC236}">
                <a16:creationId xmlns:a16="http://schemas.microsoft.com/office/drawing/2014/main" id="{234DCEA6-1C50-967B-B646-5E9CBB60C29A}"/>
              </a:ext>
            </a:extLst>
          </p:cNvPr>
          <p:cNvPicPr>
            <a:picLocks noChangeAspect="1"/>
          </p:cNvPicPr>
          <p:nvPr/>
        </p:nvPicPr>
        <p:blipFill>
          <a:blip r:embed="rId3"/>
          <a:stretch>
            <a:fillRect/>
          </a:stretch>
        </p:blipFill>
        <p:spPr>
          <a:xfrm>
            <a:off x="7577574" y="2338916"/>
            <a:ext cx="3299691" cy="37894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PARTE PRÁCTICA</a:t>
            </a:r>
            <a:endParaRPr/>
          </a:p>
        </p:txBody>
      </p:sp>
      <p:sp>
        <p:nvSpPr>
          <p:cNvPr id="216" name="Google Shape;216;p28"/>
          <p:cNvSpPr txBox="1"/>
          <p:nvPr/>
        </p:nvSpPr>
        <p:spPr>
          <a:xfrm>
            <a:off x="581193" y="2122716"/>
            <a:ext cx="11029616" cy="381638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1800"/>
              <a:buFont typeface="Gill Sans"/>
              <a:buAutoNum type="arabicPeriod" startAt="15"/>
            </a:pPr>
            <a:r>
              <a:rPr lang="es-MX" sz="1800" b="1" dirty="0">
                <a:solidFill>
                  <a:srgbClr val="002060"/>
                </a:solidFill>
                <a:latin typeface="Gill Sans"/>
                <a:ea typeface="Gill Sans"/>
                <a:cs typeface="Gill Sans"/>
                <a:sym typeface="Gill Sans"/>
              </a:rPr>
              <a:t>Crear una función que determina cuantas veces se repite las vocales.</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CREATE FUNCTION vocales(par1 </a:t>
            </a:r>
            <a:r>
              <a:rPr lang="es-MX" sz="1400" dirty="0" err="1">
                <a:solidFill>
                  <a:schemeClr val="dk1"/>
                </a:solidFill>
                <a:latin typeface="Gill Sans"/>
                <a:ea typeface="Gill Sans"/>
                <a:cs typeface="Gill Sans"/>
                <a:sym typeface="Gill Sans"/>
              </a:rPr>
              <a:t>text</a:t>
            </a:r>
            <a:r>
              <a:rPr lang="es-MX" sz="1400" dirty="0">
                <a:solidFill>
                  <a:schemeClr val="dk1"/>
                </a:solidFill>
                <a:latin typeface="Gill Sans"/>
                <a:ea typeface="Gill Sans"/>
                <a:cs typeface="Gill Sans"/>
                <a:sym typeface="Gill Sans"/>
              </a:rPr>
              <a:t>) RETURNS TEXT</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BEGIN</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x INT DEFAULT 1;</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a:t>
            </a:r>
            <a:r>
              <a:rPr lang="es-MX" sz="1400" dirty="0" err="1">
                <a:solidFill>
                  <a:schemeClr val="dk1"/>
                </a:solidFill>
                <a:latin typeface="Gill Sans"/>
                <a:ea typeface="Gill Sans"/>
                <a:cs typeface="Gill Sans"/>
                <a:sym typeface="Gill Sans"/>
              </a:rPr>
              <a:t>aVeces</a:t>
            </a:r>
            <a:r>
              <a:rPr lang="es-MX" sz="1400" dirty="0">
                <a:solidFill>
                  <a:schemeClr val="dk1"/>
                </a:solidFill>
                <a:latin typeface="Gill Sans"/>
                <a:ea typeface="Gill Sans"/>
                <a:cs typeface="Gill Sans"/>
                <a:sym typeface="Gill Sans"/>
              </a:rPr>
              <a:t> INT DEFAULT 0;</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a:t>
            </a:r>
            <a:r>
              <a:rPr lang="es-MX" sz="1400" dirty="0" err="1">
                <a:solidFill>
                  <a:schemeClr val="dk1"/>
                </a:solidFill>
                <a:latin typeface="Gill Sans"/>
                <a:ea typeface="Gill Sans"/>
                <a:cs typeface="Gill Sans"/>
                <a:sym typeface="Gill Sans"/>
              </a:rPr>
              <a:t>eVeces</a:t>
            </a:r>
            <a:r>
              <a:rPr lang="es-MX" sz="1400" dirty="0">
                <a:solidFill>
                  <a:schemeClr val="dk1"/>
                </a:solidFill>
                <a:latin typeface="Gill Sans"/>
                <a:ea typeface="Gill Sans"/>
                <a:cs typeface="Gill Sans"/>
                <a:sym typeface="Gill Sans"/>
              </a:rPr>
              <a:t> INT DEFAULT 0;</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a:t>
            </a:r>
            <a:r>
              <a:rPr lang="es-MX" sz="1400" dirty="0" err="1">
                <a:solidFill>
                  <a:schemeClr val="dk1"/>
                </a:solidFill>
                <a:latin typeface="Gill Sans"/>
                <a:ea typeface="Gill Sans"/>
                <a:cs typeface="Gill Sans"/>
                <a:sym typeface="Gill Sans"/>
              </a:rPr>
              <a:t>iVeces</a:t>
            </a:r>
            <a:r>
              <a:rPr lang="es-MX" sz="1400" dirty="0">
                <a:solidFill>
                  <a:schemeClr val="dk1"/>
                </a:solidFill>
                <a:latin typeface="Gill Sans"/>
                <a:ea typeface="Gill Sans"/>
                <a:cs typeface="Gill Sans"/>
                <a:sym typeface="Gill Sans"/>
              </a:rPr>
              <a:t> INT DEFAULT 0;</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a:t>
            </a:r>
            <a:r>
              <a:rPr lang="es-MX" sz="1400" dirty="0" err="1">
                <a:solidFill>
                  <a:schemeClr val="dk1"/>
                </a:solidFill>
                <a:latin typeface="Gill Sans"/>
                <a:ea typeface="Gill Sans"/>
                <a:cs typeface="Gill Sans"/>
                <a:sym typeface="Gill Sans"/>
              </a:rPr>
              <a:t>oVeces</a:t>
            </a:r>
            <a:r>
              <a:rPr lang="es-MX" sz="1400" dirty="0">
                <a:solidFill>
                  <a:schemeClr val="dk1"/>
                </a:solidFill>
                <a:latin typeface="Gill Sans"/>
                <a:ea typeface="Gill Sans"/>
                <a:cs typeface="Gill Sans"/>
                <a:sym typeface="Gill Sans"/>
              </a:rPr>
              <a:t> INT DEFAULT 0;</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a:t>
            </a:r>
            <a:r>
              <a:rPr lang="es-MX" sz="1400" dirty="0" err="1">
                <a:solidFill>
                  <a:schemeClr val="dk1"/>
                </a:solidFill>
                <a:latin typeface="Gill Sans"/>
                <a:ea typeface="Gill Sans"/>
                <a:cs typeface="Gill Sans"/>
                <a:sym typeface="Gill Sans"/>
              </a:rPr>
              <a:t>uVeces</a:t>
            </a:r>
            <a:r>
              <a:rPr lang="es-MX" sz="1400" dirty="0">
                <a:solidFill>
                  <a:schemeClr val="dk1"/>
                </a:solidFill>
                <a:latin typeface="Gill Sans"/>
                <a:ea typeface="Gill Sans"/>
                <a:cs typeface="Gill Sans"/>
                <a:sym typeface="Gill Sans"/>
              </a:rPr>
              <a:t> INT DEFAULT 0;</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response TEXT DEFAULT '';</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letra CHAR DEFAULT '';</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limite INT DEFAULT </a:t>
            </a:r>
            <a:r>
              <a:rPr lang="es-MX" sz="1400" dirty="0" err="1">
                <a:solidFill>
                  <a:schemeClr val="dk1"/>
                </a:solidFill>
                <a:latin typeface="Gill Sans"/>
                <a:ea typeface="Gill Sans"/>
                <a:cs typeface="Gill Sans"/>
                <a:sym typeface="Gill Sans"/>
              </a:rPr>
              <a:t>char_length</a:t>
            </a:r>
            <a:r>
              <a:rPr lang="es-MX" sz="1400" dirty="0">
                <a:solidFill>
                  <a:schemeClr val="dk1"/>
                </a:solidFill>
                <a:latin typeface="Gill Sans"/>
                <a:ea typeface="Gill Sans"/>
                <a:cs typeface="Gill Sans"/>
                <a:sym typeface="Gill Sans"/>
              </a:rPr>
              <a:t>(par1);</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a VARCHAR(5) DEFAULT 'a';</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e VARCHAR(5) DEFAULT 'e';</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i VARCHAR(5) DEFAULT 'i';</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o VARCHAR(5) DEFAULT 'o';</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u VARCHAR(5) DEFAULT 'u';</a:t>
            </a:r>
          </a:p>
        </p:txBody>
      </p:sp>
      <p:pic>
        <p:nvPicPr>
          <p:cNvPr id="3" name="Imagen 2">
            <a:extLst>
              <a:ext uri="{FF2B5EF4-FFF2-40B4-BE49-F238E27FC236}">
                <a16:creationId xmlns:a16="http://schemas.microsoft.com/office/drawing/2014/main" id="{A51E4A2B-3BB7-0EB1-C060-3723FF16E329}"/>
              </a:ext>
            </a:extLst>
          </p:cNvPr>
          <p:cNvPicPr>
            <a:picLocks noChangeAspect="1"/>
          </p:cNvPicPr>
          <p:nvPr/>
        </p:nvPicPr>
        <p:blipFill>
          <a:blip r:embed="rId3"/>
          <a:stretch>
            <a:fillRect/>
          </a:stretch>
        </p:blipFill>
        <p:spPr>
          <a:xfrm>
            <a:off x="7395671" y="2732427"/>
            <a:ext cx="4215136" cy="33959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dirty="0"/>
              <a:t>PARTE PRÁCTICA</a:t>
            </a:r>
            <a:endParaRPr dirty="0"/>
          </a:p>
        </p:txBody>
      </p:sp>
      <p:sp>
        <p:nvSpPr>
          <p:cNvPr id="223" name="Google Shape;223;p29"/>
          <p:cNvSpPr txBox="1"/>
          <p:nvPr/>
        </p:nvSpPr>
        <p:spPr>
          <a:xfrm>
            <a:off x="581193" y="1914898"/>
            <a:ext cx="11029616" cy="48320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WHILE X &lt;= </a:t>
            </a:r>
            <a:r>
              <a:rPr lang="en-US" sz="1400" dirty="0" err="1">
                <a:solidFill>
                  <a:schemeClr val="dk1"/>
                </a:solidFill>
                <a:latin typeface="Gill Sans"/>
                <a:ea typeface="Gill Sans"/>
                <a:cs typeface="Gill Sans"/>
                <a:sym typeface="Gill Sans"/>
              </a:rPr>
              <a:t>limite</a:t>
            </a:r>
            <a:r>
              <a:rPr lang="en-US" sz="1400" dirty="0">
                <a:solidFill>
                  <a:schemeClr val="dk1"/>
                </a:solidFill>
                <a:latin typeface="Gill Sans"/>
                <a:ea typeface="Gill Sans"/>
                <a:cs typeface="Gill Sans"/>
                <a:sym typeface="Gill Sans"/>
              </a:rPr>
              <a:t> DO</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SET </a:t>
            </a:r>
            <a:r>
              <a:rPr lang="en-US" sz="1400" dirty="0" err="1">
                <a:solidFill>
                  <a:schemeClr val="dk1"/>
                </a:solidFill>
                <a:latin typeface="Gill Sans"/>
                <a:ea typeface="Gill Sans"/>
                <a:cs typeface="Gill Sans"/>
                <a:sym typeface="Gill Sans"/>
              </a:rPr>
              <a:t>letra</a:t>
            </a:r>
            <a:r>
              <a:rPr lang="en-US" sz="1400" dirty="0">
                <a:solidFill>
                  <a:schemeClr val="dk1"/>
                </a:solidFill>
                <a:latin typeface="Gill Sans"/>
                <a:ea typeface="Gill Sans"/>
                <a:cs typeface="Gill Sans"/>
                <a:sym typeface="Gill Sans"/>
              </a:rPr>
              <a:t> = SUBSTRING(par1, x, 1);</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IF </a:t>
            </a:r>
            <a:r>
              <a:rPr lang="en-US" sz="1400" dirty="0" err="1">
                <a:solidFill>
                  <a:schemeClr val="dk1"/>
                </a:solidFill>
                <a:latin typeface="Gill Sans"/>
                <a:ea typeface="Gill Sans"/>
                <a:cs typeface="Gill Sans"/>
                <a:sym typeface="Gill Sans"/>
              </a:rPr>
              <a:t>letra</a:t>
            </a:r>
            <a:r>
              <a:rPr lang="en-US" sz="1400" dirty="0">
                <a:solidFill>
                  <a:schemeClr val="dk1"/>
                </a:solidFill>
                <a:latin typeface="Gill Sans"/>
                <a:ea typeface="Gill Sans"/>
                <a:cs typeface="Gill Sans"/>
                <a:sym typeface="Gill Sans"/>
              </a:rPr>
              <a:t> = a</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THEN</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SET </a:t>
            </a:r>
            <a:r>
              <a:rPr lang="en-US" sz="1400" dirty="0" err="1">
                <a:solidFill>
                  <a:schemeClr val="dk1"/>
                </a:solidFill>
                <a:latin typeface="Gill Sans"/>
                <a:ea typeface="Gill Sans"/>
                <a:cs typeface="Gill Sans"/>
                <a:sym typeface="Gill Sans"/>
              </a:rPr>
              <a:t>aVeces</a:t>
            </a:r>
            <a:r>
              <a:rPr lang="en-US" sz="1400" dirty="0">
                <a:solidFill>
                  <a:schemeClr val="dk1"/>
                </a:solidFill>
                <a:latin typeface="Gill Sans"/>
                <a:ea typeface="Gill Sans"/>
                <a:cs typeface="Gill Sans"/>
                <a:sym typeface="Gill Sans"/>
              </a:rPr>
              <a:t> = </a:t>
            </a:r>
            <a:r>
              <a:rPr lang="en-US" sz="1400" dirty="0" err="1">
                <a:solidFill>
                  <a:schemeClr val="dk1"/>
                </a:solidFill>
                <a:latin typeface="Gill Sans"/>
                <a:ea typeface="Gill Sans"/>
                <a:cs typeface="Gill Sans"/>
                <a:sym typeface="Gill Sans"/>
              </a:rPr>
              <a:t>aVeces</a:t>
            </a:r>
            <a:r>
              <a:rPr lang="en-US" sz="1400" dirty="0">
                <a:solidFill>
                  <a:schemeClr val="dk1"/>
                </a:solidFill>
                <a:latin typeface="Gill Sans"/>
                <a:ea typeface="Gill Sans"/>
                <a:cs typeface="Gill Sans"/>
                <a:sym typeface="Gill Sans"/>
              </a:rPr>
              <a:t> + 1;</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ELSE IF </a:t>
            </a:r>
            <a:r>
              <a:rPr lang="en-US" sz="1400" dirty="0" err="1">
                <a:solidFill>
                  <a:schemeClr val="dk1"/>
                </a:solidFill>
                <a:latin typeface="Gill Sans"/>
                <a:ea typeface="Gill Sans"/>
                <a:cs typeface="Gill Sans"/>
                <a:sym typeface="Gill Sans"/>
              </a:rPr>
              <a:t>letra</a:t>
            </a:r>
            <a:r>
              <a:rPr lang="en-US" sz="1400" dirty="0">
                <a:solidFill>
                  <a:schemeClr val="dk1"/>
                </a:solidFill>
                <a:latin typeface="Gill Sans"/>
                <a:ea typeface="Gill Sans"/>
                <a:cs typeface="Gill Sans"/>
                <a:sym typeface="Gill Sans"/>
              </a:rPr>
              <a:t> = e</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THEN</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SET </a:t>
            </a:r>
            <a:r>
              <a:rPr lang="en-US" sz="1400" dirty="0" err="1">
                <a:solidFill>
                  <a:schemeClr val="dk1"/>
                </a:solidFill>
                <a:latin typeface="Gill Sans"/>
                <a:ea typeface="Gill Sans"/>
                <a:cs typeface="Gill Sans"/>
                <a:sym typeface="Gill Sans"/>
              </a:rPr>
              <a:t>eVeces</a:t>
            </a:r>
            <a:r>
              <a:rPr lang="en-US" sz="1400" dirty="0">
                <a:solidFill>
                  <a:schemeClr val="dk1"/>
                </a:solidFill>
                <a:latin typeface="Gill Sans"/>
                <a:ea typeface="Gill Sans"/>
                <a:cs typeface="Gill Sans"/>
                <a:sym typeface="Gill Sans"/>
              </a:rPr>
              <a:t> = </a:t>
            </a:r>
            <a:r>
              <a:rPr lang="en-US" sz="1400" dirty="0" err="1">
                <a:solidFill>
                  <a:schemeClr val="dk1"/>
                </a:solidFill>
                <a:latin typeface="Gill Sans"/>
                <a:ea typeface="Gill Sans"/>
                <a:cs typeface="Gill Sans"/>
                <a:sym typeface="Gill Sans"/>
              </a:rPr>
              <a:t>eVeces</a:t>
            </a:r>
            <a:r>
              <a:rPr lang="en-US" sz="1400" dirty="0">
                <a:solidFill>
                  <a:schemeClr val="dk1"/>
                </a:solidFill>
                <a:latin typeface="Gill Sans"/>
                <a:ea typeface="Gill Sans"/>
                <a:cs typeface="Gill Sans"/>
                <a:sym typeface="Gill Sans"/>
              </a:rPr>
              <a:t> + 1;</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ELSE IF </a:t>
            </a:r>
            <a:r>
              <a:rPr lang="en-US" sz="1400" dirty="0" err="1">
                <a:solidFill>
                  <a:schemeClr val="dk1"/>
                </a:solidFill>
                <a:latin typeface="Gill Sans"/>
                <a:ea typeface="Gill Sans"/>
                <a:cs typeface="Gill Sans"/>
                <a:sym typeface="Gill Sans"/>
              </a:rPr>
              <a:t>letra</a:t>
            </a:r>
            <a:r>
              <a:rPr lang="en-US" sz="1400" dirty="0">
                <a:solidFill>
                  <a:schemeClr val="dk1"/>
                </a:solidFill>
                <a:latin typeface="Gill Sans"/>
                <a:ea typeface="Gill Sans"/>
                <a:cs typeface="Gill Sans"/>
                <a:sym typeface="Gill Sans"/>
              </a:rPr>
              <a:t> = </a:t>
            </a:r>
            <a:r>
              <a:rPr lang="en-US" sz="1400" dirty="0" err="1">
                <a:solidFill>
                  <a:schemeClr val="dk1"/>
                </a:solidFill>
                <a:latin typeface="Gill Sans"/>
                <a:ea typeface="Gill Sans"/>
                <a:cs typeface="Gill Sans"/>
                <a:sym typeface="Gill Sans"/>
              </a:rPr>
              <a:t>i</a:t>
            </a:r>
            <a:endParaRPr lang="en-US" sz="14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THEN</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SET </a:t>
            </a:r>
            <a:r>
              <a:rPr lang="en-US" sz="1400" dirty="0" err="1">
                <a:solidFill>
                  <a:schemeClr val="dk1"/>
                </a:solidFill>
                <a:latin typeface="Gill Sans"/>
                <a:ea typeface="Gill Sans"/>
                <a:cs typeface="Gill Sans"/>
                <a:sym typeface="Gill Sans"/>
              </a:rPr>
              <a:t>iVeces</a:t>
            </a:r>
            <a:r>
              <a:rPr lang="en-US" sz="1400" dirty="0">
                <a:solidFill>
                  <a:schemeClr val="dk1"/>
                </a:solidFill>
                <a:latin typeface="Gill Sans"/>
                <a:ea typeface="Gill Sans"/>
                <a:cs typeface="Gill Sans"/>
                <a:sym typeface="Gill Sans"/>
              </a:rPr>
              <a:t> = </a:t>
            </a:r>
            <a:r>
              <a:rPr lang="en-US" sz="1400" dirty="0" err="1">
                <a:solidFill>
                  <a:schemeClr val="dk1"/>
                </a:solidFill>
                <a:latin typeface="Gill Sans"/>
                <a:ea typeface="Gill Sans"/>
                <a:cs typeface="Gill Sans"/>
                <a:sym typeface="Gill Sans"/>
              </a:rPr>
              <a:t>iVeces</a:t>
            </a:r>
            <a:r>
              <a:rPr lang="en-US" sz="1400" dirty="0">
                <a:solidFill>
                  <a:schemeClr val="dk1"/>
                </a:solidFill>
                <a:latin typeface="Gill Sans"/>
                <a:ea typeface="Gill Sans"/>
                <a:cs typeface="Gill Sans"/>
                <a:sym typeface="Gill Sans"/>
              </a:rPr>
              <a:t> + 1;</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ELSE IF </a:t>
            </a:r>
            <a:r>
              <a:rPr lang="en-US" sz="1400" dirty="0" err="1">
                <a:solidFill>
                  <a:schemeClr val="dk1"/>
                </a:solidFill>
                <a:latin typeface="Gill Sans"/>
                <a:ea typeface="Gill Sans"/>
                <a:cs typeface="Gill Sans"/>
                <a:sym typeface="Gill Sans"/>
              </a:rPr>
              <a:t>letra</a:t>
            </a:r>
            <a:r>
              <a:rPr lang="en-US" sz="1400" dirty="0">
                <a:solidFill>
                  <a:schemeClr val="dk1"/>
                </a:solidFill>
                <a:latin typeface="Gill Sans"/>
                <a:ea typeface="Gill Sans"/>
                <a:cs typeface="Gill Sans"/>
                <a:sym typeface="Gill Sans"/>
              </a:rPr>
              <a:t> = o</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THEN</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SET </a:t>
            </a:r>
            <a:r>
              <a:rPr lang="en-US" sz="1400" dirty="0" err="1">
                <a:solidFill>
                  <a:schemeClr val="dk1"/>
                </a:solidFill>
                <a:latin typeface="Gill Sans"/>
                <a:ea typeface="Gill Sans"/>
                <a:cs typeface="Gill Sans"/>
                <a:sym typeface="Gill Sans"/>
              </a:rPr>
              <a:t>oVeces</a:t>
            </a:r>
            <a:r>
              <a:rPr lang="en-US" sz="1400" dirty="0">
                <a:solidFill>
                  <a:schemeClr val="dk1"/>
                </a:solidFill>
                <a:latin typeface="Gill Sans"/>
                <a:ea typeface="Gill Sans"/>
                <a:cs typeface="Gill Sans"/>
                <a:sym typeface="Gill Sans"/>
              </a:rPr>
              <a:t> = </a:t>
            </a:r>
            <a:r>
              <a:rPr lang="en-US" sz="1400" dirty="0" err="1">
                <a:solidFill>
                  <a:schemeClr val="dk1"/>
                </a:solidFill>
                <a:latin typeface="Gill Sans"/>
                <a:ea typeface="Gill Sans"/>
                <a:cs typeface="Gill Sans"/>
                <a:sym typeface="Gill Sans"/>
              </a:rPr>
              <a:t>oVeces</a:t>
            </a:r>
            <a:r>
              <a:rPr lang="en-US" sz="1400" dirty="0">
                <a:solidFill>
                  <a:schemeClr val="dk1"/>
                </a:solidFill>
                <a:latin typeface="Gill Sans"/>
                <a:ea typeface="Gill Sans"/>
                <a:cs typeface="Gill Sans"/>
                <a:sym typeface="Gill Sans"/>
              </a:rPr>
              <a:t> + 1;</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ELSE IF </a:t>
            </a:r>
            <a:r>
              <a:rPr lang="en-US" sz="1400" dirty="0" err="1">
                <a:solidFill>
                  <a:schemeClr val="dk1"/>
                </a:solidFill>
                <a:latin typeface="Gill Sans"/>
                <a:ea typeface="Gill Sans"/>
                <a:cs typeface="Gill Sans"/>
                <a:sym typeface="Gill Sans"/>
              </a:rPr>
              <a:t>letra</a:t>
            </a:r>
            <a:r>
              <a:rPr lang="en-US" sz="1400" dirty="0">
                <a:solidFill>
                  <a:schemeClr val="dk1"/>
                </a:solidFill>
                <a:latin typeface="Gill Sans"/>
                <a:ea typeface="Gill Sans"/>
                <a:cs typeface="Gill Sans"/>
                <a:sym typeface="Gill Sans"/>
              </a:rPr>
              <a:t> = u</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THEN</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SET </a:t>
            </a:r>
            <a:r>
              <a:rPr lang="en-US" sz="1400" dirty="0" err="1">
                <a:solidFill>
                  <a:schemeClr val="dk1"/>
                </a:solidFill>
                <a:latin typeface="Gill Sans"/>
                <a:ea typeface="Gill Sans"/>
                <a:cs typeface="Gill Sans"/>
                <a:sym typeface="Gill Sans"/>
              </a:rPr>
              <a:t>uVeces</a:t>
            </a:r>
            <a:r>
              <a:rPr lang="en-US" sz="1400" dirty="0">
                <a:solidFill>
                  <a:schemeClr val="dk1"/>
                </a:solidFill>
                <a:latin typeface="Gill Sans"/>
                <a:ea typeface="Gill Sans"/>
                <a:cs typeface="Gill Sans"/>
                <a:sym typeface="Gill Sans"/>
              </a:rPr>
              <a:t> = </a:t>
            </a:r>
            <a:r>
              <a:rPr lang="en-US" sz="1400" dirty="0" err="1">
                <a:solidFill>
                  <a:schemeClr val="dk1"/>
                </a:solidFill>
                <a:latin typeface="Gill Sans"/>
                <a:ea typeface="Gill Sans"/>
                <a:cs typeface="Gill Sans"/>
                <a:sym typeface="Gill Sans"/>
              </a:rPr>
              <a:t>uVeces</a:t>
            </a:r>
            <a:r>
              <a:rPr lang="en-US" sz="1400" dirty="0">
                <a:solidFill>
                  <a:schemeClr val="dk1"/>
                </a:solidFill>
                <a:latin typeface="Gill Sans"/>
                <a:ea typeface="Gill Sans"/>
                <a:cs typeface="Gill Sans"/>
                <a:sym typeface="Gill Sans"/>
              </a:rPr>
              <a:t> + 1;</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END IF;</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END IF;</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END IF;</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END IF;</a:t>
            </a:r>
          </a:p>
          <a:p>
            <a:pPr marL="0" marR="0" lvl="0" indent="0" algn="l" rtl="0">
              <a:spcBef>
                <a:spcPts val="0"/>
              </a:spcBef>
              <a:spcAft>
                <a:spcPts val="0"/>
              </a:spcAft>
              <a:buNone/>
            </a:pPr>
            <a:r>
              <a:rPr lang="en-US" sz="1400" dirty="0">
                <a:solidFill>
                  <a:schemeClr val="dk1"/>
                </a:solidFill>
                <a:latin typeface="Gill Sans"/>
                <a:ea typeface="Gill Sans"/>
                <a:cs typeface="Gill Sans"/>
                <a:sym typeface="Gill Sans"/>
              </a:rPr>
              <a:t>   END IF;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PARTE PRÁCTICA</a:t>
            </a:r>
            <a:endParaRPr/>
          </a:p>
        </p:txBody>
      </p:sp>
      <p:sp>
        <p:nvSpPr>
          <p:cNvPr id="230" name="Google Shape;230;p30"/>
          <p:cNvSpPr txBox="1"/>
          <p:nvPr/>
        </p:nvSpPr>
        <p:spPr>
          <a:xfrm>
            <a:off x="581193" y="2122716"/>
            <a:ext cx="11029616" cy="16003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a:t>
            </a:r>
            <a:r>
              <a:rPr lang="es-MX" dirty="0">
                <a:solidFill>
                  <a:schemeClr val="dk1"/>
                </a:solidFill>
                <a:latin typeface="Gill Sans"/>
                <a:ea typeface="Gill Sans"/>
                <a:cs typeface="Gill Sans"/>
                <a:sym typeface="Gill Sans"/>
              </a:rPr>
              <a:t>      </a:t>
            </a:r>
            <a:r>
              <a:rPr lang="es-MX" sz="1400" dirty="0">
                <a:solidFill>
                  <a:schemeClr val="dk1"/>
                </a:solidFill>
                <a:latin typeface="Gill Sans"/>
                <a:ea typeface="Gill Sans"/>
                <a:cs typeface="Gill Sans"/>
                <a:sym typeface="Gill Sans"/>
              </a:rPr>
              <a:t>SET x = x + 1;</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END WHILE;</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SET response = </a:t>
            </a:r>
            <a:r>
              <a:rPr lang="es-MX" sz="1400" dirty="0" err="1">
                <a:solidFill>
                  <a:schemeClr val="dk1"/>
                </a:solidFill>
                <a:latin typeface="Gill Sans"/>
                <a:ea typeface="Gill Sans"/>
                <a:cs typeface="Gill Sans"/>
                <a:sym typeface="Gill Sans"/>
              </a:rPr>
              <a:t>concat</a:t>
            </a:r>
            <a:r>
              <a:rPr lang="es-MX" sz="1400" dirty="0">
                <a:solidFill>
                  <a:schemeClr val="dk1"/>
                </a:solidFill>
                <a:latin typeface="Gill Sans"/>
                <a:ea typeface="Gill Sans"/>
                <a:cs typeface="Gill Sans"/>
                <a:sym typeface="Gill Sans"/>
              </a:rPr>
              <a:t>(a, ':', </a:t>
            </a:r>
            <a:r>
              <a:rPr lang="es-MX" sz="1400" dirty="0" err="1">
                <a:solidFill>
                  <a:schemeClr val="dk1"/>
                </a:solidFill>
                <a:latin typeface="Gill Sans"/>
                <a:ea typeface="Gill Sans"/>
                <a:cs typeface="Gill Sans"/>
                <a:sym typeface="Gill Sans"/>
              </a:rPr>
              <a:t>aVeces</a:t>
            </a:r>
            <a:r>
              <a:rPr lang="es-MX" sz="1400" dirty="0">
                <a:solidFill>
                  <a:schemeClr val="dk1"/>
                </a:solidFill>
                <a:latin typeface="Gill Sans"/>
                <a:ea typeface="Gill Sans"/>
                <a:cs typeface="Gill Sans"/>
                <a:sym typeface="Gill Sans"/>
              </a:rPr>
              <a:t>, ',' , e, ':', </a:t>
            </a:r>
            <a:r>
              <a:rPr lang="es-MX" sz="1400" dirty="0" err="1">
                <a:solidFill>
                  <a:schemeClr val="dk1"/>
                </a:solidFill>
                <a:latin typeface="Gill Sans"/>
                <a:ea typeface="Gill Sans"/>
                <a:cs typeface="Gill Sans"/>
                <a:sym typeface="Gill Sans"/>
              </a:rPr>
              <a:t>eVeces</a:t>
            </a:r>
            <a:r>
              <a:rPr lang="es-MX" sz="1400" dirty="0">
                <a:solidFill>
                  <a:schemeClr val="dk1"/>
                </a:solidFill>
                <a:latin typeface="Gill Sans"/>
                <a:ea typeface="Gill Sans"/>
                <a:cs typeface="Gill Sans"/>
                <a:sym typeface="Gill Sans"/>
              </a:rPr>
              <a:t>, ',' ,i, ':', </a:t>
            </a:r>
            <a:r>
              <a:rPr lang="es-MX" sz="1400" dirty="0" err="1">
                <a:solidFill>
                  <a:schemeClr val="dk1"/>
                </a:solidFill>
                <a:latin typeface="Gill Sans"/>
                <a:ea typeface="Gill Sans"/>
                <a:cs typeface="Gill Sans"/>
                <a:sym typeface="Gill Sans"/>
              </a:rPr>
              <a:t>iVeces</a:t>
            </a:r>
            <a:r>
              <a:rPr lang="es-MX" sz="1400" dirty="0">
                <a:solidFill>
                  <a:schemeClr val="dk1"/>
                </a:solidFill>
                <a:latin typeface="Gill Sans"/>
                <a:ea typeface="Gill Sans"/>
                <a:cs typeface="Gill Sans"/>
                <a:sym typeface="Gill Sans"/>
              </a:rPr>
              <a:t>, ',' ,o, ':', </a:t>
            </a:r>
            <a:r>
              <a:rPr lang="es-MX" sz="1400" dirty="0" err="1">
                <a:solidFill>
                  <a:schemeClr val="dk1"/>
                </a:solidFill>
                <a:latin typeface="Gill Sans"/>
                <a:ea typeface="Gill Sans"/>
                <a:cs typeface="Gill Sans"/>
                <a:sym typeface="Gill Sans"/>
              </a:rPr>
              <a:t>oVeces</a:t>
            </a:r>
            <a:r>
              <a:rPr lang="es-MX" sz="1400" dirty="0">
                <a:solidFill>
                  <a:schemeClr val="dk1"/>
                </a:solidFill>
                <a:latin typeface="Gill Sans"/>
                <a:ea typeface="Gill Sans"/>
                <a:cs typeface="Gill Sans"/>
                <a:sym typeface="Gill Sans"/>
              </a:rPr>
              <a:t>, ',' ,u, ':', </a:t>
            </a:r>
            <a:r>
              <a:rPr lang="es-MX" sz="1400" dirty="0" err="1">
                <a:solidFill>
                  <a:schemeClr val="dk1"/>
                </a:solidFill>
                <a:latin typeface="Gill Sans"/>
                <a:ea typeface="Gill Sans"/>
                <a:cs typeface="Gill Sans"/>
                <a:sym typeface="Gill Sans"/>
              </a:rPr>
              <a:t>uVeces</a:t>
            </a:r>
            <a:r>
              <a:rPr lang="es-MX" sz="1400" dirty="0">
                <a:solidFill>
                  <a:schemeClr val="dk1"/>
                </a:solidFill>
                <a:latin typeface="Gill Sans"/>
                <a:ea typeface="Gill Sans"/>
                <a:cs typeface="Gill Sans"/>
                <a:sym typeface="Gill Sans"/>
              </a:rPr>
              <a:t>);</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RETURN response;</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END;</a:t>
            </a:r>
          </a:p>
          <a:p>
            <a:pPr marL="0" marR="0" lvl="0" indent="0" algn="l" rtl="0">
              <a:spcBef>
                <a:spcPts val="0"/>
              </a:spcBef>
              <a:spcAft>
                <a:spcPts val="0"/>
              </a:spcAft>
              <a:buNone/>
            </a:pPr>
            <a:endParaRPr lang="es-MX" sz="14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SELECT vocales('taller de base de datos');</a:t>
            </a:r>
            <a:endParaRPr sz="1800" dirty="0">
              <a:solidFill>
                <a:schemeClr val="dk1"/>
              </a:solidFill>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PARTE PRÁCTICA</a:t>
            </a:r>
            <a:endParaRPr/>
          </a:p>
        </p:txBody>
      </p:sp>
      <p:sp>
        <p:nvSpPr>
          <p:cNvPr id="237" name="Google Shape;237;p31"/>
          <p:cNvSpPr txBox="1"/>
          <p:nvPr/>
        </p:nvSpPr>
        <p:spPr>
          <a:xfrm>
            <a:off x="581193" y="2122716"/>
            <a:ext cx="5983380" cy="45242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1800"/>
              <a:buFont typeface="Gill Sans"/>
              <a:buAutoNum type="arabicPeriod" startAt="16"/>
            </a:pPr>
            <a:r>
              <a:rPr lang="es-MX" sz="1800" b="1" dirty="0">
                <a:solidFill>
                  <a:srgbClr val="002060"/>
                </a:solidFill>
                <a:latin typeface="Gill Sans"/>
                <a:ea typeface="Gill Sans"/>
                <a:cs typeface="Gill Sans"/>
                <a:sym typeface="Gill Sans"/>
              </a:rPr>
              <a:t>Crear una función que recibe un parámetro INTEGER.</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SET @credit_number = 10000;</a:t>
            </a:r>
          </a:p>
          <a:p>
            <a:pPr marL="0" marR="0" lvl="0" indent="0" algn="l" rtl="0">
              <a:spcBef>
                <a:spcPts val="0"/>
              </a:spcBef>
              <a:spcAft>
                <a:spcPts val="0"/>
              </a:spcAft>
              <a:buNone/>
            </a:pPr>
            <a:endParaRPr lang="es-MX" sz="14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CREATE FUNCTION </a:t>
            </a:r>
            <a:r>
              <a:rPr lang="es-MX" sz="1400" dirty="0" err="1">
                <a:solidFill>
                  <a:schemeClr val="dk1"/>
                </a:solidFill>
                <a:latin typeface="Gill Sans"/>
                <a:ea typeface="Gill Sans"/>
                <a:cs typeface="Gill Sans"/>
                <a:sym typeface="Gill Sans"/>
              </a:rPr>
              <a:t>f_credit_number</a:t>
            </a:r>
            <a:r>
              <a:rPr lang="es-MX" sz="1400" dirty="0">
                <a:solidFill>
                  <a:schemeClr val="dk1"/>
                </a:solidFill>
                <a:latin typeface="Gill Sans"/>
                <a:ea typeface="Gill Sans"/>
                <a:cs typeface="Gill Sans"/>
                <a:sym typeface="Gill Sans"/>
              </a:rPr>
              <a:t>()</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RETURNS VARCHAR(50)</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BEGIN</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respuesta VARCHAR(50) DEFAULT '';</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CASE</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WHEN @credit_number &gt; 50000 THEN SET respuesta = 'PLATINIUM';</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WHEN @credit_number &gt;= 10000  AND @credit_number &lt;= 50000 THEN SET respuesta = 'GOLD';</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WHEN @credit_number &lt; 10000 THEN SET respuesta = 'SILVER';</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ELSE SET respuesta = 'ERROR';</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END CASE;</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RETURN respuesta;</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END;</a:t>
            </a:r>
          </a:p>
          <a:p>
            <a:pPr marL="0" marR="0" lvl="0" indent="0" algn="l" rtl="0">
              <a:spcBef>
                <a:spcPts val="0"/>
              </a:spcBef>
              <a:spcAft>
                <a:spcPts val="0"/>
              </a:spcAft>
              <a:buNone/>
            </a:pPr>
            <a:endParaRPr lang="es-MX" sz="14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SELECT </a:t>
            </a:r>
            <a:r>
              <a:rPr lang="es-MX" sz="1400" dirty="0" err="1">
                <a:solidFill>
                  <a:schemeClr val="dk1"/>
                </a:solidFill>
                <a:latin typeface="Gill Sans"/>
                <a:ea typeface="Gill Sans"/>
                <a:cs typeface="Gill Sans"/>
                <a:sym typeface="Gill Sans"/>
              </a:rPr>
              <a:t>f_credit_number</a:t>
            </a:r>
            <a:r>
              <a:rPr lang="es-MX" sz="1400" dirty="0">
                <a:solidFill>
                  <a:schemeClr val="dk1"/>
                </a:solidFill>
                <a:latin typeface="Gill Sans"/>
                <a:ea typeface="Gill Sans"/>
                <a:cs typeface="Gill Sans"/>
                <a:sym typeface="Gill Sans"/>
              </a:rPr>
              <a:t>();</a:t>
            </a:r>
          </a:p>
          <a:p>
            <a:pPr marL="0" marR="0" lvl="0" indent="0" algn="l" rtl="0">
              <a:spcBef>
                <a:spcPts val="0"/>
              </a:spcBef>
              <a:spcAft>
                <a:spcPts val="0"/>
              </a:spcAft>
              <a:buNone/>
            </a:pPr>
            <a:endParaRPr dirty="0"/>
          </a:p>
        </p:txBody>
      </p:sp>
      <p:pic>
        <p:nvPicPr>
          <p:cNvPr id="3" name="Imagen 2">
            <a:extLst>
              <a:ext uri="{FF2B5EF4-FFF2-40B4-BE49-F238E27FC236}">
                <a16:creationId xmlns:a16="http://schemas.microsoft.com/office/drawing/2014/main" id="{8F3D677B-41B4-D257-C285-DBFB79F29461}"/>
              </a:ext>
            </a:extLst>
          </p:cNvPr>
          <p:cNvPicPr>
            <a:picLocks noChangeAspect="1"/>
          </p:cNvPicPr>
          <p:nvPr/>
        </p:nvPicPr>
        <p:blipFill>
          <a:blip r:embed="rId3"/>
          <a:stretch>
            <a:fillRect/>
          </a:stretch>
        </p:blipFill>
        <p:spPr>
          <a:xfrm>
            <a:off x="6564573" y="2462420"/>
            <a:ext cx="5040643" cy="36659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4"/>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MANEJO DE CONCEPTOS</a:t>
            </a:r>
            <a:endParaRPr/>
          </a:p>
        </p:txBody>
      </p:sp>
      <p:sp>
        <p:nvSpPr>
          <p:cNvPr id="116" name="Google Shape;116;p14"/>
          <p:cNvSpPr txBox="1"/>
          <p:nvPr/>
        </p:nvSpPr>
        <p:spPr>
          <a:xfrm>
            <a:off x="581193" y="2122714"/>
            <a:ext cx="11029616" cy="424731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1800"/>
              <a:buFont typeface="Gill Sans"/>
              <a:buAutoNum type="arabicPeriod"/>
            </a:pPr>
            <a:r>
              <a:rPr lang="es-MX" sz="1800" b="1" i="0" u="none" strike="noStrike" cap="none">
                <a:solidFill>
                  <a:srgbClr val="002060"/>
                </a:solidFill>
                <a:latin typeface="Gill Sans"/>
                <a:ea typeface="Gill Sans"/>
                <a:cs typeface="Gill Sans"/>
                <a:sym typeface="Gill Sans"/>
              </a:rPr>
              <a:t>Defina que es un lenguaje procedural en MySQL.</a:t>
            </a:r>
            <a:endParaRPr/>
          </a:p>
          <a:p>
            <a:pPr marL="0" marR="0" lvl="0" indent="0" algn="l" rtl="0">
              <a:spcBef>
                <a:spcPts val="0"/>
              </a:spcBef>
              <a:spcAft>
                <a:spcPts val="0"/>
              </a:spcAft>
              <a:buNone/>
            </a:pPr>
            <a:r>
              <a:rPr lang="es-MX" sz="1800" b="0" i="0" u="none" strike="noStrike" cap="none">
                <a:solidFill>
                  <a:schemeClr val="dk1"/>
                </a:solidFill>
                <a:latin typeface="Gill Sans"/>
                <a:ea typeface="Gill Sans"/>
                <a:cs typeface="Gill Sans"/>
                <a:sym typeface="Gill Sans"/>
              </a:rPr>
              <a:t>Los procedimientos almacenados MySQL, también conocidos como Stored Procedure, se presentan como conjuntos de instrucciones escritas en el lenguaje SQL. Su objetivo es realizar una tarea determinada, desde operaciones sencillas hasta tareas muy complejas. Los procedimientos almacenados MySQL contienen una o más instrucciones SQL además de un procesamiento manipulador o lógico. La característica fundamental de los procedimientos almacenados MySQL es que estos comandos se quedan almacenados y se ejecutan en el servidor o en el motor de bases de datos.</a:t>
            </a:r>
            <a:endParaRPr sz="1800" b="1">
              <a:solidFill>
                <a:srgbClr val="002060"/>
              </a:solidFill>
              <a:latin typeface="Gill Sans"/>
              <a:ea typeface="Gill Sans"/>
              <a:cs typeface="Gill Sans"/>
              <a:sym typeface="Gill Sans"/>
            </a:endParaRPr>
          </a:p>
          <a:p>
            <a:pPr marL="0" marR="0" lvl="0" indent="0" algn="l" rtl="0">
              <a:spcBef>
                <a:spcPts val="0"/>
              </a:spcBef>
              <a:spcAft>
                <a:spcPts val="0"/>
              </a:spcAft>
              <a:buNone/>
            </a:pPr>
            <a:r>
              <a:rPr lang="es-MX" sz="1800" b="1">
                <a:solidFill>
                  <a:srgbClr val="002060"/>
                </a:solidFill>
                <a:latin typeface="Gill Sans"/>
                <a:ea typeface="Gill Sans"/>
                <a:cs typeface="Gill Sans"/>
                <a:sym typeface="Gill Sans"/>
              </a:rPr>
              <a:t>2.   Defina que es una función en MySQL.</a:t>
            </a:r>
            <a:endParaRPr sz="1800">
              <a:solidFill>
                <a:srgbClr val="000000"/>
              </a:solidFill>
              <a:latin typeface="Gill Sans"/>
              <a:ea typeface="Gill Sans"/>
              <a:cs typeface="Gill Sans"/>
              <a:sym typeface="Gill Sans"/>
            </a:endParaRPr>
          </a:p>
          <a:p>
            <a:pPr marL="0" marR="0" lvl="0" indent="0" algn="l" rtl="0">
              <a:spcBef>
                <a:spcPts val="0"/>
              </a:spcBef>
              <a:spcAft>
                <a:spcPts val="0"/>
              </a:spcAft>
              <a:buNone/>
            </a:pPr>
            <a:r>
              <a:rPr lang="es-MX" sz="1800">
                <a:solidFill>
                  <a:schemeClr val="dk1"/>
                </a:solidFill>
                <a:latin typeface="Gill Sans"/>
                <a:ea typeface="Gill Sans"/>
                <a:cs typeface="Gill Sans"/>
                <a:sym typeface="Gill Sans"/>
              </a:rPr>
              <a:t>Una función en MySQL es una rutina creada para tomar unos parámetros, procesarlos y retornar en un salida.</a:t>
            </a:r>
            <a:endParaRPr sz="1800" b="1">
              <a:solidFill>
                <a:srgbClr val="002060"/>
              </a:solidFill>
              <a:latin typeface="Gill Sans"/>
              <a:ea typeface="Gill Sans"/>
              <a:cs typeface="Gill Sans"/>
              <a:sym typeface="Gill Sans"/>
            </a:endParaRPr>
          </a:p>
          <a:p>
            <a:pPr marL="342900" marR="0" lvl="0" indent="-342900" algn="l" rtl="0">
              <a:spcBef>
                <a:spcPts val="0"/>
              </a:spcBef>
              <a:spcAft>
                <a:spcPts val="0"/>
              </a:spcAft>
              <a:buClr>
                <a:srgbClr val="002060"/>
              </a:buClr>
              <a:buSzPts val="1800"/>
              <a:buFont typeface="Gill Sans"/>
              <a:buAutoNum type="arabicPeriod" startAt="3"/>
            </a:pPr>
            <a:r>
              <a:rPr lang="es-MX" sz="1800" b="1">
                <a:solidFill>
                  <a:srgbClr val="002060"/>
                </a:solidFill>
                <a:latin typeface="Gill Sans"/>
                <a:ea typeface="Gill Sans"/>
                <a:cs typeface="Gill Sans"/>
                <a:sym typeface="Gill Sans"/>
              </a:rPr>
              <a:t>¿Qué cosas características debe de tener una función? Explique sobre el nombre, el return, parámetros, etc.</a:t>
            </a:r>
            <a:endParaRPr/>
          </a:p>
          <a:p>
            <a:pPr marL="285750" marR="0" lvl="0" indent="-285750" algn="l" rtl="0">
              <a:spcBef>
                <a:spcPts val="0"/>
              </a:spcBef>
              <a:spcAft>
                <a:spcPts val="0"/>
              </a:spcAft>
              <a:buClr>
                <a:schemeClr val="dk1"/>
              </a:buClr>
              <a:buSzPts val="1800"/>
              <a:buFont typeface="Arial"/>
              <a:buChar char="•"/>
            </a:pPr>
            <a:r>
              <a:rPr lang="es-MX" sz="1800">
                <a:solidFill>
                  <a:schemeClr val="dk1"/>
                </a:solidFill>
                <a:latin typeface="Gill Sans"/>
                <a:ea typeface="Gill Sans"/>
                <a:cs typeface="Gill Sans"/>
                <a:sym typeface="Gill Sans"/>
              </a:rPr>
              <a:t>Solamente pueden tener parámetros de entrada IN y no parámetros de salida OUT o INOUT </a:t>
            </a:r>
            <a:endParaRPr/>
          </a:p>
          <a:p>
            <a:pPr marL="285750" marR="0" lvl="0" indent="-285750" algn="l" rtl="0">
              <a:spcBef>
                <a:spcPts val="0"/>
              </a:spcBef>
              <a:spcAft>
                <a:spcPts val="0"/>
              </a:spcAft>
              <a:buClr>
                <a:schemeClr val="dk1"/>
              </a:buClr>
              <a:buSzPts val="1800"/>
              <a:buFont typeface="Arial"/>
              <a:buChar char="•"/>
            </a:pPr>
            <a:r>
              <a:rPr lang="es-MX" sz="1800">
                <a:solidFill>
                  <a:schemeClr val="dk1"/>
                </a:solidFill>
                <a:latin typeface="Gill Sans"/>
                <a:ea typeface="Gill Sans"/>
                <a:cs typeface="Gill Sans"/>
                <a:sym typeface="Gill Sans"/>
              </a:rPr>
              <a:t>Deben retornar en un valor con algún tipo de dato definido</a:t>
            </a:r>
            <a:endParaRPr/>
          </a:p>
          <a:p>
            <a:pPr marL="285750" marR="0" lvl="0" indent="-285750" algn="l" rtl="0">
              <a:spcBef>
                <a:spcPts val="0"/>
              </a:spcBef>
              <a:spcAft>
                <a:spcPts val="0"/>
              </a:spcAft>
              <a:buClr>
                <a:schemeClr val="dk1"/>
              </a:buClr>
              <a:buSzPts val="1800"/>
              <a:buFont typeface="Arial"/>
              <a:buChar char="•"/>
            </a:pPr>
            <a:r>
              <a:rPr lang="es-MX" sz="1800">
                <a:solidFill>
                  <a:schemeClr val="dk1"/>
                </a:solidFill>
                <a:latin typeface="Gill Sans"/>
                <a:ea typeface="Gill Sans"/>
                <a:cs typeface="Gill Sans"/>
                <a:sym typeface="Gill Sans"/>
              </a:rPr>
              <a:t>Pueden usarse en el contexto de una sentencia SQL </a:t>
            </a:r>
            <a:endParaRPr/>
          </a:p>
          <a:p>
            <a:pPr marL="285750" marR="0" lvl="0" indent="-285750" algn="l" rtl="0">
              <a:spcBef>
                <a:spcPts val="0"/>
              </a:spcBef>
              <a:spcAft>
                <a:spcPts val="0"/>
              </a:spcAft>
              <a:buClr>
                <a:schemeClr val="dk1"/>
              </a:buClr>
              <a:buSzPts val="1800"/>
              <a:buFont typeface="Arial"/>
              <a:buChar char="•"/>
            </a:pPr>
            <a:r>
              <a:rPr lang="es-MX" sz="1800">
                <a:solidFill>
                  <a:schemeClr val="dk1"/>
                </a:solidFill>
                <a:latin typeface="Gill Sans"/>
                <a:ea typeface="Gill Sans"/>
                <a:cs typeface="Gill Sans"/>
                <a:sym typeface="Gill Sans"/>
              </a:rPr>
              <a:t>Solo retornan un valor individual, no un conjunto de registros</a:t>
            </a:r>
            <a:endParaRPr sz="1800" b="1">
              <a:solidFill>
                <a:srgbClr val="002060"/>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2"/>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PARTE PRÁCTICA</a:t>
            </a:r>
            <a:endParaRPr/>
          </a:p>
        </p:txBody>
      </p:sp>
      <p:sp>
        <p:nvSpPr>
          <p:cNvPr id="244" name="Google Shape;244;p32"/>
          <p:cNvSpPr txBox="1"/>
          <p:nvPr/>
        </p:nvSpPr>
        <p:spPr>
          <a:xfrm>
            <a:off x="581193" y="2122716"/>
            <a:ext cx="11029616" cy="381638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1800"/>
              <a:buFont typeface="Gill Sans"/>
              <a:buAutoNum type="arabicPeriod" startAt="17"/>
            </a:pPr>
            <a:r>
              <a:rPr lang="es-MX" sz="1800" b="1" dirty="0">
                <a:solidFill>
                  <a:srgbClr val="002060"/>
                </a:solidFill>
                <a:latin typeface="Gill Sans"/>
                <a:ea typeface="Gill Sans"/>
                <a:cs typeface="Gill Sans"/>
                <a:sym typeface="Gill Sans"/>
              </a:rPr>
              <a:t>Crear una función que reciba un parámetro TEXT</a:t>
            </a:r>
            <a:endParaRPr dirty="0"/>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CREATE FUNCTION </a:t>
            </a:r>
            <a:r>
              <a:rPr lang="es-MX" sz="1400" dirty="0" err="1">
                <a:solidFill>
                  <a:schemeClr val="dk1"/>
                </a:solidFill>
                <a:latin typeface="Gill Sans"/>
                <a:ea typeface="Gill Sans"/>
                <a:cs typeface="Gill Sans"/>
                <a:sym typeface="Gill Sans"/>
              </a:rPr>
              <a:t>paramettex</a:t>
            </a:r>
            <a:r>
              <a:rPr lang="es-MX" sz="1400" dirty="0">
                <a:solidFill>
                  <a:schemeClr val="dk1"/>
                </a:solidFill>
                <a:latin typeface="Gill Sans"/>
                <a:ea typeface="Gill Sans"/>
                <a:cs typeface="Gill Sans"/>
                <a:sym typeface="Gill Sans"/>
              </a:rPr>
              <a:t>(cadena VARCHAR(20), position INTEGER)</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RETURNS TEXT</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BEGIN</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a:t>
            </a:r>
            <a:r>
              <a:rPr lang="es-MX" sz="1400" dirty="0" err="1">
                <a:solidFill>
                  <a:schemeClr val="dk1"/>
                </a:solidFill>
                <a:latin typeface="Gill Sans"/>
                <a:ea typeface="Gill Sans"/>
                <a:cs typeface="Gill Sans"/>
                <a:sym typeface="Gill Sans"/>
              </a:rPr>
              <a:t>subCadena</a:t>
            </a:r>
            <a:r>
              <a:rPr lang="es-MX" sz="1400" dirty="0">
                <a:solidFill>
                  <a:schemeClr val="dk1"/>
                </a:solidFill>
                <a:latin typeface="Gill Sans"/>
                <a:ea typeface="Gill Sans"/>
                <a:cs typeface="Gill Sans"/>
                <a:sym typeface="Gill Sans"/>
              </a:rPr>
              <a:t> TEXT DEFAULT '';</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DECLARE limite INT DEFAULT </a:t>
            </a:r>
            <a:r>
              <a:rPr lang="es-MX" sz="1400" dirty="0" err="1">
                <a:solidFill>
                  <a:schemeClr val="dk1"/>
                </a:solidFill>
                <a:latin typeface="Gill Sans"/>
                <a:ea typeface="Gill Sans"/>
                <a:cs typeface="Gill Sans"/>
                <a:sym typeface="Gill Sans"/>
              </a:rPr>
              <a:t>char_length</a:t>
            </a:r>
            <a:r>
              <a:rPr lang="es-MX" sz="1400" dirty="0">
                <a:solidFill>
                  <a:schemeClr val="dk1"/>
                </a:solidFill>
                <a:latin typeface="Gill Sans"/>
                <a:ea typeface="Gill Sans"/>
                <a:cs typeface="Gill Sans"/>
                <a:sym typeface="Gill Sans"/>
              </a:rPr>
              <a:t>(cadena);</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SET position = 1;</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REPEAT</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SET </a:t>
            </a:r>
            <a:r>
              <a:rPr lang="es-MX" sz="1400" dirty="0" err="1">
                <a:solidFill>
                  <a:schemeClr val="dk1"/>
                </a:solidFill>
                <a:latin typeface="Gill Sans"/>
                <a:ea typeface="Gill Sans"/>
                <a:cs typeface="Gill Sans"/>
                <a:sym typeface="Gill Sans"/>
              </a:rPr>
              <a:t>subCadena</a:t>
            </a:r>
            <a:r>
              <a:rPr lang="es-MX" sz="1400" dirty="0">
                <a:solidFill>
                  <a:schemeClr val="dk1"/>
                </a:solidFill>
                <a:latin typeface="Gill Sans"/>
                <a:ea typeface="Gill Sans"/>
                <a:cs typeface="Gill Sans"/>
                <a:sym typeface="Gill Sans"/>
              </a:rPr>
              <a:t> = </a:t>
            </a:r>
            <a:r>
              <a:rPr lang="es-MX" sz="1400" dirty="0" err="1">
                <a:solidFill>
                  <a:schemeClr val="dk1"/>
                </a:solidFill>
                <a:latin typeface="Gill Sans"/>
                <a:ea typeface="Gill Sans"/>
                <a:cs typeface="Gill Sans"/>
                <a:sym typeface="Gill Sans"/>
              </a:rPr>
              <a:t>concat</a:t>
            </a:r>
            <a:r>
              <a:rPr lang="es-MX" sz="1400" dirty="0">
                <a:solidFill>
                  <a:schemeClr val="dk1"/>
                </a:solidFill>
                <a:latin typeface="Gill Sans"/>
                <a:ea typeface="Gill Sans"/>
                <a:cs typeface="Gill Sans"/>
                <a:sym typeface="Gill Sans"/>
              </a:rPr>
              <a:t>(</a:t>
            </a:r>
            <a:r>
              <a:rPr lang="es-MX" sz="1400" dirty="0" err="1">
                <a:solidFill>
                  <a:schemeClr val="dk1"/>
                </a:solidFill>
                <a:latin typeface="Gill Sans"/>
                <a:ea typeface="Gill Sans"/>
                <a:cs typeface="Gill Sans"/>
                <a:sym typeface="Gill Sans"/>
              </a:rPr>
              <a:t>subCadena,substring</a:t>
            </a:r>
            <a:r>
              <a:rPr lang="es-MX" sz="1400" dirty="0">
                <a:solidFill>
                  <a:schemeClr val="dk1"/>
                </a:solidFill>
                <a:latin typeface="Gill Sans"/>
                <a:ea typeface="Gill Sans"/>
                <a:cs typeface="Gill Sans"/>
                <a:sym typeface="Gill Sans"/>
              </a:rPr>
              <a:t>(cadena , position, limite),',');</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SET position = position + 1;</a:t>
            </a:r>
          </a:p>
          <a:p>
            <a:pPr marL="0" marR="0" lvl="0" indent="0" algn="l" rtl="0">
              <a:spcBef>
                <a:spcPts val="0"/>
              </a:spcBef>
              <a:spcAft>
                <a:spcPts val="0"/>
              </a:spcAft>
              <a:buNone/>
            </a:pPr>
            <a:endParaRPr lang="es-MX" sz="14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   UNTIL position -1 = limite END REPEAT;</a:t>
            </a:r>
          </a:p>
          <a:p>
            <a:pPr marL="0" marR="0" lvl="0" indent="0" algn="l" rtl="0">
              <a:spcBef>
                <a:spcPts val="0"/>
              </a:spcBef>
              <a:spcAft>
                <a:spcPts val="0"/>
              </a:spcAft>
              <a:buNone/>
            </a:pPr>
            <a:endParaRPr lang="es-MX" sz="14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RETURN </a:t>
            </a:r>
            <a:r>
              <a:rPr lang="es-MX" sz="1400" dirty="0" err="1">
                <a:solidFill>
                  <a:schemeClr val="dk1"/>
                </a:solidFill>
                <a:latin typeface="Gill Sans"/>
                <a:ea typeface="Gill Sans"/>
                <a:cs typeface="Gill Sans"/>
                <a:sym typeface="Gill Sans"/>
              </a:rPr>
              <a:t>subCadena</a:t>
            </a:r>
            <a:r>
              <a:rPr lang="es-MX" sz="1400" dirty="0">
                <a:solidFill>
                  <a:schemeClr val="dk1"/>
                </a:solidFill>
                <a:latin typeface="Gill Sans"/>
                <a:ea typeface="Gill Sans"/>
                <a:cs typeface="Gill Sans"/>
                <a:sym typeface="Gill Sans"/>
              </a:rPr>
              <a:t>;</a:t>
            </a: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END;</a:t>
            </a:r>
          </a:p>
          <a:p>
            <a:pPr marL="0" marR="0" lvl="0" indent="0" algn="l" rtl="0">
              <a:spcBef>
                <a:spcPts val="0"/>
              </a:spcBef>
              <a:spcAft>
                <a:spcPts val="0"/>
              </a:spcAft>
              <a:buNone/>
            </a:pPr>
            <a:endParaRPr lang="es-MX" sz="14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400" dirty="0">
                <a:solidFill>
                  <a:schemeClr val="dk1"/>
                </a:solidFill>
                <a:latin typeface="Gill Sans"/>
                <a:ea typeface="Gill Sans"/>
                <a:cs typeface="Gill Sans"/>
                <a:sym typeface="Gill Sans"/>
              </a:rPr>
              <a:t>SELECT </a:t>
            </a:r>
            <a:r>
              <a:rPr lang="es-MX" sz="1400" dirty="0" err="1">
                <a:solidFill>
                  <a:schemeClr val="dk1"/>
                </a:solidFill>
                <a:latin typeface="Gill Sans"/>
                <a:ea typeface="Gill Sans"/>
                <a:cs typeface="Gill Sans"/>
                <a:sym typeface="Gill Sans"/>
              </a:rPr>
              <a:t>paramettex</a:t>
            </a:r>
            <a:r>
              <a:rPr lang="es-MX" sz="1400" dirty="0">
                <a:solidFill>
                  <a:schemeClr val="dk1"/>
                </a:solidFill>
                <a:latin typeface="Gill Sans"/>
                <a:ea typeface="Gill Sans"/>
                <a:cs typeface="Gill Sans"/>
                <a:sym typeface="Gill Sans"/>
              </a:rPr>
              <a:t>('</a:t>
            </a:r>
            <a:r>
              <a:rPr lang="es-MX" sz="1400" dirty="0" err="1">
                <a:solidFill>
                  <a:schemeClr val="dk1"/>
                </a:solidFill>
                <a:latin typeface="Gill Sans"/>
                <a:ea typeface="Gill Sans"/>
                <a:cs typeface="Gill Sans"/>
                <a:sym typeface="Gill Sans"/>
              </a:rPr>
              <a:t>dbaii</a:t>
            </a:r>
            <a:r>
              <a:rPr lang="es-MX" sz="1400" dirty="0">
                <a:solidFill>
                  <a:schemeClr val="dk1"/>
                </a:solidFill>
                <a:latin typeface="Gill Sans"/>
                <a:ea typeface="Gill Sans"/>
                <a:cs typeface="Gill Sans"/>
                <a:sym typeface="Gill Sans"/>
              </a:rPr>
              <a:t>', 1);A</a:t>
            </a:r>
            <a:endParaRPr sz="1400" dirty="0">
              <a:solidFill>
                <a:schemeClr val="dk1"/>
              </a:solidFill>
              <a:latin typeface="Gill Sans"/>
              <a:ea typeface="Gill Sans"/>
              <a:cs typeface="Gill Sans"/>
              <a:sym typeface="Gill Sans"/>
            </a:endParaRPr>
          </a:p>
        </p:txBody>
      </p:sp>
      <p:pic>
        <p:nvPicPr>
          <p:cNvPr id="3" name="Imagen 2">
            <a:extLst>
              <a:ext uri="{FF2B5EF4-FFF2-40B4-BE49-F238E27FC236}">
                <a16:creationId xmlns:a16="http://schemas.microsoft.com/office/drawing/2014/main" id="{34C1B947-F6AF-2979-8BCD-C43DB6805D9F}"/>
              </a:ext>
            </a:extLst>
          </p:cNvPr>
          <p:cNvPicPr>
            <a:picLocks noChangeAspect="1"/>
          </p:cNvPicPr>
          <p:nvPr/>
        </p:nvPicPr>
        <p:blipFill>
          <a:blip r:embed="rId3"/>
          <a:stretch>
            <a:fillRect/>
          </a:stretch>
        </p:blipFill>
        <p:spPr>
          <a:xfrm>
            <a:off x="7128183" y="2429065"/>
            <a:ext cx="4035685" cy="391476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9"/>
        <p:cNvGrpSpPr/>
        <p:nvPr/>
      </p:nvGrpSpPr>
      <p:grpSpPr>
        <a:xfrm>
          <a:off x="0" y="0"/>
          <a:ext cx="0" cy="0"/>
          <a:chOff x="0" y="0"/>
          <a:chExt cx="0" cy="0"/>
        </a:xfrm>
      </p:grpSpPr>
      <p:sp>
        <p:nvSpPr>
          <p:cNvPr id="250" name="Google Shape;250;p33"/>
          <p:cNvSpPr/>
          <p:nvPr/>
        </p:nvSpPr>
        <p:spPr>
          <a:xfrm>
            <a:off x="1" y="1"/>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51" name="Google Shape;251;p33"/>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33"/>
          <p:cNvGrpSpPr/>
          <p:nvPr/>
        </p:nvGrpSpPr>
        <p:grpSpPr>
          <a:xfrm>
            <a:off x="446535" y="453643"/>
            <a:ext cx="11298933" cy="98554"/>
            <a:chOff x="446534" y="453643"/>
            <a:chExt cx="11298933" cy="98554"/>
          </a:xfrm>
        </p:grpSpPr>
        <p:sp>
          <p:nvSpPr>
            <p:cNvPr id="253" name="Google Shape;253;p33"/>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33"/>
          <p:cNvSpPr txBox="1">
            <a:spLocks noGrp="1"/>
          </p:cNvSpPr>
          <p:nvPr>
            <p:ph type="ctrTitle"/>
          </p:nvPr>
        </p:nvSpPr>
        <p:spPr>
          <a:xfrm>
            <a:off x="8296275" y="1419226"/>
            <a:ext cx="3081576" cy="17467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FFF"/>
              </a:buClr>
              <a:buSzPts val="3600"/>
              <a:buFont typeface="Gill Sans"/>
              <a:buNone/>
            </a:pPr>
            <a:r>
              <a:rPr lang="es-MX">
                <a:solidFill>
                  <a:srgbClr val="FFFFFF"/>
                </a:solidFill>
              </a:rPr>
              <a:t>GRACIAS</a:t>
            </a:r>
            <a:endParaRPr/>
          </a:p>
        </p:txBody>
      </p:sp>
      <p:pic>
        <p:nvPicPr>
          <p:cNvPr id="257" name="Google Shape;257;p33" descr="Números digitales"/>
          <p:cNvPicPr preferRelativeResize="0"/>
          <p:nvPr/>
        </p:nvPicPr>
        <p:blipFill rotWithShape="1">
          <a:blip r:embed="rId3">
            <a:alphaModFix/>
          </a:blip>
          <a:srcRect l="2189" r="9641" b="1"/>
          <a:stretch/>
        </p:blipFill>
        <p:spPr>
          <a:xfrm>
            <a:off x="446534" y="723899"/>
            <a:ext cx="7498616" cy="5676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MANEJO DE CONCEPTOS</a:t>
            </a:r>
            <a:endParaRPr/>
          </a:p>
        </p:txBody>
      </p:sp>
      <p:sp>
        <p:nvSpPr>
          <p:cNvPr id="123" name="Google Shape;123;p15"/>
          <p:cNvSpPr txBox="1"/>
          <p:nvPr/>
        </p:nvSpPr>
        <p:spPr>
          <a:xfrm>
            <a:off x="581193" y="2122716"/>
            <a:ext cx="11029616" cy="424731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1800"/>
              <a:buFont typeface="Gill Sans"/>
              <a:buAutoNum type="arabicPeriod" startAt="4"/>
            </a:pPr>
            <a:r>
              <a:rPr lang="es-MX" sz="1800" b="1">
                <a:solidFill>
                  <a:srgbClr val="002060"/>
                </a:solidFill>
                <a:latin typeface="Gill Sans"/>
                <a:ea typeface="Gill Sans"/>
                <a:cs typeface="Gill Sans"/>
                <a:sym typeface="Gill Sans"/>
              </a:rPr>
              <a:t>¿Cómo crear, modificar y cómo eliminar una función? Adjunte un ejemplo de su uso.</a:t>
            </a:r>
            <a:endParaRPr/>
          </a:p>
          <a:p>
            <a:pPr marL="0" marR="0" lvl="0" indent="0" algn="l" rtl="0">
              <a:spcBef>
                <a:spcPts val="0"/>
              </a:spcBef>
              <a:spcAft>
                <a:spcPts val="0"/>
              </a:spcAft>
              <a:buNone/>
            </a:pPr>
            <a:r>
              <a:rPr lang="es-MX" sz="1800">
                <a:solidFill>
                  <a:schemeClr val="dk1"/>
                </a:solidFill>
                <a:latin typeface="Gill Sans"/>
                <a:ea typeface="Gill Sans"/>
                <a:cs typeface="Gill Sans"/>
                <a:sym typeface="Gill Sans"/>
              </a:rPr>
              <a:t>Para crear una función debemos de usar la sentencia CREATE FUNCTION. La sintaxis para crear una función es casi idéntica a la de crear un procedimiento, veamos: </a:t>
            </a:r>
            <a:endParaRPr/>
          </a:p>
          <a:p>
            <a:pPr marL="0" marR="0" lvl="0" indent="0" algn="l" rtl="0">
              <a:spcBef>
                <a:spcPts val="0"/>
              </a:spcBef>
              <a:spcAft>
                <a:spcPts val="0"/>
              </a:spcAft>
              <a:buNone/>
            </a:pPr>
            <a:r>
              <a:rPr lang="es-MX" sz="1800" b="1">
                <a:solidFill>
                  <a:schemeClr val="dk1"/>
                </a:solidFill>
                <a:latin typeface="Gill Sans"/>
                <a:ea typeface="Gill Sans"/>
                <a:cs typeface="Gill Sans"/>
                <a:sym typeface="Gill Sans"/>
              </a:rPr>
              <a:t>CREATE FUNCTION nombre_función (parametro1,parametro2,...) </a:t>
            </a:r>
            <a:endParaRPr/>
          </a:p>
          <a:p>
            <a:pPr marL="0" marR="0" lvl="0" indent="0" algn="l" rtl="0">
              <a:spcBef>
                <a:spcPts val="0"/>
              </a:spcBef>
              <a:spcAft>
                <a:spcPts val="0"/>
              </a:spcAft>
              <a:buNone/>
            </a:pPr>
            <a:r>
              <a:rPr lang="es-MX" sz="1800" b="1">
                <a:solidFill>
                  <a:schemeClr val="dk1"/>
                </a:solidFill>
                <a:latin typeface="Gill Sans"/>
                <a:ea typeface="Gill Sans"/>
                <a:cs typeface="Gill Sans"/>
                <a:sym typeface="Gill Sans"/>
              </a:rPr>
              <a:t>RETURNS tipoDato </a:t>
            </a:r>
            <a:endParaRPr/>
          </a:p>
          <a:p>
            <a:pPr marL="0" marR="0" lvl="0" indent="0" algn="l" rtl="0">
              <a:spcBef>
                <a:spcPts val="0"/>
              </a:spcBef>
              <a:spcAft>
                <a:spcPts val="0"/>
              </a:spcAft>
              <a:buNone/>
            </a:pPr>
            <a:r>
              <a:rPr lang="es-MX" sz="1800" b="1">
                <a:solidFill>
                  <a:schemeClr val="dk1"/>
                </a:solidFill>
                <a:latin typeface="Gill Sans"/>
                <a:ea typeface="Gill Sans"/>
                <a:cs typeface="Gill Sans"/>
                <a:sym typeface="Gill Sans"/>
              </a:rPr>
              <a:t>[atributos de la rutina] </a:t>
            </a:r>
            <a:endParaRPr/>
          </a:p>
          <a:p>
            <a:pPr marL="0" marR="0" lvl="0" indent="0" algn="l" rtl="0">
              <a:spcBef>
                <a:spcPts val="0"/>
              </a:spcBef>
              <a:spcAft>
                <a:spcPts val="0"/>
              </a:spcAft>
              <a:buNone/>
            </a:pPr>
            <a:r>
              <a:rPr lang="es-MX" sz="1800" b="1">
                <a:solidFill>
                  <a:schemeClr val="dk1"/>
                </a:solidFill>
                <a:latin typeface="Gill Sans"/>
                <a:ea typeface="Gill Sans"/>
                <a:cs typeface="Gill Sans"/>
                <a:sym typeface="Gill Sans"/>
              </a:rPr>
              <a:t>&lt;bloque de instrucciones&gt;</a:t>
            </a:r>
            <a:endParaRPr/>
          </a:p>
          <a:p>
            <a:pPr marL="0" marR="0" lvl="0" indent="0" algn="l" rtl="0">
              <a:spcBef>
                <a:spcPts val="0"/>
              </a:spcBef>
              <a:spcAft>
                <a:spcPts val="0"/>
              </a:spcAft>
              <a:buNone/>
            </a:pPr>
            <a:r>
              <a:rPr lang="es-MX" sz="1800">
                <a:solidFill>
                  <a:schemeClr val="dk1"/>
                </a:solidFill>
                <a:latin typeface="Gill Sans"/>
                <a:ea typeface="Gill Sans"/>
                <a:cs typeface="Gill Sans"/>
                <a:sym typeface="Gill Sans"/>
              </a:rPr>
              <a:t>Para modificar una función usamos el comando ALTER FUNCTION. Con esta sentencia podemos cambiar los atributos de la función, pero no podremos cambiar el cuerpo. Veamos la sintaxis: </a:t>
            </a:r>
            <a:endParaRPr/>
          </a:p>
          <a:p>
            <a:pPr marL="0" marR="0" lvl="0" indent="0" algn="l" rtl="0">
              <a:spcBef>
                <a:spcPts val="0"/>
              </a:spcBef>
              <a:spcAft>
                <a:spcPts val="0"/>
              </a:spcAft>
              <a:buNone/>
            </a:pPr>
            <a:r>
              <a:rPr lang="es-MX" sz="1800" b="1">
                <a:solidFill>
                  <a:schemeClr val="dk1"/>
                </a:solidFill>
                <a:latin typeface="Gill Sans"/>
                <a:ea typeface="Gill Sans"/>
                <a:cs typeface="Gill Sans"/>
                <a:sym typeface="Gill Sans"/>
              </a:rPr>
              <a:t>ALTER FUNCTION nombre_funcion </a:t>
            </a:r>
            <a:endParaRPr/>
          </a:p>
          <a:p>
            <a:pPr marL="0" marR="0" lvl="0" indent="0" algn="l" rtl="0">
              <a:spcBef>
                <a:spcPts val="0"/>
              </a:spcBef>
              <a:spcAft>
                <a:spcPts val="0"/>
              </a:spcAft>
              <a:buNone/>
            </a:pPr>
            <a:r>
              <a:rPr lang="es-MX" sz="1800" b="1">
                <a:solidFill>
                  <a:schemeClr val="dk1"/>
                </a:solidFill>
                <a:latin typeface="Gill Sans"/>
                <a:ea typeface="Gill Sans"/>
                <a:cs typeface="Gill Sans"/>
                <a:sym typeface="Gill Sans"/>
              </a:rPr>
              <a:t>[SQL SECURITY {DEFINER|INVOKER}] </a:t>
            </a:r>
            <a:endParaRPr/>
          </a:p>
          <a:p>
            <a:pPr marL="0" marR="0" lvl="0" indent="0" algn="l" rtl="0">
              <a:spcBef>
                <a:spcPts val="0"/>
              </a:spcBef>
              <a:spcAft>
                <a:spcPts val="0"/>
              </a:spcAft>
              <a:buNone/>
            </a:pPr>
            <a:r>
              <a:rPr lang="es-MX" sz="1800" b="1">
                <a:solidFill>
                  <a:schemeClr val="dk1"/>
                </a:solidFill>
                <a:latin typeface="Gill Sans"/>
                <a:ea typeface="Gill Sans"/>
                <a:cs typeface="Gill Sans"/>
                <a:sym typeface="Gill Sans"/>
              </a:rPr>
              <a:t>[COMMENT descripción ] </a:t>
            </a:r>
            <a:endParaRPr/>
          </a:p>
          <a:p>
            <a:pPr marL="0" marR="0" lvl="0" indent="0" algn="l" rtl="0">
              <a:spcBef>
                <a:spcPts val="0"/>
              </a:spcBef>
              <a:spcAft>
                <a:spcPts val="0"/>
              </a:spcAft>
              <a:buNone/>
            </a:pPr>
            <a:r>
              <a:rPr lang="es-MX" sz="1800">
                <a:solidFill>
                  <a:schemeClr val="dk1"/>
                </a:solidFill>
                <a:latin typeface="Gill Sans"/>
                <a:ea typeface="Gill Sans"/>
                <a:cs typeface="Gill Sans"/>
                <a:sym typeface="Gill Sans"/>
              </a:rPr>
              <a:t>Para eliminar una función usamos el comando DROP FUNCTION. Simplemente especificamos el nombre de la función y esta se borrará de la base de datos. Su sintaxis esta definida de la siguiente forma: </a:t>
            </a:r>
            <a:endParaRPr/>
          </a:p>
          <a:p>
            <a:pPr marL="0" marR="0" lvl="0" indent="0" algn="l" rtl="0">
              <a:spcBef>
                <a:spcPts val="0"/>
              </a:spcBef>
              <a:spcAft>
                <a:spcPts val="0"/>
              </a:spcAft>
              <a:buNone/>
            </a:pPr>
            <a:r>
              <a:rPr lang="es-MX" sz="1800" b="1">
                <a:solidFill>
                  <a:schemeClr val="dk1"/>
                </a:solidFill>
                <a:latin typeface="Gill Sans"/>
                <a:ea typeface="Gill Sans"/>
                <a:cs typeface="Gill Sans"/>
                <a:sym typeface="Gill Sans"/>
              </a:rPr>
              <a:t>DROP FUNCTION nombre_funcion </a:t>
            </a:r>
            <a:endParaRPr sz="1800" b="1">
              <a:solidFill>
                <a:srgbClr val="002060"/>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MANEJO DE CONCEPTOS</a:t>
            </a:r>
            <a:endParaRPr/>
          </a:p>
        </p:txBody>
      </p:sp>
      <p:sp>
        <p:nvSpPr>
          <p:cNvPr id="130" name="Google Shape;130;p16"/>
          <p:cNvSpPr txBox="1"/>
          <p:nvPr/>
        </p:nvSpPr>
        <p:spPr>
          <a:xfrm>
            <a:off x="581193" y="2122716"/>
            <a:ext cx="5956085" cy="313928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1800"/>
              <a:buFont typeface="Gill Sans"/>
              <a:buAutoNum type="arabicPeriod" startAt="5"/>
            </a:pPr>
            <a:r>
              <a:rPr lang="es-MX" sz="1800" b="1" dirty="0">
                <a:solidFill>
                  <a:srgbClr val="002060"/>
                </a:solidFill>
                <a:latin typeface="Gill Sans"/>
                <a:ea typeface="Gill Sans"/>
                <a:cs typeface="Gill Sans"/>
                <a:sym typeface="Gill Sans"/>
              </a:rPr>
              <a:t>Para qué sirve la función CONCAT y como funciona en MYSQL                                                          ∙ ¿Crear una función que muestre el uso de las función CONCAT?                                                       ∙ La función debe concatenar 3 cadenas. </a:t>
            </a:r>
            <a:endParaRPr dirty="0"/>
          </a:p>
          <a:p>
            <a:pPr marL="0" marR="0" lvl="0" indent="0" algn="l" rtl="0">
              <a:spcBef>
                <a:spcPts val="0"/>
              </a:spcBef>
              <a:spcAft>
                <a:spcPts val="0"/>
              </a:spcAft>
              <a:buNone/>
            </a:pPr>
            <a:r>
              <a:rPr lang="es-MX" sz="1800" dirty="0">
                <a:solidFill>
                  <a:schemeClr val="dk1"/>
                </a:solidFill>
                <a:latin typeface="Gill Sans"/>
                <a:ea typeface="Gill Sans"/>
                <a:cs typeface="Gill Sans"/>
                <a:sym typeface="Gill Sans"/>
              </a:rPr>
              <a:t>CONCAT es una función de cadena compatible con </a:t>
            </a:r>
            <a:endParaRPr dirty="0"/>
          </a:p>
          <a:p>
            <a:pPr marL="0" marR="0" lvl="0" indent="0" algn="l" rtl="0">
              <a:spcBef>
                <a:spcPts val="0"/>
              </a:spcBef>
              <a:spcAft>
                <a:spcPts val="0"/>
              </a:spcAft>
              <a:buNone/>
            </a:pPr>
            <a:r>
              <a:rPr lang="es-MX" sz="1800" dirty="0">
                <a:solidFill>
                  <a:schemeClr val="dk1"/>
                </a:solidFill>
                <a:latin typeface="Gill Sans"/>
                <a:ea typeface="Gill Sans"/>
                <a:cs typeface="Gill Sans"/>
                <a:sym typeface="Gill Sans"/>
              </a:rPr>
              <a:t>MySQL para combinar o unir dos o más cadenas y </a:t>
            </a:r>
            <a:endParaRPr dirty="0"/>
          </a:p>
          <a:p>
            <a:pPr marL="0" marR="0" lvl="0" indent="0" algn="l" rtl="0">
              <a:spcBef>
                <a:spcPts val="0"/>
              </a:spcBef>
              <a:spcAft>
                <a:spcPts val="0"/>
              </a:spcAft>
              <a:buNone/>
            </a:pPr>
            <a:r>
              <a:rPr lang="es-MX" sz="1800" dirty="0">
                <a:solidFill>
                  <a:schemeClr val="dk1"/>
                </a:solidFill>
                <a:latin typeface="Gill Sans"/>
                <a:ea typeface="Gill Sans"/>
                <a:cs typeface="Gill Sans"/>
                <a:sym typeface="Gill Sans"/>
              </a:rPr>
              <a:t>devolverlas como un solo valor. El nombre CONCAT</a:t>
            </a:r>
            <a:endParaRPr sz="18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800" dirty="0">
                <a:solidFill>
                  <a:schemeClr val="dk1"/>
                </a:solidFill>
                <a:latin typeface="Gill Sans"/>
                <a:ea typeface="Gill Sans"/>
                <a:cs typeface="Gill Sans"/>
                <a:sym typeface="Gill Sans"/>
              </a:rPr>
              <a:t>proviene del verbo concatenación, que significa unir 2 </a:t>
            </a:r>
            <a:endParaRPr dirty="0"/>
          </a:p>
          <a:p>
            <a:pPr marL="0" marR="0" lvl="0" indent="0" algn="l" rtl="0">
              <a:spcBef>
                <a:spcPts val="0"/>
              </a:spcBef>
              <a:spcAft>
                <a:spcPts val="0"/>
              </a:spcAft>
              <a:buNone/>
            </a:pPr>
            <a:r>
              <a:rPr lang="es-MX" sz="1800" dirty="0">
                <a:solidFill>
                  <a:schemeClr val="dk1"/>
                </a:solidFill>
                <a:latin typeface="Gill Sans"/>
                <a:ea typeface="Gill Sans"/>
                <a:cs typeface="Gill Sans"/>
                <a:sym typeface="Gill Sans"/>
              </a:rPr>
              <a:t>o más entidades juntas. </a:t>
            </a:r>
            <a:endParaRPr sz="1800"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dirty="0">
              <a:solidFill>
                <a:srgbClr val="002060"/>
              </a:solidFill>
              <a:latin typeface="Gill Sans"/>
              <a:ea typeface="Gill Sans"/>
              <a:cs typeface="Gill Sans"/>
              <a:sym typeface="Gill Sans"/>
            </a:endParaRPr>
          </a:p>
        </p:txBody>
      </p:sp>
      <p:sp>
        <p:nvSpPr>
          <p:cNvPr id="131" name="Google Shape;131;p16"/>
          <p:cNvSpPr txBox="1"/>
          <p:nvPr/>
        </p:nvSpPr>
        <p:spPr>
          <a:xfrm>
            <a:off x="6825068" y="2373508"/>
            <a:ext cx="4581022" cy="37548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CREATE FUNCTION </a:t>
            </a:r>
            <a:r>
              <a:rPr lang="es-MX" sz="1400" b="1" dirty="0" err="1">
                <a:solidFill>
                  <a:schemeClr val="dk1"/>
                </a:solidFill>
                <a:latin typeface="Gill Sans"/>
                <a:ea typeface="Gill Sans"/>
                <a:cs typeface="Gill Sans"/>
                <a:sym typeface="Gill Sans"/>
              </a:rPr>
              <a:t>uso_concat</a:t>
            </a:r>
            <a:r>
              <a:rPr lang="es-MX" sz="1400" b="1" dirty="0">
                <a:solidFill>
                  <a:schemeClr val="dk1"/>
                </a:solidFill>
                <a:latin typeface="Gill Sans"/>
                <a:ea typeface="Gill Sans"/>
                <a:cs typeface="Gill Sans"/>
                <a:sym typeface="Gill Sans"/>
              </a:rPr>
              <a:t>(</a:t>
            </a:r>
            <a:r>
              <a:rPr lang="es-MX" sz="1400" b="1" dirty="0" err="1">
                <a:solidFill>
                  <a:schemeClr val="dk1"/>
                </a:solidFill>
                <a:latin typeface="Gill Sans"/>
                <a:ea typeface="Gill Sans"/>
                <a:cs typeface="Gill Sans"/>
                <a:sym typeface="Gill Sans"/>
              </a:rPr>
              <a:t>limiteIteracion</a:t>
            </a:r>
            <a:r>
              <a:rPr lang="es-MX" sz="1400" b="1" dirty="0">
                <a:solidFill>
                  <a:schemeClr val="dk1"/>
                </a:solidFill>
                <a:latin typeface="Gill Sans"/>
                <a:ea typeface="Gill Sans"/>
                <a:cs typeface="Gill Sans"/>
                <a:sym typeface="Gill Sans"/>
              </a:rPr>
              <a:t> INTEGER) RETURNS TEXT</a:t>
            </a:r>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BEGIN</a:t>
            </a:r>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DECLARE respuesta TEXT DEFAULT '';</a:t>
            </a:r>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DECLARE x INTEGER DEFAULT </a:t>
            </a:r>
            <a:r>
              <a:rPr lang="es-MX" sz="1400" b="1" dirty="0" err="1">
                <a:solidFill>
                  <a:schemeClr val="dk1"/>
                </a:solidFill>
                <a:latin typeface="Gill Sans"/>
                <a:ea typeface="Gill Sans"/>
                <a:cs typeface="Gill Sans"/>
                <a:sym typeface="Gill Sans"/>
              </a:rPr>
              <a:t>limiteIteracion</a:t>
            </a:r>
            <a:r>
              <a:rPr lang="es-MX" sz="1400" b="1" dirty="0">
                <a:solidFill>
                  <a:schemeClr val="dk1"/>
                </a:solidFill>
                <a:latin typeface="Gill Sans"/>
                <a:ea typeface="Gill Sans"/>
                <a:cs typeface="Gill Sans"/>
                <a:sym typeface="Gill Sans"/>
              </a:rPr>
              <a:t>;</a:t>
            </a:r>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REPEAT</a:t>
            </a:r>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IF (x % 2 = 0)</a:t>
            </a:r>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THEN</a:t>
            </a:r>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SET respuesta = CONCAT(respuesta, x, ' -AA- ');</a:t>
            </a:r>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ELSE</a:t>
            </a:r>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SET respuesta = CONCAT(respuesta, x, ' -BB- ');</a:t>
            </a:r>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END IF;</a:t>
            </a:r>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SET x = x - 1;</a:t>
            </a:r>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UNTIL x &lt;= 0 END REPEAT ;</a:t>
            </a:r>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RETURN respuesta;</a:t>
            </a:r>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END;</a:t>
            </a:r>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SELECT </a:t>
            </a:r>
            <a:r>
              <a:rPr lang="es-MX" sz="1400" b="1" dirty="0" err="1">
                <a:solidFill>
                  <a:schemeClr val="dk1"/>
                </a:solidFill>
                <a:latin typeface="Gill Sans"/>
                <a:ea typeface="Gill Sans"/>
                <a:cs typeface="Gill Sans"/>
                <a:sym typeface="Gill Sans"/>
              </a:rPr>
              <a:t>uso_concat</a:t>
            </a:r>
            <a:r>
              <a:rPr lang="es-MX" sz="1400" b="1" dirty="0">
                <a:solidFill>
                  <a:schemeClr val="dk1"/>
                </a:solidFill>
                <a:latin typeface="Gill Sans"/>
                <a:ea typeface="Gill Sans"/>
                <a:cs typeface="Gill Sans"/>
                <a:sym typeface="Gill Sans"/>
              </a:rPr>
              <a:t>(10);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MANEJO DE CONCEPTOS</a:t>
            </a:r>
            <a:endParaRPr/>
          </a:p>
        </p:txBody>
      </p:sp>
      <p:sp>
        <p:nvSpPr>
          <p:cNvPr id="138" name="Google Shape;138;p17"/>
          <p:cNvSpPr txBox="1"/>
          <p:nvPr/>
        </p:nvSpPr>
        <p:spPr>
          <a:xfrm>
            <a:off x="581193" y="2122716"/>
            <a:ext cx="8658341" cy="341627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1800"/>
              <a:buFont typeface="Gill Sans"/>
              <a:buAutoNum type="arabicPeriod" startAt="6"/>
            </a:pPr>
            <a:r>
              <a:rPr lang="es-MX" sz="1800" b="1" dirty="0">
                <a:solidFill>
                  <a:srgbClr val="002060"/>
                </a:solidFill>
                <a:latin typeface="Gill Sans"/>
                <a:ea typeface="Gill Sans"/>
                <a:cs typeface="Gill Sans"/>
                <a:sym typeface="Gill Sans"/>
              </a:rPr>
              <a:t>Para qué sirve la función SUBSTRING </a:t>
            </a:r>
            <a:r>
              <a:rPr lang="es-MX" sz="1800" b="1" dirty="0" err="1">
                <a:solidFill>
                  <a:srgbClr val="002060"/>
                </a:solidFill>
                <a:latin typeface="Gill Sans"/>
                <a:ea typeface="Gill Sans"/>
                <a:cs typeface="Gill Sans"/>
                <a:sym typeface="Gill Sans"/>
              </a:rPr>
              <a:t>ycomo</a:t>
            </a:r>
            <a:r>
              <a:rPr lang="es-MX" sz="1800" b="1" dirty="0">
                <a:solidFill>
                  <a:srgbClr val="002060"/>
                </a:solidFill>
                <a:latin typeface="Gill Sans"/>
                <a:ea typeface="Gill Sans"/>
                <a:cs typeface="Gill Sans"/>
                <a:sym typeface="Gill Sans"/>
              </a:rPr>
              <a:t> funciona en MYSQL                                                             ¿Crear una función que muestre el uso de las función SUBSTRING?                                                                  ∙ La función recibe un nombre completo.                                                                                                                   ■ INPUT: Ximena Condori Mar                                                                                                                      ∙ La función solo retorna el nombre.                                                                                                                  ■ OUTPUT: Ximena</a:t>
            </a:r>
            <a:endParaRPr dirty="0"/>
          </a:p>
          <a:p>
            <a:pPr marL="0" marR="0" lvl="0" indent="0" algn="l" rtl="0">
              <a:spcBef>
                <a:spcPts val="0"/>
              </a:spcBef>
              <a:spcAft>
                <a:spcPts val="0"/>
              </a:spcAft>
              <a:buNone/>
            </a:pPr>
            <a:r>
              <a:rPr lang="es-MX" sz="1800" dirty="0">
                <a:solidFill>
                  <a:schemeClr val="dk1"/>
                </a:solidFill>
                <a:latin typeface="Gill Sans"/>
                <a:ea typeface="Gill Sans"/>
                <a:cs typeface="Gill Sans"/>
                <a:sym typeface="Gill Sans"/>
              </a:rPr>
              <a:t>La función de </a:t>
            </a:r>
            <a:r>
              <a:rPr lang="es-MX" sz="1800" dirty="0" err="1">
                <a:solidFill>
                  <a:schemeClr val="dk1"/>
                </a:solidFill>
                <a:latin typeface="Gill Sans"/>
                <a:ea typeface="Gill Sans"/>
                <a:cs typeface="Gill Sans"/>
                <a:sym typeface="Gill Sans"/>
              </a:rPr>
              <a:t>subcadena</a:t>
            </a:r>
            <a:r>
              <a:rPr lang="es-MX" sz="1800" dirty="0">
                <a:solidFill>
                  <a:schemeClr val="dk1"/>
                </a:solidFill>
                <a:latin typeface="Gill Sans"/>
                <a:ea typeface="Gill Sans"/>
                <a:cs typeface="Gill Sans"/>
                <a:sym typeface="Gill Sans"/>
              </a:rPr>
              <a:t> de MySQL se utiliza para extraer </a:t>
            </a:r>
            <a:endParaRPr dirty="0"/>
          </a:p>
          <a:p>
            <a:pPr marL="0" marR="0" lvl="0" indent="0" algn="l" rtl="0">
              <a:spcBef>
                <a:spcPts val="0"/>
              </a:spcBef>
              <a:spcAft>
                <a:spcPts val="0"/>
              </a:spcAft>
              <a:buNone/>
            </a:pPr>
            <a:r>
              <a:rPr lang="es-MX" sz="1800" dirty="0">
                <a:solidFill>
                  <a:schemeClr val="dk1"/>
                </a:solidFill>
                <a:latin typeface="Gill Sans"/>
                <a:ea typeface="Gill Sans"/>
                <a:cs typeface="Gill Sans"/>
                <a:sym typeface="Gill Sans"/>
              </a:rPr>
              <a:t>una </a:t>
            </a:r>
            <a:r>
              <a:rPr lang="es-MX" sz="1800" dirty="0" err="1">
                <a:solidFill>
                  <a:schemeClr val="dk1"/>
                </a:solidFill>
                <a:latin typeface="Gill Sans"/>
                <a:ea typeface="Gill Sans"/>
                <a:cs typeface="Gill Sans"/>
                <a:sym typeface="Gill Sans"/>
              </a:rPr>
              <a:t>subcadena</a:t>
            </a:r>
            <a:r>
              <a:rPr lang="es-MX" sz="1800" dirty="0">
                <a:solidFill>
                  <a:schemeClr val="dk1"/>
                </a:solidFill>
                <a:latin typeface="Gill Sans"/>
                <a:ea typeface="Gill Sans"/>
                <a:cs typeface="Gill Sans"/>
                <a:sym typeface="Gill Sans"/>
              </a:rPr>
              <a:t> o una parte de la cadena contra la cadena </a:t>
            </a:r>
            <a:endParaRPr dirty="0"/>
          </a:p>
          <a:p>
            <a:pPr marL="0" marR="0" lvl="0" indent="0" algn="l" rtl="0">
              <a:spcBef>
                <a:spcPts val="0"/>
              </a:spcBef>
              <a:spcAft>
                <a:spcPts val="0"/>
              </a:spcAft>
              <a:buNone/>
            </a:pPr>
            <a:r>
              <a:rPr lang="es-MX" sz="1800" dirty="0">
                <a:solidFill>
                  <a:schemeClr val="dk1"/>
                </a:solidFill>
                <a:latin typeface="Gill Sans"/>
                <a:ea typeface="Gill Sans"/>
                <a:cs typeface="Gill Sans"/>
                <a:sym typeface="Gill Sans"/>
              </a:rPr>
              <a:t>de entrada. Como sugiere el nombre, la función </a:t>
            </a:r>
            <a:r>
              <a:rPr lang="es-MX" sz="1800" dirty="0" err="1">
                <a:solidFill>
                  <a:schemeClr val="dk1"/>
                </a:solidFill>
                <a:latin typeface="Gill Sans"/>
                <a:ea typeface="Gill Sans"/>
                <a:cs typeface="Gill Sans"/>
                <a:sym typeface="Gill Sans"/>
              </a:rPr>
              <a:t>Substring</a:t>
            </a:r>
            <a:r>
              <a:rPr lang="es-MX" sz="1800" dirty="0">
                <a:solidFill>
                  <a:schemeClr val="dk1"/>
                </a:solidFill>
                <a:latin typeface="Gill Sans"/>
                <a:ea typeface="Gill Sans"/>
                <a:cs typeface="Gill Sans"/>
                <a:sym typeface="Gill Sans"/>
              </a:rPr>
              <a:t> </a:t>
            </a:r>
            <a:endParaRPr dirty="0"/>
          </a:p>
          <a:p>
            <a:pPr marL="0" marR="0" lvl="0" indent="0" algn="l" rtl="0">
              <a:spcBef>
                <a:spcPts val="0"/>
              </a:spcBef>
              <a:spcAft>
                <a:spcPts val="0"/>
              </a:spcAft>
              <a:buNone/>
            </a:pPr>
            <a:r>
              <a:rPr lang="es-MX" sz="1800" dirty="0">
                <a:solidFill>
                  <a:schemeClr val="dk1"/>
                </a:solidFill>
                <a:latin typeface="Gill Sans"/>
                <a:ea typeface="Gill Sans"/>
                <a:cs typeface="Gill Sans"/>
                <a:sym typeface="Gill Sans"/>
              </a:rPr>
              <a:t>opera en una cadena de entrada y devuelve una </a:t>
            </a:r>
            <a:r>
              <a:rPr lang="es-MX" sz="1800" dirty="0" err="1">
                <a:solidFill>
                  <a:schemeClr val="dk1"/>
                </a:solidFill>
                <a:latin typeface="Gill Sans"/>
                <a:ea typeface="Gill Sans"/>
                <a:cs typeface="Gill Sans"/>
                <a:sym typeface="Gill Sans"/>
              </a:rPr>
              <a:t>subcadena</a:t>
            </a:r>
            <a:r>
              <a:rPr lang="es-MX" sz="1800" dirty="0">
                <a:solidFill>
                  <a:schemeClr val="dk1"/>
                </a:solidFill>
                <a:latin typeface="Gill Sans"/>
                <a:ea typeface="Gill Sans"/>
                <a:cs typeface="Gill Sans"/>
                <a:sym typeface="Gill Sans"/>
              </a:rPr>
              <a:t> </a:t>
            </a:r>
            <a:endParaRPr dirty="0"/>
          </a:p>
          <a:p>
            <a:pPr marL="0" marR="0" lvl="0" indent="0" algn="l" rtl="0">
              <a:spcBef>
                <a:spcPts val="0"/>
              </a:spcBef>
              <a:spcAft>
                <a:spcPts val="0"/>
              </a:spcAft>
              <a:buNone/>
            </a:pPr>
            <a:r>
              <a:rPr lang="es-MX" sz="1800" dirty="0">
                <a:solidFill>
                  <a:schemeClr val="dk1"/>
                </a:solidFill>
                <a:latin typeface="Gill Sans"/>
                <a:ea typeface="Gill Sans"/>
                <a:cs typeface="Gill Sans"/>
                <a:sym typeface="Gill Sans"/>
              </a:rPr>
              <a:t>más pequeña contra las opciones especificadas.</a:t>
            </a:r>
            <a:endParaRPr sz="1800" dirty="0">
              <a:solidFill>
                <a:schemeClr val="dk1"/>
              </a:solidFill>
              <a:latin typeface="Gill Sans"/>
              <a:ea typeface="Gill Sans"/>
              <a:cs typeface="Gill Sans"/>
              <a:sym typeface="Gill Sans"/>
            </a:endParaRPr>
          </a:p>
          <a:p>
            <a:pPr marL="342900" marR="0" lvl="0" indent="-228600" algn="l" rtl="0">
              <a:spcBef>
                <a:spcPts val="0"/>
              </a:spcBef>
              <a:spcAft>
                <a:spcPts val="0"/>
              </a:spcAft>
              <a:buClr>
                <a:schemeClr val="dk1"/>
              </a:buClr>
              <a:buSzPts val="1800"/>
              <a:buFont typeface="Gill Sans"/>
              <a:buNone/>
            </a:pPr>
            <a:endParaRPr sz="1800" b="1" dirty="0">
              <a:solidFill>
                <a:srgbClr val="002060"/>
              </a:solidFill>
              <a:latin typeface="Gill Sans"/>
              <a:ea typeface="Gill Sans"/>
              <a:cs typeface="Gill Sans"/>
              <a:sym typeface="Gill Sans"/>
            </a:endParaRPr>
          </a:p>
        </p:txBody>
      </p:sp>
      <p:sp>
        <p:nvSpPr>
          <p:cNvPr id="139" name="Google Shape;139;p17"/>
          <p:cNvSpPr txBox="1"/>
          <p:nvPr/>
        </p:nvSpPr>
        <p:spPr>
          <a:xfrm>
            <a:off x="7533298" y="3050621"/>
            <a:ext cx="4856931" cy="2893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400" b="1" dirty="0" err="1">
                <a:solidFill>
                  <a:schemeClr val="dk1"/>
                </a:solidFill>
                <a:latin typeface="Gill Sans"/>
                <a:ea typeface="Gill Sans"/>
                <a:cs typeface="Gill Sans"/>
                <a:sym typeface="Gill Sans"/>
              </a:rPr>
              <a:t>create</a:t>
            </a:r>
            <a:r>
              <a:rPr lang="es-MX" sz="1400" b="1" dirty="0">
                <a:solidFill>
                  <a:schemeClr val="dk1"/>
                </a:solidFill>
                <a:latin typeface="Gill Sans"/>
                <a:ea typeface="Gill Sans"/>
                <a:cs typeface="Gill Sans"/>
                <a:sym typeface="Gill Sans"/>
              </a:rPr>
              <a:t> </a:t>
            </a:r>
            <a:r>
              <a:rPr lang="es-MX" sz="1400" b="1" dirty="0" err="1">
                <a:solidFill>
                  <a:schemeClr val="dk1"/>
                </a:solidFill>
                <a:latin typeface="Gill Sans"/>
                <a:ea typeface="Gill Sans"/>
                <a:cs typeface="Gill Sans"/>
                <a:sym typeface="Gill Sans"/>
              </a:rPr>
              <a:t>function</a:t>
            </a:r>
            <a:r>
              <a:rPr lang="es-MX" sz="1400" b="1" dirty="0">
                <a:solidFill>
                  <a:schemeClr val="dk1"/>
                </a:solidFill>
                <a:latin typeface="Gill Sans"/>
                <a:ea typeface="Gill Sans"/>
                <a:cs typeface="Gill Sans"/>
                <a:sym typeface="Gill Sans"/>
              </a:rPr>
              <a:t> USAR_SUBSTRING(primero VARCHAR(30)) </a:t>
            </a:r>
            <a:endParaRPr dirty="0"/>
          </a:p>
          <a:p>
            <a:pPr marL="0" marR="0" lvl="0" indent="0" algn="l" rtl="0">
              <a:spcBef>
                <a:spcPts val="0"/>
              </a:spcBef>
              <a:spcAft>
                <a:spcPts val="0"/>
              </a:spcAft>
              <a:buNone/>
            </a:pPr>
            <a:r>
              <a:rPr lang="es-MX" sz="1400" b="1" dirty="0" err="1">
                <a:solidFill>
                  <a:schemeClr val="dk1"/>
                </a:solidFill>
                <a:latin typeface="Gill Sans"/>
                <a:ea typeface="Gill Sans"/>
                <a:cs typeface="Gill Sans"/>
                <a:sym typeface="Gill Sans"/>
              </a:rPr>
              <a:t>returns</a:t>
            </a:r>
            <a:r>
              <a:rPr lang="es-MX" sz="1400" b="1" dirty="0">
                <a:solidFill>
                  <a:schemeClr val="dk1"/>
                </a:solidFill>
                <a:latin typeface="Gill Sans"/>
                <a:ea typeface="Gill Sans"/>
                <a:cs typeface="Gill Sans"/>
                <a:sym typeface="Gill Sans"/>
              </a:rPr>
              <a:t> TEXT </a:t>
            </a:r>
            <a:endParaRPr dirty="0"/>
          </a:p>
          <a:p>
            <a:pPr marL="0" marR="0" lvl="0" indent="0" algn="l" rtl="0">
              <a:spcBef>
                <a:spcPts val="0"/>
              </a:spcBef>
              <a:spcAft>
                <a:spcPts val="0"/>
              </a:spcAft>
              <a:buNone/>
            </a:pPr>
            <a:r>
              <a:rPr lang="es-MX" sz="1400" b="1" dirty="0" err="1">
                <a:solidFill>
                  <a:schemeClr val="dk1"/>
                </a:solidFill>
                <a:latin typeface="Gill Sans"/>
                <a:ea typeface="Gill Sans"/>
                <a:cs typeface="Gill Sans"/>
                <a:sym typeface="Gill Sans"/>
              </a:rPr>
              <a:t>begin</a:t>
            </a:r>
            <a:r>
              <a:rPr lang="es-MX" sz="1400" b="1" dirty="0">
                <a:solidFill>
                  <a:schemeClr val="dk1"/>
                </a:solidFill>
                <a:latin typeface="Gill Sans"/>
                <a:ea typeface="Gill Sans"/>
                <a:cs typeface="Gill Sans"/>
                <a:sym typeface="Gill Sans"/>
              </a:rPr>
              <a:t> </a:t>
            </a:r>
            <a:endParaRPr dirty="0"/>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declare </a:t>
            </a:r>
            <a:r>
              <a:rPr lang="es-MX" sz="1400" b="1" dirty="0" err="1">
                <a:solidFill>
                  <a:schemeClr val="dk1"/>
                </a:solidFill>
                <a:latin typeface="Gill Sans"/>
                <a:ea typeface="Gill Sans"/>
                <a:cs typeface="Gill Sans"/>
                <a:sym typeface="Gill Sans"/>
              </a:rPr>
              <a:t>str</a:t>
            </a:r>
            <a:r>
              <a:rPr lang="es-MX" sz="1400" b="1" dirty="0">
                <a:solidFill>
                  <a:schemeClr val="dk1"/>
                </a:solidFill>
                <a:latin typeface="Gill Sans"/>
                <a:ea typeface="Gill Sans"/>
                <a:cs typeface="Gill Sans"/>
                <a:sym typeface="Gill Sans"/>
              </a:rPr>
              <a:t> TEXT; </a:t>
            </a:r>
            <a:endParaRPr dirty="0"/>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declare x </a:t>
            </a:r>
            <a:r>
              <a:rPr lang="es-MX" sz="1400" b="1" dirty="0" err="1">
                <a:solidFill>
                  <a:schemeClr val="dk1"/>
                </a:solidFill>
                <a:latin typeface="Gill Sans"/>
                <a:ea typeface="Gill Sans"/>
                <a:cs typeface="Gill Sans"/>
                <a:sym typeface="Gill Sans"/>
              </a:rPr>
              <a:t>integer</a:t>
            </a:r>
            <a:r>
              <a:rPr lang="es-MX" sz="1400" b="1" dirty="0">
                <a:solidFill>
                  <a:schemeClr val="dk1"/>
                </a:solidFill>
                <a:latin typeface="Gill Sans"/>
                <a:ea typeface="Gill Sans"/>
                <a:cs typeface="Gill Sans"/>
                <a:sym typeface="Gill Sans"/>
              </a:rPr>
              <a:t> default 1; </a:t>
            </a:r>
            <a:endParaRPr dirty="0"/>
          </a:p>
          <a:p>
            <a:pPr marL="0" marR="0" lvl="0" indent="0" algn="l" rtl="0">
              <a:spcBef>
                <a:spcPts val="0"/>
              </a:spcBef>
              <a:spcAft>
                <a:spcPts val="0"/>
              </a:spcAft>
              <a:buNone/>
            </a:pPr>
            <a:r>
              <a:rPr lang="es-MX" sz="1400" b="1" dirty="0" err="1">
                <a:solidFill>
                  <a:schemeClr val="dk1"/>
                </a:solidFill>
                <a:latin typeface="Gill Sans"/>
                <a:ea typeface="Gill Sans"/>
                <a:cs typeface="Gill Sans"/>
                <a:sym typeface="Gill Sans"/>
              </a:rPr>
              <a:t>repeat</a:t>
            </a:r>
            <a:r>
              <a:rPr lang="es-MX" sz="1400" b="1" dirty="0">
                <a:solidFill>
                  <a:schemeClr val="dk1"/>
                </a:solidFill>
                <a:latin typeface="Gill Sans"/>
                <a:ea typeface="Gill Sans"/>
                <a:cs typeface="Gill Sans"/>
                <a:sym typeface="Gill Sans"/>
              </a:rPr>
              <a:t> </a:t>
            </a:r>
            <a:endParaRPr dirty="0"/>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set </a:t>
            </a:r>
            <a:r>
              <a:rPr lang="es-MX" sz="1400" b="1" dirty="0" err="1">
                <a:solidFill>
                  <a:schemeClr val="dk1"/>
                </a:solidFill>
                <a:latin typeface="Gill Sans"/>
                <a:ea typeface="Gill Sans"/>
                <a:cs typeface="Gill Sans"/>
                <a:sym typeface="Gill Sans"/>
              </a:rPr>
              <a:t>str</a:t>
            </a:r>
            <a:r>
              <a:rPr lang="es-MX" sz="1400" b="1" dirty="0">
                <a:solidFill>
                  <a:schemeClr val="dk1"/>
                </a:solidFill>
                <a:latin typeface="Gill Sans"/>
                <a:ea typeface="Gill Sans"/>
                <a:cs typeface="Gill Sans"/>
                <a:sym typeface="Gill Sans"/>
              </a:rPr>
              <a:t> = SUBSTRING(primero,x,15 ); </a:t>
            </a:r>
            <a:endParaRPr dirty="0"/>
          </a:p>
          <a:p>
            <a:pPr marL="0" marR="0" lvl="0" indent="0" algn="l" rtl="0">
              <a:spcBef>
                <a:spcPts val="0"/>
              </a:spcBef>
              <a:spcAft>
                <a:spcPts val="0"/>
              </a:spcAft>
              <a:buNone/>
            </a:pPr>
            <a:r>
              <a:rPr lang="es-MX" sz="1400" b="1" dirty="0">
                <a:solidFill>
                  <a:schemeClr val="dk1"/>
                </a:solidFill>
                <a:latin typeface="Gill Sans"/>
                <a:ea typeface="Gill Sans"/>
                <a:cs typeface="Gill Sans"/>
                <a:sym typeface="Gill Sans"/>
              </a:rPr>
              <a:t>set x = x + 1; </a:t>
            </a:r>
            <a:endParaRPr dirty="0"/>
          </a:p>
          <a:p>
            <a:pPr marL="0" marR="0" lvl="0" indent="0" algn="l" rtl="0">
              <a:spcBef>
                <a:spcPts val="0"/>
              </a:spcBef>
              <a:spcAft>
                <a:spcPts val="0"/>
              </a:spcAft>
              <a:buNone/>
            </a:pPr>
            <a:r>
              <a:rPr lang="es-MX" sz="1400" b="1" dirty="0" err="1">
                <a:solidFill>
                  <a:schemeClr val="dk1"/>
                </a:solidFill>
                <a:latin typeface="Gill Sans"/>
                <a:ea typeface="Gill Sans"/>
                <a:cs typeface="Gill Sans"/>
                <a:sym typeface="Gill Sans"/>
              </a:rPr>
              <a:t>until</a:t>
            </a:r>
            <a:r>
              <a:rPr lang="es-MX" sz="1400" b="1" dirty="0">
                <a:solidFill>
                  <a:schemeClr val="dk1"/>
                </a:solidFill>
                <a:latin typeface="Gill Sans"/>
                <a:ea typeface="Gill Sans"/>
                <a:cs typeface="Gill Sans"/>
                <a:sym typeface="Gill Sans"/>
              </a:rPr>
              <a:t> x &lt;= 20 END REPEAT; </a:t>
            </a:r>
            <a:endParaRPr dirty="0"/>
          </a:p>
          <a:p>
            <a:pPr marL="0" marR="0" lvl="0" indent="0" algn="l" rtl="0">
              <a:spcBef>
                <a:spcPts val="0"/>
              </a:spcBef>
              <a:spcAft>
                <a:spcPts val="0"/>
              </a:spcAft>
              <a:buNone/>
            </a:pPr>
            <a:r>
              <a:rPr lang="es-MX" sz="1400" b="1" dirty="0" err="1">
                <a:solidFill>
                  <a:schemeClr val="dk1"/>
                </a:solidFill>
                <a:latin typeface="Gill Sans"/>
                <a:ea typeface="Gill Sans"/>
                <a:cs typeface="Gill Sans"/>
                <a:sym typeface="Gill Sans"/>
              </a:rPr>
              <a:t>return</a:t>
            </a:r>
            <a:r>
              <a:rPr lang="es-MX" sz="1400" b="1" dirty="0">
                <a:solidFill>
                  <a:schemeClr val="dk1"/>
                </a:solidFill>
                <a:latin typeface="Gill Sans"/>
                <a:ea typeface="Gill Sans"/>
                <a:cs typeface="Gill Sans"/>
                <a:sym typeface="Gill Sans"/>
              </a:rPr>
              <a:t> </a:t>
            </a:r>
            <a:r>
              <a:rPr lang="es-MX" sz="1400" b="1" dirty="0" err="1">
                <a:solidFill>
                  <a:schemeClr val="dk1"/>
                </a:solidFill>
                <a:latin typeface="Gill Sans"/>
                <a:ea typeface="Gill Sans"/>
                <a:cs typeface="Gill Sans"/>
                <a:sym typeface="Gill Sans"/>
              </a:rPr>
              <a:t>str</a:t>
            </a:r>
            <a:r>
              <a:rPr lang="es-MX" sz="1400" b="1" dirty="0">
                <a:solidFill>
                  <a:schemeClr val="dk1"/>
                </a:solidFill>
                <a:latin typeface="Gill Sans"/>
                <a:ea typeface="Gill Sans"/>
                <a:cs typeface="Gill Sans"/>
                <a:sym typeface="Gill Sans"/>
              </a:rPr>
              <a:t>; </a:t>
            </a:r>
            <a:endParaRPr dirty="0"/>
          </a:p>
          <a:p>
            <a:pPr marL="0" marR="0" lvl="0" indent="0" algn="l" rtl="0">
              <a:spcBef>
                <a:spcPts val="0"/>
              </a:spcBef>
              <a:spcAft>
                <a:spcPts val="0"/>
              </a:spcAft>
              <a:buNone/>
            </a:pPr>
            <a:r>
              <a:rPr lang="es-MX" sz="1400" b="1" dirty="0" err="1">
                <a:solidFill>
                  <a:schemeClr val="dk1"/>
                </a:solidFill>
                <a:latin typeface="Gill Sans"/>
                <a:ea typeface="Gill Sans"/>
                <a:cs typeface="Gill Sans"/>
                <a:sym typeface="Gill Sans"/>
              </a:rPr>
              <a:t>end</a:t>
            </a:r>
            <a:r>
              <a:rPr lang="es-MX" sz="1400" b="1" dirty="0">
                <a:solidFill>
                  <a:schemeClr val="dk1"/>
                </a:solidFill>
                <a:latin typeface="Gill Sans"/>
                <a:ea typeface="Gill Sans"/>
                <a:cs typeface="Gill Sans"/>
                <a:sym typeface="Gill Sans"/>
              </a:rPr>
              <a:t>; </a:t>
            </a:r>
            <a:endParaRPr dirty="0"/>
          </a:p>
          <a:p>
            <a:pPr marL="0" marR="0" lvl="0" indent="0" algn="l" rtl="0">
              <a:spcBef>
                <a:spcPts val="0"/>
              </a:spcBef>
              <a:spcAft>
                <a:spcPts val="0"/>
              </a:spcAft>
              <a:buNone/>
            </a:pPr>
            <a:r>
              <a:rPr lang="es-MX" sz="1400" b="1" dirty="0" err="1">
                <a:solidFill>
                  <a:schemeClr val="dk1"/>
                </a:solidFill>
                <a:latin typeface="Gill Sans"/>
                <a:ea typeface="Gill Sans"/>
                <a:cs typeface="Gill Sans"/>
                <a:sym typeface="Gill Sans"/>
              </a:rPr>
              <a:t>Select</a:t>
            </a:r>
            <a:r>
              <a:rPr lang="es-MX" sz="1400" b="1" dirty="0">
                <a:solidFill>
                  <a:schemeClr val="dk1"/>
                </a:solidFill>
                <a:latin typeface="Gill Sans"/>
                <a:ea typeface="Gill Sans"/>
                <a:cs typeface="Gill Sans"/>
                <a:sym typeface="Gill Sans"/>
              </a:rPr>
              <a:t> USAR_SUBSTRING('Ximena');</a:t>
            </a:r>
            <a:endParaRPr sz="1400" b="1" dirty="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MANEJO DE CONCEPTOS</a:t>
            </a:r>
            <a:endParaRPr/>
          </a:p>
        </p:txBody>
      </p:sp>
      <p:sp>
        <p:nvSpPr>
          <p:cNvPr id="146" name="Google Shape;146;p18"/>
          <p:cNvSpPr txBox="1"/>
          <p:nvPr/>
        </p:nvSpPr>
        <p:spPr>
          <a:xfrm>
            <a:off x="581192" y="2122716"/>
            <a:ext cx="11029615" cy="175428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1800"/>
              <a:buFont typeface="Gill Sans"/>
              <a:buAutoNum type="arabicPeriod" startAt="7"/>
            </a:pPr>
            <a:r>
              <a:rPr lang="es-MX" sz="1800" b="1" dirty="0">
                <a:solidFill>
                  <a:srgbClr val="002060"/>
                </a:solidFill>
                <a:latin typeface="Gill Sans"/>
                <a:ea typeface="Gill Sans"/>
                <a:cs typeface="Gill Sans"/>
                <a:sym typeface="Gill Sans"/>
              </a:rPr>
              <a:t>Para qué sirve la función STRCMP y como funciona en MYSQL                                                                   ∙ ¿Crear una función que muestre el uso de las función STRCMP?                                                                       ∙ La función debe comparar 3 cadenas. Y deberá determinar si dos de ellas son iguales.</a:t>
            </a:r>
            <a:endParaRPr dirty="0"/>
          </a:p>
          <a:p>
            <a:pPr marL="0" marR="0" lvl="0" indent="0" algn="l" rtl="0">
              <a:spcBef>
                <a:spcPts val="0"/>
              </a:spcBef>
              <a:spcAft>
                <a:spcPts val="0"/>
              </a:spcAft>
              <a:buNone/>
            </a:pPr>
            <a:r>
              <a:rPr lang="es-MX" sz="1800" dirty="0">
                <a:solidFill>
                  <a:schemeClr val="dk1"/>
                </a:solidFill>
                <a:latin typeface="Gill Sans"/>
                <a:ea typeface="Gill Sans"/>
                <a:cs typeface="Gill Sans"/>
                <a:sym typeface="Gill Sans"/>
              </a:rPr>
              <a:t>La función STRCMP() en MySQL se usa para comparar dos </a:t>
            </a:r>
            <a:r>
              <a:rPr lang="es-MX" sz="1800" dirty="0" err="1">
                <a:solidFill>
                  <a:schemeClr val="dk1"/>
                </a:solidFill>
                <a:latin typeface="Gill Sans"/>
                <a:ea typeface="Gill Sans"/>
                <a:cs typeface="Gill Sans"/>
                <a:sym typeface="Gill Sans"/>
              </a:rPr>
              <a:t>strings</a:t>
            </a:r>
            <a:r>
              <a:rPr lang="es-MX" sz="1800" dirty="0">
                <a:solidFill>
                  <a:schemeClr val="dk1"/>
                </a:solidFill>
                <a:latin typeface="Gill Sans"/>
                <a:ea typeface="Gill Sans"/>
                <a:cs typeface="Gill Sans"/>
                <a:sym typeface="Gill Sans"/>
              </a:rPr>
              <a:t>. Si ambas </a:t>
            </a:r>
            <a:r>
              <a:rPr lang="es-MX" sz="1800" dirty="0" err="1">
                <a:solidFill>
                  <a:schemeClr val="dk1"/>
                </a:solidFill>
                <a:latin typeface="Gill Sans"/>
                <a:ea typeface="Gill Sans"/>
                <a:cs typeface="Gill Sans"/>
                <a:sym typeface="Gill Sans"/>
              </a:rPr>
              <a:t>strings</a:t>
            </a:r>
            <a:r>
              <a:rPr lang="es-MX" sz="1800" dirty="0">
                <a:solidFill>
                  <a:schemeClr val="dk1"/>
                </a:solidFill>
                <a:latin typeface="Gill Sans"/>
                <a:ea typeface="Gill Sans"/>
                <a:cs typeface="Gill Sans"/>
                <a:sym typeface="Gill Sans"/>
              </a:rPr>
              <a:t> son iguales, devuelve 0, si el primer argumento es más pequeño que el segundo según el orden definido, devuelve -1 y devuelve 1 cuando el segundo es más pequeño que el primero.</a:t>
            </a:r>
            <a:endParaRPr dirty="0"/>
          </a:p>
        </p:txBody>
      </p:sp>
      <p:sp>
        <p:nvSpPr>
          <p:cNvPr id="2" name="Google Shape;131;p16">
            <a:extLst>
              <a:ext uri="{FF2B5EF4-FFF2-40B4-BE49-F238E27FC236}">
                <a16:creationId xmlns:a16="http://schemas.microsoft.com/office/drawing/2014/main" id="{B9DEB7D1-DBA8-BE05-42CE-2162F7E666BA}"/>
              </a:ext>
            </a:extLst>
          </p:cNvPr>
          <p:cNvSpPr txBox="1"/>
          <p:nvPr/>
        </p:nvSpPr>
        <p:spPr>
          <a:xfrm>
            <a:off x="3805488" y="4496773"/>
            <a:ext cx="4581022"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400" b="1" dirty="0" err="1">
                <a:solidFill>
                  <a:schemeClr val="dk1"/>
                </a:solidFill>
                <a:latin typeface="Gill Sans"/>
                <a:ea typeface="Gill Sans"/>
                <a:cs typeface="Gill Sans"/>
                <a:sym typeface="Gill Sans"/>
              </a:rPr>
              <a:t>Select</a:t>
            </a:r>
            <a:r>
              <a:rPr lang="es-MX" sz="1400" b="1" dirty="0">
                <a:solidFill>
                  <a:schemeClr val="dk1"/>
                </a:solidFill>
                <a:latin typeface="Gill Sans"/>
                <a:ea typeface="Gill Sans"/>
                <a:cs typeface="Gill Sans"/>
                <a:sym typeface="Gill Sans"/>
              </a:rPr>
              <a:t> STRCMP('</a:t>
            </a:r>
            <a:r>
              <a:rPr lang="es-MX" sz="1400" b="1" dirty="0" err="1">
                <a:solidFill>
                  <a:schemeClr val="dk1"/>
                </a:solidFill>
                <a:latin typeface="Gill Sans"/>
                <a:ea typeface="Gill Sans"/>
                <a:cs typeface="Gill Sans"/>
                <a:sym typeface="Gill Sans"/>
              </a:rPr>
              <a:t>Geeks</a:t>
            </a:r>
            <a:r>
              <a:rPr lang="es-MX" sz="1400" b="1" dirty="0">
                <a:solidFill>
                  <a:schemeClr val="dk1"/>
                </a:solidFill>
                <a:latin typeface="Gill Sans"/>
                <a:ea typeface="Gill Sans"/>
                <a:cs typeface="Gill Sans"/>
                <a:sym typeface="Gill Sans"/>
              </a:rPr>
              <a:t>', '</a:t>
            </a:r>
            <a:r>
              <a:rPr lang="es-MX" sz="1400" b="1" dirty="0" err="1">
                <a:solidFill>
                  <a:schemeClr val="dk1"/>
                </a:solidFill>
                <a:latin typeface="Gill Sans"/>
                <a:ea typeface="Gill Sans"/>
                <a:cs typeface="Gill Sans"/>
                <a:sym typeface="Gill Sans"/>
              </a:rPr>
              <a:t>Geeks</a:t>
            </a:r>
            <a:r>
              <a:rPr lang="es-MX" sz="1400" b="1" dirty="0">
                <a:solidFill>
                  <a:schemeClr val="dk1"/>
                </a:solidFill>
                <a:latin typeface="Gill Sans"/>
                <a:ea typeface="Gill Sans"/>
                <a:cs typeface="Gill Sans"/>
                <a:sym typeface="Gill Sans"/>
              </a:rPr>
              <a:t>') As '</a:t>
            </a:r>
            <a:r>
              <a:rPr lang="es-MX" sz="1400" b="1" dirty="0" err="1">
                <a:solidFill>
                  <a:schemeClr val="dk1"/>
                </a:solidFill>
                <a:latin typeface="Gill Sans"/>
                <a:ea typeface="Gill Sans"/>
                <a:cs typeface="Gill Sans"/>
                <a:sym typeface="Gill Sans"/>
              </a:rPr>
              <a:t>Cmp_Value</a:t>
            </a:r>
            <a:r>
              <a:rPr lang="es-MX" sz="1400" b="1" dirty="0">
                <a:solidFill>
                  <a:schemeClr val="dk1"/>
                </a:solidFill>
                <a:latin typeface="Gill Sans"/>
                <a:ea typeface="Gill Sans"/>
                <a:cs typeface="Gill Sans"/>
                <a:sym typeface="Gill Sans"/>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MANEJO DE CONCEPTOS</a:t>
            </a:r>
            <a:endParaRPr/>
          </a:p>
        </p:txBody>
      </p:sp>
      <p:sp>
        <p:nvSpPr>
          <p:cNvPr id="153" name="Google Shape;153;p19"/>
          <p:cNvSpPr txBox="1"/>
          <p:nvPr/>
        </p:nvSpPr>
        <p:spPr>
          <a:xfrm>
            <a:off x="581193" y="2122716"/>
            <a:ext cx="11029616" cy="203132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1800"/>
              <a:buFont typeface="Gill Sans"/>
              <a:buAutoNum type="arabicPeriod" startAt="8"/>
            </a:pPr>
            <a:r>
              <a:rPr lang="es-MX" sz="1800" b="1" dirty="0">
                <a:solidFill>
                  <a:srgbClr val="002060"/>
                </a:solidFill>
                <a:latin typeface="Gill Sans"/>
                <a:ea typeface="Gill Sans"/>
                <a:cs typeface="Gill Sans"/>
                <a:sym typeface="Gill Sans"/>
              </a:rPr>
              <a:t>Para qué sirve la función CHAR_LENGTH y LOCATE y como funciona en MYSQL                                            ∙ ¿Crear una función que muestre el uso de ambas funciones?</a:t>
            </a:r>
            <a:endParaRPr dirty="0"/>
          </a:p>
          <a:p>
            <a:pPr marL="0" marR="0" lvl="0" indent="0" algn="l" rtl="0">
              <a:spcBef>
                <a:spcPts val="0"/>
              </a:spcBef>
              <a:spcAft>
                <a:spcPts val="0"/>
              </a:spcAft>
              <a:buNone/>
            </a:pPr>
            <a:r>
              <a:rPr lang="es-MX" sz="1800" dirty="0">
                <a:solidFill>
                  <a:schemeClr val="dk1"/>
                </a:solidFill>
                <a:latin typeface="Gill Sans"/>
                <a:ea typeface="Gill Sans"/>
                <a:cs typeface="Gill Sans"/>
                <a:sym typeface="Gill Sans"/>
              </a:rPr>
              <a:t>La función CHAR_LENGTH() en MySQL se usa para encontrar la longitud de una </a:t>
            </a:r>
            <a:r>
              <a:rPr lang="es-MX" sz="1800" dirty="0" err="1">
                <a:solidFill>
                  <a:schemeClr val="dk1"/>
                </a:solidFill>
                <a:latin typeface="Gill Sans"/>
                <a:ea typeface="Gill Sans"/>
                <a:cs typeface="Gill Sans"/>
                <a:sym typeface="Gill Sans"/>
              </a:rPr>
              <a:t>string</a:t>
            </a:r>
            <a:r>
              <a:rPr lang="es-MX" sz="1800" dirty="0">
                <a:solidFill>
                  <a:schemeClr val="dk1"/>
                </a:solidFill>
                <a:latin typeface="Gill Sans"/>
                <a:ea typeface="Gill Sans"/>
                <a:cs typeface="Gill Sans"/>
                <a:sym typeface="Gill Sans"/>
              </a:rPr>
              <a:t> dada (en caracteres). Cuenta el número de caracteres e ignora si los caracteres son de un solo byte o de varios bytes.</a:t>
            </a:r>
            <a:endParaRPr dirty="0"/>
          </a:p>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800" dirty="0">
                <a:solidFill>
                  <a:schemeClr val="dk1"/>
                </a:solidFill>
                <a:latin typeface="Gill Sans"/>
                <a:ea typeface="Gill Sans"/>
                <a:cs typeface="Gill Sans"/>
                <a:sym typeface="Gill Sans"/>
              </a:rPr>
              <a:t>La función LOCATE() en MySQL se usa para encontrar la ubicación de una </a:t>
            </a:r>
            <a:r>
              <a:rPr lang="es-MX" sz="1800" dirty="0" err="1">
                <a:solidFill>
                  <a:schemeClr val="dk1"/>
                </a:solidFill>
                <a:latin typeface="Gill Sans"/>
                <a:ea typeface="Gill Sans"/>
                <a:cs typeface="Gill Sans"/>
                <a:sym typeface="Gill Sans"/>
              </a:rPr>
              <a:t>substring</a:t>
            </a:r>
            <a:r>
              <a:rPr lang="es-MX" sz="1800" dirty="0">
                <a:solidFill>
                  <a:schemeClr val="dk1"/>
                </a:solidFill>
                <a:latin typeface="Gill Sans"/>
                <a:ea typeface="Gill Sans"/>
                <a:cs typeface="Gill Sans"/>
                <a:sym typeface="Gill Sans"/>
              </a:rPr>
              <a:t> en una </a:t>
            </a:r>
            <a:r>
              <a:rPr lang="es-MX" sz="1800" dirty="0" err="1">
                <a:solidFill>
                  <a:schemeClr val="dk1"/>
                </a:solidFill>
                <a:latin typeface="Gill Sans"/>
                <a:ea typeface="Gill Sans"/>
                <a:cs typeface="Gill Sans"/>
                <a:sym typeface="Gill Sans"/>
              </a:rPr>
              <a:t>string</a:t>
            </a:r>
            <a:r>
              <a:rPr lang="es-MX" sz="1800" dirty="0">
                <a:solidFill>
                  <a:schemeClr val="dk1"/>
                </a:solidFill>
                <a:latin typeface="Gill Sans"/>
                <a:ea typeface="Gill Sans"/>
                <a:cs typeface="Gill Sans"/>
                <a:sym typeface="Gill Sans"/>
              </a:rPr>
              <a:t>. Devolverá la ubicación de la primera aparición de la </a:t>
            </a:r>
            <a:r>
              <a:rPr lang="es-MX" sz="1800" dirty="0" err="1">
                <a:solidFill>
                  <a:schemeClr val="dk1"/>
                </a:solidFill>
                <a:latin typeface="Gill Sans"/>
                <a:ea typeface="Gill Sans"/>
                <a:cs typeface="Gill Sans"/>
                <a:sym typeface="Gill Sans"/>
              </a:rPr>
              <a:t>substring</a:t>
            </a:r>
            <a:r>
              <a:rPr lang="es-MX" sz="1800" dirty="0">
                <a:solidFill>
                  <a:schemeClr val="dk1"/>
                </a:solidFill>
                <a:latin typeface="Gill Sans"/>
                <a:ea typeface="Gill Sans"/>
                <a:cs typeface="Gill Sans"/>
                <a:sym typeface="Gill Sans"/>
              </a:rPr>
              <a:t> en la </a:t>
            </a:r>
            <a:r>
              <a:rPr lang="es-MX" sz="1800" dirty="0" err="1">
                <a:solidFill>
                  <a:schemeClr val="dk1"/>
                </a:solidFill>
                <a:latin typeface="Gill Sans"/>
                <a:ea typeface="Gill Sans"/>
                <a:cs typeface="Gill Sans"/>
                <a:sym typeface="Gill Sans"/>
              </a:rPr>
              <a:t>string</a:t>
            </a:r>
            <a:r>
              <a:rPr lang="es-MX" sz="1800" dirty="0">
                <a:solidFill>
                  <a:schemeClr val="dk1"/>
                </a:solidFill>
                <a:latin typeface="Gill Sans"/>
                <a:ea typeface="Gill Sans"/>
                <a:cs typeface="Gill Sans"/>
                <a:sym typeface="Gill Sans"/>
              </a:rPr>
              <a:t>. Si la </a:t>
            </a:r>
            <a:r>
              <a:rPr lang="es-MX" sz="1800" dirty="0" err="1">
                <a:solidFill>
                  <a:schemeClr val="dk1"/>
                </a:solidFill>
                <a:latin typeface="Gill Sans"/>
                <a:ea typeface="Gill Sans"/>
                <a:cs typeface="Gill Sans"/>
                <a:sym typeface="Gill Sans"/>
              </a:rPr>
              <a:t>substring</a:t>
            </a:r>
            <a:r>
              <a:rPr lang="es-MX" sz="1800" dirty="0">
                <a:solidFill>
                  <a:schemeClr val="dk1"/>
                </a:solidFill>
                <a:latin typeface="Gill Sans"/>
                <a:ea typeface="Gill Sans"/>
                <a:cs typeface="Gill Sans"/>
                <a:sym typeface="Gill Sans"/>
              </a:rPr>
              <a:t> no está presente en la </a:t>
            </a:r>
            <a:r>
              <a:rPr lang="es-MX" sz="1800" dirty="0" err="1">
                <a:solidFill>
                  <a:schemeClr val="dk1"/>
                </a:solidFill>
                <a:latin typeface="Gill Sans"/>
                <a:ea typeface="Gill Sans"/>
                <a:cs typeface="Gill Sans"/>
                <a:sym typeface="Gill Sans"/>
              </a:rPr>
              <a:t>string</a:t>
            </a:r>
            <a:r>
              <a:rPr lang="es-MX" sz="1800" dirty="0">
                <a:solidFill>
                  <a:schemeClr val="dk1"/>
                </a:solidFill>
                <a:latin typeface="Gill Sans"/>
                <a:ea typeface="Gill Sans"/>
                <a:cs typeface="Gill Sans"/>
                <a:sym typeface="Gill Sans"/>
              </a:rPr>
              <a:t>, devolverá 0.</a:t>
            </a:r>
            <a:endParaRPr sz="1800" dirty="0">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MANEJO DE CONCEPTOS</a:t>
            </a:r>
            <a:endParaRPr/>
          </a:p>
        </p:txBody>
      </p:sp>
      <p:sp>
        <p:nvSpPr>
          <p:cNvPr id="160" name="Google Shape;160;p20"/>
          <p:cNvSpPr txBox="1"/>
          <p:nvPr/>
        </p:nvSpPr>
        <p:spPr>
          <a:xfrm>
            <a:off x="581193" y="2011880"/>
            <a:ext cx="11029616" cy="480131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1800"/>
              <a:buFont typeface="Gill Sans"/>
              <a:buAutoNum type="arabicPeriod" startAt="9"/>
            </a:pPr>
            <a:r>
              <a:rPr lang="es-MX" sz="1800" b="1">
                <a:solidFill>
                  <a:srgbClr val="002060"/>
                </a:solidFill>
                <a:latin typeface="Gill Sans"/>
                <a:ea typeface="Gill Sans"/>
                <a:cs typeface="Gill Sans"/>
                <a:sym typeface="Gill Sans"/>
              </a:rPr>
              <a:t>¿Cual es la diferencia entre las funciones de agresión y funciones creados por el DBA? Es decir funciones creadas por el usuario.</a:t>
            </a:r>
            <a:endParaRPr/>
          </a:p>
          <a:p>
            <a:pPr marL="0" marR="0" lvl="0" indent="0" algn="l" rtl="0">
              <a:spcBef>
                <a:spcPts val="0"/>
              </a:spcBef>
              <a:spcAft>
                <a:spcPts val="0"/>
              </a:spcAft>
              <a:buNone/>
            </a:pPr>
            <a:r>
              <a:rPr lang="es-MX" sz="1800">
                <a:solidFill>
                  <a:schemeClr val="dk1"/>
                </a:solidFill>
                <a:latin typeface="Gill Sans"/>
                <a:ea typeface="Gill Sans"/>
                <a:cs typeface="Gill Sans"/>
                <a:sym typeface="Gill Sans"/>
              </a:rPr>
              <a:t>Las funciones de agregación en SQL nos permiten efectuar operaciones sobre un conjunto de resultados, pero devolviendo un único valor agregado para todos ellos. Es decir, nos permiten obtener medias, máximos, etc... sobre un conjunto de valores</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800">
                <a:solidFill>
                  <a:schemeClr val="dk1"/>
                </a:solidFill>
                <a:latin typeface="Gill Sans"/>
                <a:ea typeface="Gill Sans"/>
                <a:cs typeface="Gill Sans"/>
                <a:sym typeface="Gill Sans"/>
              </a:rPr>
              <a:t>Una funciones definidas por el usuario (UDF) es un modo de extender MySQL con una nueva función que funciona como una función nativa de MySQL tal como ABS() o CONCAT() . function_name es el nombre que debe usarse en comandos SQL para invocar la función.</a:t>
            </a: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800" b="1">
                <a:solidFill>
                  <a:srgbClr val="002060"/>
                </a:solidFill>
                <a:latin typeface="Gill Sans"/>
                <a:ea typeface="Gill Sans"/>
                <a:cs typeface="Gill Sans"/>
                <a:sym typeface="Gill Sans"/>
              </a:rPr>
              <a:t>10.  ¿Busque y defina a qué se referirá cuando se habla de parámetros de entrada y salida en MySQL?</a:t>
            </a:r>
            <a:endParaRPr/>
          </a:p>
          <a:p>
            <a:pPr marL="0" marR="0" lvl="0" indent="0" algn="l" rtl="0">
              <a:spcBef>
                <a:spcPts val="0"/>
              </a:spcBef>
              <a:spcAft>
                <a:spcPts val="0"/>
              </a:spcAft>
              <a:buNone/>
            </a:pPr>
            <a:r>
              <a:rPr lang="es-MX" sz="1800">
                <a:solidFill>
                  <a:schemeClr val="dk1"/>
                </a:solidFill>
                <a:latin typeface="Gill Sans"/>
                <a:ea typeface="Gill Sans"/>
                <a:cs typeface="Gill Sans"/>
                <a:sym typeface="Gill Sans"/>
              </a:rPr>
              <a:t>IN: Es el tipo de parámetro que se usa por defecto. La aplicación o código que invoque al procedimiento tendrá que pasar un argumento para este parámetro. El procedimiento trabajará con una copia de su valor, teniendo el parámetro su valor original al terminar la ejecución del procedimiento. </a:t>
            </a:r>
            <a:endParaRPr/>
          </a:p>
          <a:p>
            <a:pPr marL="0" marR="0" lvl="0" indent="0" algn="l" rtl="0">
              <a:spcBef>
                <a:spcPts val="0"/>
              </a:spcBef>
              <a:spcAft>
                <a:spcPts val="0"/>
              </a:spcAft>
              <a:buNone/>
            </a:pPr>
            <a:r>
              <a:rPr lang="es-MX" sz="1800">
                <a:solidFill>
                  <a:schemeClr val="dk1"/>
                </a:solidFill>
                <a:latin typeface="Gill Sans"/>
                <a:ea typeface="Gill Sans"/>
                <a:cs typeface="Gill Sans"/>
                <a:sym typeface="Gill Sans"/>
              </a:rPr>
              <a:t>OUT: El valor de este parámetros pude ser cambiado en el procedimiento, y además su valor modificado será enviado de vuelta al código o programa que invoca el procedimiento. </a:t>
            </a:r>
            <a:endParaRPr/>
          </a:p>
          <a:p>
            <a:pPr marL="0" marR="0" lvl="0" indent="0" algn="l" rtl="0">
              <a:spcBef>
                <a:spcPts val="0"/>
              </a:spcBef>
              <a:spcAft>
                <a:spcPts val="0"/>
              </a:spcAft>
              <a:buNone/>
            </a:pPr>
            <a:r>
              <a:rPr lang="es-MX" sz="1800">
                <a:solidFill>
                  <a:schemeClr val="dk1"/>
                </a:solidFill>
                <a:latin typeface="Gill Sans"/>
                <a:ea typeface="Gill Sans"/>
                <a:cs typeface="Gill Sans"/>
                <a:sym typeface="Gill Sans"/>
              </a:rPr>
              <a:t>INOUT: Es una mezcla de los dos conceptos anteriores. La aplicación o código que invoca al procedimiento puede pasarle un valor a éste, devolviendo el valor modificado al terminar la ejecución. En caso de resultarte confuso, echa un ojo al ejemplo que verás más adelante.</a:t>
            </a:r>
            <a:endParaRPr sz="1800">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2800"/>
              <a:buFont typeface="Gill Sans"/>
              <a:buNone/>
            </a:pPr>
            <a:r>
              <a:rPr lang="es-MX"/>
              <a:t>PARTE PRÁCTICA</a:t>
            </a:r>
            <a:endParaRPr/>
          </a:p>
        </p:txBody>
      </p:sp>
      <p:sp>
        <p:nvSpPr>
          <p:cNvPr id="167" name="Google Shape;167;p21"/>
          <p:cNvSpPr txBox="1"/>
          <p:nvPr/>
        </p:nvSpPr>
        <p:spPr>
          <a:xfrm>
            <a:off x="581193" y="2122716"/>
            <a:ext cx="11029616" cy="461664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1800"/>
              <a:buFont typeface="Gill Sans"/>
              <a:buAutoNum type="arabicPeriod" startAt="11"/>
            </a:pPr>
            <a:r>
              <a:rPr lang="es-MX" sz="1800" b="1">
                <a:solidFill>
                  <a:srgbClr val="002060"/>
                </a:solidFill>
                <a:latin typeface="Gill Sans"/>
                <a:ea typeface="Gill Sans"/>
                <a:cs typeface="Gill Sans"/>
                <a:sym typeface="Gill Sans"/>
              </a:rPr>
              <a:t>Crear la siguiente Base de datos y sus registros.</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CREATE DATABASE Defensa_Hito3;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USE Defensa_Hito3;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CREATE TABLE estudiantes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id_est INTEGER AUTO_INCREMENT PRIMARY KEY NOT NULL,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nombres VARCHAR(50),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apellidos VARCHAR(50),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edad INTEGER, </a:t>
            </a:r>
            <a:endParaRPr sz="1200">
              <a:solidFill>
                <a:schemeClr val="dk1"/>
              </a:solidFill>
              <a:latin typeface="Gill Sans"/>
              <a:ea typeface="Gill Sans"/>
              <a:cs typeface="Gill Sans"/>
              <a:sym typeface="Gill Sans"/>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fono INTEGER,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email VARCHAR(100),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direccion VARCHAR(100),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sexo VARCHAR(10)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estudiantes (nombres, apellidos, edad, fono, email, direccion, sexo)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VALUES ('Miguel' ,'Gonzales Veliz', 20, 2832115, 'miguel@gmail.com', 'Av. 6 de Agosto', 'masculino');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estudiantes (nombres, apellidos, edad, fono, email, direccion, sexo)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VALUES ('Sandra' ,'Mavir Uria', 25, 2832116, 'sandra@gmail.com', 'Av. 6 de Agosto', 'femenino');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estudiantes (nombres, apellidos, edad, fono, email, direccion, sexo)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VALUES ('Joel' ,'Adubiri Mondar', 30, 2832117, 'joel@gmail.com', 'Av. 6 de Agosto', 'masculino');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estudiantes (nombres, apellidos, edad, fono, email, direccion, sexo)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VALUES ('Andrea' ,'Arias Ballesteros', 21, 2832118, 'andrea@gmail.com', 'Av. 6 de Agosto', 'femenino');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INSERT INTO estudiantes (nombres, apellidos, edad, fono, email, direccion, sexo) </a:t>
            </a:r>
            <a:endParaRPr/>
          </a:p>
          <a:p>
            <a:pPr marL="0" marR="0" lvl="0" indent="0" algn="l" rtl="0">
              <a:spcBef>
                <a:spcPts val="0"/>
              </a:spcBef>
              <a:spcAft>
                <a:spcPts val="0"/>
              </a:spcAft>
              <a:buNone/>
            </a:pPr>
            <a:r>
              <a:rPr lang="es-MX" sz="1200">
                <a:solidFill>
                  <a:schemeClr val="dk1"/>
                </a:solidFill>
                <a:latin typeface="Gill Sans"/>
                <a:ea typeface="Gill Sans"/>
                <a:cs typeface="Gill Sans"/>
                <a:sym typeface="Gill Sans"/>
              </a:rPr>
              <a:t>VALUES ('Santos' ,'Montes Valenzuela', 24, 2832119, 'santos@gmail.com', 'Av. 6 de Agosto', 'masculino');</a:t>
            </a:r>
            <a:endParaRPr sz="1200">
              <a:solidFill>
                <a:schemeClr val="dk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name="Dividendo">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2859</Words>
  <Application>Microsoft Office PowerPoint</Application>
  <PresentationFormat>Panorámica</PresentationFormat>
  <Paragraphs>318</Paragraphs>
  <Slides>21</Slides>
  <Notes>21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Gill Sans</vt:lpstr>
      <vt:lpstr>Calibri</vt:lpstr>
      <vt:lpstr>Arial</vt:lpstr>
      <vt:lpstr>Noto Sans Symbols</vt:lpstr>
      <vt:lpstr>Dividendo</vt:lpstr>
      <vt:lpstr>TAREA HITO 3</vt:lpstr>
      <vt:lpstr>MANEJO DE CONCEPTOS</vt:lpstr>
      <vt:lpstr>MANEJO DE CONCEPTOS</vt:lpstr>
      <vt:lpstr>MANEJO DE CONCEPTOS</vt:lpstr>
      <vt:lpstr>MANEJO DE CONCEPTOS</vt:lpstr>
      <vt:lpstr>MANEJO DE CONCEPTOS</vt:lpstr>
      <vt:lpstr>MANEJO DE CONCEPTOS</vt:lpstr>
      <vt:lpstr>MANEJO DE CONCEPTOS</vt:lpstr>
      <vt:lpstr>PARTE PRÁCTICA</vt:lpstr>
      <vt:lpstr>PARTE PRÁCTICA</vt:lpstr>
      <vt:lpstr>PARTE PRÁCTICA</vt:lpstr>
      <vt:lpstr>PARTE PRÁCTICA</vt:lpstr>
      <vt:lpstr>PARTE PRÁCTICA</vt:lpstr>
      <vt:lpstr>PARTE PRÁCTICA</vt:lpstr>
      <vt:lpstr>PARTE PRÁCTICA</vt:lpstr>
      <vt:lpstr>PARTE PRÁCTICA</vt:lpstr>
      <vt:lpstr>PARTE PRÁCTICA</vt:lpstr>
      <vt:lpstr>PARTE PRÁCTICA</vt:lpstr>
      <vt:lpstr>PARTE PRÁCTICA</vt:lpstr>
      <vt:lpstr>PARTE PRÁCTICA</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TAREA HITO 3</dc:title>
  <dc:creator>Melanie Villca</dc:creator>
  <cp:lastModifiedBy>Melanie Villca</cp:lastModifiedBy>
  <cp:revision>2</cp:revision>
  <dcterms:modified xsi:type="dcterms:W3CDTF">2022-10-22T17:23:51Z</dcterms:modified>
</cp:coreProperties>
</file>